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0.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01_74A16CDE.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2" r:id="rId5"/>
    <p:sldMasterId id="2147483694" r:id="rId6"/>
    <p:sldMasterId id="2147483712" r:id="rId7"/>
    <p:sldMasterId id="2147483744" r:id="rId8"/>
    <p:sldMasterId id="2147483759" r:id="rId9"/>
    <p:sldMasterId id="2147483767" r:id="rId10"/>
    <p:sldMasterId id="2147483771" r:id="rId11"/>
    <p:sldMasterId id="2147483779" r:id="rId12"/>
    <p:sldMasterId id="2147483785" r:id="rId13"/>
    <p:sldMasterId id="2147483790" r:id="rId14"/>
  </p:sldMasterIdLst>
  <p:notesMasterIdLst>
    <p:notesMasterId r:id="rId78"/>
  </p:notesMasterIdLst>
  <p:sldIdLst>
    <p:sldId id="4239" r:id="rId15"/>
    <p:sldId id="259" r:id="rId16"/>
    <p:sldId id="304" r:id="rId17"/>
    <p:sldId id="261" r:id="rId18"/>
    <p:sldId id="300" r:id="rId19"/>
    <p:sldId id="396" r:id="rId20"/>
    <p:sldId id="436" r:id="rId21"/>
    <p:sldId id="452" r:id="rId22"/>
    <p:sldId id="453" r:id="rId23"/>
    <p:sldId id="454" r:id="rId24"/>
    <p:sldId id="455" r:id="rId25"/>
    <p:sldId id="4255" r:id="rId26"/>
    <p:sldId id="305" r:id="rId27"/>
    <p:sldId id="262" r:id="rId28"/>
    <p:sldId id="303" r:id="rId29"/>
    <p:sldId id="267" r:id="rId30"/>
    <p:sldId id="302" r:id="rId31"/>
    <p:sldId id="269" r:id="rId32"/>
    <p:sldId id="4228" r:id="rId33"/>
    <p:sldId id="292" r:id="rId34"/>
    <p:sldId id="4187" r:id="rId35"/>
    <p:sldId id="4188" r:id="rId36"/>
    <p:sldId id="270" r:id="rId37"/>
    <p:sldId id="272" r:id="rId38"/>
    <p:sldId id="273" r:id="rId39"/>
    <p:sldId id="4195" r:id="rId40"/>
    <p:sldId id="4197" r:id="rId41"/>
    <p:sldId id="322" r:id="rId42"/>
    <p:sldId id="4200" r:id="rId43"/>
    <p:sldId id="4201" r:id="rId44"/>
    <p:sldId id="4203" r:id="rId45"/>
    <p:sldId id="4222" r:id="rId46"/>
    <p:sldId id="349" r:id="rId47"/>
    <p:sldId id="331" r:id="rId48"/>
    <p:sldId id="316" r:id="rId49"/>
    <p:sldId id="353" r:id="rId50"/>
    <p:sldId id="4243" r:id="rId51"/>
    <p:sldId id="4244" r:id="rId52"/>
    <p:sldId id="313" r:id="rId53"/>
    <p:sldId id="326" r:id="rId54"/>
    <p:sldId id="352" r:id="rId55"/>
    <p:sldId id="317" r:id="rId56"/>
    <p:sldId id="351" r:id="rId57"/>
    <p:sldId id="4245" r:id="rId58"/>
    <p:sldId id="4218" r:id="rId59"/>
    <p:sldId id="288" r:id="rId60"/>
    <p:sldId id="4225" r:id="rId61"/>
    <p:sldId id="4217" r:id="rId62"/>
    <p:sldId id="298" r:id="rId63"/>
    <p:sldId id="257" r:id="rId64"/>
    <p:sldId id="266" r:id="rId65"/>
    <p:sldId id="258" r:id="rId66"/>
    <p:sldId id="4252" r:id="rId67"/>
    <p:sldId id="4253" r:id="rId68"/>
    <p:sldId id="496" r:id="rId69"/>
    <p:sldId id="280" r:id="rId70"/>
    <p:sldId id="4234" r:id="rId71"/>
    <p:sldId id="275" r:id="rId72"/>
    <p:sldId id="4250" r:id="rId73"/>
    <p:sldId id="4251" r:id="rId74"/>
    <p:sldId id="4232" r:id="rId75"/>
    <p:sldId id="276" r:id="rId76"/>
    <p:sldId id="4254" r:id="rId7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88">
          <p15:clr>
            <a:srgbClr val="A4A3A4"/>
          </p15:clr>
        </p15:guide>
        <p15:guide id="2" pos="47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3C4254-E409-504F-74DA-AFC2B75E1D88}" name="Saguid, Giselle V" initials="SG" userId="S::giselle.saguid@wsu.edu::be121d01-646d-4749-a0fb-f3f0243f49f1" providerId="AD"/>
  <p188:author id="{9BB0ECD2-21F9-86C6-6CEB-B8F271D815AC}" name="Techagumthorn, Supo" initials="TS" userId="S::supo@wsu.edu::856d2f2a-de50-4095-9497-0d60d639c604" providerId="AD"/>
  <p188:author id="{72DFC3D4-538A-DCE4-ABA9-322717D2E447}" name="Claudia Christensen" initials="CC" userId="S::claudiac@uw.edu::51f0b0df-7a2b-4d47-a29b-5961f79056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udia Christensen" initials="CC" lastIdx="2" clrIdx="0">
    <p:extLst>
      <p:ext uri="{19B8F6BF-5375-455C-9EA6-DF929625EA0E}">
        <p15:presenceInfo xmlns:p15="http://schemas.microsoft.com/office/powerpoint/2012/main" userId="S::claudiac@uw.edu::51f0b0df-7a2b-4d47-a29b-5961f79056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E83"/>
    <a:srgbClr val="1A1AFA"/>
    <a:srgbClr val="E8D3A2"/>
    <a:srgbClr val="E8E3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BBEABF-F413-4A43-9E94-44F84DCF18E2}" v="40" dt="2026-05-06T17:47:51.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914" y="102"/>
      </p:cViewPr>
      <p:guideLst>
        <p:guide orient="horz" pos="2488"/>
        <p:guide pos="4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microsoft.com/office/2016/11/relationships/changesInfo" Target="changesInfos/changesInfo1.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viewProps" Target="view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hristensen" userId="51f0b0df-7a2b-4d47-a29b-5961f790564e" providerId="ADAL" clId="{3A51DA8D-0DC8-48E3-87BC-683651FF624D}"/>
    <pc:docChg chg="undo custSel addSld delSld modSld">
      <pc:chgData name="Claudia Christensen" userId="51f0b0df-7a2b-4d47-a29b-5961f790564e" providerId="ADAL" clId="{3A51DA8D-0DC8-48E3-87BC-683651FF624D}" dt="2026-05-06T17:51:49.436" v="44" actId="255"/>
      <pc:docMkLst>
        <pc:docMk/>
      </pc:docMkLst>
      <pc:sldChg chg="modSp add del mod">
        <pc:chgData name="Claudia Christensen" userId="51f0b0df-7a2b-4d47-a29b-5961f790564e" providerId="ADAL" clId="{3A51DA8D-0DC8-48E3-87BC-683651FF624D}" dt="2026-05-06T17:51:49.436" v="44" actId="255"/>
        <pc:sldMkLst>
          <pc:docMk/>
          <pc:sldMk cId="1353056623" sldId="275"/>
        </pc:sldMkLst>
        <pc:spChg chg="mod">
          <ac:chgData name="Claudia Christensen" userId="51f0b0df-7a2b-4d47-a29b-5961f790564e" providerId="ADAL" clId="{3A51DA8D-0DC8-48E3-87BC-683651FF624D}" dt="2026-05-06T17:51:49.436" v="44" actId="255"/>
          <ac:spMkLst>
            <pc:docMk/>
            <pc:sldMk cId="1353056623" sldId="275"/>
            <ac:spMk id="3" creationId="{00000000-0000-0000-0000-000000000000}"/>
          </ac:spMkLst>
        </pc:spChg>
      </pc:sldChg>
    </pc:docChg>
  </pc:docChgLst>
</pc:chgInfo>
</file>

<file path=ppt/comments/modernComment_101_74A16CDE.xml><?xml version="1.0" encoding="utf-8"?>
<p188:cmLst xmlns:a="http://schemas.openxmlformats.org/drawingml/2006/main" xmlns:r="http://schemas.openxmlformats.org/officeDocument/2006/relationships" xmlns:p188="http://schemas.microsoft.com/office/powerpoint/2018/8/main">
  <p188:cm id="{C07F9B4B-B403-494E-90D0-FB3D93086ACE}" authorId="{0E3C4254-E409-504F-74DA-AFC2B75E1D88}" status="resolved" created="2026-02-02T23:46:26.638">
    <ac:txMkLst xmlns:ac="http://schemas.microsoft.com/office/drawing/2013/main/command">
      <pc:docMk xmlns:pc="http://schemas.microsoft.com/office/powerpoint/2013/main/command"/>
      <pc:sldMk xmlns:pc="http://schemas.microsoft.com/office/powerpoint/2013/main/command" cId="1956736222" sldId="257"/>
      <ac:spMk id="4" creationId="{6E8E0895-8CC1-1CC0-2BA9-EDB54BF4EA3C}"/>
      <ac:txMk cp="21" len="1">
        <ac:context len="55" hash="1861327135"/>
      </ac:txMk>
    </ac:txMkLst>
    <p188:pos x="6573864" y="297050"/>
    <p188:txBody>
      <a:bodyPr/>
      <a:lstStyle/>
      <a:p>
        <a:r>
          <a:rPr lang="en-US"/>
          <a:t>Spell it out - Small Business Development Center (SBDC)</a:t>
        </a:r>
      </a:p>
    </p188:txBody>
    <p188:extLst>
      <p:ext xmlns:p="http://schemas.openxmlformats.org/presentationml/2006/main" uri="{57CB4572-C831-44C2-8A1C-0ADB6CCDFE69}">
        <p223:reactions xmlns:p223="http://schemas.microsoft.com/office/powerpoint/2022/03/main">
          <p223:rxn type="👍">
            <p223:instance time="2026-02-02T23:51:28.539" authorId="{9BB0ECD2-21F9-86C6-6CEB-B8F271D815AC}"/>
          </p223:rxn>
        </p223:reactions>
      </p:ext>
    </p188:extLst>
  </p188:cm>
</p188:cmLst>
</file>

<file path=ppt/diagrams/_rels/data2.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image" Target="../media/image45.svg"/></Relationships>
</file>

<file path=ppt/diagrams/_rels/data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image" Target="../media/image47.svg"/><Relationship Id="rId4" Type="http://schemas.openxmlformats.org/officeDocument/2006/relationships/image" Target="../media/image50.svg"/></Relationships>
</file>

<file path=ppt/diagrams/_rels/data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0.svg"/><Relationship Id="rId1" Type="http://schemas.openxmlformats.org/officeDocument/2006/relationships/image" Target="../media/image51.svg"/><Relationship Id="rId4" Type="http://schemas.openxmlformats.org/officeDocument/2006/relationships/image" Target="../media/image53.svg"/></Relationships>
</file>

<file path=ppt/diagrams/_rels/data5.xml.rels><?xml version="1.0" encoding="UTF-8" standalone="yes"?>
<Relationships xmlns="http://schemas.openxmlformats.org/package/2006/relationships"><Relationship Id="rId3" Type="http://schemas.openxmlformats.org/officeDocument/2006/relationships/hyperlink" Target="https://latinocivicalliance.org/events/calendar/central_washington_regional_contracting_forum" TargetMode="External"/><Relationship Id="rId2" Type="http://schemas.openxmlformats.org/officeDocument/2006/relationships/hyperlink" Target="https://www.facebook.com/hashtag/rcf2026?__eep__=6&amp;__cft__%5b0%5d=AZYFjpooXXAkVWHn7W7c1AIt6Bjzh7JUugptbSWQOkmIlEe9of_xBE-eD84XS7NCgS0rVdf6r35BNXm21JxRpenQ-A8D6UfiKeXUumROZ7RFV4SpxChE67Cwq24QPQ2WT-op_R6tPgkXysdGqs4_keO7&amp;__tn__=*NK-R" TargetMode="External"/><Relationship Id="rId1" Type="http://schemas.openxmlformats.org/officeDocument/2006/relationships/hyperlink" Target="https://www.eventbrite.com/e/university-of-washington-supplier-orientation-tickets-436104539417" TargetMode="External"/><Relationship Id="rId5" Type="http://schemas.openxmlformats.org/officeDocument/2006/relationships/hyperlink" Target="https://www.facebook.com/hashtag/contractingopportunities?__eep__=6&amp;__cft__%5b0%5d=AZYFjpooXXAkVWHn7W7c1AIt6Bjzh7JUugptbSWQOkmIlEe9of_xBE-eD84XS7NCgS0rVdf6r35BNXm21JxRpenQ-A8D6UfiKeXUumROZ7RFV4SpxChE67Cwq24QPQ2WT-op_R6tPgkXysdGqs4_keO7&amp;__tn__=*NK-R" TargetMode="External"/><Relationship Id="rId4" Type="http://schemas.openxmlformats.org/officeDocument/2006/relationships/hyperlink" Target="https://www.facebook.com/hashtag/yakimawa?__eep__=6&amp;__cft__%5b0%5d=AZYFjpooXXAkVWHn7W7c1AIt6Bjzh7JUugptbSWQOkmIlEe9of_xBE-eD84XS7NCgS0rVdf6r35BNXm21JxRpenQ-A8D6UfiKeXUumROZ7RFV4SpxChE67Cwq24QPQ2WT-op_R6tPgkXysdGqs4_keO7&amp;__tn__=*NK-R" TargetMode="External"/></Relationships>
</file>

<file path=ppt/diagrams/_rels/drawing2.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svg"/><Relationship Id="rId1" Type="http://schemas.openxmlformats.org/officeDocument/2006/relationships/image" Target="../media/image47.svg"/><Relationship Id="rId4" Type="http://schemas.openxmlformats.org/officeDocument/2006/relationships/image" Target="../media/image5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0.svg"/><Relationship Id="rId1" Type="http://schemas.openxmlformats.org/officeDocument/2006/relationships/image" Target="../media/image51.svg"/><Relationship Id="rId4" Type="http://schemas.openxmlformats.org/officeDocument/2006/relationships/image" Target="../media/image53.svg"/></Relationships>
</file>

<file path=ppt/diagrams/_rels/drawing5.xml.rels><?xml version="1.0" encoding="UTF-8" standalone="yes"?>
<Relationships xmlns="http://schemas.openxmlformats.org/package/2006/relationships"><Relationship Id="rId3" Type="http://schemas.openxmlformats.org/officeDocument/2006/relationships/hyperlink" Target="https://latinocivicalliance.org/events/calendar/central_washington_regional_contracting_forum" TargetMode="External"/><Relationship Id="rId2" Type="http://schemas.openxmlformats.org/officeDocument/2006/relationships/hyperlink" Target="https://www.facebook.com/hashtag/rcf2026?__eep__=6&amp;__cft__%5b0%5d=AZYFjpooXXAkVWHn7W7c1AIt6Bjzh7JUugptbSWQOkmIlEe9of_xBE-eD84XS7NCgS0rVdf6r35BNXm21JxRpenQ-A8D6UfiKeXUumROZ7RFV4SpxChE67Cwq24QPQ2WT-op_R6tPgkXysdGqs4_keO7&amp;__tn__=*NK-R" TargetMode="External"/><Relationship Id="rId1" Type="http://schemas.openxmlformats.org/officeDocument/2006/relationships/hyperlink" Target="https://www.eventbrite.com/e/university-of-washington-supplier-orientation-tickets-436104539417" TargetMode="External"/><Relationship Id="rId5" Type="http://schemas.openxmlformats.org/officeDocument/2006/relationships/hyperlink" Target="https://www.facebook.com/hashtag/contractingopportunities?__eep__=6&amp;__cft__%5b0%5d=AZYFjpooXXAkVWHn7W7c1AIt6Bjzh7JUugptbSWQOkmIlEe9of_xBE-eD84XS7NCgS0rVdf6r35BNXm21JxRpenQ-A8D6UfiKeXUumROZ7RFV4SpxChE67Cwq24QPQ2WT-op_R6tPgkXysdGqs4_keO7&amp;__tn__=*NK-R" TargetMode="External"/><Relationship Id="rId4" Type="http://schemas.openxmlformats.org/officeDocument/2006/relationships/hyperlink" Target="https://www.facebook.com/hashtag/yakimawa?__eep__=6&amp;__cft__%5b0%5d=AZYFjpooXXAkVWHn7W7c1AIt6Bjzh7JUugptbSWQOkmIlEe9of_xBE-eD84XS7NCgS0rVdf6r35BNXm21JxRpenQ-A8D6UfiKeXUumROZ7RFV4SpxChE67Cwq24QPQ2WT-op_R6tPgkXysdGqs4_keO7&amp;__tn__=*NK-R"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91FA8E-A077-45F2-977F-997779D22B0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93C00A5-6959-4D6B-A170-BF112A37B9F3}">
      <dgm:prSet/>
      <dgm:spPr/>
      <dgm:t>
        <a:bodyPr/>
        <a:lstStyle/>
        <a:p>
          <a:r>
            <a:rPr lang="en-US" b="0" i="0" baseline="0"/>
            <a:t>The University strives to create relationships with the supplier community which results in: </a:t>
          </a:r>
          <a:endParaRPr lang="en-US"/>
        </a:p>
      </dgm:t>
    </dgm:pt>
    <dgm:pt modelId="{EE3E5F60-0C47-4C35-B99B-AB8D501555E5}" type="parTrans" cxnId="{CAA947FF-D891-49C0-8DBF-00CEEAD518B2}">
      <dgm:prSet/>
      <dgm:spPr/>
      <dgm:t>
        <a:bodyPr/>
        <a:lstStyle/>
        <a:p>
          <a:endParaRPr lang="en-US"/>
        </a:p>
      </dgm:t>
    </dgm:pt>
    <dgm:pt modelId="{A72C1A0F-CFD0-4D06-AC10-E0602AAEE541}" type="sibTrans" cxnId="{CAA947FF-D891-49C0-8DBF-00CEEAD518B2}">
      <dgm:prSet/>
      <dgm:spPr/>
      <dgm:t>
        <a:bodyPr/>
        <a:lstStyle/>
        <a:p>
          <a:endParaRPr lang="en-US"/>
        </a:p>
      </dgm:t>
    </dgm:pt>
    <dgm:pt modelId="{AAAB1037-6EBC-4D1A-94B2-0D2DBF46295D}">
      <dgm:prSet/>
      <dgm:spPr/>
      <dgm:t>
        <a:bodyPr/>
        <a:lstStyle/>
        <a:p>
          <a:r>
            <a:rPr lang="en-US" b="0" i="0" baseline="0"/>
            <a:t>maximizing </a:t>
          </a:r>
          <a:r>
            <a:rPr lang="en-US" b="1" i="0" baseline="0"/>
            <a:t>pricing &amp; efficiency</a:t>
          </a:r>
          <a:r>
            <a:rPr lang="en-US" b="0" i="0" baseline="0"/>
            <a:t> benefits to our campus departments,</a:t>
          </a:r>
          <a:endParaRPr lang="en-US"/>
        </a:p>
      </dgm:t>
    </dgm:pt>
    <dgm:pt modelId="{56860DE7-745A-4932-9480-1CB91A7B2970}" type="parTrans" cxnId="{D0D63023-C540-4E5C-B7F9-480DC6ADBD75}">
      <dgm:prSet/>
      <dgm:spPr/>
      <dgm:t>
        <a:bodyPr/>
        <a:lstStyle/>
        <a:p>
          <a:endParaRPr lang="en-US"/>
        </a:p>
      </dgm:t>
    </dgm:pt>
    <dgm:pt modelId="{0DAA886D-7CC1-421B-A467-510B2367BFF4}" type="sibTrans" cxnId="{D0D63023-C540-4E5C-B7F9-480DC6ADBD75}">
      <dgm:prSet/>
      <dgm:spPr/>
      <dgm:t>
        <a:bodyPr/>
        <a:lstStyle/>
        <a:p>
          <a:endParaRPr lang="en-US"/>
        </a:p>
      </dgm:t>
    </dgm:pt>
    <dgm:pt modelId="{E5199440-B25E-44A5-A159-89745BB60CF1}">
      <dgm:prSet/>
      <dgm:spPr/>
      <dgm:t>
        <a:bodyPr/>
        <a:lstStyle/>
        <a:p>
          <a:r>
            <a:rPr lang="en-US" b="0" i="0" baseline="0"/>
            <a:t>meeting the University’s goals of </a:t>
          </a:r>
          <a:r>
            <a:rPr lang="en-US" b="1" i="0" baseline="0"/>
            <a:t>environmental stewardship</a:t>
          </a:r>
          <a:r>
            <a:rPr lang="en-US" b="0" i="0" baseline="0"/>
            <a:t>,</a:t>
          </a:r>
          <a:endParaRPr lang="en-US"/>
        </a:p>
      </dgm:t>
    </dgm:pt>
    <dgm:pt modelId="{F5EF5102-D89B-4DF5-8318-D33C1B4A4373}" type="parTrans" cxnId="{D05B93DA-4E7E-4331-9E68-76D696B65882}">
      <dgm:prSet/>
      <dgm:spPr/>
      <dgm:t>
        <a:bodyPr/>
        <a:lstStyle/>
        <a:p>
          <a:endParaRPr lang="en-US"/>
        </a:p>
      </dgm:t>
    </dgm:pt>
    <dgm:pt modelId="{5FE3437C-04CE-4639-A200-81C2A85164D1}" type="sibTrans" cxnId="{D05B93DA-4E7E-4331-9E68-76D696B65882}">
      <dgm:prSet/>
      <dgm:spPr/>
      <dgm:t>
        <a:bodyPr/>
        <a:lstStyle/>
        <a:p>
          <a:endParaRPr lang="en-US"/>
        </a:p>
      </dgm:t>
    </dgm:pt>
    <dgm:pt modelId="{254D8E29-0701-48AB-8A30-EA7C98DB9322}">
      <dgm:prSet/>
      <dgm:spPr/>
      <dgm:t>
        <a:bodyPr/>
        <a:lstStyle/>
        <a:p>
          <a:r>
            <a:rPr lang="en-US" b="0" i="0" baseline="0"/>
            <a:t>the creation of opportunities for </a:t>
          </a:r>
          <a:r>
            <a:rPr lang="en-US" b="1" i="0" baseline="0"/>
            <a:t>small, diverse and local suppliers</a:t>
          </a:r>
          <a:r>
            <a:rPr lang="en-US" b="0" i="0" baseline="0"/>
            <a:t>.</a:t>
          </a:r>
          <a:endParaRPr lang="en-US"/>
        </a:p>
      </dgm:t>
    </dgm:pt>
    <dgm:pt modelId="{97BFFADB-9F4D-4166-8B26-931B01C2C828}" type="parTrans" cxnId="{59FA23BB-C6D1-4BB5-BED4-F13E061F8C40}">
      <dgm:prSet/>
      <dgm:spPr/>
      <dgm:t>
        <a:bodyPr/>
        <a:lstStyle/>
        <a:p>
          <a:endParaRPr lang="en-US"/>
        </a:p>
      </dgm:t>
    </dgm:pt>
    <dgm:pt modelId="{D98D6994-4B98-43E5-A10D-14F95EF1E75B}" type="sibTrans" cxnId="{59FA23BB-C6D1-4BB5-BED4-F13E061F8C40}">
      <dgm:prSet/>
      <dgm:spPr/>
      <dgm:t>
        <a:bodyPr/>
        <a:lstStyle/>
        <a:p>
          <a:endParaRPr lang="en-US"/>
        </a:p>
      </dgm:t>
    </dgm:pt>
    <dgm:pt modelId="{B4C201A2-3FD1-49F4-8530-60E62C41FC9A}">
      <dgm:prSet/>
      <dgm:spPr/>
      <dgm:t>
        <a:bodyPr/>
        <a:lstStyle/>
        <a:p>
          <a:r>
            <a:rPr lang="en-US" b="0" i="0" baseline="0"/>
            <a:t>The University is committed to conducting a fair and open purchasing process for all suppliers while:</a:t>
          </a:r>
          <a:endParaRPr lang="en-US"/>
        </a:p>
      </dgm:t>
    </dgm:pt>
    <dgm:pt modelId="{D09907A1-4D38-4B15-9F67-9FB8B38057DB}" type="parTrans" cxnId="{C09108E2-A836-412C-AAA3-4317729F6BE3}">
      <dgm:prSet/>
      <dgm:spPr/>
      <dgm:t>
        <a:bodyPr/>
        <a:lstStyle/>
        <a:p>
          <a:endParaRPr lang="en-US"/>
        </a:p>
      </dgm:t>
    </dgm:pt>
    <dgm:pt modelId="{A7DCE50A-D692-478E-B538-BF165EE83859}" type="sibTrans" cxnId="{C09108E2-A836-412C-AAA3-4317729F6BE3}">
      <dgm:prSet/>
      <dgm:spPr/>
      <dgm:t>
        <a:bodyPr/>
        <a:lstStyle/>
        <a:p>
          <a:endParaRPr lang="en-US"/>
        </a:p>
      </dgm:t>
    </dgm:pt>
    <dgm:pt modelId="{2BB3082C-49E0-45A5-8295-239C11A71B83}">
      <dgm:prSet/>
      <dgm:spPr/>
      <dgm:t>
        <a:bodyPr/>
        <a:lstStyle/>
        <a:p>
          <a:r>
            <a:rPr lang="en-US" b="0" i="0" baseline="0"/>
            <a:t>encouraging use of existing contracts.</a:t>
          </a:r>
          <a:endParaRPr lang="en-US"/>
        </a:p>
      </dgm:t>
    </dgm:pt>
    <dgm:pt modelId="{D8598354-D682-4DD0-93AA-140BEB56509A}" type="parTrans" cxnId="{47AB21BA-CC32-4FF3-9E94-563A540DD137}">
      <dgm:prSet/>
      <dgm:spPr/>
      <dgm:t>
        <a:bodyPr/>
        <a:lstStyle/>
        <a:p>
          <a:endParaRPr lang="en-US"/>
        </a:p>
      </dgm:t>
    </dgm:pt>
    <dgm:pt modelId="{0C891FCD-81F1-4271-87C5-BF20B5200B8D}" type="sibTrans" cxnId="{47AB21BA-CC32-4FF3-9E94-563A540DD137}">
      <dgm:prSet/>
      <dgm:spPr/>
      <dgm:t>
        <a:bodyPr/>
        <a:lstStyle/>
        <a:p>
          <a:endParaRPr lang="en-US"/>
        </a:p>
      </dgm:t>
    </dgm:pt>
    <dgm:pt modelId="{42348706-2ABA-45F8-90D9-F36B9BC5EB4A}">
      <dgm:prSet/>
      <dgm:spPr/>
      <dgm:t>
        <a:bodyPr/>
        <a:lstStyle/>
        <a:p>
          <a:r>
            <a:rPr lang="en-US" b="0" i="0" baseline="0"/>
            <a:t>following federal, state, and University rules and regulations.</a:t>
          </a:r>
          <a:endParaRPr lang="en-US"/>
        </a:p>
      </dgm:t>
    </dgm:pt>
    <dgm:pt modelId="{916B29F2-C98B-40EC-8358-494A1B3662FE}" type="parTrans" cxnId="{DCDE153A-E3C7-4A88-A373-2C9C74D05EC2}">
      <dgm:prSet/>
      <dgm:spPr/>
      <dgm:t>
        <a:bodyPr/>
        <a:lstStyle/>
        <a:p>
          <a:endParaRPr lang="en-US"/>
        </a:p>
      </dgm:t>
    </dgm:pt>
    <dgm:pt modelId="{892C8313-A9BB-477B-8B9F-D24E3EBA28CB}" type="sibTrans" cxnId="{DCDE153A-E3C7-4A88-A373-2C9C74D05EC2}">
      <dgm:prSet/>
      <dgm:spPr/>
      <dgm:t>
        <a:bodyPr/>
        <a:lstStyle/>
        <a:p>
          <a:endParaRPr lang="en-US"/>
        </a:p>
      </dgm:t>
    </dgm:pt>
    <dgm:pt modelId="{9C9E6E1C-810F-45DE-AF31-5E6769010AC0}">
      <dgm:prSet/>
      <dgm:spPr/>
      <dgm:t>
        <a:bodyPr/>
        <a:lstStyle/>
        <a:p>
          <a:r>
            <a:rPr lang="en-US" b="0" i="0" baseline="0"/>
            <a:t>Purchasing processes are based on state purchasing statutes, which require competition where possible.</a:t>
          </a:r>
          <a:endParaRPr lang="en-US"/>
        </a:p>
      </dgm:t>
    </dgm:pt>
    <dgm:pt modelId="{E494BDCB-3013-4F32-BBD8-E6D20146BBA9}" type="parTrans" cxnId="{5F35DDEC-84AF-4609-BB75-F44D51E15A41}">
      <dgm:prSet/>
      <dgm:spPr/>
      <dgm:t>
        <a:bodyPr/>
        <a:lstStyle/>
        <a:p>
          <a:endParaRPr lang="en-US"/>
        </a:p>
      </dgm:t>
    </dgm:pt>
    <dgm:pt modelId="{231CB8EC-AC21-46D3-BD5B-0343A82083BE}" type="sibTrans" cxnId="{5F35DDEC-84AF-4609-BB75-F44D51E15A41}">
      <dgm:prSet/>
      <dgm:spPr/>
      <dgm:t>
        <a:bodyPr/>
        <a:lstStyle/>
        <a:p>
          <a:endParaRPr lang="en-US"/>
        </a:p>
      </dgm:t>
    </dgm:pt>
    <dgm:pt modelId="{742A848A-B8A6-49ED-9FD2-5FE4D85F30AD}" type="pres">
      <dgm:prSet presAssocID="{5691FA8E-A077-45F2-977F-997779D22B01}" presName="linear" presStyleCnt="0">
        <dgm:presLayoutVars>
          <dgm:animLvl val="lvl"/>
          <dgm:resizeHandles val="exact"/>
        </dgm:presLayoutVars>
      </dgm:prSet>
      <dgm:spPr/>
    </dgm:pt>
    <dgm:pt modelId="{8A268730-550A-492C-B1C9-A409F5786179}" type="pres">
      <dgm:prSet presAssocID="{E93C00A5-6959-4D6B-A170-BF112A37B9F3}" presName="parentText" presStyleLbl="node1" presStyleIdx="0" presStyleCnt="3">
        <dgm:presLayoutVars>
          <dgm:chMax val="0"/>
          <dgm:bulletEnabled val="1"/>
        </dgm:presLayoutVars>
      </dgm:prSet>
      <dgm:spPr/>
    </dgm:pt>
    <dgm:pt modelId="{77E5CAFE-AB99-450A-9407-DFF91F02AF57}" type="pres">
      <dgm:prSet presAssocID="{E93C00A5-6959-4D6B-A170-BF112A37B9F3}" presName="childText" presStyleLbl="revTx" presStyleIdx="0" presStyleCnt="2">
        <dgm:presLayoutVars>
          <dgm:bulletEnabled val="1"/>
        </dgm:presLayoutVars>
      </dgm:prSet>
      <dgm:spPr/>
    </dgm:pt>
    <dgm:pt modelId="{D85CE1B3-DD54-411C-8E40-D29546041096}" type="pres">
      <dgm:prSet presAssocID="{B4C201A2-3FD1-49F4-8530-60E62C41FC9A}" presName="parentText" presStyleLbl="node1" presStyleIdx="1" presStyleCnt="3">
        <dgm:presLayoutVars>
          <dgm:chMax val="0"/>
          <dgm:bulletEnabled val="1"/>
        </dgm:presLayoutVars>
      </dgm:prSet>
      <dgm:spPr/>
    </dgm:pt>
    <dgm:pt modelId="{3430BA66-AA23-4E13-B43C-59D1BB65D635}" type="pres">
      <dgm:prSet presAssocID="{B4C201A2-3FD1-49F4-8530-60E62C41FC9A}" presName="childText" presStyleLbl="revTx" presStyleIdx="1" presStyleCnt="2">
        <dgm:presLayoutVars>
          <dgm:bulletEnabled val="1"/>
        </dgm:presLayoutVars>
      </dgm:prSet>
      <dgm:spPr/>
    </dgm:pt>
    <dgm:pt modelId="{B3098EAD-4B2A-423B-ACDB-8E3BCD7AF520}" type="pres">
      <dgm:prSet presAssocID="{9C9E6E1C-810F-45DE-AF31-5E6769010AC0}" presName="parentText" presStyleLbl="node1" presStyleIdx="2" presStyleCnt="3">
        <dgm:presLayoutVars>
          <dgm:chMax val="0"/>
          <dgm:bulletEnabled val="1"/>
        </dgm:presLayoutVars>
      </dgm:prSet>
      <dgm:spPr/>
    </dgm:pt>
  </dgm:ptLst>
  <dgm:cxnLst>
    <dgm:cxn modelId="{D0D63023-C540-4E5C-B7F9-480DC6ADBD75}" srcId="{E93C00A5-6959-4D6B-A170-BF112A37B9F3}" destId="{AAAB1037-6EBC-4D1A-94B2-0D2DBF46295D}" srcOrd="0" destOrd="0" parTransId="{56860DE7-745A-4932-9480-1CB91A7B2970}" sibTransId="{0DAA886D-7CC1-421B-A467-510B2367BFF4}"/>
    <dgm:cxn modelId="{54E5A530-3A78-4C64-A936-5CFAD132EFCE}" type="presOf" srcId="{9C9E6E1C-810F-45DE-AF31-5E6769010AC0}" destId="{B3098EAD-4B2A-423B-ACDB-8E3BCD7AF520}" srcOrd="0" destOrd="0" presId="urn:microsoft.com/office/officeart/2005/8/layout/vList2"/>
    <dgm:cxn modelId="{DCDE153A-E3C7-4A88-A373-2C9C74D05EC2}" srcId="{B4C201A2-3FD1-49F4-8530-60E62C41FC9A}" destId="{42348706-2ABA-45F8-90D9-F36B9BC5EB4A}" srcOrd="1" destOrd="0" parTransId="{916B29F2-C98B-40EC-8358-494A1B3662FE}" sibTransId="{892C8313-A9BB-477B-8B9F-D24E3EBA28CB}"/>
    <dgm:cxn modelId="{5118243A-5D6D-4FE4-88FB-5E9713D0CACC}" type="presOf" srcId="{AAAB1037-6EBC-4D1A-94B2-0D2DBF46295D}" destId="{77E5CAFE-AB99-450A-9407-DFF91F02AF57}" srcOrd="0" destOrd="0" presId="urn:microsoft.com/office/officeart/2005/8/layout/vList2"/>
    <dgm:cxn modelId="{34048A48-C745-4F5D-8243-6189063AB31D}" type="presOf" srcId="{B4C201A2-3FD1-49F4-8530-60E62C41FC9A}" destId="{D85CE1B3-DD54-411C-8E40-D29546041096}" srcOrd="0" destOrd="0" presId="urn:microsoft.com/office/officeart/2005/8/layout/vList2"/>
    <dgm:cxn modelId="{F94C97AF-5B6F-4E8A-91FC-0AAC50C2FEC2}" type="presOf" srcId="{E93C00A5-6959-4D6B-A170-BF112A37B9F3}" destId="{8A268730-550A-492C-B1C9-A409F5786179}" srcOrd="0" destOrd="0" presId="urn:microsoft.com/office/officeart/2005/8/layout/vList2"/>
    <dgm:cxn modelId="{47AB21BA-CC32-4FF3-9E94-563A540DD137}" srcId="{B4C201A2-3FD1-49F4-8530-60E62C41FC9A}" destId="{2BB3082C-49E0-45A5-8295-239C11A71B83}" srcOrd="0" destOrd="0" parTransId="{D8598354-D682-4DD0-93AA-140BEB56509A}" sibTransId="{0C891FCD-81F1-4271-87C5-BF20B5200B8D}"/>
    <dgm:cxn modelId="{59FA23BB-C6D1-4BB5-BED4-F13E061F8C40}" srcId="{E93C00A5-6959-4D6B-A170-BF112A37B9F3}" destId="{254D8E29-0701-48AB-8A30-EA7C98DB9322}" srcOrd="2" destOrd="0" parTransId="{97BFFADB-9F4D-4166-8B26-931B01C2C828}" sibTransId="{D98D6994-4B98-43E5-A10D-14F95EF1E75B}"/>
    <dgm:cxn modelId="{0F2FD0BF-8A6F-49A7-8C60-C70BDA4B67DD}" type="presOf" srcId="{254D8E29-0701-48AB-8A30-EA7C98DB9322}" destId="{77E5CAFE-AB99-450A-9407-DFF91F02AF57}" srcOrd="0" destOrd="2" presId="urn:microsoft.com/office/officeart/2005/8/layout/vList2"/>
    <dgm:cxn modelId="{BA8899C4-54FD-4109-A1C9-65DFCAED0162}" type="presOf" srcId="{E5199440-B25E-44A5-A159-89745BB60CF1}" destId="{77E5CAFE-AB99-450A-9407-DFF91F02AF57}" srcOrd="0" destOrd="1" presId="urn:microsoft.com/office/officeart/2005/8/layout/vList2"/>
    <dgm:cxn modelId="{D05B93DA-4E7E-4331-9E68-76D696B65882}" srcId="{E93C00A5-6959-4D6B-A170-BF112A37B9F3}" destId="{E5199440-B25E-44A5-A159-89745BB60CF1}" srcOrd="1" destOrd="0" parTransId="{F5EF5102-D89B-4DF5-8318-D33C1B4A4373}" sibTransId="{5FE3437C-04CE-4639-A200-81C2A85164D1}"/>
    <dgm:cxn modelId="{C09108E2-A836-412C-AAA3-4317729F6BE3}" srcId="{5691FA8E-A077-45F2-977F-997779D22B01}" destId="{B4C201A2-3FD1-49F4-8530-60E62C41FC9A}" srcOrd="1" destOrd="0" parTransId="{D09907A1-4D38-4B15-9F67-9FB8B38057DB}" sibTransId="{A7DCE50A-D692-478E-B538-BF165EE83859}"/>
    <dgm:cxn modelId="{162815E6-56D8-4157-87BF-964611A0DA7F}" type="presOf" srcId="{2BB3082C-49E0-45A5-8295-239C11A71B83}" destId="{3430BA66-AA23-4E13-B43C-59D1BB65D635}" srcOrd="0" destOrd="0" presId="urn:microsoft.com/office/officeart/2005/8/layout/vList2"/>
    <dgm:cxn modelId="{5F35DDEC-84AF-4609-BB75-F44D51E15A41}" srcId="{5691FA8E-A077-45F2-977F-997779D22B01}" destId="{9C9E6E1C-810F-45DE-AF31-5E6769010AC0}" srcOrd="2" destOrd="0" parTransId="{E494BDCB-3013-4F32-BBD8-E6D20146BBA9}" sibTransId="{231CB8EC-AC21-46D3-BD5B-0343A82083BE}"/>
    <dgm:cxn modelId="{7878ADEE-75FF-4B7E-81FD-4D8006D77F10}" type="presOf" srcId="{5691FA8E-A077-45F2-977F-997779D22B01}" destId="{742A848A-B8A6-49ED-9FD2-5FE4D85F30AD}" srcOrd="0" destOrd="0" presId="urn:microsoft.com/office/officeart/2005/8/layout/vList2"/>
    <dgm:cxn modelId="{AF6D95F3-6AA4-4819-A6A8-9F0AB2747327}" type="presOf" srcId="{42348706-2ABA-45F8-90D9-F36B9BC5EB4A}" destId="{3430BA66-AA23-4E13-B43C-59D1BB65D635}" srcOrd="0" destOrd="1" presId="urn:microsoft.com/office/officeart/2005/8/layout/vList2"/>
    <dgm:cxn modelId="{CAA947FF-D891-49C0-8DBF-00CEEAD518B2}" srcId="{5691FA8E-A077-45F2-977F-997779D22B01}" destId="{E93C00A5-6959-4D6B-A170-BF112A37B9F3}" srcOrd="0" destOrd="0" parTransId="{EE3E5F60-0C47-4C35-B99B-AB8D501555E5}" sibTransId="{A72C1A0F-CFD0-4D06-AC10-E0602AAEE541}"/>
    <dgm:cxn modelId="{EB1AA4F7-A607-45BF-AF6F-C2E1F1B5EA07}" type="presParOf" srcId="{742A848A-B8A6-49ED-9FD2-5FE4D85F30AD}" destId="{8A268730-550A-492C-B1C9-A409F5786179}" srcOrd="0" destOrd="0" presId="urn:microsoft.com/office/officeart/2005/8/layout/vList2"/>
    <dgm:cxn modelId="{9F1B4F37-7EB8-46F7-86EA-9FE9ED92673C}" type="presParOf" srcId="{742A848A-B8A6-49ED-9FD2-5FE4D85F30AD}" destId="{77E5CAFE-AB99-450A-9407-DFF91F02AF57}" srcOrd="1" destOrd="0" presId="urn:microsoft.com/office/officeart/2005/8/layout/vList2"/>
    <dgm:cxn modelId="{551FAB5D-C33A-4AA0-BE2E-31F78BC9B094}" type="presParOf" srcId="{742A848A-B8A6-49ED-9FD2-5FE4D85F30AD}" destId="{D85CE1B3-DD54-411C-8E40-D29546041096}" srcOrd="2" destOrd="0" presId="urn:microsoft.com/office/officeart/2005/8/layout/vList2"/>
    <dgm:cxn modelId="{C2BD0CD9-3CD8-4E87-9964-7DF5571EE552}" type="presParOf" srcId="{742A848A-B8A6-49ED-9FD2-5FE4D85F30AD}" destId="{3430BA66-AA23-4E13-B43C-59D1BB65D635}" srcOrd="3" destOrd="0" presId="urn:microsoft.com/office/officeart/2005/8/layout/vList2"/>
    <dgm:cxn modelId="{BB4AA5AD-D704-45EC-95EE-BDB4A1E6331F}" type="presParOf" srcId="{742A848A-B8A6-49ED-9FD2-5FE4D85F30AD}" destId="{B3098EAD-4B2A-423B-ACDB-8E3BCD7AF52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2587E1-681A-47AB-9136-877A3698D4D7}"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5C5195E6-5D7A-4893-AB2C-94E107AA6F6A}">
      <dgm:prSet/>
      <dgm:spPr/>
      <dgm:t>
        <a:bodyPr/>
        <a:lstStyle/>
        <a:p>
          <a:pPr>
            <a:defRPr b="1"/>
          </a:pPr>
          <a:r>
            <a:rPr lang="en-US"/>
            <a:t>What UW Buys</a:t>
          </a:r>
        </a:p>
      </dgm:t>
    </dgm:pt>
    <dgm:pt modelId="{5110B7B1-EB8D-41E7-9AF1-5C1E01AE19F3}" type="parTrans" cxnId="{692E5D1C-F527-4588-8C3E-A8D634F74087}">
      <dgm:prSet/>
      <dgm:spPr/>
      <dgm:t>
        <a:bodyPr/>
        <a:lstStyle/>
        <a:p>
          <a:endParaRPr lang="en-US"/>
        </a:p>
      </dgm:t>
    </dgm:pt>
    <dgm:pt modelId="{4A2978FB-6D62-4A85-A154-B843AF8244FB}" type="sibTrans" cxnId="{692E5D1C-F527-4588-8C3E-A8D634F74087}">
      <dgm:prSet/>
      <dgm:spPr/>
      <dgm:t>
        <a:bodyPr/>
        <a:lstStyle/>
        <a:p>
          <a:endParaRPr lang="en-US"/>
        </a:p>
      </dgm:t>
    </dgm:pt>
    <dgm:pt modelId="{AF0759AD-3159-4A52-BC91-E2A8574507AE}">
      <dgm:prSet custT="1"/>
      <dgm:spPr/>
      <dgm:t>
        <a:bodyPr/>
        <a:lstStyle/>
        <a:p>
          <a:r>
            <a:rPr lang="en-US" sz="1600" b="0"/>
            <a:t>The University purchases many different types of goods and services, ranging from “one-off” equipment purchases, to consulting services, to purchases available from established University-wide (master) contracts. </a:t>
          </a:r>
          <a:endParaRPr lang="en-US" sz="1600"/>
        </a:p>
      </dgm:t>
    </dgm:pt>
    <dgm:pt modelId="{B66EA5A6-2F30-4AD2-BB1A-326DFDCA056A}" type="parTrans" cxnId="{68A718E1-25C7-4E7C-A0FC-735AFB72E4CA}">
      <dgm:prSet/>
      <dgm:spPr/>
      <dgm:t>
        <a:bodyPr/>
        <a:lstStyle/>
        <a:p>
          <a:endParaRPr lang="en-US"/>
        </a:p>
      </dgm:t>
    </dgm:pt>
    <dgm:pt modelId="{40FC7BE5-5564-4C35-BA93-01B8C2F1DB19}" type="sibTrans" cxnId="{68A718E1-25C7-4E7C-A0FC-735AFB72E4CA}">
      <dgm:prSet/>
      <dgm:spPr/>
      <dgm:t>
        <a:bodyPr/>
        <a:lstStyle/>
        <a:p>
          <a:endParaRPr lang="en-US"/>
        </a:p>
      </dgm:t>
    </dgm:pt>
    <dgm:pt modelId="{D9749289-A7A2-4C57-9660-597C7B74041D}">
      <dgm:prSet/>
      <dgm:spPr/>
      <dgm:t>
        <a:bodyPr/>
        <a:lstStyle/>
        <a:p>
          <a:pPr>
            <a:defRPr b="1"/>
          </a:pPr>
          <a:r>
            <a:rPr lang="en-US"/>
            <a:t>Centralized Teams of Buyers &amp; Contract Managers</a:t>
          </a:r>
        </a:p>
      </dgm:t>
    </dgm:pt>
    <dgm:pt modelId="{DD36F557-C6E9-402D-9851-5BFF49C048A5}" type="parTrans" cxnId="{761A47C0-C790-4E19-B82B-6BBB45ACA188}">
      <dgm:prSet/>
      <dgm:spPr/>
      <dgm:t>
        <a:bodyPr/>
        <a:lstStyle/>
        <a:p>
          <a:endParaRPr lang="en-US"/>
        </a:p>
      </dgm:t>
    </dgm:pt>
    <dgm:pt modelId="{FB4FE8B7-64A8-4E81-BF0E-9B6B57D20905}" type="sibTrans" cxnId="{761A47C0-C790-4E19-B82B-6BBB45ACA188}">
      <dgm:prSet/>
      <dgm:spPr/>
      <dgm:t>
        <a:bodyPr/>
        <a:lstStyle/>
        <a:p>
          <a:endParaRPr lang="en-US"/>
        </a:p>
      </dgm:t>
    </dgm:pt>
    <dgm:pt modelId="{19C48BD2-3645-4B90-BAFA-B64051503050}">
      <dgm:prSet custT="1"/>
      <dgm:spPr/>
      <dgm:t>
        <a:bodyPr/>
        <a:lstStyle/>
        <a:p>
          <a:r>
            <a:rPr lang="en-US" sz="1600" b="0" i="1"/>
            <a:t>With dedicated buyers for: </a:t>
          </a:r>
          <a:endParaRPr lang="en-US" sz="1600"/>
        </a:p>
      </dgm:t>
    </dgm:pt>
    <dgm:pt modelId="{A988716F-1329-4C63-8C79-F741DEBC9929}" type="parTrans" cxnId="{AF0C466B-B59E-4C27-BBBB-ACAB4978E935}">
      <dgm:prSet/>
      <dgm:spPr/>
      <dgm:t>
        <a:bodyPr/>
        <a:lstStyle/>
        <a:p>
          <a:endParaRPr lang="en-US"/>
        </a:p>
      </dgm:t>
    </dgm:pt>
    <dgm:pt modelId="{569F91CB-B7B8-4991-8DFD-6F28D6C4FD27}" type="sibTrans" cxnId="{AF0C466B-B59E-4C27-BBBB-ACAB4978E935}">
      <dgm:prSet/>
      <dgm:spPr/>
      <dgm:t>
        <a:bodyPr/>
        <a:lstStyle/>
        <a:p>
          <a:endParaRPr lang="en-US"/>
        </a:p>
      </dgm:t>
    </dgm:pt>
    <dgm:pt modelId="{A734035F-A897-4B5B-8938-6C84FACA7E24}">
      <dgm:prSet custT="1"/>
      <dgm:spPr/>
      <dgm:t>
        <a:bodyPr/>
        <a:lstStyle/>
        <a:p>
          <a:r>
            <a:rPr lang="en-US" sz="1600" b="0"/>
            <a:t>Housing &amp; Food Services</a:t>
          </a:r>
          <a:endParaRPr lang="en-US" sz="1600"/>
        </a:p>
      </dgm:t>
    </dgm:pt>
    <dgm:pt modelId="{00E429DE-31C2-48C5-856D-E718CDF1CB68}" type="parTrans" cxnId="{67A40A1A-2F7C-436A-AE5A-72B8E96A9ABF}">
      <dgm:prSet/>
      <dgm:spPr/>
      <dgm:t>
        <a:bodyPr/>
        <a:lstStyle/>
        <a:p>
          <a:endParaRPr lang="en-US"/>
        </a:p>
      </dgm:t>
    </dgm:pt>
    <dgm:pt modelId="{1DDB2A9D-FFDE-40CC-9B84-2CCB9BE0297A}" type="sibTrans" cxnId="{67A40A1A-2F7C-436A-AE5A-72B8E96A9ABF}">
      <dgm:prSet/>
      <dgm:spPr/>
      <dgm:t>
        <a:bodyPr/>
        <a:lstStyle/>
        <a:p>
          <a:endParaRPr lang="en-US"/>
        </a:p>
      </dgm:t>
    </dgm:pt>
    <dgm:pt modelId="{43389C19-BEED-45BF-99D6-1A750C7E9D0F}">
      <dgm:prSet custT="1"/>
      <dgm:spPr/>
      <dgm:t>
        <a:bodyPr/>
        <a:lstStyle/>
        <a:p>
          <a:r>
            <a:rPr lang="en-US" sz="1600" b="0"/>
            <a:t>UW IT</a:t>
          </a:r>
          <a:endParaRPr lang="en-US" sz="1600"/>
        </a:p>
      </dgm:t>
    </dgm:pt>
    <dgm:pt modelId="{1BA0DEF8-9AFC-48E7-9A13-E54C1FED14C7}" type="parTrans" cxnId="{F74DDBEA-D631-4BD8-926D-D4A5C32B0341}">
      <dgm:prSet/>
      <dgm:spPr/>
      <dgm:t>
        <a:bodyPr/>
        <a:lstStyle/>
        <a:p>
          <a:endParaRPr lang="en-US"/>
        </a:p>
      </dgm:t>
    </dgm:pt>
    <dgm:pt modelId="{5103FB95-9F03-43F1-9CC9-D3405B0A19D2}" type="sibTrans" cxnId="{F74DDBEA-D631-4BD8-926D-D4A5C32B0341}">
      <dgm:prSet/>
      <dgm:spPr/>
      <dgm:t>
        <a:bodyPr/>
        <a:lstStyle/>
        <a:p>
          <a:endParaRPr lang="en-US"/>
        </a:p>
      </dgm:t>
    </dgm:pt>
    <dgm:pt modelId="{7EA0105D-FEED-4DA2-97E1-274E68994C24}">
      <dgm:prSet custT="1"/>
      <dgm:spPr/>
      <dgm:t>
        <a:bodyPr/>
        <a:lstStyle/>
        <a:p>
          <a:r>
            <a:rPr lang="en-US" sz="1600" b="0"/>
            <a:t>UW Medical Center IT</a:t>
          </a:r>
          <a:endParaRPr lang="en-US" sz="1600"/>
        </a:p>
      </dgm:t>
    </dgm:pt>
    <dgm:pt modelId="{9F0A0257-29A0-4067-A4A2-88E55AE6D65F}" type="parTrans" cxnId="{22F174C0-779F-40BE-A3F3-B422A13A5789}">
      <dgm:prSet/>
      <dgm:spPr/>
      <dgm:t>
        <a:bodyPr/>
        <a:lstStyle/>
        <a:p>
          <a:endParaRPr lang="en-US"/>
        </a:p>
      </dgm:t>
    </dgm:pt>
    <dgm:pt modelId="{6EEEC079-8B5B-43D0-ACE7-55A280004A99}" type="sibTrans" cxnId="{22F174C0-779F-40BE-A3F3-B422A13A5789}">
      <dgm:prSet/>
      <dgm:spPr/>
      <dgm:t>
        <a:bodyPr/>
        <a:lstStyle/>
        <a:p>
          <a:endParaRPr lang="en-US"/>
        </a:p>
      </dgm:t>
    </dgm:pt>
    <dgm:pt modelId="{B88CCAE4-54DB-4D4E-93B4-FDD5601AAF81}">
      <dgm:prSet custT="1"/>
      <dgm:spPr/>
      <dgm:t>
        <a:bodyPr/>
        <a:lstStyle/>
        <a:p>
          <a:r>
            <a:rPr lang="en-US" sz="1600" b="0"/>
            <a:t>Tacoma Campus</a:t>
          </a:r>
          <a:endParaRPr lang="en-US" sz="1600"/>
        </a:p>
      </dgm:t>
    </dgm:pt>
    <dgm:pt modelId="{F5A86480-493C-4936-9EE2-379D89F026D6}" type="parTrans" cxnId="{7CDFB9C4-DF75-4FCD-9502-2B64A9942776}">
      <dgm:prSet/>
      <dgm:spPr/>
      <dgm:t>
        <a:bodyPr/>
        <a:lstStyle/>
        <a:p>
          <a:endParaRPr lang="en-US"/>
        </a:p>
      </dgm:t>
    </dgm:pt>
    <dgm:pt modelId="{95F56574-3966-4AE1-AA86-AD44EFB4BC13}" type="sibTrans" cxnId="{7CDFB9C4-DF75-4FCD-9502-2B64A9942776}">
      <dgm:prSet/>
      <dgm:spPr/>
      <dgm:t>
        <a:bodyPr/>
        <a:lstStyle/>
        <a:p>
          <a:endParaRPr lang="en-US"/>
        </a:p>
      </dgm:t>
    </dgm:pt>
    <dgm:pt modelId="{0C039D0E-06C9-4C67-A563-51CB6DCE5566}">
      <dgm:prSet custT="1"/>
      <dgm:spPr/>
      <dgm:t>
        <a:bodyPr/>
        <a:lstStyle/>
        <a:p>
          <a:r>
            <a:rPr lang="en-US" sz="1600" b="0"/>
            <a:t>UWMC Supply Chain</a:t>
          </a:r>
          <a:endParaRPr lang="en-US" sz="1600"/>
        </a:p>
      </dgm:t>
    </dgm:pt>
    <dgm:pt modelId="{A28C0AA8-02C5-422B-B1E7-4BFD997D40A8}" type="parTrans" cxnId="{DC1EF544-6DA0-4D35-BCCB-6962FD65E398}">
      <dgm:prSet/>
      <dgm:spPr/>
      <dgm:t>
        <a:bodyPr/>
        <a:lstStyle/>
        <a:p>
          <a:endParaRPr lang="en-US"/>
        </a:p>
      </dgm:t>
    </dgm:pt>
    <dgm:pt modelId="{8909ACF3-181B-4DD4-9091-D45796C367BD}" type="sibTrans" cxnId="{DC1EF544-6DA0-4D35-BCCB-6962FD65E398}">
      <dgm:prSet/>
      <dgm:spPr/>
      <dgm:t>
        <a:bodyPr/>
        <a:lstStyle/>
        <a:p>
          <a:endParaRPr lang="en-US"/>
        </a:p>
      </dgm:t>
    </dgm:pt>
    <dgm:pt modelId="{315E5F3C-E782-4EDB-84AE-236BB9FA2E46}">
      <dgm:prSet custT="1"/>
      <dgm:spPr/>
      <dgm:t>
        <a:bodyPr/>
        <a:lstStyle/>
        <a:p>
          <a:r>
            <a:rPr lang="en-US" sz="1600" b="0"/>
            <a:t>UW Facilities</a:t>
          </a:r>
          <a:endParaRPr lang="en-US" sz="1600"/>
        </a:p>
      </dgm:t>
    </dgm:pt>
    <dgm:pt modelId="{D75FEE5C-4CA2-4386-8BA2-CDE56931EE25}" type="parTrans" cxnId="{C367CF55-2B10-460E-BC04-F16413190B10}">
      <dgm:prSet/>
      <dgm:spPr/>
      <dgm:t>
        <a:bodyPr/>
        <a:lstStyle/>
        <a:p>
          <a:endParaRPr lang="en-US"/>
        </a:p>
      </dgm:t>
    </dgm:pt>
    <dgm:pt modelId="{97065AC3-0EA2-4672-A594-EC0CF8CF02F0}" type="sibTrans" cxnId="{C367CF55-2B10-460E-BC04-F16413190B10}">
      <dgm:prSet/>
      <dgm:spPr/>
      <dgm:t>
        <a:bodyPr/>
        <a:lstStyle/>
        <a:p>
          <a:endParaRPr lang="en-US"/>
        </a:p>
      </dgm:t>
    </dgm:pt>
    <dgm:pt modelId="{3FDEA2BE-59EF-417B-B02F-AAAE050ADE35}" type="pres">
      <dgm:prSet presAssocID="{892587E1-681A-47AB-9136-877A3698D4D7}" presName="root" presStyleCnt="0">
        <dgm:presLayoutVars>
          <dgm:dir/>
          <dgm:resizeHandles val="exact"/>
        </dgm:presLayoutVars>
      </dgm:prSet>
      <dgm:spPr/>
    </dgm:pt>
    <dgm:pt modelId="{6BAD9F11-547D-4B6B-B8F1-78E44BD57058}" type="pres">
      <dgm:prSet presAssocID="{5C5195E6-5D7A-4893-AB2C-94E107AA6F6A}" presName="compNode" presStyleCnt="0"/>
      <dgm:spPr/>
    </dgm:pt>
    <dgm:pt modelId="{E20AD5CF-FE4A-4837-BBFD-F52691D8E13F}" type="pres">
      <dgm:prSet presAssocID="{5C5195E6-5D7A-4893-AB2C-94E107AA6F6A}"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Store"/>
        </a:ext>
      </dgm:extLst>
    </dgm:pt>
    <dgm:pt modelId="{42D9C6C2-BCC9-4CE3-B158-B843CB69F564}" type="pres">
      <dgm:prSet presAssocID="{5C5195E6-5D7A-4893-AB2C-94E107AA6F6A}" presName="iconSpace" presStyleCnt="0"/>
      <dgm:spPr/>
    </dgm:pt>
    <dgm:pt modelId="{942B0EA7-CB6F-4F93-A2D7-BAA331A646EB}" type="pres">
      <dgm:prSet presAssocID="{5C5195E6-5D7A-4893-AB2C-94E107AA6F6A}" presName="parTx" presStyleLbl="revTx" presStyleIdx="0" presStyleCnt="4">
        <dgm:presLayoutVars>
          <dgm:chMax val="0"/>
          <dgm:chPref val="0"/>
        </dgm:presLayoutVars>
      </dgm:prSet>
      <dgm:spPr/>
    </dgm:pt>
    <dgm:pt modelId="{C2028C96-678F-4F59-B3F8-524CD5EE246D}" type="pres">
      <dgm:prSet presAssocID="{5C5195E6-5D7A-4893-AB2C-94E107AA6F6A}" presName="txSpace" presStyleCnt="0"/>
      <dgm:spPr/>
    </dgm:pt>
    <dgm:pt modelId="{C727918A-574B-4752-B8D2-6D7D4ECFD1D0}" type="pres">
      <dgm:prSet presAssocID="{5C5195E6-5D7A-4893-AB2C-94E107AA6F6A}" presName="desTx" presStyleLbl="revTx" presStyleIdx="1" presStyleCnt="4">
        <dgm:presLayoutVars/>
      </dgm:prSet>
      <dgm:spPr/>
    </dgm:pt>
    <dgm:pt modelId="{BEF92687-FC4D-4F6F-BE26-8243048184FE}" type="pres">
      <dgm:prSet presAssocID="{4A2978FB-6D62-4A85-A154-B843AF8244FB}" presName="sibTrans" presStyleCnt="0"/>
      <dgm:spPr/>
    </dgm:pt>
    <dgm:pt modelId="{5E7ABADE-9FC2-40A5-8559-33CF5FA11F8B}" type="pres">
      <dgm:prSet presAssocID="{D9749289-A7A2-4C57-9660-597C7B74041D}" presName="compNode" presStyleCnt="0"/>
      <dgm:spPr/>
    </dgm:pt>
    <dgm:pt modelId="{9D289699-D7F7-4A23-9094-1351C08F2E7E}" type="pres">
      <dgm:prSet presAssocID="{D9749289-A7A2-4C57-9660-597C7B74041D}"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A9CD4BB9-093F-4435-85A4-BEDFDE2D0197}" type="pres">
      <dgm:prSet presAssocID="{D9749289-A7A2-4C57-9660-597C7B74041D}" presName="iconSpace" presStyleCnt="0"/>
      <dgm:spPr/>
    </dgm:pt>
    <dgm:pt modelId="{416C8E27-0C5B-4507-AC0A-A71B0B8C2C25}" type="pres">
      <dgm:prSet presAssocID="{D9749289-A7A2-4C57-9660-597C7B74041D}" presName="parTx" presStyleLbl="revTx" presStyleIdx="2" presStyleCnt="4">
        <dgm:presLayoutVars>
          <dgm:chMax val="0"/>
          <dgm:chPref val="0"/>
        </dgm:presLayoutVars>
      </dgm:prSet>
      <dgm:spPr/>
    </dgm:pt>
    <dgm:pt modelId="{33217C5A-01BA-4D3D-A8F3-0549FA462CC6}" type="pres">
      <dgm:prSet presAssocID="{D9749289-A7A2-4C57-9660-597C7B74041D}" presName="txSpace" presStyleCnt="0"/>
      <dgm:spPr/>
    </dgm:pt>
    <dgm:pt modelId="{4A46CCDF-6357-4E73-A479-1574A577D763}" type="pres">
      <dgm:prSet presAssocID="{D9749289-A7A2-4C57-9660-597C7B74041D}" presName="desTx" presStyleLbl="revTx" presStyleIdx="3" presStyleCnt="4">
        <dgm:presLayoutVars/>
      </dgm:prSet>
      <dgm:spPr/>
    </dgm:pt>
  </dgm:ptLst>
  <dgm:cxnLst>
    <dgm:cxn modelId="{67A40A1A-2F7C-436A-AE5A-72B8E96A9ABF}" srcId="{19C48BD2-3645-4B90-BAFA-B64051503050}" destId="{A734035F-A897-4B5B-8938-6C84FACA7E24}" srcOrd="0" destOrd="0" parTransId="{00E429DE-31C2-48C5-856D-E718CDF1CB68}" sibTransId="{1DDB2A9D-FFDE-40CC-9B84-2CCB9BE0297A}"/>
    <dgm:cxn modelId="{23C8191C-F1AE-416E-962A-084100A54C21}" type="presOf" srcId="{A734035F-A897-4B5B-8938-6C84FACA7E24}" destId="{4A46CCDF-6357-4E73-A479-1574A577D763}" srcOrd="0" destOrd="1" presId="urn:microsoft.com/office/officeart/2018/2/layout/IconLabelDescriptionList"/>
    <dgm:cxn modelId="{692E5D1C-F527-4588-8C3E-A8D634F74087}" srcId="{892587E1-681A-47AB-9136-877A3698D4D7}" destId="{5C5195E6-5D7A-4893-AB2C-94E107AA6F6A}" srcOrd="0" destOrd="0" parTransId="{5110B7B1-EB8D-41E7-9AF1-5C1E01AE19F3}" sibTransId="{4A2978FB-6D62-4A85-A154-B843AF8244FB}"/>
    <dgm:cxn modelId="{25DE1D32-EC8C-4586-B7F8-8F481169A94A}" type="presOf" srcId="{7EA0105D-FEED-4DA2-97E1-274E68994C24}" destId="{4A46CCDF-6357-4E73-A479-1574A577D763}" srcOrd="0" destOrd="3" presId="urn:microsoft.com/office/officeart/2018/2/layout/IconLabelDescriptionList"/>
    <dgm:cxn modelId="{F25FC834-7BBD-47D4-BB6C-057F8F0F2B7C}" type="presOf" srcId="{19C48BD2-3645-4B90-BAFA-B64051503050}" destId="{4A46CCDF-6357-4E73-A479-1574A577D763}" srcOrd="0" destOrd="0" presId="urn:microsoft.com/office/officeart/2018/2/layout/IconLabelDescriptionList"/>
    <dgm:cxn modelId="{EDC3393C-0DB5-41D2-B9F9-C37C631E5AF7}" type="presOf" srcId="{0C039D0E-06C9-4C67-A563-51CB6DCE5566}" destId="{4A46CCDF-6357-4E73-A479-1574A577D763}" srcOrd="0" destOrd="5" presId="urn:microsoft.com/office/officeart/2018/2/layout/IconLabelDescriptionList"/>
    <dgm:cxn modelId="{DC1EF544-6DA0-4D35-BCCB-6962FD65E398}" srcId="{19C48BD2-3645-4B90-BAFA-B64051503050}" destId="{0C039D0E-06C9-4C67-A563-51CB6DCE5566}" srcOrd="4" destOrd="0" parTransId="{A28C0AA8-02C5-422B-B1E7-4BFD997D40A8}" sibTransId="{8909ACF3-181B-4DD4-9091-D45796C367BD}"/>
    <dgm:cxn modelId="{AF0C466B-B59E-4C27-BBBB-ACAB4978E935}" srcId="{D9749289-A7A2-4C57-9660-597C7B74041D}" destId="{19C48BD2-3645-4B90-BAFA-B64051503050}" srcOrd="0" destOrd="0" parTransId="{A988716F-1329-4C63-8C79-F741DEBC9929}" sibTransId="{569F91CB-B7B8-4991-8DFD-6F28D6C4FD27}"/>
    <dgm:cxn modelId="{8C47E173-EB5E-4FC0-B87E-E39A3290D260}" type="presOf" srcId="{5C5195E6-5D7A-4893-AB2C-94E107AA6F6A}" destId="{942B0EA7-CB6F-4F93-A2D7-BAA331A646EB}" srcOrd="0" destOrd="0" presId="urn:microsoft.com/office/officeart/2018/2/layout/IconLabelDescriptionList"/>
    <dgm:cxn modelId="{A8680A75-6EC6-4C19-B5DE-A885EECC28C1}" type="presOf" srcId="{D9749289-A7A2-4C57-9660-597C7B74041D}" destId="{416C8E27-0C5B-4507-AC0A-A71B0B8C2C25}" srcOrd="0" destOrd="0" presId="urn:microsoft.com/office/officeart/2018/2/layout/IconLabelDescriptionList"/>
    <dgm:cxn modelId="{C367CF55-2B10-460E-BC04-F16413190B10}" srcId="{19C48BD2-3645-4B90-BAFA-B64051503050}" destId="{315E5F3C-E782-4EDB-84AE-236BB9FA2E46}" srcOrd="5" destOrd="0" parTransId="{D75FEE5C-4CA2-4386-8BA2-CDE56931EE25}" sibTransId="{97065AC3-0EA2-4672-A594-EC0CF8CF02F0}"/>
    <dgm:cxn modelId="{B208A476-ED0E-4064-9767-68DCD681751A}" type="presOf" srcId="{315E5F3C-E782-4EDB-84AE-236BB9FA2E46}" destId="{4A46CCDF-6357-4E73-A479-1574A577D763}" srcOrd="0" destOrd="6" presId="urn:microsoft.com/office/officeart/2018/2/layout/IconLabelDescriptionList"/>
    <dgm:cxn modelId="{F3C0F376-7D5A-4112-8A58-9CFF03E07E1F}" type="presOf" srcId="{B88CCAE4-54DB-4D4E-93B4-FDD5601AAF81}" destId="{4A46CCDF-6357-4E73-A479-1574A577D763}" srcOrd="0" destOrd="4" presId="urn:microsoft.com/office/officeart/2018/2/layout/IconLabelDescriptionList"/>
    <dgm:cxn modelId="{7DB1DBAB-E8A3-49D0-8B1C-608394E4A3F9}" type="presOf" srcId="{AF0759AD-3159-4A52-BC91-E2A8574507AE}" destId="{C727918A-574B-4752-B8D2-6D7D4ECFD1D0}" srcOrd="0" destOrd="0" presId="urn:microsoft.com/office/officeart/2018/2/layout/IconLabelDescriptionList"/>
    <dgm:cxn modelId="{3B000DB7-BECD-4DF1-BCC6-D5C2D84E4724}" type="presOf" srcId="{892587E1-681A-47AB-9136-877A3698D4D7}" destId="{3FDEA2BE-59EF-417B-B02F-AAAE050ADE35}" srcOrd="0" destOrd="0" presId="urn:microsoft.com/office/officeart/2018/2/layout/IconLabelDescriptionList"/>
    <dgm:cxn modelId="{761A47C0-C790-4E19-B82B-6BBB45ACA188}" srcId="{892587E1-681A-47AB-9136-877A3698D4D7}" destId="{D9749289-A7A2-4C57-9660-597C7B74041D}" srcOrd="1" destOrd="0" parTransId="{DD36F557-C6E9-402D-9851-5BFF49C048A5}" sibTransId="{FB4FE8B7-64A8-4E81-BF0E-9B6B57D20905}"/>
    <dgm:cxn modelId="{22F174C0-779F-40BE-A3F3-B422A13A5789}" srcId="{19C48BD2-3645-4B90-BAFA-B64051503050}" destId="{7EA0105D-FEED-4DA2-97E1-274E68994C24}" srcOrd="2" destOrd="0" parTransId="{9F0A0257-29A0-4067-A4A2-88E55AE6D65F}" sibTransId="{6EEEC079-8B5B-43D0-ACE7-55A280004A99}"/>
    <dgm:cxn modelId="{7CDFB9C4-DF75-4FCD-9502-2B64A9942776}" srcId="{19C48BD2-3645-4B90-BAFA-B64051503050}" destId="{B88CCAE4-54DB-4D4E-93B4-FDD5601AAF81}" srcOrd="3" destOrd="0" parTransId="{F5A86480-493C-4936-9EE2-379D89F026D6}" sibTransId="{95F56574-3966-4AE1-AA86-AD44EFB4BC13}"/>
    <dgm:cxn modelId="{68A718E1-25C7-4E7C-A0FC-735AFB72E4CA}" srcId="{5C5195E6-5D7A-4893-AB2C-94E107AA6F6A}" destId="{AF0759AD-3159-4A52-BC91-E2A8574507AE}" srcOrd="0" destOrd="0" parTransId="{B66EA5A6-2F30-4AD2-BB1A-326DFDCA056A}" sibTransId="{40FC7BE5-5564-4C35-BA93-01B8C2F1DB19}"/>
    <dgm:cxn modelId="{F74DDBEA-D631-4BD8-926D-D4A5C32B0341}" srcId="{19C48BD2-3645-4B90-BAFA-B64051503050}" destId="{43389C19-BEED-45BF-99D6-1A750C7E9D0F}" srcOrd="1" destOrd="0" parTransId="{1BA0DEF8-9AFC-48E7-9A13-E54C1FED14C7}" sibTransId="{5103FB95-9F03-43F1-9CC9-D3405B0A19D2}"/>
    <dgm:cxn modelId="{B34E2DEE-35B9-4AC1-BBE1-D02BAB117212}" type="presOf" srcId="{43389C19-BEED-45BF-99D6-1A750C7E9D0F}" destId="{4A46CCDF-6357-4E73-A479-1574A577D763}" srcOrd="0" destOrd="2" presId="urn:microsoft.com/office/officeart/2018/2/layout/IconLabelDescriptionList"/>
    <dgm:cxn modelId="{9A75F0AF-1F5C-47A5-A3B9-7706103259CD}" type="presParOf" srcId="{3FDEA2BE-59EF-417B-B02F-AAAE050ADE35}" destId="{6BAD9F11-547D-4B6B-B8F1-78E44BD57058}" srcOrd="0" destOrd="0" presId="urn:microsoft.com/office/officeart/2018/2/layout/IconLabelDescriptionList"/>
    <dgm:cxn modelId="{30DC7236-E62F-4F4A-836E-2E08F97368EB}" type="presParOf" srcId="{6BAD9F11-547D-4B6B-B8F1-78E44BD57058}" destId="{E20AD5CF-FE4A-4837-BBFD-F52691D8E13F}" srcOrd="0" destOrd="0" presId="urn:microsoft.com/office/officeart/2018/2/layout/IconLabelDescriptionList"/>
    <dgm:cxn modelId="{B1E4DAB3-EAD3-48A3-AF84-9C0209EAAC34}" type="presParOf" srcId="{6BAD9F11-547D-4B6B-B8F1-78E44BD57058}" destId="{42D9C6C2-BCC9-4CE3-B158-B843CB69F564}" srcOrd="1" destOrd="0" presId="urn:microsoft.com/office/officeart/2018/2/layout/IconLabelDescriptionList"/>
    <dgm:cxn modelId="{20974C2D-E8D4-4E96-BED3-9FE5918D111C}" type="presParOf" srcId="{6BAD9F11-547D-4B6B-B8F1-78E44BD57058}" destId="{942B0EA7-CB6F-4F93-A2D7-BAA331A646EB}" srcOrd="2" destOrd="0" presId="urn:microsoft.com/office/officeart/2018/2/layout/IconLabelDescriptionList"/>
    <dgm:cxn modelId="{E45D95B9-6203-4C59-9D78-2633FA8D6ECA}" type="presParOf" srcId="{6BAD9F11-547D-4B6B-B8F1-78E44BD57058}" destId="{C2028C96-678F-4F59-B3F8-524CD5EE246D}" srcOrd="3" destOrd="0" presId="urn:microsoft.com/office/officeart/2018/2/layout/IconLabelDescriptionList"/>
    <dgm:cxn modelId="{D6AE7DBE-D84B-46E4-9CB5-84221C59EF8C}" type="presParOf" srcId="{6BAD9F11-547D-4B6B-B8F1-78E44BD57058}" destId="{C727918A-574B-4752-B8D2-6D7D4ECFD1D0}" srcOrd="4" destOrd="0" presId="urn:microsoft.com/office/officeart/2018/2/layout/IconLabelDescriptionList"/>
    <dgm:cxn modelId="{0F2D0BB3-2F4C-46A7-BCF3-2574157911B9}" type="presParOf" srcId="{3FDEA2BE-59EF-417B-B02F-AAAE050ADE35}" destId="{BEF92687-FC4D-4F6F-BE26-8243048184FE}" srcOrd="1" destOrd="0" presId="urn:microsoft.com/office/officeart/2018/2/layout/IconLabelDescriptionList"/>
    <dgm:cxn modelId="{8B6D0C58-7C16-40E5-AE43-84827ABFD924}" type="presParOf" srcId="{3FDEA2BE-59EF-417B-B02F-AAAE050ADE35}" destId="{5E7ABADE-9FC2-40A5-8559-33CF5FA11F8B}" srcOrd="2" destOrd="0" presId="urn:microsoft.com/office/officeart/2018/2/layout/IconLabelDescriptionList"/>
    <dgm:cxn modelId="{610263D8-90CE-4684-BC2C-79F94BAF904F}" type="presParOf" srcId="{5E7ABADE-9FC2-40A5-8559-33CF5FA11F8B}" destId="{9D289699-D7F7-4A23-9094-1351C08F2E7E}" srcOrd="0" destOrd="0" presId="urn:microsoft.com/office/officeart/2018/2/layout/IconLabelDescriptionList"/>
    <dgm:cxn modelId="{A89BAED4-27D9-4955-983C-D5ABD0E8ABE7}" type="presParOf" srcId="{5E7ABADE-9FC2-40A5-8559-33CF5FA11F8B}" destId="{A9CD4BB9-093F-4435-85A4-BEDFDE2D0197}" srcOrd="1" destOrd="0" presId="urn:microsoft.com/office/officeart/2018/2/layout/IconLabelDescriptionList"/>
    <dgm:cxn modelId="{07635B7C-27C3-4633-B0EE-3B6614539D76}" type="presParOf" srcId="{5E7ABADE-9FC2-40A5-8559-33CF5FA11F8B}" destId="{416C8E27-0C5B-4507-AC0A-A71B0B8C2C25}" srcOrd="2" destOrd="0" presId="urn:microsoft.com/office/officeart/2018/2/layout/IconLabelDescriptionList"/>
    <dgm:cxn modelId="{83736D94-B413-44D8-A2C5-9637FB2099BA}" type="presParOf" srcId="{5E7ABADE-9FC2-40A5-8559-33CF5FA11F8B}" destId="{33217C5A-01BA-4D3D-A8F3-0549FA462CC6}" srcOrd="3" destOrd="0" presId="urn:microsoft.com/office/officeart/2018/2/layout/IconLabelDescriptionList"/>
    <dgm:cxn modelId="{85586315-8CFB-4E6E-B0CE-9C51484C9A11}" type="presParOf" srcId="{5E7ABADE-9FC2-40A5-8559-33CF5FA11F8B}" destId="{4A46CCDF-6357-4E73-A479-1574A577D763}"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440C71-8BDD-4059-8AB9-CC9C316F7C5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A159637-8F74-4159-B30F-5C25F0DB614D}">
      <dgm:prSet/>
      <dgm:spPr/>
      <dgm:t>
        <a:bodyPr/>
        <a:lstStyle/>
        <a:p>
          <a:r>
            <a:rPr lang="en-US" b="0"/>
            <a:t>Goods and Services Procurement at the University is managed by centralized procurement teams within the </a:t>
          </a:r>
          <a:r>
            <a:rPr lang="en-US"/>
            <a:t>UW Academy </a:t>
          </a:r>
          <a:r>
            <a:rPr lang="en-US" b="0"/>
            <a:t>and </a:t>
          </a:r>
          <a:r>
            <a:rPr lang="en-US"/>
            <a:t>UW Medical Center</a:t>
          </a:r>
          <a:r>
            <a:rPr lang="en-US" b="0"/>
            <a:t>, while: </a:t>
          </a:r>
          <a:endParaRPr lang="en-US"/>
        </a:p>
      </dgm:t>
    </dgm:pt>
    <dgm:pt modelId="{1F901B3D-FACF-4B02-ACEC-544E2F837E0C}" type="parTrans" cxnId="{61C31B26-3F3E-4536-96B3-04D3DEC0BB13}">
      <dgm:prSet/>
      <dgm:spPr/>
      <dgm:t>
        <a:bodyPr/>
        <a:lstStyle/>
        <a:p>
          <a:endParaRPr lang="en-US"/>
        </a:p>
      </dgm:t>
    </dgm:pt>
    <dgm:pt modelId="{B8440B09-D437-4616-8DA7-1EE7192A1076}" type="sibTrans" cxnId="{61C31B26-3F3E-4536-96B3-04D3DEC0BB13}">
      <dgm:prSet/>
      <dgm:spPr/>
      <dgm:t>
        <a:bodyPr/>
        <a:lstStyle/>
        <a:p>
          <a:endParaRPr lang="en-US"/>
        </a:p>
      </dgm:t>
    </dgm:pt>
    <dgm:pt modelId="{04CB38E3-AFDA-4786-BF05-3C342F74FF94}">
      <dgm:prSet/>
      <dgm:spPr/>
      <dgm:t>
        <a:bodyPr/>
        <a:lstStyle/>
        <a:p>
          <a:r>
            <a:rPr lang="en-US" b="0"/>
            <a:t>Allowing departments the discretion to make purchases up to the direct buy threshold with prior approval of Procurement Services (with some exceptions).</a:t>
          </a:r>
          <a:endParaRPr lang="en-US"/>
        </a:p>
      </dgm:t>
    </dgm:pt>
    <dgm:pt modelId="{D6D28E0C-59E5-43E8-A970-20D4850FF8FA}" type="parTrans" cxnId="{85CE7DFF-51C3-4F90-AE4D-FC0DDFD9959B}">
      <dgm:prSet/>
      <dgm:spPr/>
      <dgm:t>
        <a:bodyPr/>
        <a:lstStyle/>
        <a:p>
          <a:endParaRPr lang="en-US"/>
        </a:p>
      </dgm:t>
    </dgm:pt>
    <dgm:pt modelId="{6F0C70CD-0BD5-4D6F-AD55-7A64BE7D903F}" type="sibTrans" cxnId="{85CE7DFF-51C3-4F90-AE4D-FC0DDFD9959B}">
      <dgm:prSet/>
      <dgm:spPr/>
      <dgm:t>
        <a:bodyPr/>
        <a:lstStyle/>
        <a:p>
          <a:endParaRPr lang="en-US"/>
        </a:p>
      </dgm:t>
    </dgm:pt>
    <dgm:pt modelId="{8E2F71D5-9DC3-49D9-B1C8-6919FC306233}">
      <dgm:prSet/>
      <dgm:spPr/>
      <dgm:t>
        <a:bodyPr/>
        <a:lstStyle/>
        <a:p>
          <a:r>
            <a:rPr lang="en-US" b="0"/>
            <a:t>Working directly with departments for purchases of $10,000 or more, not available through an existing contract that may require a formal solicitation, managed by the procurement team.</a:t>
          </a:r>
          <a:endParaRPr lang="en-US"/>
        </a:p>
      </dgm:t>
    </dgm:pt>
    <dgm:pt modelId="{B5F55662-CF89-4086-8797-177F9470FAED}" type="parTrans" cxnId="{0D9F1FF1-429F-4C01-B291-E1C41C13CA18}">
      <dgm:prSet/>
      <dgm:spPr/>
      <dgm:t>
        <a:bodyPr/>
        <a:lstStyle/>
        <a:p>
          <a:endParaRPr lang="en-US"/>
        </a:p>
      </dgm:t>
    </dgm:pt>
    <dgm:pt modelId="{01682D73-0378-465E-B007-31A709711755}" type="sibTrans" cxnId="{0D9F1FF1-429F-4C01-B291-E1C41C13CA18}">
      <dgm:prSet/>
      <dgm:spPr/>
      <dgm:t>
        <a:bodyPr/>
        <a:lstStyle/>
        <a:p>
          <a:endParaRPr lang="en-US"/>
        </a:p>
      </dgm:t>
    </dgm:pt>
    <dgm:pt modelId="{7E05E93E-DAAA-4DA0-B288-C5A692D31B4A}">
      <dgm:prSet/>
      <dgm:spPr/>
      <dgm:t>
        <a:bodyPr/>
        <a:lstStyle/>
        <a:p>
          <a:r>
            <a:rPr lang="en-US" b="0"/>
            <a:t>Utilizing State Contracts and contracts established by Group Purchasing Organizations (GPOs), or other public agencies,  if desired.</a:t>
          </a:r>
          <a:endParaRPr lang="en-US"/>
        </a:p>
      </dgm:t>
    </dgm:pt>
    <dgm:pt modelId="{7E8ACE90-BC56-41D9-AFA8-2ECDD3370972}" type="parTrans" cxnId="{4C1446DB-343B-42C6-B031-25DDF43D7CDC}">
      <dgm:prSet/>
      <dgm:spPr/>
      <dgm:t>
        <a:bodyPr/>
        <a:lstStyle/>
        <a:p>
          <a:endParaRPr lang="en-US"/>
        </a:p>
      </dgm:t>
    </dgm:pt>
    <dgm:pt modelId="{8C84559D-3AF6-46C2-B492-55CD8B84367C}" type="sibTrans" cxnId="{4C1446DB-343B-42C6-B031-25DDF43D7CDC}">
      <dgm:prSet/>
      <dgm:spPr/>
      <dgm:t>
        <a:bodyPr/>
        <a:lstStyle/>
        <a:p>
          <a:endParaRPr lang="en-US"/>
        </a:p>
      </dgm:t>
    </dgm:pt>
    <dgm:pt modelId="{252FC1E6-BFB2-416E-924D-A57448FE35F2}" type="pres">
      <dgm:prSet presAssocID="{EA440C71-8BDD-4059-8AB9-CC9C316F7C59}" presName="root" presStyleCnt="0">
        <dgm:presLayoutVars>
          <dgm:dir/>
          <dgm:resizeHandles val="exact"/>
        </dgm:presLayoutVars>
      </dgm:prSet>
      <dgm:spPr/>
    </dgm:pt>
    <dgm:pt modelId="{DF3D5383-72F0-433A-9921-1F63B9C5F4D8}" type="pres">
      <dgm:prSet presAssocID="{3A159637-8F74-4159-B30F-5C25F0DB614D}" presName="compNode" presStyleCnt="0"/>
      <dgm:spPr/>
    </dgm:pt>
    <dgm:pt modelId="{18238663-4FB1-4FC7-BBA8-6AE9D7EC94B5}" type="pres">
      <dgm:prSet presAssocID="{3A159637-8F74-4159-B30F-5C25F0DB614D}" presName="bgRect" presStyleLbl="bgShp" presStyleIdx="0" presStyleCnt="4"/>
      <dgm:spPr/>
    </dgm:pt>
    <dgm:pt modelId="{01297802-4E90-4ED2-A517-F30CE488B1B0}" type="pres">
      <dgm:prSet presAssocID="{3A159637-8F74-4159-B30F-5C25F0DB614D}"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Factory"/>
        </a:ext>
      </dgm:extLst>
    </dgm:pt>
    <dgm:pt modelId="{AEF8F008-5B05-47E7-B744-A332E796D174}" type="pres">
      <dgm:prSet presAssocID="{3A159637-8F74-4159-B30F-5C25F0DB614D}" presName="spaceRect" presStyleCnt="0"/>
      <dgm:spPr/>
    </dgm:pt>
    <dgm:pt modelId="{12B98BC2-9F91-478F-9B88-93D138581D92}" type="pres">
      <dgm:prSet presAssocID="{3A159637-8F74-4159-B30F-5C25F0DB614D}" presName="parTx" presStyleLbl="revTx" presStyleIdx="0" presStyleCnt="4">
        <dgm:presLayoutVars>
          <dgm:chMax val="0"/>
          <dgm:chPref val="0"/>
        </dgm:presLayoutVars>
      </dgm:prSet>
      <dgm:spPr/>
    </dgm:pt>
    <dgm:pt modelId="{CD0F2503-3EB6-4CC0-822C-4FFD0F635AB6}" type="pres">
      <dgm:prSet presAssocID="{B8440B09-D437-4616-8DA7-1EE7192A1076}" presName="sibTrans" presStyleCnt="0"/>
      <dgm:spPr/>
    </dgm:pt>
    <dgm:pt modelId="{B32F83A8-3EAA-4E46-AB71-CF80C951351C}" type="pres">
      <dgm:prSet presAssocID="{04CB38E3-AFDA-4786-BF05-3C342F74FF94}" presName="compNode" presStyleCnt="0"/>
      <dgm:spPr/>
    </dgm:pt>
    <dgm:pt modelId="{CBBB9ECD-4EA7-4E90-94BB-8C4C62E2B8F6}" type="pres">
      <dgm:prSet presAssocID="{04CB38E3-AFDA-4786-BF05-3C342F74FF94}" presName="bgRect" presStyleLbl="bgShp" presStyleIdx="1" presStyleCnt="4"/>
      <dgm:spPr/>
    </dgm:pt>
    <dgm:pt modelId="{F0163BB8-AD65-433D-9093-0A79D8612B48}" type="pres">
      <dgm:prSet presAssocID="{04CB38E3-AFDA-4786-BF05-3C342F74FF94}"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gister"/>
        </a:ext>
      </dgm:extLst>
    </dgm:pt>
    <dgm:pt modelId="{94D5C4D6-D8DA-4C18-A3AE-C822ACE57515}" type="pres">
      <dgm:prSet presAssocID="{04CB38E3-AFDA-4786-BF05-3C342F74FF94}" presName="spaceRect" presStyleCnt="0"/>
      <dgm:spPr/>
    </dgm:pt>
    <dgm:pt modelId="{00BF5101-CFF5-4CF9-9F82-987E6C92F624}" type="pres">
      <dgm:prSet presAssocID="{04CB38E3-AFDA-4786-BF05-3C342F74FF94}" presName="parTx" presStyleLbl="revTx" presStyleIdx="1" presStyleCnt="4">
        <dgm:presLayoutVars>
          <dgm:chMax val="0"/>
          <dgm:chPref val="0"/>
        </dgm:presLayoutVars>
      </dgm:prSet>
      <dgm:spPr/>
    </dgm:pt>
    <dgm:pt modelId="{CE6F41AD-B316-468E-853C-AFD6BAACEDEA}" type="pres">
      <dgm:prSet presAssocID="{6F0C70CD-0BD5-4D6F-AD55-7A64BE7D903F}" presName="sibTrans" presStyleCnt="0"/>
      <dgm:spPr/>
    </dgm:pt>
    <dgm:pt modelId="{D67823BC-E007-4A06-B84B-CED26505568F}" type="pres">
      <dgm:prSet presAssocID="{8E2F71D5-9DC3-49D9-B1C8-6919FC306233}" presName="compNode" presStyleCnt="0"/>
      <dgm:spPr/>
    </dgm:pt>
    <dgm:pt modelId="{456E4244-BCF4-409F-B5AE-E1380FF4E30C}" type="pres">
      <dgm:prSet presAssocID="{8E2F71D5-9DC3-49D9-B1C8-6919FC306233}" presName="bgRect" presStyleLbl="bgShp" presStyleIdx="2" presStyleCnt="4"/>
      <dgm:spPr/>
    </dgm:pt>
    <dgm:pt modelId="{44E500C5-EB92-4902-B9C3-8BC45B18F038}" type="pres">
      <dgm:prSet presAssocID="{8E2F71D5-9DC3-49D9-B1C8-6919FC306233}"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avel"/>
        </a:ext>
      </dgm:extLst>
    </dgm:pt>
    <dgm:pt modelId="{A5F5F054-C903-4320-B8F0-C2D9E932DF0C}" type="pres">
      <dgm:prSet presAssocID="{8E2F71D5-9DC3-49D9-B1C8-6919FC306233}" presName="spaceRect" presStyleCnt="0"/>
      <dgm:spPr/>
    </dgm:pt>
    <dgm:pt modelId="{271D1722-91F6-4F6F-A5C5-C6BC07FE0B4F}" type="pres">
      <dgm:prSet presAssocID="{8E2F71D5-9DC3-49D9-B1C8-6919FC306233}" presName="parTx" presStyleLbl="revTx" presStyleIdx="2" presStyleCnt="4">
        <dgm:presLayoutVars>
          <dgm:chMax val="0"/>
          <dgm:chPref val="0"/>
        </dgm:presLayoutVars>
      </dgm:prSet>
      <dgm:spPr/>
    </dgm:pt>
    <dgm:pt modelId="{5FB4668D-1B23-46C9-B464-AFB1A3154276}" type="pres">
      <dgm:prSet presAssocID="{01682D73-0378-465E-B007-31A709711755}" presName="sibTrans" presStyleCnt="0"/>
      <dgm:spPr/>
    </dgm:pt>
    <dgm:pt modelId="{52756C5B-5178-4FB1-8FC1-4FB8605647EC}" type="pres">
      <dgm:prSet presAssocID="{7E05E93E-DAAA-4DA0-B288-C5A692D31B4A}" presName="compNode" presStyleCnt="0"/>
      <dgm:spPr/>
    </dgm:pt>
    <dgm:pt modelId="{6AA20369-4A24-482E-A6D5-F9666B1A269C}" type="pres">
      <dgm:prSet presAssocID="{7E05E93E-DAAA-4DA0-B288-C5A692D31B4A}" presName="bgRect" presStyleLbl="bgShp" presStyleIdx="3" presStyleCnt="4"/>
      <dgm:spPr/>
    </dgm:pt>
    <dgm:pt modelId="{23C1D2FA-C5FF-46B4-9DA2-7A69773F78B3}" type="pres">
      <dgm:prSet presAssocID="{7E05E93E-DAAA-4DA0-B288-C5A692D31B4A}"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EA57F6A-2D1A-4AF1-8EF4-B0E5A6B73C16}" type="pres">
      <dgm:prSet presAssocID="{7E05E93E-DAAA-4DA0-B288-C5A692D31B4A}" presName="spaceRect" presStyleCnt="0"/>
      <dgm:spPr/>
    </dgm:pt>
    <dgm:pt modelId="{6254F160-51DE-48D6-B19A-42E9ACA2BC19}" type="pres">
      <dgm:prSet presAssocID="{7E05E93E-DAAA-4DA0-B288-C5A692D31B4A}" presName="parTx" presStyleLbl="revTx" presStyleIdx="3" presStyleCnt="4">
        <dgm:presLayoutVars>
          <dgm:chMax val="0"/>
          <dgm:chPref val="0"/>
        </dgm:presLayoutVars>
      </dgm:prSet>
      <dgm:spPr/>
    </dgm:pt>
  </dgm:ptLst>
  <dgm:cxnLst>
    <dgm:cxn modelId="{61C31B26-3F3E-4536-96B3-04D3DEC0BB13}" srcId="{EA440C71-8BDD-4059-8AB9-CC9C316F7C59}" destId="{3A159637-8F74-4159-B30F-5C25F0DB614D}" srcOrd="0" destOrd="0" parTransId="{1F901B3D-FACF-4B02-ACEC-544E2F837E0C}" sibTransId="{B8440B09-D437-4616-8DA7-1EE7192A1076}"/>
    <dgm:cxn modelId="{A5509136-8A58-4A7C-980E-7B1C2B4CB127}" type="presOf" srcId="{04CB38E3-AFDA-4786-BF05-3C342F74FF94}" destId="{00BF5101-CFF5-4CF9-9F82-987E6C92F624}" srcOrd="0" destOrd="0" presId="urn:microsoft.com/office/officeart/2018/2/layout/IconVerticalSolidList"/>
    <dgm:cxn modelId="{D745C156-BE7D-4467-9920-26EA8DA63C4D}" type="presOf" srcId="{EA440C71-8BDD-4059-8AB9-CC9C316F7C59}" destId="{252FC1E6-BFB2-416E-924D-A57448FE35F2}" srcOrd="0" destOrd="0" presId="urn:microsoft.com/office/officeart/2018/2/layout/IconVerticalSolidList"/>
    <dgm:cxn modelId="{A4625A81-7F4B-4B2E-B067-5828982C9683}" type="presOf" srcId="{8E2F71D5-9DC3-49D9-B1C8-6919FC306233}" destId="{271D1722-91F6-4F6F-A5C5-C6BC07FE0B4F}" srcOrd="0" destOrd="0" presId="urn:microsoft.com/office/officeart/2018/2/layout/IconVerticalSolidList"/>
    <dgm:cxn modelId="{D63121B7-0396-43A2-8F94-26BF73C938E2}" type="presOf" srcId="{7E05E93E-DAAA-4DA0-B288-C5A692D31B4A}" destId="{6254F160-51DE-48D6-B19A-42E9ACA2BC19}" srcOrd="0" destOrd="0" presId="urn:microsoft.com/office/officeart/2018/2/layout/IconVerticalSolidList"/>
    <dgm:cxn modelId="{DC0737B9-58D2-43F7-BF0A-3291C9E0522C}" type="presOf" srcId="{3A159637-8F74-4159-B30F-5C25F0DB614D}" destId="{12B98BC2-9F91-478F-9B88-93D138581D92}" srcOrd="0" destOrd="0" presId="urn:microsoft.com/office/officeart/2018/2/layout/IconVerticalSolidList"/>
    <dgm:cxn modelId="{4C1446DB-343B-42C6-B031-25DDF43D7CDC}" srcId="{EA440C71-8BDD-4059-8AB9-CC9C316F7C59}" destId="{7E05E93E-DAAA-4DA0-B288-C5A692D31B4A}" srcOrd="3" destOrd="0" parTransId="{7E8ACE90-BC56-41D9-AFA8-2ECDD3370972}" sibTransId="{8C84559D-3AF6-46C2-B492-55CD8B84367C}"/>
    <dgm:cxn modelId="{0D9F1FF1-429F-4C01-B291-E1C41C13CA18}" srcId="{EA440C71-8BDD-4059-8AB9-CC9C316F7C59}" destId="{8E2F71D5-9DC3-49D9-B1C8-6919FC306233}" srcOrd="2" destOrd="0" parTransId="{B5F55662-CF89-4086-8797-177F9470FAED}" sibTransId="{01682D73-0378-465E-B007-31A709711755}"/>
    <dgm:cxn modelId="{85CE7DFF-51C3-4F90-AE4D-FC0DDFD9959B}" srcId="{EA440C71-8BDD-4059-8AB9-CC9C316F7C59}" destId="{04CB38E3-AFDA-4786-BF05-3C342F74FF94}" srcOrd="1" destOrd="0" parTransId="{D6D28E0C-59E5-43E8-A970-20D4850FF8FA}" sibTransId="{6F0C70CD-0BD5-4D6F-AD55-7A64BE7D903F}"/>
    <dgm:cxn modelId="{AEE696E2-9866-4B72-8E89-320E5304528C}" type="presParOf" srcId="{252FC1E6-BFB2-416E-924D-A57448FE35F2}" destId="{DF3D5383-72F0-433A-9921-1F63B9C5F4D8}" srcOrd="0" destOrd="0" presId="urn:microsoft.com/office/officeart/2018/2/layout/IconVerticalSolidList"/>
    <dgm:cxn modelId="{957C4A52-72BA-42D5-B366-163267543367}" type="presParOf" srcId="{DF3D5383-72F0-433A-9921-1F63B9C5F4D8}" destId="{18238663-4FB1-4FC7-BBA8-6AE9D7EC94B5}" srcOrd="0" destOrd="0" presId="urn:microsoft.com/office/officeart/2018/2/layout/IconVerticalSolidList"/>
    <dgm:cxn modelId="{9B113C43-3F5E-4BB6-8127-06BC7D7C85BB}" type="presParOf" srcId="{DF3D5383-72F0-433A-9921-1F63B9C5F4D8}" destId="{01297802-4E90-4ED2-A517-F30CE488B1B0}" srcOrd="1" destOrd="0" presId="urn:microsoft.com/office/officeart/2018/2/layout/IconVerticalSolidList"/>
    <dgm:cxn modelId="{0A3534A8-A3B2-40A1-ACDC-F3076935FF75}" type="presParOf" srcId="{DF3D5383-72F0-433A-9921-1F63B9C5F4D8}" destId="{AEF8F008-5B05-47E7-B744-A332E796D174}" srcOrd="2" destOrd="0" presId="urn:microsoft.com/office/officeart/2018/2/layout/IconVerticalSolidList"/>
    <dgm:cxn modelId="{5E3F8E17-F90D-445B-A925-68DDF83EB43D}" type="presParOf" srcId="{DF3D5383-72F0-433A-9921-1F63B9C5F4D8}" destId="{12B98BC2-9F91-478F-9B88-93D138581D92}" srcOrd="3" destOrd="0" presId="urn:microsoft.com/office/officeart/2018/2/layout/IconVerticalSolidList"/>
    <dgm:cxn modelId="{3805EABF-BFF0-4AFE-B9BD-EEA4934DD539}" type="presParOf" srcId="{252FC1E6-BFB2-416E-924D-A57448FE35F2}" destId="{CD0F2503-3EB6-4CC0-822C-4FFD0F635AB6}" srcOrd="1" destOrd="0" presId="urn:microsoft.com/office/officeart/2018/2/layout/IconVerticalSolidList"/>
    <dgm:cxn modelId="{A8CB1CC6-DD39-440C-A9A6-77C2F163AC88}" type="presParOf" srcId="{252FC1E6-BFB2-416E-924D-A57448FE35F2}" destId="{B32F83A8-3EAA-4E46-AB71-CF80C951351C}" srcOrd="2" destOrd="0" presId="urn:microsoft.com/office/officeart/2018/2/layout/IconVerticalSolidList"/>
    <dgm:cxn modelId="{6AD639C0-A189-4499-AE4C-AECB76747328}" type="presParOf" srcId="{B32F83A8-3EAA-4E46-AB71-CF80C951351C}" destId="{CBBB9ECD-4EA7-4E90-94BB-8C4C62E2B8F6}" srcOrd="0" destOrd="0" presId="urn:microsoft.com/office/officeart/2018/2/layout/IconVerticalSolidList"/>
    <dgm:cxn modelId="{2982D708-8759-4CB4-98BF-1380939871E4}" type="presParOf" srcId="{B32F83A8-3EAA-4E46-AB71-CF80C951351C}" destId="{F0163BB8-AD65-433D-9093-0A79D8612B48}" srcOrd="1" destOrd="0" presId="urn:microsoft.com/office/officeart/2018/2/layout/IconVerticalSolidList"/>
    <dgm:cxn modelId="{B65945C3-3AE3-4AE1-A07A-169A85C43990}" type="presParOf" srcId="{B32F83A8-3EAA-4E46-AB71-CF80C951351C}" destId="{94D5C4D6-D8DA-4C18-A3AE-C822ACE57515}" srcOrd="2" destOrd="0" presId="urn:microsoft.com/office/officeart/2018/2/layout/IconVerticalSolidList"/>
    <dgm:cxn modelId="{7AB9675C-29B8-45F7-A9B2-C851FB200CEB}" type="presParOf" srcId="{B32F83A8-3EAA-4E46-AB71-CF80C951351C}" destId="{00BF5101-CFF5-4CF9-9F82-987E6C92F624}" srcOrd="3" destOrd="0" presId="urn:microsoft.com/office/officeart/2018/2/layout/IconVerticalSolidList"/>
    <dgm:cxn modelId="{E4C8D3BC-6DC6-4CE9-8792-49EFD6837B50}" type="presParOf" srcId="{252FC1E6-BFB2-416E-924D-A57448FE35F2}" destId="{CE6F41AD-B316-468E-853C-AFD6BAACEDEA}" srcOrd="3" destOrd="0" presId="urn:microsoft.com/office/officeart/2018/2/layout/IconVerticalSolidList"/>
    <dgm:cxn modelId="{08E503AC-E451-42CB-B9E5-C3928E314ED0}" type="presParOf" srcId="{252FC1E6-BFB2-416E-924D-A57448FE35F2}" destId="{D67823BC-E007-4A06-B84B-CED26505568F}" srcOrd="4" destOrd="0" presId="urn:microsoft.com/office/officeart/2018/2/layout/IconVerticalSolidList"/>
    <dgm:cxn modelId="{7CBB6C63-CF0D-43E5-BDD3-2C730D16F899}" type="presParOf" srcId="{D67823BC-E007-4A06-B84B-CED26505568F}" destId="{456E4244-BCF4-409F-B5AE-E1380FF4E30C}" srcOrd="0" destOrd="0" presId="urn:microsoft.com/office/officeart/2018/2/layout/IconVerticalSolidList"/>
    <dgm:cxn modelId="{682071B8-6B26-4FAD-B495-E0AC8F4BB6C5}" type="presParOf" srcId="{D67823BC-E007-4A06-B84B-CED26505568F}" destId="{44E500C5-EB92-4902-B9C3-8BC45B18F038}" srcOrd="1" destOrd="0" presId="urn:microsoft.com/office/officeart/2018/2/layout/IconVerticalSolidList"/>
    <dgm:cxn modelId="{C4AFF9D9-31E2-44B0-96D6-8731A0DFA9D1}" type="presParOf" srcId="{D67823BC-E007-4A06-B84B-CED26505568F}" destId="{A5F5F054-C903-4320-B8F0-C2D9E932DF0C}" srcOrd="2" destOrd="0" presId="urn:microsoft.com/office/officeart/2018/2/layout/IconVerticalSolidList"/>
    <dgm:cxn modelId="{B150660C-B372-49FC-8AF2-6FBA303BFA85}" type="presParOf" srcId="{D67823BC-E007-4A06-B84B-CED26505568F}" destId="{271D1722-91F6-4F6F-A5C5-C6BC07FE0B4F}" srcOrd="3" destOrd="0" presId="urn:microsoft.com/office/officeart/2018/2/layout/IconVerticalSolidList"/>
    <dgm:cxn modelId="{BE9175A9-7EEC-4988-BDAF-F7ABE06E1FC6}" type="presParOf" srcId="{252FC1E6-BFB2-416E-924D-A57448FE35F2}" destId="{5FB4668D-1B23-46C9-B464-AFB1A3154276}" srcOrd="5" destOrd="0" presId="urn:microsoft.com/office/officeart/2018/2/layout/IconVerticalSolidList"/>
    <dgm:cxn modelId="{C040C825-5384-4A0D-AB3C-AA57B9F06434}" type="presParOf" srcId="{252FC1E6-BFB2-416E-924D-A57448FE35F2}" destId="{52756C5B-5178-4FB1-8FC1-4FB8605647EC}" srcOrd="6" destOrd="0" presId="urn:microsoft.com/office/officeart/2018/2/layout/IconVerticalSolidList"/>
    <dgm:cxn modelId="{814FAE5E-C875-4096-BDE5-405E518DEAEB}" type="presParOf" srcId="{52756C5B-5178-4FB1-8FC1-4FB8605647EC}" destId="{6AA20369-4A24-482E-A6D5-F9666B1A269C}" srcOrd="0" destOrd="0" presId="urn:microsoft.com/office/officeart/2018/2/layout/IconVerticalSolidList"/>
    <dgm:cxn modelId="{5AEFD328-D050-491E-9AC1-8CAE5202D560}" type="presParOf" srcId="{52756C5B-5178-4FB1-8FC1-4FB8605647EC}" destId="{23C1D2FA-C5FF-46B4-9DA2-7A69773F78B3}" srcOrd="1" destOrd="0" presId="urn:microsoft.com/office/officeart/2018/2/layout/IconVerticalSolidList"/>
    <dgm:cxn modelId="{08E3B5CA-E1FE-452D-981A-A0517E8069E0}" type="presParOf" srcId="{52756C5B-5178-4FB1-8FC1-4FB8605647EC}" destId="{7EA57F6A-2D1A-4AF1-8EF4-B0E5A6B73C16}" srcOrd="2" destOrd="0" presId="urn:microsoft.com/office/officeart/2018/2/layout/IconVerticalSolidList"/>
    <dgm:cxn modelId="{D76B30A5-59D0-49B0-8ACC-2EEAD4B3CA7E}" type="presParOf" srcId="{52756C5B-5178-4FB1-8FC1-4FB8605647EC}" destId="{6254F160-51DE-48D6-B19A-42E9ACA2BC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3291F4A-125F-4B5D-A232-635F5B3B3BD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EFCA149-F15F-42E5-A550-0DB295CDA2B5}">
      <dgm:prSet/>
      <dgm:spPr/>
      <dgm:t>
        <a:bodyPr/>
        <a:lstStyle/>
        <a:p>
          <a:r>
            <a:rPr lang="en-US" b="0"/>
            <a:t>Departments may request quotations for purchases over the direct buy threshold for budgetary purposes only.  </a:t>
          </a:r>
          <a:endParaRPr lang="en-US"/>
        </a:p>
      </dgm:t>
    </dgm:pt>
    <dgm:pt modelId="{7B098794-98C9-45DA-B1B1-164C64A4D9FF}" type="parTrans" cxnId="{A0940FFB-1BBA-40C5-9DD1-9FA874BA3FAF}">
      <dgm:prSet/>
      <dgm:spPr/>
      <dgm:t>
        <a:bodyPr/>
        <a:lstStyle/>
        <a:p>
          <a:endParaRPr lang="en-US"/>
        </a:p>
      </dgm:t>
    </dgm:pt>
    <dgm:pt modelId="{0731FFCC-3167-4746-AB77-0D4421B876E9}" type="sibTrans" cxnId="{A0940FFB-1BBA-40C5-9DD1-9FA874BA3FAF}">
      <dgm:prSet/>
      <dgm:spPr/>
      <dgm:t>
        <a:bodyPr/>
        <a:lstStyle/>
        <a:p>
          <a:endParaRPr lang="en-US"/>
        </a:p>
      </dgm:t>
    </dgm:pt>
    <dgm:pt modelId="{2DDFF183-4143-4002-8721-87845B006C78}">
      <dgm:prSet/>
      <dgm:spPr/>
      <dgm:t>
        <a:bodyPr/>
        <a:lstStyle/>
        <a:p>
          <a:r>
            <a:rPr lang="en-US" b="0"/>
            <a:t>A formal solicitation may be required and will be coordinated by Procurement Services Contracting staff.</a:t>
          </a:r>
          <a:endParaRPr lang="en-US"/>
        </a:p>
      </dgm:t>
    </dgm:pt>
    <dgm:pt modelId="{E1FBECAE-3A5B-4077-8798-8ACCF7216FA9}" type="parTrans" cxnId="{89744811-7EB1-4ACE-A0DB-03E8E7292676}">
      <dgm:prSet/>
      <dgm:spPr/>
      <dgm:t>
        <a:bodyPr/>
        <a:lstStyle/>
        <a:p>
          <a:endParaRPr lang="en-US"/>
        </a:p>
      </dgm:t>
    </dgm:pt>
    <dgm:pt modelId="{8CE446D1-1C25-4EEE-940C-EEB296E58545}" type="sibTrans" cxnId="{89744811-7EB1-4ACE-A0DB-03E8E7292676}">
      <dgm:prSet/>
      <dgm:spPr/>
      <dgm:t>
        <a:bodyPr/>
        <a:lstStyle/>
        <a:p>
          <a:endParaRPr lang="en-US"/>
        </a:p>
      </dgm:t>
    </dgm:pt>
    <dgm:pt modelId="{AD39C69E-D6AD-45CA-9903-35F93107FC2B}">
      <dgm:prSet/>
      <dgm:spPr/>
      <dgm:t>
        <a:bodyPr/>
        <a:lstStyle/>
        <a:p>
          <a:r>
            <a:rPr lang="en-US" b="0"/>
            <a:t>Don’t accept an order from a department if it is over the direct buy threshold (currently $10,000)</a:t>
          </a:r>
          <a:endParaRPr lang="en-US"/>
        </a:p>
      </dgm:t>
    </dgm:pt>
    <dgm:pt modelId="{2CF96A91-B5F5-4DC6-886B-EF5DC68E879C}" type="parTrans" cxnId="{9E704F47-EF4B-4CB4-82A0-96987C87E9E2}">
      <dgm:prSet/>
      <dgm:spPr/>
      <dgm:t>
        <a:bodyPr/>
        <a:lstStyle/>
        <a:p>
          <a:endParaRPr lang="en-US"/>
        </a:p>
      </dgm:t>
    </dgm:pt>
    <dgm:pt modelId="{4AAFF608-3780-408D-8CC6-9BBF3320FD65}" type="sibTrans" cxnId="{9E704F47-EF4B-4CB4-82A0-96987C87E9E2}">
      <dgm:prSet/>
      <dgm:spPr/>
      <dgm:t>
        <a:bodyPr/>
        <a:lstStyle/>
        <a:p>
          <a:endParaRPr lang="en-US"/>
        </a:p>
      </dgm:t>
    </dgm:pt>
    <dgm:pt modelId="{E5B67C2A-EAF3-4EEF-9ED7-8BCE0BCC7F29}">
      <dgm:prSet/>
      <dgm:spPr/>
      <dgm:t>
        <a:bodyPr/>
        <a:lstStyle/>
        <a:p>
          <a:r>
            <a:rPr lang="en-US" b="0"/>
            <a:t>Departments are not authorized to sign contracts and are required to submit them to the procurement team for review.</a:t>
          </a:r>
          <a:endParaRPr lang="en-US"/>
        </a:p>
      </dgm:t>
    </dgm:pt>
    <dgm:pt modelId="{F62568EB-E0DC-4502-8E69-E19E7B738BC2}" type="parTrans" cxnId="{9D817E86-8820-43D9-93DA-0BF8BBFC7C89}">
      <dgm:prSet/>
      <dgm:spPr/>
      <dgm:t>
        <a:bodyPr/>
        <a:lstStyle/>
        <a:p>
          <a:endParaRPr lang="en-US"/>
        </a:p>
      </dgm:t>
    </dgm:pt>
    <dgm:pt modelId="{34586F1F-1B03-4CEB-8C84-4F63EA05B147}" type="sibTrans" cxnId="{9D817E86-8820-43D9-93DA-0BF8BBFC7C89}">
      <dgm:prSet/>
      <dgm:spPr/>
      <dgm:t>
        <a:bodyPr/>
        <a:lstStyle/>
        <a:p>
          <a:endParaRPr lang="en-US"/>
        </a:p>
      </dgm:t>
    </dgm:pt>
    <dgm:pt modelId="{EE7340ED-A6A9-47EC-822E-BBCFDAA0F122}" type="pres">
      <dgm:prSet presAssocID="{A3291F4A-125F-4B5D-A232-635F5B3B3BD0}" presName="root" presStyleCnt="0">
        <dgm:presLayoutVars>
          <dgm:dir/>
          <dgm:resizeHandles val="exact"/>
        </dgm:presLayoutVars>
      </dgm:prSet>
      <dgm:spPr/>
    </dgm:pt>
    <dgm:pt modelId="{4F4664B8-CF62-4CCC-A1F7-C7593FFD748B}" type="pres">
      <dgm:prSet presAssocID="{4EFCA149-F15F-42E5-A550-0DB295CDA2B5}" presName="compNode" presStyleCnt="0"/>
      <dgm:spPr/>
    </dgm:pt>
    <dgm:pt modelId="{1CFCDA23-3B4C-4F0B-A063-956AF4D546A7}" type="pres">
      <dgm:prSet presAssocID="{4EFCA149-F15F-42E5-A550-0DB295CDA2B5}" presName="bgRect" presStyleLbl="bgShp" presStyleIdx="0" presStyleCnt="4"/>
      <dgm:spPr/>
    </dgm:pt>
    <dgm:pt modelId="{FED7B4D7-8561-457E-AEF9-04A6282BC073}" type="pres">
      <dgm:prSet presAssocID="{4EFCA149-F15F-42E5-A550-0DB295CDA2B5}"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llar"/>
        </a:ext>
      </dgm:extLst>
    </dgm:pt>
    <dgm:pt modelId="{AC3E2E0A-EBC0-48F7-92ED-2697503BE450}" type="pres">
      <dgm:prSet presAssocID="{4EFCA149-F15F-42E5-A550-0DB295CDA2B5}" presName="spaceRect" presStyleCnt="0"/>
      <dgm:spPr/>
    </dgm:pt>
    <dgm:pt modelId="{57EA202F-F6DB-476D-9D8B-E65F87FC53B9}" type="pres">
      <dgm:prSet presAssocID="{4EFCA149-F15F-42E5-A550-0DB295CDA2B5}" presName="parTx" presStyleLbl="revTx" presStyleIdx="0" presStyleCnt="4">
        <dgm:presLayoutVars>
          <dgm:chMax val="0"/>
          <dgm:chPref val="0"/>
        </dgm:presLayoutVars>
      </dgm:prSet>
      <dgm:spPr/>
    </dgm:pt>
    <dgm:pt modelId="{E86E9198-497A-4BD3-8387-1E6F73D53DCD}" type="pres">
      <dgm:prSet presAssocID="{0731FFCC-3167-4746-AB77-0D4421B876E9}" presName="sibTrans" presStyleCnt="0"/>
      <dgm:spPr/>
    </dgm:pt>
    <dgm:pt modelId="{DAB07E96-A2CB-4B59-A851-E01B3DFA613D}" type="pres">
      <dgm:prSet presAssocID="{2DDFF183-4143-4002-8721-87845B006C78}" presName="compNode" presStyleCnt="0"/>
      <dgm:spPr/>
    </dgm:pt>
    <dgm:pt modelId="{8FBD1E68-E5AA-4712-9435-AB31F9A0251D}" type="pres">
      <dgm:prSet presAssocID="{2DDFF183-4143-4002-8721-87845B006C78}" presName="bgRect" presStyleLbl="bgShp" presStyleIdx="1" presStyleCnt="4"/>
      <dgm:spPr/>
    </dgm:pt>
    <dgm:pt modelId="{34097B4F-C3B5-4F28-A163-7B548D8A438F}" type="pres">
      <dgm:prSet presAssocID="{2DDFF183-4143-4002-8721-87845B006C78}"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5B29B5A8-D987-40E6-8F55-77D492D72076}" type="pres">
      <dgm:prSet presAssocID="{2DDFF183-4143-4002-8721-87845B006C78}" presName="spaceRect" presStyleCnt="0"/>
      <dgm:spPr/>
    </dgm:pt>
    <dgm:pt modelId="{C7D5BDB7-0151-45E3-8B5B-4FD8234C6212}" type="pres">
      <dgm:prSet presAssocID="{2DDFF183-4143-4002-8721-87845B006C78}" presName="parTx" presStyleLbl="revTx" presStyleIdx="1" presStyleCnt="4">
        <dgm:presLayoutVars>
          <dgm:chMax val="0"/>
          <dgm:chPref val="0"/>
        </dgm:presLayoutVars>
      </dgm:prSet>
      <dgm:spPr/>
    </dgm:pt>
    <dgm:pt modelId="{6E0AB2FC-DCEA-414D-A3B1-C254B980ED1C}" type="pres">
      <dgm:prSet presAssocID="{8CE446D1-1C25-4EEE-940C-EEB296E58545}" presName="sibTrans" presStyleCnt="0"/>
      <dgm:spPr/>
    </dgm:pt>
    <dgm:pt modelId="{1E4D7527-3CBC-4E59-8E14-E13FBB732B96}" type="pres">
      <dgm:prSet presAssocID="{AD39C69E-D6AD-45CA-9903-35F93107FC2B}" presName="compNode" presStyleCnt="0"/>
      <dgm:spPr/>
    </dgm:pt>
    <dgm:pt modelId="{11CC3703-1D4F-42B1-960A-DCBB748FF36D}" type="pres">
      <dgm:prSet presAssocID="{AD39C69E-D6AD-45CA-9903-35F93107FC2B}" presName="bgRect" presStyleLbl="bgShp" presStyleIdx="2" presStyleCnt="4"/>
      <dgm:spPr/>
    </dgm:pt>
    <dgm:pt modelId="{E0786074-92FA-4E23-9A39-CBC8B6CAD8C3}" type="pres">
      <dgm:prSet presAssocID="{AD39C69E-D6AD-45CA-9903-35F93107FC2B}"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rritant"/>
        </a:ext>
      </dgm:extLst>
    </dgm:pt>
    <dgm:pt modelId="{1149D524-A456-41B0-B92A-B4CC9B86A6E2}" type="pres">
      <dgm:prSet presAssocID="{AD39C69E-D6AD-45CA-9903-35F93107FC2B}" presName="spaceRect" presStyleCnt="0"/>
      <dgm:spPr/>
    </dgm:pt>
    <dgm:pt modelId="{1CAFBC32-D65E-4DA8-B7C0-472CC4FBD3BF}" type="pres">
      <dgm:prSet presAssocID="{AD39C69E-D6AD-45CA-9903-35F93107FC2B}" presName="parTx" presStyleLbl="revTx" presStyleIdx="2" presStyleCnt="4">
        <dgm:presLayoutVars>
          <dgm:chMax val="0"/>
          <dgm:chPref val="0"/>
        </dgm:presLayoutVars>
      </dgm:prSet>
      <dgm:spPr/>
    </dgm:pt>
    <dgm:pt modelId="{66C13E88-BDBF-4634-A174-695A065CAFCF}" type="pres">
      <dgm:prSet presAssocID="{4AAFF608-3780-408D-8CC6-9BBF3320FD65}" presName="sibTrans" presStyleCnt="0"/>
      <dgm:spPr/>
    </dgm:pt>
    <dgm:pt modelId="{AE682FA1-7640-4962-AB7D-6BED02233233}" type="pres">
      <dgm:prSet presAssocID="{E5B67C2A-EAF3-4EEF-9ED7-8BCE0BCC7F29}" presName="compNode" presStyleCnt="0"/>
      <dgm:spPr/>
    </dgm:pt>
    <dgm:pt modelId="{B0348AF7-3893-4A96-92F9-241903587893}" type="pres">
      <dgm:prSet presAssocID="{E5B67C2A-EAF3-4EEF-9ED7-8BCE0BCC7F29}" presName="bgRect" presStyleLbl="bgShp" presStyleIdx="3" presStyleCnt="4"/>
      <dgm:spPr/>
    </dgm:pt>
    <dgm:pt modelId="{F66D4F69-AA44-4635-994C-CDBABCC796D7}" type="pres">
      <dgm:prSet presAssocID="{E5B67C2A-EAF3-4EEF-9ED7-8BCE0BCC7F29}"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E317AC7A-C4C5-4400-B9C5-39E0DFFA7286}" type="pres">
      <dgm:prSet presAssocID="{E5B67C2A-EAF3-4EEF-9ED7-8BCE0BCC7F29}" presName="spaceRect" presStyleCnt="0"/>
      <dgm:spPr/>
    </dgm:pt>
    <dgm:pt modelId="{BB210138-99A2-481B-82E2-A732E3C0A187}" type="pres">
      <dgm:prSet presAssocID="{E5B67C2A-EAF3-4EEF-9ED7-8BCE0BCC7F29}" presName="parTx" presStyleLbl="revTx" presStyleIdx="3" presStyleCnt="4">
        <dgm:presLayoutVars>
          <dgm:chMax val="0"/>
          <dgm:chPref val="0"/>
        </dgm:presLayoutVars>
      </dgm:prSet>
      <dgm:spPr/>
    </dgm:pt>
  </dgm:ptLst>
  <dgm:cxnLst>
    <dgm:cxn modelId="{89744811-7EB1-4ACE-A0DB-03E8E7292676}" srcId="{A3291F4A-125F-4B5D-A232-635F5B3B3BD0}" destId="{2DDFF183-4143-4002-8721-87845B006C78}" srcOrd="1" destOrd="0" parTransId="{E1FBECAE-3A5B-4077-8798-8ACCF7216FA9}" sibTransId="{8CE446D1-1C25-4EEE-940C-EEB296E58545}"/>
    <dgm:cxn modelId="{F9C5341D-5AD4-420D-B400-5D5179341838}" type="presOf" srcId="{4EFCA149-F15F-42E5-A550-0DB295CDA2B5}" destId="{57EA202F-F6DB-476D-9D8B-E65F87FC53B9}" srcOrd="0" destOrd="0" presId="urn:microsoft.com/office/officeart/2018/2/layout/IconVerticalSolidList"/>
    <dgm:cxn modelId="{48B2F21E-BE99-4F49-9E70-C5FA278EFA30}" type="presOf" srcId="{AD39C69E-D6AD-45CA-9903-35F93107FC2B}" destId="{1CAFBC32-D65E-4DA8-B7C0-472CC4FBD3BF}" srcOrd="0" destOrd="0" presId="urn:microsoft.com/office/officeart/2018/2/layout/IconVerticalSolidList"/>
    <dgm:cxn modelId="{9E704F47-EF4B-4CB4-82A0-96987C87E9E2}" srcId="{A3291F4A-125F-4B5D-A232-635F5B3B3BD0}" destId="{AD39C69E-D6AD-45CA-9903-35F93107FC2B}" srcOrd="2" destOrd="0" parTransId="{2CF96A91-B5F5-4DC6-886B-EF5DC68E879C}" sibTransId="{4AAFF608-3780-408D-8CC6-9BBF3320FD65}"/>
    <dgm:cxn modelId="{A2715F78-0B43-46D6-956C-6ECB505C113A}" type="presOf" srcId="{E5B67C2A-EAF3-4EEF-9ED7-8BCE0BCC7F29}" destId="{BB210138-99A2-481B-82E2-A732E3C0A187}" srcOrd="0" destOrd="0" presId="urn:microsoft.com/office/officeart/2018/2/layout/IconVerticalSolidList"/>
    <dgm:cxn modelId="{9D817E86-8820-43D9-93DA-0BF8BBFC7C89}" srcId="{A3291F4A-125F-4B5D-A232-635F5B3B3BD0}" destId="{E5B67C2A-EAF3-4EEF-9ED7-8BCE0BCC7F29}" srcOrd="3" destOrd="0" parTransId="{F62568EB-E0DC-4502-8E69-E19E7B738BC2}" sibTransId="{34586F1F-1B03-4CEB-8C84-4F63EA05B147}"/>
    <dgm:cxn modelId="{0F8F6AB5-5321-4115-8DBD-D45A0425A058}" type="presOf" srcId="{2DDFF183-4143-4002-8721-87845B006C78}" destId="{C7D5BDB7-0151-45E3-8B5B-4FD8234C6212}" srcOrd="0" destOrd="0" presId="urn:microsoft.com/office/officeart/2018/2/layout/IconVerticalSolidList"/>
    <dgm:cxn modelId="{D644DBED-0312-4B36-A087-9793969D7A25}" type="presOf" srcId="{A3291F4A-125F-4B5D-A232-635F5B3B3BD0}" destId="{EE7340ED-A6A9-47EC-822E-BBCFDAA0F122}" srcOrd="0" destOrd="0" presId="urn:microsoft.com/office/officeart/2018/2/layout/IconVerticalSolidList"/>
    <dgm:cxn modelId="{A0940FFB-1BBA-40C5-9DD1-9FA874BA3FAF}" srcId="{A3291F4A-125F-4B5D-A232-635F5B3B3BD0}" destId="{4EFCA149-F15F-42E5-A550-0DB295CDA2B5}" srcOrd="0" destOrd="0" parTransId="{7B098794-98C9-45DA-B1B1-164C64A4D9FF}" sibTransId="{0731FFCC-3167-4746-AB77-0D4421B876E9}"/>
    <dgm:cxn modelId="{5F5A668E-D42F-48C9-AE63-412C21991D3C}" type="presParOf" srcId="{EE7340ED-A6A9-47EC-822E-BBCFDAA0F122}" destId="{4F4664B8-CF62-4CCC-A1F7-C7593FFD748B}" srcOrd="0" destOrd="0" presId="urn:microsoft.com/office/officeart/2018/2/layout/IconVerticalSolidList"/>
    <dgm:cxn modelId="{C86BF2BA-7BD7-4D87-8ACC-4329A304BF53}" type="presParOf" srcId="{4F4664B8-CF62-4CCC-A1F7-C7593FFD748B}" destId="{1CFCDA23-3B4C-4F0B-A063-956AF4D546A7}" srcOrd="0" destOrd="0" presId="urn:microsoft.com/office/officeart/2018/2/layout/IconVerticalSolidList"/>
    <dgm:cxn modelId="{488AB83B-434E-48B7-874D-E43E64C3D8FA}" type="presParOf" srcId="{4F4664B8-CF62-4CCC-A1F7-C7593FFD748B}" destId="{FED7B4D7-8561-457E-AEF9-04A6282BC073}" srcOrd="1" destOrd="0" presId="urn:microsoft.com/office/officeart/2018/2/layout/IconVerticalSolidList"/>
    <dgm:cxn modelId="{6ABF38B6-C1DF-46B6-AF19-CA97013577DB}" type="presParOf" srcId="{4F4664B8-CF62-4CCC-A1F7-C7593FFD748B}" destId="{AC3E2E0A-EBC0-48F7-92ED-2697503BE450}" srcOrd="2" destOrd="0" presId="urn:microsoft.com/office/officeart/2018/2/layout/IconVerticalSolidList"/>
    <dgm:cxn modelId="{EDBEF6D9-7793-498C-B37B-FB1A06DC915F}" type="presParOf" srcId="{4F4664B8-CF62-4CCC-A1F7-C7593FFD748B}" destId="{57EA202F-F6DB-476D-9D8B-E65F87FC53B9}" srcOrd="3" destOrd="0" presId="urn:microsoft.com/office/officeart/2018/2/layout/IconVerticalSolidList"/>
    <dgm:cxn modelId="{1CDFDD63-5445-4D2B-B73B-DF87F86509EC}" type="presParOf" srcId="{EE7340ED-A6A9-47EC-822E-BBCFDAA0F122}" destId="{E86E9198-497A-4BD3-8387-1E6F73D53DCD}" srcOrd="1" destOrd="0" presId="urn:microsoft.com/office/officeart/2018/2/layout/IconVerticalSolidList"/>
    <dgm:cxn modelId="{84746491-4BA0-4E70-96CC-D6FA07A82401}" type="presParOf" srcId="{EE7340ED-A6A9-47EC-822E-BBCFDAA0F122}" destId="{DAB07E96-A2CB-4B59-A851-E01B3DFA613D}" srcOrd="2" destOrd="0" presId="urn:microsoft.com/office/officeart/2018/2/layout/IconVerticalSolidList"/>
    <dgm:cxn modelId="{132020AA-DDA3-4179-B1DF-D2961443773A}" type="presParOf" srcId="{DAB07E96-A2CB-4B59-A851-E01B3DFA613D}" destId="{8FBD1E68-E5AA-4712-9435-AB31F9A0251D}" srcOrd="0" destOrd="0" presId="urn:microsoft.com/office/officeart/2018/2/layout/IconVerticalSolidList"/>
    <dgm:cxn modelId="{2FCEC9F0-2A20-4AD9-9B21-5C4FFD34B8DD}" type="presParOf" srcId="{DAB07E96-A2CB-4B59-A851-E01B3DFA613D}" destId="{34097B4F-C3B5-4F28-A163-7B548D8A438F}" srcOrd="1" destOrd="0" presId="urn:microsoft.com/office/officeart/2018/2/layout/IconVerticalSolidList"/>
    <dgm:cxn modelId="{E0505946-F0D8-444F-B939-135851A41197}" type="presParOf" srcId="{DAB07E96-A2CB-4B59-A851-E01B3DFA613D}" destId="{5B29B5A8-D987-40E6-8F55-77D492D72076}" srcOrd="2" destOrd="0" presId="urn:microsoft.com/office/officeart/2018/2/layout/IconVerticalSolidList"/>
    <dgm:cxn modelId="{11BA43D8-5C7D-45AD-98BD-87C34D341321}" type="presParOf" srcId="{DAB07E96-A2CB-4B59-A851-E01B3DFA613D}" destId="{C7D5BDB7-0151-45E3-8B5B-4FD8234C6212}" srcOrd="3" destOrd="0" presId="urn:microsoft.com/office/officeart/2018/2/layout/IconVerticalSolidList"/>
    <dgm:cxn modelId="{3687006F-7CC6-4F82-8B46-84DD7945FFEB}" type="presParOf" srcId="{EE7340ED-A6A9-47EC-822E-BBCFDAA0F122}" destId="{6E0AB2FC-DCEA-414D-A3B1-C254B980ED1C}" srcOrd="3" destOrd="0" presId="urn:microsoft.com/office/officeart/2018/2/layout/IconVerticalSolidList"/>
    <dgm:cxn modelId="{3C44BC95-45D9-4827-8474-AF13EBFBC6C2}" type="presParOf" srcId="{EE7340ED-A6A9-47EC-822E-BBCFDAA0F122}" destId="{1E4D7527-3CBC-4E59-8E14-E13FBB732B96}" srcOrd="4" destOrd="0" presId="urn:microsoft.com/office/officeart/2018/2/layout/IconVerticalSolidList"/>
    <dgm:cxn modelId="{22920D03-B0DC-4FA5-87AB-DDD5AD3D0AFF}" type="presParOf" srcId="{1E4D7527-3CBC-4E59-8E14-E13FBB732B96}" destId="{11CC3703-1D4F-42B1-960A-DCBB748FF36D}" srcOrd="0" destOrd="0" presId="urn:microsoft.com/office/officeart/2018/2/layout/IconVerticalSolidList"/>
    <dgm:cxn modelId="{24E3C78F-D0C6-42BB-9D69-AAE1E51CDB44}" type="presParOf" srcId="{1E4D7527-3CBC-4E59-8E14-E13FBB732B96}" destId="{E0786074-92FA-4E23-9A39-CBC8B6CAD8C3}" srcOrd="1" destOrd="0" presId="urn:microsoft.com/office/officeart/2018/2/layout/IconVerticalSolidList"/>
    <dgm:cxn modelId="{0CC0A088-9F46-478F-BB93-B44B5752848E}" type="presParOf" srcId="{1E4D7527-3CBC-4E59-8E14-E13FBB732B96}" destId="{1149D524-A456-41B0-B92A-B4CC9B86A6E2}" srcOrd="2" destOrd="0" presId="urn:microsoft.com/office/officeart/2018/2/layout/IconVerticalSolidList"/>
    <dgm:cxn modelId="{C8F99092-9B16-4623-B4D2-8B4140311A20}" type="presParOf" srcId="{1E4D7527-3CBC-4E59-8E14-E13FBB732B96}" destId="{1CAFBC32-D65E-4DA8-B7C0-472CC4FBD3BF}" srcOrd="3" destOrd="0" presId="urn:microsoft.com/office/officeart/2018/2/layout/IconVerticalSolidList"/>
    <dgm:cxn modelId="{B6B1A13C-EF82-4E5A-B165-B213C6CA7C58}" type="presParOf" srcId="{EE7340ED-A6A9-47EC-822E-BBCFDAA0F122}" destId="{66C13E88-BDBF-4634-A174-695A065CAFCF}" srcOrd="5" destOrd="0" presId="urn:microsoft.com/office/officeart/2018/2/layout/IconVerticalSolidList"/>
    <dgm:cxn modelId="{57DD4A11-4F01-41CF-8F7C-9A74B48D9B49}" type="presParOf" srcId="{EE7340ED-A6A9-47EC-822E-BBCFDAA0F122}" destId="{AE682FA1-7640-4962-AB7D-6BED02233233}" srcOrd="6" destOrd="0" presId="urn:microsoft.com/office/officeart/2018/2/layout/IconVerticalSolidList"/>
    <dgm:cxn modelId="{F55D2546-4844-4484-9DA8-CE39D7180A91}" type="presParOf" srcId="{AE682FA1-7640-4962-AB7D-6BED02233233}" destId="{B0348AF7-3893-4A96-92F9-241903587893}" srcOrd="0" destOrd="0" presId="urn:microsoft.com/office/officeart/2018/2/layout/IconVerticalSolidList"/>
    <dgm:cxn modelId="{569C14F4-5DC1-47E5-9DB1-5FA4D450FAC1}" type="presParOf" srcId="{AE682FA1-7640-4962-AB7D-6BED02233233}" destId="{F66D4F69-AA44-4635-994C-CDBABCC796D7}" srcOrd="1" destOrd="0" presId="urn:microsoft.com/office/officeart/2018/2/layout/IconVerticalSolidList"/>
    <dgm:cxn modelId="{5110F1A3-5275-4C0F-89BC-D55828A55537}" type="presParOf" srcId="{AE682FA1-7640-4962-AB7D-6BED02233233}" destId="{E317AC7A-C4C5-4400-B9C5-39E0DFFA7286}" srcOrd="2" destOrd="0" presId="urn:microsoft.com/office/officeart/2018/2/layout/IconVerticalSolidList"/>
    <dgm:cxn modelId="{409EC60C-8B2F-47AF-B3BA-FCE88DEB21F5}" type="presParOf" srcId="{AE682FA1-7640-4962-AB7D-6BED02233233}" destId="{BB210138-99A2-481B-82E2-A732E3C0A18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91FA8E-A077-45F2-977F-997779D22B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93C00A5-6959-4D6B-A170-BF112A37B9F3}">
      <dgm:prSet custT="1"/>
      <dgm:spPr/>
      <dgm:t>
        <a:bodyPr/>
        <a:lstStyle/>
        <a:p>
          <a:pPr rtl="0"/>
          <a:r>
            <a:rPr lang="en-US" sz="2400" b="0" i="0" baseline="0" dirty="0"/>
            <a:t>Association of Women and Minority Businesses</a:t>
          </a:r>
          <a:r>
            <a:rPr lang="en-US" sz="2400" b="0" i="0" baseline="0" dirty="0">
              <a:latin typeface="Calibri"/>
            </a:rPr>
            <a:t> </a:t>
          </a:r>
          <a:endParaRPr lang="en-US" sz="2400" dirty="0"/>
        </a:p>
      </dgm:t>
    </dgm:pt>
    <dgm:pt modelId="{EE3E5F60-0C47-4C35-B99B-AB8D501555E5}" type="parTrans" cxnId="{CAA947FF-D891-49C0-8DBF-00CEEAD518B2}">
      <dgm:prSet/>
      <dgm:spPr/>
      <dgm:t>
        <a:bodyPr/>
        <a:lstStyle/>
        <a:p>
          <a:endParaRPr lang="en-US"/>
        </a:p>
      </dgm:t>
    </dgm:pt>
    <dgm:pt modelId="{A72C1A0F-CFD0-4D06-AC10-E0602AAEE541}" type="sibTrans" cxnId="{CAA947FF-D891-49C0-8DBF-00CEEAD518B2}">
      <dgm:prSet/>
      <dgm:spPr/>
      <dgm:t>
        <a:bodyPr/>
        <a:lstStyle/>
        <a:p>
          <a:endParaRPr lang="en-US"/>
        </a:p>
      </dgm:t>
    </dgm:pt>
    <dgm:pt modelId="{AAAB1037-6EBC-4D1A-94B2-0D2DBF46295D}">
      <dgm:prSet custT="1"/>
      <dgm:spPr/>
      <dgm:t>
        <a:bodyPr/>
        <a:lstStyle/>
        <a:p>
          <a:pPr rtl="0"/>
          <a:r>
            <a:rPr lang="en-US" sz="2400" dirty="0"/>
            <a:t>Monthly Meeting - 2</a:t>
          </a:r>
          <a:r>
            <a:rPr lang="en-US" sz="2400" baseline="30000" dirty="0"/>
            <a:t>nd</a:t>
          </a:r>
          <a:r>
            <a:rPr lang="en-US" sz="2400" dirty="0"/>
            <a:t> Wednesday of every month </a:t>
          </a:r>
          <a:endParaRPr lang="en-US" sz="2400" b="1" dirty="0"/>
        </a:p>
      </dgm:t>
    </dgm:pt>
    <dgm:pt modelId="{56860DE7-745A-4932-9480-1CB91A7B2970}" type="parTrans" cxnId="{D0D63023-C540-4E5C-B7F9-480DC6ADBD75}">
      <dgm:prSet/>
      <dgm:spPr/>
      <dgm:t>
        <a:bodyPr/>
        <a:lstStyle/>
        <a:p>
          <a:endParaRPr lang="en-US"/>
        </a:p>
      </dgm:t>
    </dgm:pt>
    <dgm:pt modelId="{0DAA886D-7CC1-421B-A467-510B2367BFF4}" type="sibTrans" cxnId="{D0D63023-C540-4E5C-B7F9-480DC6ADBD75}">
      <dgm:prSet/>
      <dgm:spPr/>
      <dgm:t>
        <a:bodyPr/>
        <a:lstStyle/>
        <a:p>
          <a:endParaRPr lang="en-US"/>
        </a:p>
      </dgm:t>
    </dgm:pt>
    <dgm:pt modelId="{E5199440-B25E-44A5-A159-89745BB60CF1}">
      <dgm:prSet custT="1"/>
      <dgm:spPr/>
      <dgm:t>
        <a:bodyPr/>
        <a:lstStyle/>
        <a:p>
          <a:r>
            <a:rPr lang="en-US" sz="2400" dirty="0"/>
            <a:t>4:00pm-5:30pm via Zoom -  </a:t>
          </a:r>
          <a:r>
            <a:rPr lang="en-US" sz="2400" dirty="0">
              <a:latin typeface="Calibri"/>
            </a:rPr>
            <a:t>visit:  https</a:t>
          </a:r>
          <a:r>
            <a:rPr lang="en-US" sz="2400" dirty="0"/>
            <a:t>://awmbwa.org/</a:t>
          </a:r>
        </a:p>
      </dgm:t>
    </dgm:pt>
    <dgm:pt modelId="{F5EF5102-D89B-4DF5-8318-D33C1B4A4373}" type="parTrans" cxnId="{D05B93DA-4E7E-4331-9E68-76D696B65882}">
      <dgm:prSet/>
      <dgm:spPr/>
      <dgm:t>
        <a:bodyPr/>
        <a:lstStyle/>
        <a:p>
          <a:endParaRPr lang="en-US"/>
        </a:p>
      </dgm:t>
    </dgm:pt>
    <dgm:pt modelId="{5FE3437C-04CE-4639-A200-81C2A85164D1}" type="sibTrans" cxnId="{D05B93DA-4E7E-4331-9E68-76D696B65882}">
      <dgm:prSet/>
      <dgm:spPr/>
      <dgm:t>
        <a:bodyPr/>
        <a:lstStyle/>
        <a:p>
          <a:endParaRPr lang="en-US"/>
        </a:p>
      </dgm:t>
    </dgm:pt>
    <dgm:pt modelId="{B4C201A2-3FD1-49F4-8530-60E62C41FC9A}">
      <dgm:prSet custT="1"/>
      <dgm:spPr/>
      <dgm:t>
        <a:bodyPr/>
        <a:lstStyle/>
        <a:p>
          <a:pPr rtl="0"/>
          <a:r>
            <a:rPr lang="en-US" sz="2400" dirty="0"/>
            <a:t>UW Supplier Orientation</a:t>
          </a:r>
          <a:r>
            <a:rPr lang="en-US" sz="2400" dirty="0">
              <a:latin typeface="Calibri"/>
            </a:rPr>
            <a:t> </a:t>
          </a:r>
          <a:endParaRPr lang="en-US" sz="2400" dirty="0"/>
        </a:p>
      </dgm:t>
    </dgm:pt>
    <dgm:pt modelId="{A7DCE50A-D692-478E-B538-BF165EE83859}" type="sibTrans" cxnId="{C09108E2-A836-412C-AAA3-4317729F6BE3}">
      <dgm:prSet/>
      <dgm:spPr/>
      <dgm:t>
        <a:bodyPr/>
        <a:lstStyle/>
        <a:p>
          <a:endParaRPr lang="en-US"/>
        </a:p>
      </dgm:t>
    </dgm:pt>
    <dgm:pt modelId="{D09907A1-4D38-4B15-9F67-9FB8B38057DB}" type="parTrans" cxnId="{C09108E2-A836-412C-AAA3-4317729F6BE3}">
      <dgm:prSet/>
      <dgm:spPr/>
      <dgm:t>
        <a:bodyPr/>
        <a:lstStyle/>
        <a:p>
          <a:endParaRPr lang="en-US"/>
        </a:p>
      </dgm:t>
    </dgm:pt>
    <dgm:pt modelId="{2BB3082C-49E0-45A5-8295-239C11A71B83}">
      <dgm:prSet custT="1"/>
      <dgm:spPr/>
      <dgm:t>
        <a:bodyPr/>
        <a:lstStyle/>
        <a:p>
          <a:pPr rtl="0"/>
          <a:r>
            <a:rPr lang="en-US" sz="2400" dirty="0"/>
            <a:t>Monthly- 10:30am-12:00pm</a:t>
          </a:r>
          <a:endParaRPr lang="en-US" sz="2400" b="0" dirty="0"/>
        </a:p>
      </dgm:t>
    </dgm:pt>
    <dgm:pt modelId="{0C891FCD-81F1-4271-87C5-BF20B5200B8D}" type="sibTrans" cxnId="{47AB21BA-CC32-4FF3-9E94-563A540DD137}">
      <dgm:prSet/>
      <dgm:spPr/>
      <dgm:t>
        <a:bodyPr/>
        <a:lstStyle/>
        <a:p>
          <a:endParaRPr lang="en-US"/>
        </a:p>
      </dgm:t>
    </dgm:pt>
    <dgm:pt modelId="{D8598354-D682-4DD0-93AA-140BEB56509A}" type="parTrans" cxnId="{47AB21BA-CC32-4FF3-9E94-563A540DD137}">
      <dgm:prSet/>
      <dgm:spPr/>
      <dgm:t>
        <a:bodyPr/>
        <a:lstStyle/>
        <a:p>
          <a:endParaRPr lang="en-US"/>
        </a:p>
      </dgm:t>
    </dgm:pt>
    <dgm:pt modelId="{545C6674-EFCB-428E-864B-57798620967C}">
      <dgm:prSet custT="1"/>
      <dgm:spPr/>
      <dgm:t>
        <a:bodyPr/>
        <a:lstStyle/>
        <a:p>
          <a:r>
            <a:rPr lang="en-US" sz="2400" dirty="0"/>
            <a:t>Please register though </a:t>
          </a:r>
          <a:r>
            <a:rPr lang="en-US" sz="2400" dirty="0">
              <a:hlinkClick xmlns:r="http://schemas.openxmlformats.org/officeDocument/2006/relationships" r:id="rId1"/>
            </a:rPr>
            <a:t>Eventbrite</a:t>
          </a:r>
          <a:endParaRPr lang="en-US" sz="2400" dirty="0"/>
        </a:p>
      </dgm:t>
    </dgm:pt>
    <dgm:pt modelId="{B4679305-6EAB-4EEA-9891-2045FB3F517D}" type="sibTrans" cxnId="{995AA498-CD5B-4E19-BA68-788E8D61EF48}">
      <dgm:prSet/>
      <dgm:spPr/>
      <dgm:t>
        <a:bodyPr/>
        <a:lstStyle/>
        <a:p>
          <a:endParaRPr lang="en-US"/>
        </a:p>
      </dgm:t>
    </dgm:pt>
    <dgm:pt modelId="{1F65852B-CC64-4A3C-A670-A1CDDA03F5C8}" type="parTrans" cxnId="{995AA498-CD5B-4E19-BA68-788E8D61EF48}">
      <dgm:prSet/>
      <dgm:spPr/>
      <dgm:t>
        <a:bodyPr/>
        <a:lstStyle/>
        <a:p>
          <a:endParaRPr lang="en-US"/>
        </a:p>
      </dgm:t>
    </dgm:pt>
    <dgm:pt modelId="{C9EB9262-268E-4F9D-BAC1-F428A9B0064C}">
      <dgm:prSet custT="1"/>
      <dgm:spPr/>
      <dgm:t>
        <a:bodyPr/>
        <a:lstStyle/>
        <a:p>
          <a:r>
            <a:rPr lang="en-US" sz="2000" dirty="0"/>
            <a:t>Central Washington Regional Contracting Forum – Yakima Convention Center – September 3, 2026 </a:t>
          </a:r>
          <a:r>
            <a:rPr lang="en-US" sz="2000" dirty="0">
              <a:hlinkClick xmlns:r="http://schemas.openxmlformats.org/officeDocument/2006/relationships" r:id="rId2"/>
            </a:rPr>
            <a:t>–</a:t>
          </a:r>
          <a:r>
            <a:rPr lang="en-US" sz="2000" dirty="0"/>
            <a:t> </a:t>
          </a:r>
          <a:r>
            <a:rPr lang="en-US" sz="2000" dirty="0">
              <a:solidFill>
                <a:srgbClr val="FFFF00"/>
              </a:solidFill>
              <a:hlinkClick xmlns:r="http://schemas.openxmlformats.org/officeDocument/2006/relationships" r:id="rId3">
                <a:extLst>
                  <a:ext uri="{A12FA001-AC4F-418D-AE19-62706E023703}">
                    <ahyp:hlinkClr xmlns:ahyp="http://schemas.microsoft.com/office/drawing/2018/hyperlinkcolor" val="tx"/>
                  </a:ext>
                </a:extLst>
              </a:hlinkClick>
            </a:rPr>
            <a:t>Registration link  </a:t>
          </a:r>
          <a:r>
            <a:rPr lang="en-US" sz="2000" dirty="0">
              <a:hlinkClick xmlns:r="http://schemas.openxmlformats.org/officeDocument/2006/relationships" r:id="rId2"/>
            </a:rPr>
            <a:t>#https://omwbe.wa.gov/about/events/central-regional-contracting-forumRCFregister2026</a:t>
          </a:r>
          <a:r>
            <a:rPr lang="en-US" sz="2000" dirty="0"/>
            <a:t> </a:t>
          </a:r>
          <a:r>
            <a:rPr lang="en-US" sz="2000" dirty="0">
              <a:hlinkClick xmlns:r="http://schemas.openxmlformats.org/officeDocument/2006/relationships" r:id="rId4"/>
            </a:rPr>
            <a:t>#YakimaWA</a:t>
          </a:r>
          <a:r>
            <a:rPr lang="en-US" sz="2000" dirty="0"/>
            <a:t> </a:t>
          </a:r>
          <a:r>
            <a:rPr lang="en-US" sz="2000" dirty="0">
              <a:hlinkClick xmlns:r="http://schemas.openxmlformats.org/officeDocument/2006/relationships" r:id="rId5"/>
            </a:rPr>
            <a:t>#ContractingOpportunities</a:t>
          </a:r>
          <a:endParaRPr lang="en-US" sz="2000" dirty="0"/>
        </a:p>
      </dgm:t>
    </dgm:pt>
    <dgm:pt modelId="{11E71B20-F723-45D3-B0A0-347263936883}" type="sibTrans" cxnId="{FA36BD4B-EF43-45DF-95CB-94C790FBE33C}">
      <dgm:prSet/>
      <dgm:spPr/>
      <dgm:t>
        <a:bodyPr/>
        <a:lstStyle/>
        <a:p>
          <a:endParaRPr lang="en-US"/>
        </a:p>
      </dgm:t>
    </dgm:pt>
    <dgm:pt modelId="{80231C91-43C1-4DBC-AC90-DC6DA5627BA1}" type="parTrans" cxnId="{FA36BD4B-EF43-45DF-95CB-94C790FBE33C}">
      <dgm:prSet/>
      <dgm:spPr/>
      <dgm:t>
        <a:bodyPr/>
        <a:lstStyle/>
        <a:p>
          <a:endParaRPr lang="en-US"/>
        </a:p>
      </dgm:t>
    </dgm:pt>
    <dgm:pt modelId="{742A848A-B8A6-49ED-9FD2-5FE4D85F30AD}" type="pres">
      <dgm:prSet presAssocID="{5691FA8E-A077-45F2-977F-997779D22B01}" presName="linear" presStyleCnt="0">
        <dgm:presLayoutVars>
          <dgm:animLvl val="lvl"/>
          <dgm:resizeHandles val="exact"/>
        </dgm:presLayoutVars>
      </dgm:prSet>
      <dgm:spPr/>
    </dgm:pt>
    <dgm:pt modelId="{8A268730-550A-492C-B1C9-A409F5786179}" type="pres">
      <dgm:prSet presAssocID="{E93C00A5-6959-4D6B-A170-BF112A37B9F3}" presName="parentText" presStyleLbl="node1" presStyleIdx="0" presStyleCnt="3">
        <dgm:presLayoutVars>
          <dgm:chMax val="0"/>
          <dgm:bulletEnabled val="1"/>
        </dgm:presLayoutVars>
      </dgm:prSet>
      <dgm:spPr/>
    </dgm:pt>
    <dgm:pt modelId="{77E5CAFE-AB99-450A-9407-DFF91F02AF57}" type="pres">
      <dgm:prSet presAssocID="{E93C00A5-6959-4D6B-A170-BF112A37B9F3}" presName="childText" presStyleLbl="revTx" presStyleIdx="0" presStyleCnt="2">
        <dgm:presLayoutVars>
          <dgm:bulletEnabled val="1"/>
        </dgm:presLayoutVars>
      </dgm:prSet>
      <dgm:spPr/>
    </dgm:pt>
    <dgm:pt modelId="{D85CE1B3-DD54-411C-8E40-D29546041096}" type="pres">
      <dgm:prSet presAssocID="{B4C201A2-3FD1-49F4-8530-60E62C41FC9A}" presName="parentText" presStyleLbl="node1" presStyleIdx="1" presStyleCnt="3" custLinFactNeighborX="848" custLinFactNeighborY="-33980">
        <dgm:presLayoutVars>
          <dgm:chMax val="0"/>
          <dgm:bulletEnabled val="1"/>
        </dgm:presLayoutVars>
      </dgm:prSet>
      <dgm:spPr/>
    </dgm:pt>
    <dgm:pt modelId="{3430BA66-AA23-4E13-B43C-59D1BB65D635}" type="pres">
      <dgm:prSet presAssocID="{B4C201A2-3FD1-49F4-8530-60E62C41FC9A}" presName="childText" presStyleLbl="revTx" presStyleIdx="1" presStyleCnt="2" custLinFactNeighborX="-168" custLinFactNeighborY="-29897">
        <dgm:presLayoutVars>
          <dgm:bulletEnabled val="1"/>
        </dgm:presLayoutVars>
      </dgm:prSet>
      <dgm:spPr/>
    </dgm:pt>
    <dgm:pt modelId="{572AC5E5-9BF9-43E5-92E8-B2FACF208041}" type="pres">
      <dgm:prSet presAssocID="{C9EB9262-268E-4F9D-BAC1-F428A9B0064C}" presName="parentText" presStyleLbl="node1" presStyleIdx="2" presStyleCnt="3" custLinFactNeighborX="-168" custLinFactNeighborY="-70508">
        <dgm:presLayoutVars>
          <dgm:chMax val="0"/>
          <dgm:bulletEnabled val="1"/>
        </dgm:presLayoutVars>
      </dgm:prSet>
      <dgm:spPr/>
    </dgm:pt>
  </dgm:ptLst>
  <dgm:cxnLst>
    <dgm:cxn modelId="{D01CBD0B-5C46-4591-919D-2883C56E4C75}" type="presOf" srcId="{545C6674-EFCB-428E-864B-57798620967C}" destId="{3430BA66-AA23-4E13-B43C-59D1BB65D635}" srcOrd="0" destOrd="1" presId="urn:microsoft.com/office/officeart/2005/8/layout/vList2"/>
    <dgm:cxn modelId="{1206EA1F-1CD2-424B-AFBB-72F1D7693A42}" type="presOf" srcId="{AAAB1037-6EBC-4D1A-94B2-0D2DBF46295D}" destId="{77E5CAFE-AB99-450A-9407-DFF91F02AF57}" srcOrd="0" destOrd="0" presId="urn:microsoft.com/office/officeart/2005/8/layout/vList2"/>
    <dgm:cxn modelId="{D0D63023-C540-4E5C-B7F9-480DC6ADBD75}" srcId="{E93C00A5-6959-4D6B-A170-BF112A37B9F3}" destId="{AAAB1037-6EBC-4D1A-94B2-0D2DBF46295D}" srcOrd="0" destOrd="0" parTransId="{56860DE7-745A-4932-9480-1CB91A7B2970}" sibTransId="{0DAA886D-7CC1-421B-A467-510B2367BFF4}"/>
    <dgm:cxn modelId="{FA36BD4B-EF43-45DF-95CB-94C790FBE33C}" srcId="{5691FA8E-A077-45F2-977F-997779D22B01}" destId="{C9EB9262-268E-4F9D-BAC1-F428A9B0064C}" srcOrd="2" destOrd="0" parTransId="{80231C91-43C1-4DBC-AC90-DC6DA5627BA1}" sibTransId="{11E71B20-F723-45D3-B0A0-347263936883}"/>
    <dgm:cxn modelId="{724AF65A-64CE-44EB-9B4A-54EB81B76117}" type="presOf" srcId="{E93C00A5-6959-4D6B-A170-BF112A37B9F3}" destId="{8A268730-550A-492C-B1C9-A409F5786179}" srcOrd="0" destOrd="0" presId="urn:microsoft.com/office/officeart/2005/8/layout/vList2"/>
    <dgm:cxn modelId="{995AA498-CD5B-4E19-BA68-788E8D61EF48}" srcId="{B4C201A2-3FD1-49F4-8530-60E62C41FC9A}" destId="{545C6674-EFCB-428E-864B-57798620967C}" srcOrd="1" destOrd="0" parTransId="{1F65852B-CC64-4A3C-A670-A1CDDA03F5C8}" sibTransId="{B4679305-6EAB-4EEA-9891-2045FB3F517D}"/>
    <dgm:cxn modelId="{41A4F09F-21D2-4C64-9B06-7FB705743B56}" type="presOf" srcId="{C9EB9262-268E-4F9D-BAC1-F428A9B0064C}" destId="{572AC5E5-9BF9-43E5-92E8-B2FACF208041}" srcOrd="0" destOrd="0" presId="urn:microsoft.com/office/officeart/2005/8/layout/vList2"/>
    <dgm:cxn modelId="{2AEEE9B4-195B-4975-B020-464034A0B398}" type="presOf" srcId="{E5199440-B25E-44A5-A159-89745BB60CF1}" destId="{77E5CAFE-AB99-450A-9407-DFF91F02AF57}" srcOrd="0" destOrd="1" presId="urn:microsoft.com/office/officeart/2005/8/layout/vList2"/>
    <dgm:cxn modelId="{47AB21BA-CC32-4FF3-9E94-563A540DD137}" srcId="{B4C201A2-3FD1-49F4-8530-60E62C41FC9A}" destId="{2BB3082C-49E0-45A5-8295-239C11A71B83}" srcOrd="0" destOrd="0" parTransId="{D8598354-D682-4DD0-93AA-140BEB56509A}" sibTransId="{0C891FCD-81F1-4271-87C5-BF20B5200B8D}"/>
    <dgm:cxn modelId="{6CE6D7BB-A7C6-4A60-A1A5-70B5A85D9776}" type="presOf" srcId="{B4C201A2-3FD1-49F4-8530-60E62C41FC9A}" destId="{D85CE1B3-DD54-411C-8E40-D29546041096}" srcOrd="0" destOrd="0" presId="urn:microsoft.com/office/officeart/2005/8/layout/vList2"/>
    <dgm:cxn modelId="{D05B93DA-4E7E-4331-9E68-76D696B65882}" srcId="{E93C00A5-6959-4D6B-A170-BF112A37B9F3}" destId="{E5199440-B25E-44A5-A159-89745BB60CF1}" srcOrd="1" destOrd="0" parTransId="{F5EF5102-D89B-4DF5-8318-D33C1B4A4373}" sibTransId="{5FE3437C-04CE-4639-A200-81C2A85164D1}"/>
    <dgm:cxn modelId="{C09108E2-A836-412C-AAA3-4317729F6BE3}" srcId="{5691FA8E-A077-45F2-977F-997779D22B01}" destId="{B4C201A2-3FD1-49F4-8530-60E62C41FC9A}" srcOrd="1" destOrd="0" parTransId="{D09907A1-4D38-4B15-9F67-9FB8B38057DB}" sibTransId="{A7DCE50A-D692-478E-B538-BF165EE83859}"/>
    <dgm:cxn modelId="{7878ADEE-75FF-4B7E-81FD-4D8006D77F10}" type="presOf" srcId="{5691FA8E-A077-45F2-977F-997779D22B01}" destId="{742A848A-B8A6-49ED-9FD2-5FE4D85F30AD}" srcOrd="0" destOrd="0" presId="urn:microsoft.com/office/officeart/2005/8/layout/vList2"/>
    <dgm:cxn modelId="{20B935F2-0FF9-4275-92EB-02B9840AF4C7}" type="presOf" srcId="{2BB3082C-49E0-45A5-8295-239C11A71B83}" destId="{3430BA66-AA23-4E13-B43C-59D1BB65D635}" srcOrd="0" destOrd="0" presId="urn:microsoft.com/office/officeart/2005/8/layout/vList2"/>
    <dgm:cxn modelId="{CAA947FF-D891-49C0-8DBF-00CEEAD518B2}" srcId="{5691FA8E-A077-45F2-977F-997779D22B01}" destId="{E93C00A5-6959-4D6B-A170-BF112A37B9F3}" srcOrd="0" destOrd="0" parTransId="{EE3E5F60-0C47-4C35-B99B-AB8D501555E5}" sibTransId="{A72C1A0F-CFD0-4D06-AC10-E0602AAEE541}"/>
    <dgm:cxn modelId="{94B65C52-06ED-4511-873C-084749F4B7C6}" type="presParOf" srcId="{742A848A-B8A6-49ED-9FD2-5FE4D85F30AD}" destId="{8A268730-550A-492C-B1C9-A409F5786179}" srcOrd="0" destOrd="0" presId="urn:microsoft.com/office/officeart/2005/8/layout/vList2"/>
    <dgm:cxn modelId="{351905A4-E732-4B44-849E-E0EA851EF4B2}" type="presParOf" srcId="{742A848A-B8A6-49ED-9FD2-5FE4D85F30AD}" destId="{77E5CAFE-AB99-450A-9407-DFF91F02AF57}" srcOrd="1" destOrd="0" presId="urn:microsoft.com/office/officeart/2005/8/layout/vList2"/>
    <dgm:cxn modelId="{D171E049-4FF9-4346-B3A7-F0B17B9E63DF}" type="presParOf" srcId="{742A848A-B8A6-49ED-9FD2-5FE4D85F30AD}" destId="{D85CE1B3-DD54-411C-8E40-D29546041096}" srcOrd="2" destOrd="0" presId="urn:microsoft.com/office/officeart/2005/8/layout/vList2"/>
    <dgm:cxn modelId="{A79D32D3-DDFE-4007-AC50-714BD72784BA}" type="presParOf" srcId="{742A848A-B8A6-49ED-9FD2-5FE4D85F30AD}" destId="{3430BA66-AA23-4E13-B43C-59D1BB65D635}" srcOrd="3" destOrd="0" presId="urn:microsoft.com/office/officeart/2005/8/layout/vList2"/>
    <dgm:cxn modelId="{D58AC6D0-8E35-47D7-9C6B-49947259E5BF}" type="presParOf" srcId="{742A848A-B8A6-49ED-9FD2-5FE4D85F30AD}" destId="{572AC5E5-9BF9-43E5-92E8-B2FACF20804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68730-550A-492C-B1C9-A409F5786179}">
      <dsp:nvSpPr>
        <dsp:cNvPr id="0" name=""/>
        <dsp:cNvSpPr/>
      </dsp:nvSpPr>
      <dsp:spPr>
        <a:xfrm>
          <a:off x="0" y="70077"/>
          <a:ext cx="8021637" cy="9149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The University strives to create relationships with the supplier community which results in: </a:t>
          </a:r>
          <a:endParaRPr lang="en-US" sz="2300" kern="1200"/>
        </a:p>
      </dsp:txBody>
      <dsp:txXfrm>
        <a:off x="44664" y="114741"/>
        <a:ext cx="7932309" cy="825612"/>
      </dsp:txXfrm>
    </dsp:sp>
    <dsp:sp modelId="{77E5CAFE-AB99-450A-9407-DFF91F02AF57}">
      <dsp:nvSpPr>
        <dsp:cNvPr id="0" name=""/>
        <dsp:cNvSpPr/>
      </dsp:nvSpPr>
      <dsp:spPr>
        <a:xfrm>
          <a:off x="0" y="985017"/>
          <a:ext cx="8021637"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t>maximizing </a:t>
          </a:r>
          <a:r>
            <a:rPr lang="en-US" sz="1800" b="1" i="0" kern="1200" baseline="0"/>
            <a:t>pricing &amp; efficiency</a:t>
          </a:r>
          <a:r>
            <a:rPr lang="en-US" sz="1800" b="0" i="0" kern="1200" baseline="0"/>
            <a:t> benefits to our campus departments,</a:t>
          </a:r>
          <a:endParaRPr lang="en-US" sz="1800" kern="1200"/>
        </a:p>
        <a:p>
          <a:pPr marL="171450" lvl="1" indent="-171450" algn="l" defTabSz="800100">
            <a:lnSpc>
              <a:spcPct val="90000"/>
            </a:lnSpc>
            <a:spcBef>
              <a:spcPct val="0"/>
            </a:spcBef>
            <a:spcAft>
              <a:spcPct val="20000"/>
            </a:spcAft>
            <a:buChar char="•"/>
          </a:pPr>
          <a:r>
            <a:rPr lang="en-US" sz="1800" b="0" i="0" kern="1200" baseline="0"/>
            <a:t>meeting the University’s goals of </a:t>
          </a:r>
          <a:r>
            <a:rPr lang="en-US" sz="1800" b="1" i="0" kern="1200" baseline="0"/>
            <a:t>environmental stewardship</a:t>
          </a:r>
          <a:r>
            <a:rPr lang="en-US" sz="1800" b="0" i="0" kern="1200" baseline="0"/>
            <a:t>,</a:t>
          </a:r>
          <a:endParaRPr lang="en-US" sz="1800" kern="1200"/>
        </a:p>
        <a:p>
          <a:pPr marL="171450" lvl="1" indent="-171450" algn="l" defTabSz="800100">
            <a:lnSpc>
              <a:spcPct val="90000"/>
            </a:lnSpc>
            <a:spcBef>
              <a:spcPct val="0"/>
            </a:spcBef>
            <a:spcAft>
              <a:spcPct val="20000"/>
            </a:spcAft>
            <a:buChar char="•"/>
          </a:pPr>
          <a:r>
            <a:rPr lang="en-US" sz="1800" b="0" i="0" kern="1200" baseline="0"/>
            <a:t>the creation of opportunities for </a:t>
          </a:r>
          <a:r>
            <a:rPr lang="en-US" sz="1800" b="1" i="0" kern="1200" baseline="0"/>
            <a:t>small, diverse and local suppliers</a:t>
          </a:r>
          <a:r>
            <a:rPr lang="en-US" sz="1800" b="0" i="0" kern="1200" baseline="0"/>
            <a:t>.</a:t>
          </a:r>
          <a:endParaRPr lang="en-US" sz="1800" kern="1200"/>
        </a:p>
      </dsp:txBody>
      <dsp:txXfrm>
        <a:off x="0" y="985017"/>
        <a:ext cx="8021637" cy="928395"/>
      </dsp:txXfrm>
    </dsp:sp>
    <dsp:sp modelId="{D85CE1B3-DD54-411C-8E40-D29546041096}">
      <dsp:nvSpPr>
        <dsp:cNvPr id="0" name=""/>
        <dsp:cNvSpPr/>
      </dsp:nvSpPr>
      <dsp:spPr>
        <a:xfrm>
          <a:off x="0" y="1913412"/>
          <a:ext cx="8021637" cy="9149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The University is committed to conducting a fair and open purchasing process for all suppliers while:</a:t>
          </a:r>
          <a:endParaRPr lang="en-US" sz="2300" kern="1200"/>
        </a:p>
      </dsp:txBody>
      <dsp:txXfrm>
        <a:off x="44664" y="1958076"/>
        <a:ext cx="7932309" cy="825612"/>
      </dsp:txXfrm>
    </dsp:sp>
    <dsp:sp modelId="{3430BA66-AA23-4E13-B43C-59D1BB65D635}">
      <dsp:nvSpPr>
        <dsp:cNvPr id="0" name=""/>
        <dsp:cNvSpPr/>
      </dsp:nvSpPr>
      <dsp:spPr>
        <a:xfrm>
          <a:off x="0" y="2828352"/>
          <a:ext cx="8021637"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b="0" i="0" kern="1200" baseline="0"/>
            <a:t>encouraging use of existing contracts.</a:t>
          </a:r>
          <a:endParaRPr lang="en-US" sz="1800" kern="1200"/>
        </a:p>
        <a:p>
          <a:pPr marL="171450" lvl="1" indent="-171450" algn="l" defTabSz="800100">
            <a:lnSpc>
              <a:spcPct val="90000"/>
            </a:lnSpc>
            <a:spcBef>
              <a:spcPct val="0"/>
            </a:spcBef>
            <a:spcAft>
              <a:spcPct val="20000"/>
            </a:spcAft>
            <a:buChar char="•"/>
          </a:pPr>
          <a:r>
            <a:rPr lang="en-US" sz="1800" b="0" i="0" kern="1200" baseline="0"/>
            <a:t>following federal, state, and University rules and regulations.</a:t>
          </a:r>
          <a:endParaRPr lang="en-US" sz="1800" kern="1200"/>
        </a:p>
      </dsp:txBody>
      <dsp:txXfrm>
        <a:off x="0" y="2828352"/>
        <a:ext cx="8021637" cy="618930"/>
      </dsp:txXfrm>
    </dsp:sp>
    <dsp:sp modelId="{B3098EAD-4B2A-423B-ACDB-8E3BCD7AF520}">
      <dsp:nvSpPr>
        <dsp:cNvPr id="0" name=""/>
        <dsp:cNvSpPr/>
      </dsp:nvSpPr>
      <dsp:spPr>
        <a:xfrm>
          <a:off x="0" y="3447282"/>
          <a:ext cx="8021637" cy="9149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baseline="0"/>
            <a:t>Purchasing processes are based on state purchasing statutes, which require competition where possible.</a:t>
          </a:r>
          <a:endParaRPr lang="en-US" sz="2300" kern="1200"/>
        </a:p>
      </dsp:txBody>
      <dsp:txXfrm>
        <a:off x="44664" y="3491946"/>
        <a:ext cx="7932309" cy="825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AD5CF-FE4A-4837-BBFD-F52691D8E13F}">
      <dsp:nvSpPr>
        <dsp:cNvPr id="0" name=""/>
        <dsp:cNvSpPr/>
      </dsp:nvSpPr>
      <dsp:spPr>
        <a:xfrm>
          <a:off x="1002" y="248682"/>
          <a:ext cx="1290515" cy="12905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2B0EA7-CB6F-4F93-A2D7-BAA331A646EB}">
      <dsp:nvSpPr>
        <dsp:cNvPr id="0" name=""/>
        <dsp:cNvSpPr/>
      </dsp:nvSpPr>
      <dsp:spPr>
        <a:xfrm>
          <a:off x="1002" y="1708400"/>
          <a:ext cx="3687187" cy="553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r>
            <a:rPr lang="en-US" sz="1900" kern="1200"/>
            <a:t>What UW Buys</a:t>
          </a:r>
        </a:p>
      </dsp:txBody>
      <dsp:txXfrm>
        <a:off x="1002" y="1708400"/>
        <a:ext cx="3687187" cy="553078"/>
      </dsp:txXfrm>
    </dsp:sp>
    <dsp:sp modelId="{C727918A-574B-4752-B8D2-6D7D4ECFD1D0}">
      <dsp:nvSpPr>
        <dsp:cNvPr id="0" name=""/>
        <dsp:cNvSpPr/>
      </dsp:nvSpPr>
      <dsp:spPr>
        <a:xfrm>
          <a:off x="1002" y="2340177"/>
          <a:ext cx="3687187" cy="1843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b="0" kern="1200"/>
            <a:t>The University purchases many different types of goods and services, ranging from “one-off” equipment purchases, to consulting services, to purchases available from established University-wide (master) contracts. </a:t>
          </a:r>
          <a:endParaRPr lang="en-US" sz="1600" kern="1200"/>
        </a:p>
      </dsp:txBody>
      <dsp:txXfrm>
        <a:off x="1002" y="2340177"/>
        <a:ext cx="3687187" cy="1843439"/>
      </dsp:txXfrm>
    </dsp:sp>
    <dsp:sp modelId="{9D289699-D7F7-4A23-9094-1351C08F2E7E}">
      <dsp:nvSpPr>
        <dsp:cNvPr id="0" name=""/>
        <dsp:cNvSpPr/>
      </dsp:nvSpPr>
      <dsp:spPr>
        <a:xfrm>
          <a:off x="4333447" y="248682"/>
          <a:ext cx="1290515" cy="129051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6C8E27-0C5B-4507-AC0A-A71B0B8C2C25}">
      <dsp:nvSpPr>
        <dsp:cNvPr id="0" name=""/>
        <dsp:cNvSpPr/>
      </dsp:nvSpPr>
      <dsp:spPr>
        <a:xfrm>
          <a:off x="4333447" y="1708400"/>
          <a:ext cx="3687187" cy="553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b="1"/>
          </a:pPr>
          <a:r>
            <a:rPr lang="en-US" sz="1900" kern="1200"/>
            <a:t>Centralized Teams of Buyers &amp; Contract Managers</a:t>
          </a:r>
        </a:p>
      </dsp:txBody>
      <dsp:txXfrm>
        <a:off x="4333447" y="1708400"/>
        <a:ext cx="3687187" cy="553078"/>
      </dsp:txXfrm>
    </dsp:sp>
    <dsp:sp modelId="{4A46CCDF-6357-4E73-A479-1574A577D763}">
      <dsp:nvSpPr>
        <dsp:cNvPr id="0" name=""/>
        <dsp:cNvSpPr/>
      </dsp:nvSpPr>
      <dsp:spPr>
        <a:xfrm>
          <a:off x="4333447" y="2340177"/>
          <a:ext cx="3687187" cy="1843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b="0" i="1" kern="1200"/>
            <a:t>With dedicated buyers for: </a:t>
          </a:r>
          <a:endParaRPr lang="en-US" sz="1600" kern="1200"/>
        </a:p>
        <a:p>
          <a:pPr marL="171450" lvl="1" indent="-171450" algn="l" defTabSz="711200">
            <a:lnSpc>
              <a:spcPct val="90000"/>
            </a:lnSpc>
            <a:spcBef>
              <a:spcPct val="0"/>
            </a:spcBef>
            <a:spcAft>
              <a:spcPct val="15000"/>
            </a:spcAft>
            <a:buChar char="•"/>
          </a:pPr>
          <a:r>
            <a:rPr lang="en-US" sz="1600" b="0" kern="1200"/>
            <a:t>Housing &amp; Food Services</a:t>
          </a:r>
          <a:endParaRPr lang="en-US" sz="1600" kern="1200"/>
        </a:p>
        <a:p>
          <a:pPr marL="171450" lvl="1" indent="-171450" algn="l" defTabSz="711200">
            <a:lnSpc>
              <a:spcPct val="90000"/>
            </a:lnSpc>
            <a:spcBef>
              <a:spcPct val="0"/>
            </a:spcBef>
            <a:spcAft>
              <a:spcPct val="15000"/>
            </a:spcAft>
            <a:buChar char="•"/>
          </a:pPr>
          <a:r>
            <a:rPr lang="en-US" sz="1600" b="0" kern="1200"/>
            <a:t>UW IT</a:t>
          </a:r>
          <a:endParaRPr lang="en-US" sz="1600" kern="1200"/>
        </a:p>
        <a:p>
          <a:pPr marL="171450" lvl="1" indent="-171450" algn="l" defTabSz="711200">
            <a:lnSpc>
              <a:spcPct val="90000"/>
            </a:lnSpc>
            <a:spcBef>
              <a:spcPct val="0"/>
            </a:spcBef>
            <a:spcAft>
              <a:spcPct val="15000"/>
            </a:spcAft>
            <a:buChar char="•"/>
          </a:pPr>
          <a:r>
            <a:rPr lang="en-US" sz="1600" b="0" kern="1200"/>
            <a:t>UW Medical Center IT</a:t>
          </a:r>
          <a:endParaRPr lang="en-US" sz="1600" kern="1200"/>
        </a:p>
        <a:p>
          <a:pPr marL="171450" lvl="1" indent="-171450" algn="l" defTabSz="711200">
            <a:lnSpc>
              <a:spcPct val="90000"/>
            </a:lnSpc>
            <a:spcBef>
              <a:spcPct val="0"/>
            </a:spcBef>
            <a:spcAft>
              <a:spcPct val="15000"/>
            </a:spcAft>
            <a:buChar char="•"/>
          </a:pPr>
          <a:r>
            <a:rPr lang="en-US" sz="1600" b="0" kern="1200"/>
            <a:t>Tacoma Campus</a:t>
          </a:r>
          <a:endParaRPr lang="en-US" sz="1600" kern="1200"/>
        </a:p>
        <a:p>
          <a:pPr marL="171450" lvl="1" indent="-171450" algn="l" defTabSz="711200">
            <a:lnSpc>
              <a:spcPct val="90000"/>
            </a:lnSpc>
            <a:spcBef>
              <a:spcPct val="0"/>
            </a:spcBef>
            <a:spcAft>
              <a:spcPct val="15000"/>
            </a:spcAft>
            <a:buChar char="•"/>
          </a:pPr>
          <a:r>
            <a:rPr lang="en-US" sz="1600" b="0" kern="1200"/>
            <a:t>UWMC Supply Chain</a:t>
          </a:r>
          <a:endParaRPr lang="en-US" sz="1600" kern="1200"/>
        </a:p>
        <a:p>
          <a:pPr marL="171450" lvl="1" indent="-171450" algn="l" defTabSz="711200">
            <a:lnSpc>
              <a:spcPct val="90000"/>
            </a:lnSpc>
            <a:spcBef>
              <a:spcPct val="0"/>
            </a:spcBef>
            <a:spcAft>
              <a:spcPct val="15000"/>
            </a:spcAft>
            <a:buChar char="•"/>
          </a:pPr>
          <a:r>
            <a:rPr lang="en-US" sz="1600" b="0" kern="1200"/>
            <a:t>UW Facilities</a:t>
          </a:r>
          <a:endParaRPr lang="en-US" sz="1600" kern="1200"/>
        </a:p>
      </dsp:txBody>
      <dsp:txXfrm>
        <a:off x="4333447" y="2340177"/>
        <a:ext cx="3687187" cy="18434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38663-4FB1-4FC7-BBA8-6AE9D7EC94B5}">
      <dsp:nvSpPr>
        <dsp:cNvPr id="0" name=""/>
        <dsp:cNvSpPr/>
      </dsp:nvSpPr>
      <dsp:spPr>
        <a:xfrm>
          <a:off x="0" y="1839"/>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297802-4E90-4ED2-A517-F30CE488B1B0}">
      <dsp:nvSpPr>
        <dsp:cNvPr id="0" name=""/>
        <dsp:cNvSpPr/>
      </dsp:nvSpPr>
      <dsp:spPr>
        <a:xfrm>
          <a:off x="282033" y="211616"/>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B98BC2-9F91-478F-9B88-93D138581D92}">
      <dsp:nvSpPr>
        <dsp:cNvPr id="0" name=""/>
        <dsp:cNvSpPr/>
      </dsp:nvSpPr>
      <dsp:spPr>
        <a:xfrm>
          <a:off x="1076854" y="1839"/>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755650">
            <a:lnSpc>
              <a:spcPct val="90000"/>
            </a:lnSpc>
            <a:spcBef>
              <a:spcPct val="0"/>
            </a:spcBef>
            <a:spcAft>
              <a:spcPct val="35000"/>
            </a:spcAft>
            <a:buNone/>
          </a:pPr>
          <a:r>
            <a:rPr lang="en-US" sz="1700" b="0" kern="1200"/>
            <a:t>Goods and Services Procurement at the University is managed by centralized procurement teams within the </a:t>
          </a:r>
          <a:r>
            <a:rPr lang="en-US" sz="1700" kern="1200"/>
            <a:t>UW Academy </a:t>
          </a:r>
          <a:r>
            <a:rPr lang="en-US" sz="1700" b="0" kern="1200"/>
            <a:t>and </a:t>
          </a:r>
          <a:r>
            <a:rPr lang="en-US" sz="1700" kern="1200"/>
            <a:t>UW Medical Center</a:t>
          </a:r>
          <a:r>
            <a:rPr lang="en-US" sz="1700" b="0" kern="1200"/>
            <a:t>, while: </a:t>
          </a:r>
          <a:endParaRPr lang="en-US" sz="1700" kern="1200"/>
        </a:p>
      </dsp:txBody>
      <dsp:txXfrm>
        <a:off x="1076854" y="1839"/>
        <a:ext cx="6944782" cy="932341"/>
      </dsp:txXfrm>
    </dsp:sp>
    <dsp:sp modelId="{CBBB9ECD-4EA7-4E90-94BB-8C4C62E2B8F6}">
      <dsp:nvSpPr>
        <dsp:cNvPr id="0" name=""/>
        <dsp:cNvSpPr/>
      </dsp:nvSpPr>
      <dsp:spPr>
        <a:xfrm>
          <a:off x="0" y="1167266"/>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163BB8-AD65-433D-9093-0A79D8612B48}">
      <dsp:nvSpPr>
        <dsp:cNvPr id="0" name=""/>
        <dsp:cNvSpPr/>
      </dsp:nvSpPr>
      <dsp:spPr>
        <a:xfrm>
          <a:off x="282033" y="1377042"/>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0BF5101-CFF5-4CF9-9F82-987E6C92F624}">
      <dsp:nvSpPr>
        <dsp:cNvPr id="0" name=""/>
        <dsp:cNvSpPr/>
      </dsp:nvSpPr>
      <dsp:spPr>
        <a:xfrm>
          <a:off x="1076854" y="1167266"/>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755650">
            <a:lnSpc>
              <a:spcPct val="90000"/>
            </a:lnSpc>
            <a:spcBef>
              <a:spcPct val="0"/>
            </a:spcBef>
            <a:spcAft>
              <a:spcPct val="35000"/>
            </a:spcAft>
            <a:buNone/>
          </a:pPr>
          <a:r>
            <a:rPr lang="en-US" sz="1700" b="0" kern="1200"/>
            <a:t>Allowing departments the discretion to make purchases up to the direct buy threshold with prior approval of Procurement Services (with some exceptions).</a:t>
          </a:r>
          <a:endParaRPr lang="en-US" sz="1700" kern="1200"/>
        </a:p>
      </dsp:txBody>
      <dsp:txXfrm>
        <a:off x="1076854" y="1167266"/>
        <a:ext cx="6944782" cy="932341"/>
      </dsp:txXfrm>
    </dsp:sp>
    <dsp:sp modelId="{456E4244-BCF4-409F-B5AE-E1380FF4E30C}">
      <dsp:nvSpPr>
        <dsp:cNvPr id="0" name=""/>
        <dsp:cNvSpPr/>
      </dsp:nvSpPr>
      <dsp:spPr>
        <a:xfrm>
          <a:off x="0" y="2332692"/>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E500C5-EB92-4902-B9C3-8BC45B18F038}">
      <dsp:nvSpPr>
        <dsp:cNvPr id="0" name=""/>
        <dsp:cNvSpPr/>
      </dsp:nvSpPr>
      <dsp:spPr>
        <a:xfrm>
          <a:off x="282033" y="2542469"/>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71D1722-91F6-4F6F-A5C5-C6BC07FE0B4F}">
      <dsp:nvSpPr>
        <dsp:cNvPr id="0" name=""/>
        <dsp:cNvSpPr/>
      </dsp:nvSpPr>
      <dsp:spPr>
        <a:xfrm>
          <a:off x="1076854" y="2332692"/>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755650">
            <a:lnSpc>
              <a:spcPct val="90000"/>
            </a:lnSpc>
            <a:spcBef>
              <a:spcPct val="0"/>
            </a:spcBef>
            <a:spcAft>
              <a:spcPct val="35000"/>
            </a:spcAft>
            <a:buNone/>
          </a:pPr>
          <a:r>
            <a:rPr lang="en-US" sz="1700" b="0" kern="1200"/>
            <a:t>Working directly with departments for purchases of $10,000 or more, not available through an existing contract that may require a formal solicitation, managed by the procurement team.</a:t>
          </a:r>
          <a:endParaRPr lang="en-US" sz="1700" kern="1200"/>
        </a:p>
      </dsp:txBody>
      <dsp:txXfrm>
        <a:off x="1076854" y="2332692"/>
        <a:ext cx="6944782" cy="932341"/>
      </dsp:txXfrm>
    </dsp:sp>
    <dsp:sp modelId="{6AA20369-4A24-482E-A6D5-F9666B1A269C}">
      <dsp:nvSpPr>
        <dsp:cNvPr id="0" name=""/>
        <dsp:cNvSpPr/>
      </dsp:nvSpPr>
      <dsp:spPr>
        <a:xfrm>
          <a:off x="0" y="3498119"/>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C1D2FA-C5FF-46B4-9DA2-7A69773F78B3}">
      <dsp:nvSpPr>
        <dsp:cNvPr id="0" name=""/>
        <dsp:cNvSpPr/>
      </dsp:nvSpPr>
      <dsp:spPr>
        <a:xfrm>
          <a:off x="282033" y="3707895"/>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54F160-51DE-48D6-B19A-42E9ACA2BC19}">
      <dsp:nvSpPr>
        <dsp:cNvPr id="0" name=""/>
        <dsp:cNvSpPr/>
      </dsp:nvSpPr>
      <dsp:spPr>
        <a:xfrm>
          <a:off x="1076854" y="3498119"/>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755650">
            <a:lnSpc>
              <a:spcPct val="90000"/>
            </a:lnSpc>
            <a:spcBef>
              <a:spcPct val="0"/>
            </a:spcBef>
            <a:spcAft>
              <a:spcPct val="35000"/>
            </a:spcAft>
            <a:buNone/>
          </a:pPr>
          <a:r>
            <a:rPr lang="en-US" sz="1700" b="0" kern="1200"/>
            <a:t>Utilizing State Contracts and contracts established by Group Purchasing Organizations (GPOs), or other public agencies,  if desired.</a:t>
          </a:r>
          <a:endParaRPr lang="en-US" sz="1700" kern="1200"/>
        </a:p>
      </dsp:txBody>
      <dsp:txXfrm>
        <a:off x="1076854" y="3498119"/>
        <a:ext cx="6944782" cy="9323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CDA23-3B4C-4F0B-A063-956AF4D546A7}">
      <dsp:nvSpPr>
        <dsp:cNvPr id="0" name=""/>
        <dsp:cNvSpPr/>
      </dsp:nvSpPr>
      <dsp:spPr>
        <a:xfrm>
          <a:off x="0" y="1839"/>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D7B4D7-8561-457E-AEF9-04A6282BC073}">
      <dsp:nvSpPr>
        <dsp:cNvPr id="0" name=""/>
        <dsp:cNvSpPr/>
      </dsp:nvSpPr>
      <dsp:spPr>
        <a:xfrm>
          <a:off x="282033" y="211616"/>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EA202F-F6DB-476D-9D8B-E65F87FC53B9}">
      <dsp:nvSpPr>
        <dsp:cNvPr id="0" name=""/>
        <dsp:cNvSpPr/>
      </dsp:nvSpPr>
      <dsp:spPr>
        <a:xfrm>
          <a:off x="1076854" y="1839"/>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90000"/>
            </a:lnSpc>
            <a:spcBef>
              <a:spcPct val="0"/>
            </a:spcBef>
            <a:spcAft>
              <a:spcPct val="35000"/>
            </a:spcAft>
            <a:buNone/>
          </a:pPr>
          <a:r>
            <a:rPr lang="en-US" sz="2100" b="0" kern="1200"/>
            <a:t>Departments may request quotations for purchases over the direct buy threshold for budgetary purposes only.  </a:t>
          </a:r>
          <a:endParaRPr lang="en-US" sz="2100" kern="1200"/>
        </a:p>
      </dsp:txBody>
      <dsp:txXfrm>
        <a:off x="1076854" y="1839"/>
        <a:ext cx="6944782" cy="932341"/>
      </dsp:txXfrm>
    </dsp:sp>
    <dsp:sp modelId="{8FBD1E68-E5AA-4712-9435-AB31F9A0251D}">
      <dsp:nvSpPr>
        <dsp:cNvPr id="0" name=""/>
        <dsp:cNvSpPr/>
      </dsp:nvSpPr>
      <dsp:spPr>
        <a:xfrm>
          <a:off x="0" y="1167266"/>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97B4F-C3B5-4F28-A163-7B548D8A438F}">
      <dsp:nvSpPr>
        <dsp:cNvPr id="0" name=""/>
        <dsp:cNvSpPr/>
      </dsp:nvSpPr>
      <dsp:spPr>
        <a:xfrm>
          <a:off x="282033" y="1377042"/>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D5BDB7-0151-45E3-8B5B-4FD8234C6212}">
      <dsp:nvSpPr>
        <dsp:cNvPr id="0" name=""/>
        <dsp:cNvSpPr/>
      </dsp:nvSpPr>
      <dsp:spPr>
        <a:xfrm>
          <a:off x="1076854" y="1167266"/>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90000"/>
            </a:lnSpc>
            <a:spcBef>
              <a:spcPct val="0"/>
            </a:spcBef>
            <a:spcAft>
              <a:spcPct val="35000"/>
            </a:spcAft>
            <a:buNone/>
          </a:pPr>
          <a:r>
            <a:rPr lang="en-US" sz="2100" b="0" kern="1200"/>
            <a:t>A formal solicitation may be required and will be coordinated by Procurement Services Contracting staff.</a:t>
          </a:r>
          <a:endParaRPr lang="en-US" sz="2100" kern="1200"/>
        </a:p>
      </dsp:txBody>
      <dsp:txXfrm>
        <a:off x="1076854" y="1167266"/>
        <a:ext cx="6944782" cy="932341"/>
      </dsp:txXfrm>
    </dsp:sp>
    <dsp:sp modelId="{11CC3703-1D4F-42B1-960A-DCBB748FF36D}">
      <dsp:nvSpPr>
        <dsp:cNvPr id="0" name=""/>
        <dsp:cNvSpPr/>
      </dsp:nvSpPr>
      <dsp:spPr>
        <a:xfrm>
          <a:off x="0" y="2332692"/>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786074-92FA-4E23-9A39-CBC8B6CAD8C3}">
      <dsp:nvSpPr>
        <dsp:cNvPr id="0" name=""/>
        <dsp:cNvSpPr/>
      </dsp:nvSpPr>
      <dsp:spPr>
        <a:xfrm>
          <a:off x="282033" y="2542469"/>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AFBC32-D65E-4DA8-B7C0-472CC4FBD3BF}">
      <dsp:nvSpPr>
        <dsp:cNvPr id="0" name=""/>
        <dsp:cNvSpPr/>
      </dsp:nvSpPr>
      <dsp:spPr>
        <a:xfrm>
          <a:off x="1076854" y="2332692"/>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90000"/>
            </a:lnSpc>
            <a:spcBef>
              <a:spcPct val="0"/>
            </a:spcBef>
            <a:spcAft>
              <a:spcPct val="35000"/>
            </a:spcAft>
            <a:buNone/>
          </a:pPr>
          <a:r>
            <a:rPr lang="en-US" sz="2100" b="0" kern="1200"/>
            <a:t>Don’t accept an order from a department if it is over the direct buy threshold (currently $10,000)</a:t>
          </a:r>
          <a:endParaRPr lang="en-US" sz="2100" kern="1200"/>
        </a:p>
      </dsp:txBody>
      <dsp:txXfrm>
        <a:off x="1076854" y="2332692"/>
        <a:ext cx="6944782" cy="932341"/>
      </dsp:txXfrm>
    </dsp:sp>
    <dsp:sp modelId="{B0348AF7-3893-4A96-92F9-241903587893}">
      <dsp:nvSpPr>
        <dsp:cNvPr id="0" name=""/>
        <dsp:cNvSpPr/>
      </dsp:nvSpPr>
      <dsp:spPr>
        <a:xfrm>
          <a:off x="0" y="3498119"/>
          <a:ext cx="8021637" cy="9323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6D4F69-AA44-4635-994C-CDBABCC796D7}">
      <dsp:nvSpPr>
        <dsp:cNvPr id="0" name=""/>
        <dsp:cNvSpPr/>
      </dsp:nvSpPr>
      <dsp:spPr>
        <a:xfrm>
          <a:off x="282033" y="3707895"/>
          <a:ext cx="512787" cy="51278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210138-99A2-481B-82E2-A732E3C0A187}">
      <dsp:nvSpPr>
        <dsp:cNvPr id="0" name=""/>
        <dsp:cNvSpPr/>
      </dsp:nvSpPr>
      <dsp:spPr>
        <a:xfrm>
          <a:off x="1076854" y="3498119"/>
          <a:ext cx="6944782" cy="932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673" tIns="98673" rIns="98673" bIns="98673" numCol="1" spcCol="1270" anchor="ctr" anchorCtr="0">
          <a:noAutofit/>
        </a:bodyPr>
        <a:lstStyle/>
        <a:p>
          <a:pPr marL="0" lvl="0" indent="0" algn="l" defTabSz="933450">
            <a:lnSpc>
              <a:spcPct val="90000"/>
            </a:lnSpc>
            <a:spcBef>
              <a:spcPct val="0"/>
            </a:spcBef>
            <a:spcAft>
              <a:spcPct val="35000"/>
            </a:spcAft>
            <a:buNone/>
          </a:pPr>
          <a:r>
            <a:rPr lang="en-US" sz="2100" b="0" kern="1200"/>
            <a:t>Departments are not authorized to sign contracts and are required to submit them to the procurement team for review.</a:t>
          </a:r>
          <a:endParaRPr lang="en-US" sz="2100" kern="1200"/>
        </a:p>
      </dsp:txBody>
      <dsp:txXfrm>
        <a:off x="1076854" y="3498119"/>
        <a:ext cx="6944782" cy="9323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68730-550A-492C-B1C9-A409F5786179}">
      <dsp:nvSpPr>
        <dsp:cNvPr id="0" name=""/>
        <dsp:cNvSpPr/>
      </dsp:nvSpPr>
      <dsp:spPr>
        <a:xfrm>
          <a:off x="0" y="105052"/>
          <a:ext cx="8021637" cy="1406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0" i="0" kern="1200" baseline="0" dirty="0"/>
            <a:t>Association of Women and Minority Businesses</a:t>
          </a:r>
          <a:r>
            <a:rPr lang="en-US" sz="2400" b="0" i="0" kern="1200" baseline="0" dirty="0">
              <a:latin typeface="Calibri"/>
            </a:rPr>
            <a:t> </a:t>
          </a:r>
          <a:endParaRPr lang="en-US" sz="2400" kern="1200" dirty="0"/>
        </a:p>
      </dsp:txBody>
      <dsp:txXfrm>
        <a:off x="68680" y="173732"/>
        <a:ext cx="7884277" cy="1269564"/>
      </dsp:txXfrm>
    </dsp:sp>
    <dsp:sp modelId="{77E5CAFE-AB99-450A-9407-DFF91F02AF57}">
      <dsp:nvSpPr>
        <dsp:cNvPr id="0" name=""/>
        <dsp:cNvSpPr/>
      </dsp:nvSpPr>
      <dsp:spPr>
        <a:xfrm>
          <a:off x="0" y="1511977"/>
          <a:ext cx="802163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Monthly Meeting - 2</a:t>
          </a:r>
          <a:r>
            <a:rPr lang="en-US" sz="2400" kern="1200" baseline="30000" dirty="0"/>
            <a:t>nd</a:t>
          </a:r>
          <a:r>
            <a:rPr lang="en-US" sz="2400" kern="1200" dirty="0"/>
            <a:t> Wednesday of every month </a:t>
          </a:r>
          <a:endParaRPr lang="en-US" sz="2400" b="1" kern="1200" dirty="0"/>
        </a:p>
        <a:p>
          <a:pPr marL="228600" lvl="1" indent="-228600" algn="l" defTabSz="1066800">
            <a:lnSpc>
              <a:spcPct val="90000"/>
            </a:lnSpc>
            <a:spcBef>
              <a:spcPct val="0"/>
            </a:spcBef>
            <a:spcAft>
              <a:spcPct val="20000"/>
            </a:spcAft>
            <a:buChar char="•"/>
          </a:pPr>
          <a:r>
            <a:rPr lang="en-US" sz="2400" kern="1200" dirty="0"/>
            <a:t>4:00pm-5:30pm via Zoom -  </a:t>
          </a:r>
          <a:r>
            <a:rPr lang="en-US" sz="2400" kern="1200" dirty="0">
              <a:latin typeface="Calibri"/>
            </a:rPr>
            <a:t>visit:  https</a:t>
          </a:r>
          <a:r>
            <a:rPr lang="en-US" sz="2400" kern="1200" dirty="0"/>
            <a:t>://awmbwa.org/</a:t>
          </a:r>
        </a:p>
      </dsp:txBody>
      <dsp:txXfrm>
        <a:off x="0" y="1511977"/>
        <a:ext cx="8021637" cy="1076400"/>
      </dsp:txXfrm>
    </dsp:sp>
    <dsp:sp modelId="{D85CE1B3-DD54-411C-8E40-D29546041096}">
      <dsp:nvSpPr>
        <dsp:cNvPr id="0" name=""/>
        <dsp:cNvSpPr/>
      </dsp:nvSpPr>
      <dsp:spPr>
        <a:xfrm>
          <a:off x="0" y="2222616"/>
          <a:ext cx="8021637" cy="1406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UW Supplier Orientation</a:t>
          </a:r>
          <a:r>
            <a:rPr lang="en-US" sz="2400" kern="1200" dirty="0">
              <a:latin typeface="Calibri"/>
            </a:rPr>
            <a:t> </a:t>
          </a:r>
          <a:endParaRPr lang="en-US" sz="2400" kern="1200" dirty="0"/>
        </a:p>
      </dsp:txBody>
      <dsp:txXfrm>
        <a:off x="68680" y="2291296"/>
        <a:ext cx="7884277" cy="1269564"/>
      </dsp:txXfrm>
    </dsp:sp>
    <dsp:sp modelId="{3430BA66-AA23-4E13-B43C-59D1BB65D635}">
      <dsp:nvSpPr>
        <dsp:cNvPr id="0" name=""/>
        <dsp:cNvSpPr/>
      </dsp:nvSpPr>
      <dsp:spPr>
        <a:xfrm>
          <a:off x="0" y="3574674"/>
          <a:ext cx="8021637"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687"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n-US" sz="2400" kern="1200" dirty="0"/>
            <a:t>Monthly- 10:30am-12:00pm</a:t>
          </a:r>
          <a:endParaRPr lang="en-US" sz="2400" b="0" kern="1200" dirty="0"/>
        </a:p>
        <a:p>
          <a:pPr marL="228600" lvl="1" indent="-228600" algn="l" defTabSz="1066800">
            <a:lnSpc>
              <a:spcPct val="90000"/>
            </a:lnSpc>
            <a:spcBef>
              <a:spcPct val="0"/>
            </a:spcBef>
            <a:spcAft>
              <a:spcPct val="20000"/>
            </a:spcAft>
            <a:buChar char="•"/>
          </a:pPr>
          <a:r>
            <a:rPr lang="en-US" sz="2400" kern="1200" dirty="0"/>
            <a:t>Please register though </a:t>
          </a:r>
          <a:r>
            <a:rPr lang="en-US" sz="2400" kern="1200" dirty="0">
              <a:hlinkClick xmlns:r="http://schemas.openxmlformats.org/officeDocument/2006/relationships" r:id="rId1"/>
            </a:rPr>
            <a:t>Eventbrite</a:t>
          </a:r>
          <a:endParaRPr lang="en-US" sz="2400" kern="1200" dirty="0"/>
        </a:p>
      </dsp:txBody>
      <dsp:txXfrm>
        <a:off x="0" y="3574674"/>
        <a:ext cx="8021637" cy="1076400"/>
      </dsp:txXfrm>
    </dsp:sp>
    <dsp:sp modelId="{572AC5E5-9BF9-43E5-92E8-B2FACF208041}">
      <dsp:nvSpPr>
        <dsp:cNvPr id="0" name=""/>
        <dsp:cNvSpPr/>
      </dsp:nvSpPr>
      <dsp:spPr>
        <a:xfrm>
          <a:off x="0" y="4312754"/>
          <a:ext cx="8021637" cy="14069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Central Washington Regional Contracting Forum – Yakima Convention Center – September 3, 2026 </a:t>
          </a:r>
          <a:r>
            <a:rPr lang="en-US" sz="2000" kern="1200" dirty="0">
              <a:hlinkClick xmlns:r="http://schemas.openxmlformats.org/officeDocument/2006/relationships" r:id="rId2"/>
            </a:rPr>
            <a:t>–</a:t>
          </a:r>
          <a:r>
            <a:rPr lang="en-US" sz="2000" kern="1200" dirty="0"/>
            <a:t> </a:t>
          </a:r>
          <a:r>
            <a:rPr lang="en-US" sz="2000" kern="1200" dirty="0">
              <a:solidFill>
                <a:srgbClr val="FFFF00"/>
              </a:solidFill>
              <a:hlinkClick xmlns:r="http://schemas.openxmlformats.org/officeDocument/2006/relationships" r:id="rId3">
                <a:extLst>
                  <a:ext uri="{A12FA001-AC4F-418D-AE19-62706E023703}">
                    <ahyp:hlinkClr xmlns:ahyp="http://schemas.microsoft.com/office/drawing/2018/hyperlinkcolor" val="tx"/>
                  </a:ext>
                </a:extLst>
              </a:hlinkClick>
            </a:rPr>
            <a:t>Registration link  </a:t>
          </a:r>
          <a:r>
            <a:rPr lang="en-US" sz="2000" kern="1200" dirty="0">
              <a:hlinkClick xmlns:r="http://schemas.openxmlformats.org/officeDocument/2006/relationships" r:id="rId2"/>
            </a:rPr>
            <a:t>#https://omwbe.wa.gov/about/events/central-regional-contracting-forumRCFregister2026</a:t>
          </a:r>
          <a:r>
            <a:rPr lang="en-US" sz="2000" kern="1200" dirty="0"/>
            <a:t> </a:t>
          </a:r>
          <a:r>
            <a:rPr lang="en-US" sz="2000" kern="1200" dirty="0">
              <a:hlinkClick xmlns:r="http://schemas.openxmlformats.org/officeDocument/2006/relationships" r:id="rId4"/>
            </a:rPr>
            <a:t>#YakimaWA</a:t>
          </a:r>
          <a:r>
            <a:rPr lang="en-US" sz="2000" kern="1200" dirty="0"/>
            <a:t> </a:t>
          </a:r>
          <a:r>
            <a:rPr lang="en-US" sz="2000" kern="1200" dirty="0">
              <a:hlinkClick xmlns:r="http://schemas.openxmlformats.org/officeDocument/2006/relationships" r:id="rId5"/>
            </a:rPr>
            <a:t>#ContractingOpportunities</a:t>
          </a:r>
          <a:endParaRPr lang="en-US" sz="2000" kern="1200" dirty="0"/>
        </a:p>
      </dsp:txBody>
      <dsp:txXfrm>
        <a:off x="68680" y="4381434"/>
        <a:ext cx="7884277" cy="12695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C38C36-6131-41DC-AB9F-358F5BBEDC82}" type="datetimeFigureOut">
              <a:rPr lang="en-US" smtClean="0"/>
              <a:t>5/6/2026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F02EA2-9F6A-4DC8-846E-A09861943EB7}" type="slidenum">
              <a:rPr lang="en-US" smtClean="0"/>
              <a:t>‹#›</a:t>
            </a:fld>
            <a:endParaRPr lang="en-US"/>
          </a:p>
        </p:txBody>
      </p:sp>
    </p:spTree>
    <p:extLst>
      <p:ext uri="{BB962C8B-B14F-4D97-AF65-F5344CB8AC3E}">
        <p14:creationId xmlns:p14="http://schemas.microsoft.com/office/powerpoint/2010/main" val="883145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of the federally funded contracts have small business spending goals.  Federal contracts vs grants valued at $750,000 require a Small Business Subcontracting Plan and our office is responsible for developing these plans and identifying businesses to help achieve the goals.  </a:t>
            </a:r>
          </a:p>
        </p:txBody>
      </p:sp>
      <p:sp>
        <p:nvSpPr>
          <p:cNvPr id="4" name="Slide Number Placeholder 3"/>
          <p:cNvSpPr>
            <a:spLocks noGrp="1"/>
          </p:cNvSpPr>
          <p:nvPr>
            <p:ph type="sldNum" sz="quarter" idx="5"/>
          </p:nvPr>
        </p:nvSpPr>
        <p:spPr/>
        <p:txBody>
          <a:bodyPr/>
          <a:lstStyle/>
          <a:p>
            <a:fld id="{31F02EA2-9F6A-4DC8-846E-A09861943EB7}" type="slidenum">
              <a:rPr lang="en-US" smtClean="0"/>
              <a:t>5</a:t>
            </a:fld>
            <a:endParaRPr lang="en-US"/>
          </a:p>
        </p:txBody>
      </p:sp>
    </p:spTree>
    <p:extLst>
      <p:ext uri="{BB962C8B-B14F-4D97-AF65-F5344CB8AC3E}">
        <p14:creationId xmlns:p14="http://schemas.microsoft.com/office/powerpoint/2010/main" val="3202573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a:t>
            </a:r>
            <a:r>
              <a:rPr lang="en-US" baseline="0"/>
              <a:t> process applies across campus, including UWMC Supply Chain</a:t>
            </a:r>
            <a:endParaRPr lang="en-US"/>
          </a:p>
        </p:txBody>
      </p:sp>
      <p:sp>
        <p:nvSpPr>
          <p:cNvPr id="4" name="Slide Number Placeholder 3"/>
          <p:cNvSpPr>
            <a:spLocks noGrp="1"/>
          </p:cNvSpPr>
          <p:nvPr>
            <p:ph type="sldNum" sz="quarter" idx="10"/>
          </p:nvPr>
        </p:nvSpPr>
        <p:spPr/>
        <p:txBody>
          <a:bodyPr/>
          <a:lstStyle/>
          <a:p>
            <a:fld id="{31F02EA2-9F6A-4DC8-846E-A09861943EB7}" type="slidenum">
              <a:rPr lang="en-US" smtClean="0"/>
              <a:t>16</a:t>
            </a:fld>
            <a:endParaRPr lang="en-US"/>
          </a:p>
        </p:txBody>
      </p:sp>
    </p:spTree>
    <p:extLst>
      <p:ext uri="{BB962C8B-B14F-4D97-AF65-F5344CB8AC3E}">
        <p14:creationId xmlns:p14="http://schemas.microsoft.com/office/powerpoint/2010/main" val="363600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Critical information</a:t>
            </a:r>
            <a:r>
              <a:rPr lang="en-US" baseline="0"/>
              <a:t> – Ask questions during the process – debriefs are an opportunity to learn </a:t>
            </a:r>
            <a:endParaRPr lang="en-US"/>
          </a:p>
        </p:txBody>
      </p:sp>
      <p:sp>
        <p:nvSpPr>
          <p:cNvPr id="4" name="Slide Number Placeholder 3"/>
          <p:cNvSpPr>
            <a:spLocks noGrp="1"/>
          </p:cNvSpPr>
          <p:nvPr>
            <p:ph type="sldNum" sz="quarter" idx="10"/>
          </p:nvPr>
        </p:nvSpPr>
        <p:spPr/>
        <p:txBody>
          <a:bodyPr/>
          <a:lstStyle/>
          <a:p>
            <a:fld id="{31F02EA2-9F6A-4DC8-846E-A09861943EB7}" type="slidenum">
              <a:rPr lang="en-US" smtClean="0"/>
              <a:t>18</a:t>
            </a:fld>
            <a:endParaRPr lang="en-US"/>
          </a:p>
        </p:txBody>
      </p:sp>
    </p:spTree>
    <p:extLst>
      <p:ext uri="{BB962C8B-B14F-4D97-AF65-F5344CB8AC3E}">
        <p14:creationId xmlns:p14="http://schemas.microsoft.com/office/powerpoint/2010/main" val="942126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Sustainability is something</a:t>
            </a:r>
            <a:r>
              <a:rPr lang="en-US" baseline="0"/>
              <a:t> on the top of mind for UW.  When offering products, or promoting your business, focusing on how you support sustainability resonates on campus.</a:t>
            </a:r>
            <a:endParaRPr lang="en-US"/>
          </a:p>
        </p:txBody>
      </p:sp>
      <p:sp>
        <p:nvSpPr>
          <p:cNvPr id="4" name="Slide Number Placeholder 3"/>
          <p:cNvSpPr>
            <a:spLocks noGrp="1"/>
          </p:cNvSpPr>
          <p:nvPr>
            <p:ph type="sldNum" sz="quarter" idx="10"/>
          </p:nvPr>
        </p:nvSpPr>
        <p:spPr/>
        <p:txBody>
          <a:bodyPr/>
          <a:lstStyle/>
          <a:p>
            <a:fld id="{31F02EA2-9F6A-4DC8-846E-A09861943EB7}" type="slidenum">
              <a:rPr lang="en-US" smtClean="0"/>
              <a:t>23</a:t>
            </a:fld>
            <a:endParaRPr lang="en-US"/>
          </a:p>
        </p:txBody>
      </p:sp>
    </p:spTree>
    <p:extLst>
      <p:ext uri="{BB962C8B-B14F-4D97-AF65-F5344CB8AC3E}">
        <p14:creationId xmlns:p14="http://schemas.microsoft.com/office/powerpoint/2010/main" val="1602019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a:t>
            </a:r>
            <a:r>
              <a:rPr lang="en-US" baseline="0"/>
              <a:t> keep this in mind  - Currently there are 10 companies approved by Trademarks (based on an RFP process) that are authorized to sell promotional and branded products to University departments and organizations. </a:t>
            </a:r>
            <a:br>
              <a:rPr lang="en-US" baseline="0"/>
            </a:br>
            <a:endParaRPr lang="en-US" baseline="0"/>
          </a:p>
          <a:p>
            <a:endParaRPr lang="en-US" baseline="0"/>
          </a:p>
          <a:p>
            <a:r>
              <a:rPr lang="en-US" baseline="0"/>
              <a:t>UW has a pool of pre-qualified/approved companies that can sell logo/branded products to UW departments.  </a:t>
            </a:r>
            <a:endParaRPr lang="en-US"/>
          </a:p>
        </p:txBody>
      </p:sp>
      <p:sp>
        <p:nvSpPr>
          <p:cNvPr id="4" name="Slide Number Placeholder 3"/>
          <p:cNvSpPr>
            <a:spLocks noGrp="1"/>
          </p:cNvSpPr>
          <p:nvPr>
            <p:ph type="sldNum" sz="quarter" idx="10"/>
          </p:nvPr>
        </p:nvSpPr>
        <p:spPr/>
        <p:txBody>
          <a:bodyPr/>
          <a:lstStyle/>
          <a:p>
            <a:fld id="{31F02EA2-9F6A-4DC8-846E-A09861943EB7}" type="slidenum">
              <a:rPr lang="en-US" smtClean="0"/>
              <a:t>24</a:t>
            </a:fld>
            <a:endParaRPr lang="en-US"/>
          </a:p>
        </p:txBody>
      </p:sp>
    </p:spTree>
    <p:extLst>
      <p:ext uri="{BB962C8B-B14F-4D97-AF65-F5344CB8AC3E}">
        <p14:creationId xmlns:p14="http://schemas.microsoft.com/office/powerpoint/2010/main" val="645563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02EA2-9F6A-4DC8-846E-A09861943EB7}" type="slidenum">
              <a:rPr lang="en-US" smtClean="0"/>
              <a:t>25</a:t>
            </a:fld>
            <a:endParaRPr lang="en-US"/>
          </a:p>
        </p:txBody>
      </p:sp>
    </p:spTree>
    <p:extLst>
      <p:ext uri="{BB962C8B-B14F-4D97-AF65-F5344CB8AC3E}">
        <p14:creationId xmlns:p14="http://schemas.microsoft.com/office/powerpoint/2010/main" val="1023601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48FE6-440E-4CBB-B372-1E697F3B3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68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Good and services contracting: </a:t>
            </a:r>
            <a:r>
              <a:rPr lang="en-US"/>
              <a:t>DES oversees state master contracts with more than 1,200 private vendors who provide more than $1 billion worth of goods and services each year.  DES purchases over $100 million a year in goods and services for DES operations. </a:t>
            </a:r>
          </a:p>
          <a:p>
            <a:endParaRPr lang="en-US"/>
          </a:p>
          <a:p>
            <a:r>
              <a:rPr lang="en-US" b="1"/>
              <a:t>Public works contracting: </a:t>
            </a:r>
            <a:r>
              <a:rPr lang="en-US"/>
              <a:t>Across the state, DES manages nearly 400 design and construction projects worth more than $290 million each year.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48FE6-440E-4CBB-B372-1E697F3B3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939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“WEBS” is the acronym used for the “Washington’s Electronic Business Solution”. It is simply an electronic “bid system” where goods and services are procured by State agencies, non-profits, municipalities, tribal organizations, etc.  On the other side of WEBS, you have the WEBS vendor accounts or “suppliers” who provide the goods and services that are procured by the “Government Customers”.  A match is made by the use of commodity codes that are used in WEBS.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48FE6-440E-4CBB-B372-1E697F3B3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947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Contact our</a:t>
            </a:r>
            <a:r>
              <a:rPr lang="en-US" baseline="0"/>
              <a:t> customer service team with all things WEBS</a:t>
            </a:r>
          </a:p>
          <a:p>
            <a:r>
              <a:rPr lang="en-US" baseline="0"/>
              <a:t>Our team is also a great resource for our division, central contact, and quick responses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748FE6-440E-4CBB-B372-1E697F3B34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082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I’ve included the links to our planned procurement page that shows where we are in the process and our agency forecasts. </a:t>
            </a:r>
          </a:p>
          <a:p>
            <a:r>
              <a:rPr lang="en-US" baseline="0"/>
              <a:t>This is listed for master contracts, those centralized contracts.  Our DES goods and services contracts.  Our public works division also posts forecasts.  This happens with the state capital budget, versus continuous like master contracts. </a:t>
            </a:r>
          </a:p>
          <a:p>
            <a:endParaRPr lang="en-US" baseline="0"/>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C228-7265-4FFE-A84F-01FC2B494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18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this presentation we will cover how to use the Playbook and its content.</a:t>
            </a:r>
          </a:p>
        </p:txBody>
      </p:sp>
      <p:sp>
        <p:nvSpPr>
          <p:cNvPr id="4" name="Slide Number Placeholder 3"/>
          <p:cNvSpPr>
            <a:spLocks noGrp="1"/>
          </p:cNvSpPr>
          <p:nvPr>
            <p:ph type="sldNum" sz="quarter" idx="5"/>
          </p:nvPr>
        </p:nvSpPr>
        <p:spPr/>
        <p:txBody>
          <a:bodyPr/>
          <a:lstStyle/>
          <a:p>
            <a:fld id="{3A018EE9-22BB-423B-AF1C-114C674E8A1A}" type="slidenum">
              <a:rPr lang="en-US" smtClean="0"/>
              <a:t>6</a:t>
            </a:fld>
            <a:endParaRPr lang="en-US" dirty="0"/>
          </a:p>
        </p:txBody>
      </p:sp>
    </p:spTree>
    <p:extLst>
      <p:ext uri="{BB962C8B-B14F-4D97-AF65-F5344CB8AC3E}">
        <p14:creationId xmlns:p14="http://schemas.microsoft.com/office/powerpoint/2010/main" val="2017465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7BC228-7265-4FFE-A84F-01FC2B494B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541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AB54FC-5556-45CE-8686-234DD27E6CEF}" type="slidenum">
              <a:rPr lang="en-US" smtClean="0"/>
              <a:t>32</a:t>
            </a:fld>
            <a:endParaRPr lang="en-US"/>
          </a:p>
        </p:txBody>
      </p:sp>
    </p:spTree>
    <p:extLst>
      <p:ext uri="{BB962C8B-B14F-4D97-AF65-F5344CB8AC3E}">
        <p14:creationId xmlns:p14="http://schemas.microsoft.com/office/powerpoint/2010/main" val="2750221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7AB54FC-5556-45CE-8686-234DD27E6CEF}" type="slidenum">
              <a:rPr lang="en-US" smtClean="0"/>
              <a:t>33</a:t>
            </a:fld>
            <a:endParaRPr lang="en-US"/>
          </a:p>
        </p:txBody>
      </p:sp>
    </p:spTree>
    <p:extLst>
      <p:ext uri="{BB962C8B-B14F-4D97-AF65-F5344CB8AC3E}">
        <p14:creationId xmlns:p14="http://schemas.microsoft.com/office/powerpoint/2010/main" val="2138887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994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543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275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05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404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468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Department of Commerce is a partner in this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44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this presentation we will cover how to use the Playbook and its content.</a:t>
            </a:r>
          </a:p>
        </p:txBody>
      </p:sp>
      <p:sp>
        <p:nvSpPr>
          <p:cNvPr id="4" name="Slide Number Placeholder 3"/>
          <p:cNvSpPr>
            <a:spLocks noGrp="1"/>
          </p:cNvSpPr>
          <p:nvPr>
            <p:ph type="sldNum" sz="quarter" idx="5"/>
          </p:nvPr>
        </p:nvSpPr>
        <p:spPr/>
        <p:txBody>
          <a:bodyPr/>
          <a:lstStyle/>
          <a:p>
            <a:fld id="{3A018EE9-22BB-423B-AF1C-114C674E8A1A}" type="slidenum">
              <a:rPr lang="en-US" smtClean="0"/>
              <a:t>7</a:t>
            </a:fld>
            <a:endParaRPr lang="en-US" dirty="0"/>
          </a:p>
        </p:txBody>
      </p:sp>
    </p:spTree>
    <p:extLst>
      <p:ext uri="{BB962C8B-B14F-4D97-AF65-F5344CB8AC3E}">
        <p14:creationId xmlns:p14="http://schemas.microsoft.com/office/powerpoint/2010/main" val="2949757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AB54FC-5556-45CE-8686-234DD27E6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18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p>
            <a:pPr>
              <a:defRPr/>
            </a:pPr>
            <a:fld id="{16044103-82CC-40BB-8E7C-72C426200803}" type="slidenum">
              <a:rPr lang="en-US" smtClean="0">
                <a:latin typeface="Arial" pitchFamily="34" charset="0"/>
              </a:rPr>
              <a:pPr>
                <a:defRPr/>
              </a:pPr>
              <a:t>45</a:t>
            </a:fld>
            <a:endParaRPr lang="en-US">
              <a:latin typeface="Arial"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02EA2-9F6A-4DC8-846E-A09861943EB7}" type="slidenum">
              <a:rPr lang="en-US" smtClean="0"/>
              <a:t>46</a:t>
            </a:fld>
            <a:endParaRPr lang="en-US"/>
          </a:p>
        </p:txBody>
      </p:sp>
    </p:spTree>
    <p:extLst>
      <p:ext uri="{BB962C8B-B14F-4D97-AF65-F5344CB8AC3E}">
        <p14:creationId xmlns:p14="http://schemas.microsoft.com/office/powerpoint/2010/main" val="1040064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050431D0-8F43-4738-AC30-E1BD94BCCDC4}" type="slidenum">
              <a:rPr lang="en-US" smtClean="0">
                <a:latin typeface="Arial" pitchFamily="34" charset="0"/>
              </a:rPr>
              <a:pPr>
                <a:defRPr/>
              </a:pPr>
              <a:t>47</a:t>
            </a:fld>
            <a:endParaRPr lang="en-US">
              <a:latin typeface="Arial"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765DA0-E037-4CED-BC45-678D85FC452C}"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90171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1FDE2A-9ECB-40DD-A15F-AE130D10218F}"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14342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provide no cost 1:1, confidential, objective, expert advising to help you make informed decisions  on your business across a spectrum of specialty areas. We also provide no or low-cost management training, market intelligence, and access to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8068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We are a highly collaborative statewide network supported by the Lead Center in Spokane with various services, licensing tools, training and resources.</a:t>
            </a:r>
          </a:p>
          <a:p>
            <a:pPr marL="0" indent="0">
              <a:buNone/>
            </a:pPr>
            <a:r>
              <a:rPr lang="en-US" sz="1200"/>
              <a:t>Every client that we serve has access to over 40</a:t>
            </a:r>
            <a:r>
              <a:rPr lang="en-US"/>
              <a:t>+</a:t>
            </a:r>
            <a:r>
              <a:rPr lang="en-US" sz="1200"/>
              <a:t> advisors with years of experience and knowledge that spans every industry and phase of business operation. </a:t>
            </a:r>
          </a:p>
          <a:p>
            <a:pPr marL="0" indent="0">
              <a:buNone/>
            </a:pPr>
            <a:r>
              <a:rPr lang="en-US" sz="1200"/>
              <a:t>If</a:t>
            </a:r>
            <a:r>
              <a:rPr lang="en-US"/>
              <a:t> I don’t have the expertise you need, we can bring in someone from the Network that has that specialty or knowledge.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50020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Full-time network of advisors </a:t>
            </a:r>
          </a:p>
          <a:p>
            <a:r>
              <a:rPr lang="en-US" sz="1200"/>
              <a:t>Certified Business Advisor process (6-month process)</a:t>
            </a:r>
          </a:p>
          <a:p>
            <a:r>
              <a:rPr lang="en-US" sz="1200"/>
              <a:t>Previous small business ownership or management experience</a:t>
            </a:r>
          </a:p>
          <a:p>
            <a:r>
              <a:rPr lang="en-US" sz="1200"/>
              <a:t>MBA or equivalent &amp; continuing education requirements (32 hours/year)</a:t>
            </a:r>
          </a:p>
          <a:p>
            <a:r>
              <a:rPr lang="en-US" sz="1200"/>
              <a:t>Outcome orientation – client/stakeholder focus</a:t>
            </a:r>
          </a:p>
          <a:p>
            <a:r>
              <a:rPr lang="en-US" sz="1200"/>
              <a:t>America’s SBDC Accreditation review</a:t>
            </a:r>
          </a:p>
          <a:p>
            <a:r>
              <a:rPr lang="en-US" sz="1200"/>
              <a:t>External financial and programmatic audits</a:t>
            </a:r>
          </a:p>
          <a:p>
            <a:pPr marL="0" indent="0">
              <a:buNone/>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396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CD8AE-AAFD-7A78-7578-3237E48AA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E5829-788C-C7DA-9CF6-EC93A38B56D7}"/>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CFD2F01F-E36F-728A-B7F6-B211F7C3B688}"/>
              </a:ext>
            </a:extLst>
          </p:cNvPr>
          <p:cNvSpPr>
            <a:spLocks noGrp="1"/>
          </p:cNvSpPr>
          <p:nvPr>
            <p:ph type="body" idx="1"/>
          </p:nvPr>
        </p:nvSpPr>
        <p:spPr/>
        <p:txBody>
          <a:bodyPr/>
          <a:lstStyle/>
          <a:p>
            <a:r>
              <a:rPr lang="en-US" dirty="0"/>
              <a:t>In this presentation we will cover how to use the Playbook and its content.</a:t>
            </a:r>
          </a:p>
        </p:txBody>
      </p:sp>
      <p:sp>
        <p:nvSpPr>
          <p:cNvPr id="4" name="Slide Number Placeholder 3">
            <a:extLst>
              <a:ext uri="{FF2B5EF4-FFF2-40B4-BE49-F238E27FC236}">
                <a16:creationId xmlns:a16="http://schemas.microsoft.com/office/drawing/2014/main" id="{E252EF86-AC6D-BC74-A005-32C3EDB6496C}"/>
              </a:ext>
            </a:extLst>
          </p:cNvPr>
          <p:cNvSpPr>
            <a:spLocks noGrp="1"/>
          </p:cNvSpPr>
          <p:nvPr>
            <p:ph type="sldNum" sz="quarter" idx="5"/>
          </p:nvPr>
        </p:nvSpPr>
        <p:spPr/>
        <p:txBody>
          <a:bodyPr/>
          <a:lstStyle/>
          <a:p>
            <a:fld id="{3A018EE9-22BB-423B-AF1C-114C674E8A1A}" type="slidenum">
              <a:rPr lang="en-US" smtClean="0"/>
              <a:t>8</a:t>
            </a:fld>
            <a:endParaRPr lang="en-US" dirty="0"/>
          </a:p>
        </p:txBody>
      </p:sp>
    </p:spTree>
    <p:extLst>
      <p:ext uri="{BB962C8B-B14F-4D97-AF65-F5344CB8AC3E}">
        <p14:creationId xmlns:p14="http://schemas.microsoft.com/office/powerpoint/2010/main" val="2082751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measured on specific measured on specific metrics such as business starts, jobs created, increased revenue, raised capital at an aggregate level. </a:t>
            </a:r>
          </a:p>
          <a:p>
            <a:r>
              <a:rPr lang="en-US"/>
              <a:t>These metrics cannot be self-reported, in order to count it needs to be reported by clients directly via emails or surveys that you respond to with specific data. </a:t>
            </a:r>
          </a:p>
          <a:p>
            <a:r>
              <a:rPr lang="en-US"/>
              <a:t>All your details are confidential, but we aggregate the numbers. </a:t>
            </a:r>
          </a:p>
          <a:p>
            <a:r>
              <a:rPr lang="en-US"/>
              <a:t>It’s key that this happens as without it, our funding and services get cut. </a:t>
            </a:r>
          </a:p>
          <a:p>
            <a:r>
              <a:rPr lang="en-US"/>
              <a:t>Do you agree to do this for us when you get the surveys?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496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FB486-034F-2B0F-F20B-1FFD604EC2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8D913-7E66-5DE4-C3B9-CF030B1F8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00930-8E35-3B65-917D-3757A183B8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C6922A-D47A-EC0C-D6C4-3EE0D624AD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06777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Next steps: Interested attendees can send me an email to register as a client for our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E4B9E-DE96-4139-9C5F-976173F5AB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5722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F02EA2-9F6A-4DC8-846E-A09861943EB7}" type="slidenum">
              <a:rPr lang="en-US" smtClean="0"/>
              <a:t>62</a:t>
            </a:fld>
            <a:endParaRPr lang="en-US"/>
          </a:p>
        </p:txBody>
      </p:sp>
    </p:spTree>
    <p:extLst>
      <p:ext uri="{BB962C8B-B14F-4D97-AF65-F5344CB8AC3E}">
        <p14:creationId xmlns:p14="http://schemas.microsoft.com/office/powerpoint/2010/main" val="3982519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DAD3-4C33-CCDC-8D8B-23D49374F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F7FC7-3F21-C8E9-6820-9C0D41D87E92}"/>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5D08538F-7BF3-6780-E871-DD9154D6AD65}"/>
              </a:ext>
            </a:extLst>
          </p:cNvPr>
          <p:cNvSpPr>
            <a:spLocks noGrp="1"/>
          </p:cNvSpPr>
          <p:nvPr>
            <p:ph type="body" idx="1"/>
          </p:nvPr>
        </p:nvSpPr>
        <p:spPr/>
        <p:txBody>
          <a:bodyPr/>
          <a:lstStyle/>
          <a:p>
            <a:r>
              <a:rPr lang="en-US" dirty="0"/>
              <a:t>In this presentation we will cover how to use the Playbook and its content.</a:t>
            </a:r>
          </a:p>
        </p:txBody>
      </p:sp>
      <p:sp>
        <p:nvSpPr>
          <p:cNvPr id="4" name="Slide Number Placeholder 3">
            <a:extLst>
              <a:ext uri="{FF2B5EF4-FFF2-40B4-BE49-F238E27FC236}">
                <a16:creationId xmlns:a16="http://schemas.microsoft.com/office/drawing/2014/main" id="{84A44233-7782-B88C-2DE4-E38C3971A27F}"/>
              </a:ext>
            </a:extLst>
          </p:cNvPr>
          <p:cNvSpPr>
            <a:spLocks noGrp="1"/>
          </p:cNvSpPr>
          <p:nvPr>
            <p:ph type="sldNum" sz="quarter" idx="5"/>
          </p:nvPr>
        </p:nvSpPr>
        <p:spPr/>
        <p:txBody>
          <a:bodyPr/>
          <a:lstStyle/>
          <a:p>
            <a:fld id="{3A018EE9-22BB-423B-AF1C-114C674E8A1A}" type="slidenum">
              <a:rPr lang="en-US" smtClean="0"/>
              <a:t>9</a:t>
            </a:fld>
            <a:endParaRPr lang="en-US" dirty="0"/>
          </a:p>
        </p:txBody>
      </p:sp>
    </p:spTree>
    <p:extLst>
      <p:ext uri="{BB962C8B-B14F-4D97-AF65-F5344CB8AC3E}">
        <p14:creationId xmlns:p14="http://schemas.microsoft.com/office/powerpoint/2010/main" val="242903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2399B-869F-D2FA-BE0A-4EAD2CFEB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5CCF4-FC13-54B6-139F-74374B5537EF}"/>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C4927C9A-7DA2-4E2E-9881-48778F0F193D}"/>
              </a:ext>
            </a:extLst>
          </p:cNvPr>
          <p:cNvSpPr>
            <a:spLocks noGrp="1"/>
          </p:cNvSpPr>
          <p:nvPr>
            <p:ph type="body" idx="1"/>
          </p:nvPr>
        </p:nvSpPr>
        <p:spPr/>
        <p:txBody>
          <a:bodyPr/>
          <a:lstStyle/>
          <a:p>
            <a:r>
              <a:rPr lang="en-US" dirty="0"/>
              <a:t>In this presentation we will cover how to use the Playbook and its content.</a:t>
            </a:r>
          </a:p>
        </p:txBody>
      </p:sp>
      <p:sp>
        <p:nvSpPr>
          <p:cNvPr id="4" name="Slide Number Placeholder 3">
            <a:extLst>
              <a:ext uri="{FF2B5EF4-FFF2-40B4-BE49-F238E27FC236}">
                <a16:creationId xmlns:a16="http://schemas.microsoft.com/office/drawing/2014/main" id="{D6CED8BB-E0FE-FC82-2C65-137CAB83BB7E}"/>
              </a:ext>
            </a:extLst>
          </p:cNvPr>
          <p:cNvSpPr>
            <a:spLocks noGrp="1"/>
          </p:cNvSpPr>
          <p:nvPr>
            <p:ph type="sldNum" sz="quarter" idx="5"/>
          </p:nvPr>
        </p:nvSpPr>
        <p:spPr/>
        <p:txBody>
          <a:bodyPr/>
          <a:lstStyle/>
          <a:p>
            <a:fld id="{3A018EE9-22BB-423B-AF1C-114C674E8A1A}" type="slidenum">
              <a:rPr lang="en-US" smtClean="0"/>
              <a:t>10</a:t>
            </a:fld>
            <a:endParaRPr lang="en-US" dirty="0"/>
          </a:p>
        </p:txBody>
      </p:sp>
    </p:spTree>
    <p:extLst>
      <p:ext uri="{BB962C8B-B14F-4D97-AF65-F5344CB8AC3E}">
        <p14:creationId xmlns:p14="http://schemas.microsoft.com/office/powerpoint/2010/main" val="369964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89C9A-6AC7-AFF6-E8AB-71FB3EA23B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522D3-B542-8106-8E18-7E47B3007D5F}"/>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2C57A302-3AD6-7DC1-0388-E4A668E3EE75}"/>
              </a:ext>
            </a:extLst>
          </p:cNvPr>
          <p:cNvSpPr>
            <a:spLocks noGrp="1"/>
          </p:cNvSpPr>
          <p:nvPr>
            <p:ph type="body" idx="1"/>
          </p:nvPr>
        </p:nvSpPr>
        <p:spPr/>
        <p:txBody>
          <a:bodyPr/>
          <a:lstStyle/>
          <a:p>
            <a:r>
              <a:rPr lang="en-US" dirty="0"/>
              <a:t>In this presentation we will cover how to use the Playbook and its content.</a:t>
            </a:r>
          </a:p>
        </p:txBody>
      </p:sp>
      <p:sp>
        <p:nvSpPr>
          <p:cNvPr id="4" name="Slide Number Placeholder 3">
            <a:extLst>
              <a:ext uri="{FF2B5EF4-FFF2-40B4-BE49-F238E27FC236}">
                <a16:creationId xmlns:a16="http://schemas.microsoft.com/office/drawing/2014/main" id="{39B47795-10F2-327C-6879-C41976BCB1ED}"/>
              </a:ext>
            </a:extLst>
          </p:cNvPr>
          <p:cNvSpPr>
            <a:spLocks noGrp="1"/>
          </p:cNvSpPr>
          <p:nvPr>
            <p:ph type="sldNum" sz="quarter" idx="5"/>
          </p:nvPr>
        </p:nvSpPr>
        <p:spPr/>
        <p:txBody>
          <a:bodyPr/>
          <a:lstStyle/>
          <a:p>
            <a:fld id="{3A018EE9-22BB-423B-AF1C-114C674E8A1A}" type="slidenum">
              <a:rPr lang="en-US" smtClean="0"/>
              <a:t>11</a:t>
            </a:fld>
            <a:endParaRPr lang="en-US" dirty="0"/>
          </a:p>
        </p:txBody>
      </p:sp>
    </p:spTree>
    <p:extLst>
      <p:ext uri="{BB962C8B-B14F-4D97-AF65-F5344CB8AC3E}">
        <p14:creationId xmlns:p14="http://schemas.microsoft.com/office/powerpoint/2010/main" val="245247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variety of purchases and services – If you can imagine it, the University probably has purchased it.  With locations around the world and locally, the diversity of products is staggering.</a:t>
            </a:r>
          </a:p>
        </p:txBody>
      </p:sp>
      <p:sp>
        <p:nvSpPr>
          <p:cNvPr id="4" name="Slide Number Placeholder 3"/>
          <p:cNvSpPr>
            <a:spLocks noGrp="1"/>
          </p:cNvSpPr>
          <p:nvPr>
            <p:ph type="sldNum" sz="quarter" idx="5"/>
          </p:nvPr>
        </p:nvSpPr>
        <p:spPr/>
        <p:txBody>
          <a:bodyPr/>
          <a:lstStyle/>
          <a:p>
            <a:fld id="{31F02EA2-9F6A-4DC8-846E-A09861943EB7}" type="slidenum">
              <a:rPr lang="en-US" smtClean="0"/>
              <a:t>14</a:t>
            </a:fld>
            <a:endParaRPr lang="en-US"/>
          </a:p>
        </p:txBody>
      </p:sp>
    </p:spTree>
    <p:extLst>
      <p:ext uri="{BB962C8B-B14F-4D97-AF65-F5344CB8AC3E}">
        <p14:creationId xmlns:p14="http://schemas.microsoft.com/office/powerpoint/2010/main" val="2701119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Unlike other state agencies, the University has some independent authorities that allow for flexibility due to the nature of the University.  We are not required to use DES contracts, however we do use many of them.  A distinction should be noted between UW Academy and UW Medical Center.  Procurement for the Medical Center (includes, UWMC, NW Hospital, Airlift NW, UW Physicians, Neighborhood Clinics and alliances with </a:t>
            </a:r>
            <a:r>
              <a:rPr lang="en-US" err="1"/>
              <a:t>Childrens</a:t>
            </a:r>
            <a:r>
              <a:rPr lang="en-US"/>
              <a:t> and Fred Hutchinson)</a:t>
            </a:r>
          </a:p>
          <a:p>
            <a:endParaRPr lang="en-US"/>
          </a:p>
        </p:txBody>
      </p:sp>
      <p:sp>
        <p:nvSpPr>
          <p:cNvPr id="4" name="Slide Number Placeholder 3"/>
          <p:cNvSpPr>
            <a:spLocks noGrp="1"/>
          </p:cNvSpPr>
          <p:nvPr>
            <p:ph type="sldNum" sz="quarter" idx="5"/>
          </p:nvPr>
        </p:nvSpPr>
        <p:spPr/>
        <p:txBody>
          <a:bodyPr/>
          <a:lstStyle/>
          <a:p>
            <a:fld id="{31F02EA2-9F6A-4DC8-846E-A09861943EB7}" type="slidenum">
              <a:rPr lang="en-US" smtClean="0"/>
              <a:t>15</a:t>
            </a:fld>
            <a:endParaRPr lang="en-US"/>
          </a:p>
        </p:txBody>
      </p:sp>
    </p:spTree>
    <p:extLst>
      <p:ext uri="{BB962C8B-B14F-4D97-AF65-F5344CB8AC3E}">
        <p14:creationId xmlns:p14="http://schemas.microsoft.com/office/powerpoint/2010/main" val="1479831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sp>
        <p:nvSpPr>
          <p:cNvPr id="6" name="Text Placeholder 5"/>
          <p:cNvSpPr>
            <a:spLocks noGrp="1"/>
          </p:cNvSpPr>
          <p:nvPr>
            <p:ph type="body" sz="quarter" idx="10" hasCustomPrompt="1"/>
          </p:nvPr>
        </p:nvSpPr>
        <p:spPr>
          <a:xfrm>
            <a:off x="671757" y="1179824"/>
            <a:ext cx="6972300" cy="2641756"/>
          </a:xfrm>
          <a:prstGeom prst="rect">
            <a:avLst/>
          </a:prstGeom>
        </p:spPr>
        <p:txBody>
          <a:bodyPr anchor="b">
            <a:normAutofit/>
          </a:bodyPr>
          <a:lstStyle>
            <a:lvl1pPr marL="0" indent="0">
              <a:lnSpc>
                <a:spcPct val="100000"/>
              </a:lnSpc>
              <a:buNone/>
              <a:defRPr sz="5000" b="0" i="0" baseline="0">
                <a:solidFill>
                  <a:schemeClr val="accent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2" name="Picture 1"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266728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Blue decorative background box" title="Blue decorative background box"/>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514"/>
            <a:ext cx="9143999" cy="5515901"/>
          </a:xfrm>
          <a:prstGeom prst="rect">
            <a:avLst/>
          </a:prstGeom>
          <a:effectLst>
            <a:outerShdw blurRad="190500" dist="88900" dir="5400000" algn="t" rotWithShape="0">
              <a:srgbClr val="5F5F5F">
                <a:alpha val="40000"/>
              </a:srgbClr>
            </a:outerShdw>
          </a:effectLst>
        </p:spPr>
      </p:pic>
      <p:pic>
        <p:nvPicPr>
          <p:cNvPr id="8" name="Picture 7" descr="Washington State Department of Enterprise Services logo" title="Washington State Department of Enterprise Services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73126" y="5907790"/>
            <a:ext cx="2283714" cy="509002"/>
          </a:xfrm>
          <a:prstGeom prst="rect">
            <a:avLst/>
          </a:prstGeom>
        </p:spPr>
      </p:pic>
      <p:sp>
        <p:nvSpPr>
          <p:cNvPr id="14" name="Title 1"/>
          <p:cNvSpPr>
            <a:spLocks noGrp="1"/>
          </p:cNvSpPr>
          <p:nvPr>
            <p:ph type="title" hasCustomPrompt="1"/>
          </p:nvPr>
        </p:nvSpPr>
        <p:spPr>
          <a:xfrm>
            <a:off x="828675" y="916585"/>
            <a:ext cx="7443788" cy="2049354"/>
          </a:xfrm>
        </p:spPr>
        <p:txBody>
          <a:bodyPr>
            <a:normAutofit/>
          </a:bodyPr>
          <a:lstStyle>
            <a:lvl1pPr algn="ctr">
              <a:lnSpc>
                <a:spcPct val="100000"/>
              </a:lnSpc>
              <a:defRPr sz="4050" b="1" cap="all" baseline="0">
                <a:solidFill>
                  <a:schemeClr val="bg1"/>
                </a:solidFill>
                <a:latin typeface="Segoe UI" panose="020B0502040204020203" pitchFamily="34" charset="0"/>
                <a:cs typeface="Segoe UI" panose="020B0502040204020203" pitchFamily="34" charset="0"/>
              </a:defRPr>
            </a:lvl1pPr>
          </a:lstStyle>
          <a:p>
            <a:r>
              <a:rPr lang="en-US"/>
              <a:t>PRESENTATION</a:t>
            </a:r>
            <a:br>
              <a:rPr lang="en-US"/>
            </a:br>
            <a:r>
              <a:rPr lang="en-US"/>
              <a:t>TITLE</a:t>
            </a:r>
          </a:p>
        </p:txBody>
      </p:sp>
      <p:sp>
        <p:nvSpPr>
          <p:cNvPr id="16" name="Text Placeholder 2"/>
          <p:cNvSpPr>
            <a:spLocks noGrp="1"/>
          </p:cNvSpPr>
          <p:nvPr>
            <p:ph type="body" sz="quarter" idx="10"/>
          </p:nvPr>
        </p:nvSpPr>
        <p:spPr>
          <a:xfrm>
            <a:off x="828675" y="3067025"/>
            <a:ext cx="7443788" cy="761367"/>
          </a:xfrm>
        </p:spPr>
        <p:txBody>
          <a:bodyPr>
            <a:normAutofit/>
          </a:bodyPr>
          <a:lstStyle>
            <a:lvl1pPr marL="0" indent="0" algn="ctr">
              <a:buNone/>
              <a:defRPr sz="3300">
                <a:solidFill>
                  <a:schemeClr val="bg1"/>
                </a:solidFill>
              </a:defRPr>
            </a:lvl1pPr>
          </a:lstStyle>
          <a:p>
            <a:pPr lvl="0"/>
            <a:r>
              <a:rPr lang="en-US"/>
              <a:t>Edit Master text styles</a:t>
            </a:r>
          </a:p>
        </p:txBody>
      </p:sp>
      <p:sp>
        <p:nvSpPr>
          <p:cNvPr id="17" name="Text Placeholder 3"/>
          <p:cNvSpPr>
            <a:spLocks noGrp="1"/>
          </p:cNvSpPr>
          <p:nvPr>
            <p:ph type="body" sz="quarter" idx="11"/>
          </p:nvPr>
        </p:nvSpPr>
        <p:spPr>
          <a:xfrm>
            <a:off x="828675" y="3874376"/>
            <a:ext cx="7443788" cy="1295502"/>
          </a:xfrm>
        </p:spPr>
        <p:txBody>
          <a:bodyPr>
            <a:normAutofit/>
          </a:bodyPr>
          <a:lstStyle>
            <a:lvl1pPr marL="0" indent="0" algn="ctr">
              <a:buNone/>
              <a:defRPr sz="2625">
                <a:solidFill>
                  <a:schemeClr val="bg1"/>
                </a:solidFill>
              </a:defRPr>
            </a:lvl1pPr>
          </a:lstStyle>
          <a:p>
            <a:pPr lvl="0"/>
            <a:r>
              <a:rPr lang="en-US"/>
              <a:t>Edit Master text styles</a:t>
            </a:r>
          </a:p>
        </p:txBody>
      </p:sp>
    </p:spTree>
    <p:extLst>
      <p:ext uri="{BB962C8B-B14F-4D97-AF65-F5344CB8AC3E}">
        <p14:creationId xmlns:p14="http://schemas.microsoft.com/office/powerpoint/2010/main" val="136765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1"/>
          <p:cNvSpPr>
            <a:spLocks noGrp="1"/>
          </p:cNvSpPr>
          <p:nvPr>
            <p:ph type="title" hasCustomPrompt="1"/>
          </p:nvPr>
        </p:nvSpPr>
        <p:spPr>
          <a:xfrm>
            <a:off x="921544" y="831087"/>
            <a:ext cx="7308056" cy="733533"/>
          </a:xfrm>
        </p:spPr>
        <p:txBody>
          <a:bodyPr>
            <a:normAutofit/>
          </a:bodyPr>
          <a:lstStyle>
            <a:lvl1pPr algn="ctr">
              <a:defRPr sz="3300" cap="all" baseline="0">
                <a:solidFill>
                  <a:schemeClr val="accent2"/>
                </a:solidFill>
                <a:latin typeface="Segoe UI" panose="020B0502040204020203" pitchFamily="34" charset="0"/>
                <a:cs typeface="Segoe UI" panose="020B0502040204020203" pitchFamily="34" charset="0"/>
              </a:defRPr>
            </a:lvl1pPr>
          </a:lstStyle>
          <a:p>
            <a:r>
              <a:rPr lang="en-US"/>
              <a:t>Basic TITLE and CONTENT page</a:t>
            </a:r>
          </a:p>
        </p:txBody>
      </p:sp>
      <p:sp>
        <p:nvSpPr>
          <p:cNvPr id="8" name="Text Placeholder 3"/>
          <p:cNvSpPr>
            <a:spLocks noGrp="1"/>
          </p:cNvSpPr>
          <p:nvPr>
            <p:ph type="body" sz="quarter" idx="10" hasCustomPrompt="1"/>
          </p:nvPr>
        </p:nvSpPr>
        <p:spPr>
          <a:xfrm>
            <a:off x="948438" y="1971675"/>
            <a:ext cx="7308056" cy="4052888"/>
          </a:xfrm>
        </p:spPr>
        <p:txBody>
          <a:bodyPr/>
          <a:lstStyle>
            <a:lvl1pPr marL="0" indent="0">
              <a:lnSpc>
                <a:spcPct val="100000"/>
              </a:lnSpc>
              <a:spcBef>
                <a:spcPts val="1350"/>
              </a:spcBef>
              <a:buFont typeface="Arial" panose="020B0604020202020204" pitchFamily="34" charset="0"/>
              <a:buNone/>
              <a:defRPr sz="1800" b="0" baseline="0"/>
            </a:lvl1pPr>
            <a:lvl2pPr marL="600075" marR="0" indent="-257175" algn="l" defTabSz="685800" rtl="0" eaLnBrk="1" fontAlgn="auto" latinLnBrk="0" hangingPunct="1">
              <a:lnSpc>
                <a:spcPct val="90000"/>
              </a:lnSpc>
              <a:spcBef>
                <a:spcPts val="900"/>
              </a:spcBef>
              <a:spcAft>
                <a:spcPts val="0"/>
              </a:spcAft>
              <a:buClrTx/>
              <a:buSzTx/>
              <a:buFont typeface="Arial" panose="020B0604020202020204" pitchFamily="34" charset="0"/>
              <a:buChar char="•"/>
              <a:tabLst/>
              <a:defRPr/>
            </a:lvl2pPr>
          </a:lstStyle>
          <a:p>
            <a:pPr lvl="0"/>
            <a:r>
              <a:rPr lang="en-US"/>
              <a:t>Text Segoe UI 24 </a:t>
            </a:r>
            <a:r>
              <a:rPr lang="en-US" err="1"/>
              <a:t>pt</a:t>
            </a:r>
            <a:r>
              <a:rPr lang="en-US"/>
              <a:t> (no less than 18 pts).</a:t>
            </a:r>
          </a:p>
          <a:p>
            <a:pPr lvl="0"/>
            <a:r>
              <a:rPr lang="en-US"/>
              <a:t>Stay at/under 4-5 bullets per slide.</a:t>
            </a:r>
          </a:p>
          <a:p>
            <a:pPr lvl="0"/>
            <a:endParaRPr lang="en-US"/>
          </a:p>
        </p:txBody>
      </p:sp>
    </p:spTree>
    <p:extLst>
      <p:ext uri="{BB962C8B-B14F-4D97-AF65-F5344CB8AC3E}">
        <p14:creationId xmlns:p14="http://schemas.microsoft.com/office/powerpoint/2010/main" val="2564185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descr="Decorative blue box as background" title="Decorative blue box as background"/>
          <p:cNvSpPr/>
          <p:nvPr userDrawn="1"/>
        </p:nvSpPr>
        <p:spPr>
          <a:xfrm>
            <a:off x="0" y="3312378"/>
            <a:ext cx="9144000" cy="3545623"/>
          </a:xfrm>
          <a:prstGeom prst="rect">
            <a:avLst/>
          </a:prstGeom>
          <a:solidFill>
            <a:srgbClr val="1B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itle 11"/>
          <p:cNvSpPr>
            <a:spLocks noGrp="1"/>
          </p:cNvSpPr>
          <p:nvPr>
            <p:ph type="title" hasCustomPrompt="1"/>
          </p:nvPr>
        </p:nvSpPr>
        <p:spPr>
          <a:xfrm>
            <a:off x="917972" y="1347608"/>
            <a:ext cx="7308056" cy="606225"/>
          </a:xfrm>
        </p:spPr>
        <p:txBody>
          <a:bodyPr>
            <a:noAutofit/>
          </a:bodyPr>
          <a:lstStyle>
            <a:lvl1pPr algn="ctr">
              <a:lnSpc>
                <a:spcPct val="100000"/>
              </a:lnSpc>
              <a:defRPr sz="4050" b="1" cap="all" baseline="0">
                <a:solidFill>
                  <a:schemeClr val="accent2"/>
                </a:solidFill>
                <a:latin typeface="Segoe UI" panose="020B0502040204020203" pitchFamily="34" charset="0"/>
                <a:cs typeface="Segoe UI" panose="020B0502040204020203" pitchFamily="34" charset="0"/>
              </a:defRPr>
            </a:lvl1pPr>
          </a:lstStyle>
          <a:p>
            <a:r>
              <a:rPr lang="en-US"/>
              <a:t>Section Header</a:t>
            </a:r>
          </a:p>
        </p:txBody>
      </p:sp>
    </p:spTree>
    <p:extLst>
      <p:ext uri="{BB962C8B-B14F-4D97-AF65-F5344CB8AC3E}">
        <p14:creationId xmlns:p14="http://schemas.microsoft.com/office/powerpoint/2010/main" val="126195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0" name="Title 11"/>
          <p:cNvSpPr>
            <a:spLocks noGrp="1"/>
          </p:cNvSpPr>
          <p:nvPr>
            <p:ph type="title" hasCustomPrompt="1"/>
          </p:nvPr>
        </p:nvSpPr>
        <p:spPr>
          <a:xfrm>
            <a:off x="921544" y="831087"/>
            <a:ext cx="7308056" cy="733533"/>
          </a:xfrm>
        </p:spPr>
        <p:txBody>
          <a:bodyPr>
            <a:normAutofit/>
          </a:bodyPr>
          <a:lstStyle>
            <a:lvl1pPr algn="ctr">
              <a:defRPr sz="3300" cap="all" baseline="0">
                <a:solidFill>
                  <a:srgbClr val="1995BA"/>
                </a:solidFill>
                <a:latin typeface="Segoe UI" panose="020B0502040204020203" pitchFamily="34" charset="0"/>
                <a:cs typeface="Segoe UI" panose="020B0502040204020203" pitchFamily="34" charset="0"/>
              </a:defRPr>
            </a:lvl1pPr>
          </a:lstStyle>
          <a:p>
            <a:r>
              <a:rPr lang="en-US"/>
              <a:t>3 columns</a:t>
            </a:r>
          </a:p>
        </p:txBody>
      </p:sp>
      <p:sp>
        <p:nvSpPr>
          <p:cNvPr id="11" name="Content Placeholder 2"/>
          <p:cNvSpPr>
            <a:spLocks noGrp="1"/>
          </p:cNvSpPr>
          <p:nvPr>
            <p:ph sz="half" idx="2" hasCustomPrompt="1"/>
          </p:nvPr>
        </p:nvSpPr>
        <p:spPr>
          <a:xfrm>
            <a:off x="782817" y="3183868"/>
            <a:ext cx="2385281" cy="2831167"/>
          </a:xfrm>
        </p:spPr>
        <p:txBody>
          <a:bodyPr>
            <a:normAutofit/>
          </a:bodyPr>
          <a:lstStyle>
            <a:lvl1pPr marL="0" indent="0">
              <a:buNone/>
              <a:defRPr sz="1500" baseline="0"/>
            </a:lvl1pPr>
          </a:lstStyle>
          <a:p>
            <a:r>
              <a:rPr lang="en-US"/>
              <a:t>Click on appropriate icon for desired content</a:t>
            </a:r>
          </a:p>
        </p:txBody>
      </p:sp>
      <p:sp>
        <p:nvSpPr>
          <p:cNvPr id="13" name="Content Placeholder 2"/>
          <p:cNvSpPr>
            <a:spLocks noGrp="1"/>
          </p:cNvSpPr>
          <p:nvPr>
            <p:ph sz="half" idx="17" hasCustomPrompt="1"/>
          </p:nvPr>
        </p:nvSpPr>
        <p:spPr>
          <a:xfrm>
            <a:off x="5958022" y="3183868"/>
            <a:ext cx="2385281" cy="2831167"/>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appropriate icon for desired content</a:t>
            </a:r>
          </a:p>
          <a:p>
            <a:endParaRPr lang="en-US"/>
          </a:p>
        </p:txBody>
      </p:sp>
      <p:sp>
        <p:nvSpPr>
          <p:cNvPr id="15" name="Content Placeholder 2"/>
          <p:cNvSpPr>
            <a:spLocks noGrp="1"/>
          </p:cNvSpPr>
          <p:nvPr>
            <p:ph sz="half" idx="19" hasCustomPrompt="1"/>
          </p:nvPr>
        </p:nvSpPr>
        <p:spPr>
          <a:xfrm>
            <a:off x="3370420" y="3183868"/>
            <a:ext cx="2385281" cy="2831167"/>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on appropriate icon for desired content</a:t>
            </a:r>
          </a:p>
          <a:p>
            <a:endParaRPr lang="en-US"/>
          </a:p>
        </p:txBody>
      </p:sp>
      <p:sp>
        <p:nvSpPr>
          <p:cNvPr id="9" name="Content Placeholder 7"/>
          <p:cNvSpPr>
            <a:spLocks noGrp="1"/>
          </p:cNvSpPr>
          <p:nvPr>
            <p:ph sz="quarter" idx="14" hasCustomPrompt="1"/>
          </p:nvPr>
        </p:nvSpPr>
        <p:spPr>
          <a:xfrm>
            <a:off x="782817" y="1927712"/>
            <a:ext cx="2385281" cy="1000125"/>
          </a:xfrm>
        </p:spPr>
        <p:txBody>
          <a:bodyPr/>
          <a:lstStyle>
            <a:lvl1pPr marL="0" indent="0">
              <a:buNone/>
              <a:defRPr b="1"/>
            </a:lvl1pPr>
          </a:lstStyle>
          <a:p>
            <a:r>
              <a:rPr lang="en-US"/>
              <a:t>Heading here</a:t>
            </a:r>
          </a:p>
        </p:txBody>
      </p:sp>
      <p:sp>
        <p:nvSpPr>
          <p:cNvPr id="12" name="Content Placeholder 7"/>
          <p:cNvSpPr>
            <a:spLocks noGrp="1"/>
          </p:cNvSpPr>
          <p:nvPr>
            <p:ph sz="quarter" idx="18" hasCustomPrompt="1"/>
          </p:nvPr>
        </p:nvSpPr>
        <p:spPr>
          <a:xfrm>
            <a:off x="5958022" y="1927712"/>
            <a:ext cx="2385281" cy="1000125"/>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b="1"/>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Heading here</a:t>
            </a:r>
          </a:p>
          <a:p>
            <a:endParaRPr lang="en-US"/>
          </a:p>
        </p:txBody>
      </p:sp>
      <p:sp>
        <p:nvSpPr>
          <p:cNvPr id="14" name="Content Placeholder 7"/>
          <p:cNvSpPr>
            <a:spLocks noGrp="1"/>
          </p:cNvSpPr>
          <p:nvPr>
            <p:ph sz="quarter" idx="20" hasCustomPrompt="1"/>
          </p:nvPr>
        </p:nvSpPr>
        <p:spPr>
          <a:xfrm>
            <a:off x="3370420" y="1927712"/>
            <a:ext cx="2385281" cy="1000125"/>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b="1"/>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Heading here</a:t>
            </a:r>
          </a:p>
          <a:p>
            <a:endParaRPr lang="en-US"/>
          </a:p>
        </p:txBody>
      </p:sp>
    </p:spTree>
    <p:extLst>
      <p:ext uri="{BB962C8B-B14F-4D97-AF65-F5344CB8AC3E}">
        <p14:creationId xmlns:p14="http://schemas.microsoft.com/office/powerpoint/2010/main" val="50736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921544" y="831087"/>
            <a:ext cx="7308056" cy="733533"/>
          </a:xfrm>
        </p:spPr>
        <p:txBody>
          <a:bodyPr>
            <a:normAutofit/>
          </a:bodyPr>
          <a:lstStyle>
            <a:lvl1pPr algn="ctr">
              <a:defRPr sz="3300" cap="all" baseline="0">
                <a:solidFill>
                  <a:srgbClr val="1995BA"/>
                </a:solidFill>
                <a:latin typeface="Segoe UI" panose="020B0502040204020203" pitchFamily="34" charset="0"/>
                <a:cs typeface="Segoe UI" panose="020B0502040204020203" pitchFamily="34" charset="0"/>
              </a:defRPr>
            </a:lvl1pPr>
          </a:lstStyle>
          <a:p>
            <a:r>
              <a:rPr lang="en-US"/>
              <a:t>Title only</a:t>
            </a:r>
          </a:p>
        </p:txBody>
      </p:sp>
    </p:spTree>
    <p:extLst>
      <p:ext uri="{BB962C8B-B14F-4D97-AF65-F5344CB8AC3E}">
        <p14:creationId xmlns:p14="http://schemas.microsoft.com/office/powerpoint/2010/main" val="587143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5" name="Title 11"/>
          <p:cNvSpPr>
            <a:spLocks noGrp="1"/>
          </p:cNvSpPr>
          <p:nvPr>
            <p:ph type="title" hasCustomPrompt="1"/>
          </p:nvPr>
        </p:nvSpPr>
        <p:spPr>
          <a:xfrm>
            <a:off x="921544" y="831087"/>
            <a:ext cx="7308056" cy="733533"/>
          </a:xfrm>
        </p:spPr>
        <p:txBody>
          <a:bodyPr>
            <a:normAutofit/>
          </a:bodyPr>
          <a:lstStyle>
            <a:lvl1pPr algn="ctr">
              <a:defRPr sz="3300" cap="all" baseline="0">
                <a:solidFill>
                  <a:srgbClr val="1995BA"/>
                </a:solidFill>
                <a:latin typeface="Segoe UI" panose="020B0502040204020203" pitchFamily="34" charset="0"/>
                <a:cs typeface="Segoe UI" panose="020B0502040204020203" pitchFamily="34" charset="0"/>
              </a:defRPr>
            </a:lvl1pPr>
          </a:lstStyle>
          <a:p>
            <a:r>
              <a:rPr lang="en-US"/>
              <a:t>Timeline</a:t>
            </a:r>
          </a:p>
        </p:txBody>
      </p:sp>
      <p:cxnSp>
        <p:nvCxnSpPr>
          <p:cNvPr id="7" name="Straight Connector 6"/>
          <p:cNvCxnSpPr/>
          <p:nvPr userDrawn="1"/>
        </p:nvCxnSpPr>
        <p:spPr>
          <a:xfrm>
            <a:off x="766482" y="3358399"/>
            <a:ext cx="7651377" cy="0"/>
          </a:xfrm>
          <a:prstGeom prst="line">
            <a:avLst/>
          </a:prstGeom>
          <a:ln w="34925" cap="rnd">
            <a:solidFill>
              <a:srgbClr val="1B355E"/>
            </a:solidFill>
            <a:prstDash val="dash"/>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34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Image 1">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72167" y="956021"/>
            <a:ext cx="3394854" cy="1080821"/>
          </a:xfrm>
        </p:spPr>
        <p:txBody>
          <a:bodyPr>
            <a:normAutofit/>
          </a:bodyPr>
          <a:lstStyle>
            <a:lvl1pPr>
              <a:defRPr sz="2550" baseline="0">
                <a:solidFill>
                  <a:srgbClr val="1995BA"/>
                </a:solidFill>
                <a:latin typeface="Segoe UI" panose="020B0502040204020203" pitchFamily="34" charset="0"/>
                <a:cs typeface="Segoe UI" panose="020B0502040204020203" pitchFamily="34" charset="0"/>
              </a:defRPr>
            </a:lvl1pPr>
          </a:lstStyle>
          <a:p>
            <a:r>
              <a:rPr lang="en-US"/>
              <a:t>Content with image</a:t>
            </a:r>
          </a:p>
        </p:txBody>
      </p:sp>
      <p:sp>
        <p:nvSpPr>
          <p:cNvPr id="9" name="Text Placeholder 3"/>
          <p:cNvSpPr>
            <a:spLocks noGrp="1"/>
          </p:cNvSpPr>
          <p:nvPr>
            <p:ph type="body" sz="quarter" idx="10" hasCustomPrompt="1"/>
          </p:nvPr>
        </p:nvSpPr>
        <p:spPr>
          <a:xfrm>
            <a:off x="686455" y="2544763"/>
            <a:ext cx="3394854" cy="2047547"/>
          </a:xfrm>
        </p:spPr>
        <p:txBody>
          <a:bodyPr>
            <a:normAutofit/>
          </a:bodyPr>
          <a:lstStyle>
            <a:lvl1pPr marL="0" indent="0">
              <a:spcBef>
                <a:spcPts val="900"/>
              </a:spcBef>
              <a:buNone/>
              <a:defRPr sz="1800">
                <a:latin typeface="Segoe UI" panose="020B0502040204020203" pitchFamily="34" charset="0"/>
                <a:cs typeface="Segoe UI" panose="020B0502040204020203" pitchFamily="34" charset="0"/>
              </a:defRPr>
            </a:lvl1pPr>
            <a:lvl2pPr marL="342900" indent="0">
              <a:buNone/>
              <a:defRPr sz="1350">
                <a:latin typeface="Segoe UI" panose="020B0502040204020203" pitchFamily="34" charset="0"/>
                <a:cs typeface="Segoe UI" panose="020B0502040204020203" pitchFamily="34" charset="0"/>
              </a:defRPr>
            </a:lvl2pPr>
            <a:lvl3pPr marL="685800" indent="0">
              <a:buNone/>
              <a:defRPr sz="1350">
                <a:latin typeface="Segoe UI" panose="020B0502040204020203" pitchFamily="34" charset="0"/>
                <a:cs typeface="Segoe UI" panose="020B0502040204020203" pitchFamily="34" charset="0"/>
              </a:defRPr>
            </a:lvl3pPr>
            <a:lvl4pPr marL="1028700" indent="0">
              <a:buNone/>
              <a:defRPr sz="1350">
                <a:latin typeface="Segoe UI" panose="020B0502040204020203" pitchFamily="34" charset="0"/>
                <a:cs typeface="Segoe UI" panose="020B0502040204020203" pitchFamily="34" charset="0"/>
              </a:defRPr>
            </a:lvl4pPr>
            <a:lvl5pPr marL="1371600" indent="0">
              <a:buNone/>
              <a:defRPr sz="1350">
                <a:latin typeface="Segoe UI" panose="020B0502040204020203" pitchFamily="34" charset="0"/>
                <a:cs typeface="Segoe UI" panose="020B0502040204020203" pitchFamily="34" charset="0"/>
              </a:defRPr>
            </a:lvl5pPr>
          </a:lstStyle>
          <a:p>
            <a:pPr lvl="0"/>
            <a:r>
              <a:rPr lang="en-US"/>
              <a:t>Enter text here</a:t>
            </a:r>
          </a:p>
          <a:p>
            <a:pPr lvl="0"/>
            <a:endParaRPr lang="en-US"/>
          </a:p>
        </p:txBody>
      </p:sp>
      <p:sp>
        <p:nvSpPr>
          <p:cNvPr id="10" name="Text Placeholder 5"/>
          <p:cNvSpPr>
            <a:spLocks noGrp="1"/>
          </p:cNvSpPr>
          <p:nvPr>
            <p:ph type="body" sz="quarter" idx="11" hasCustomPrompt="1"/>
          </p:nvPr>
        </p:nvSpPr>
        <p:spPr>
          <a:xfrm>
            <a:off x="686454" y="4744711"/>
            <a:ext cx="3394856" cy="1322715"/>
          </a:xfrm>
        </p:spPr>
        <p:txBody>
          <a:bodyPr>
            <a:noAutofit/>
          </a:bodyPr>
          <a:lstStyle>
            <a:lvl1pPr marL="0" indent="0">
              <a:spcBef>
                <a:spcPts val="900"/>
              </a:spcBef>
              <a:buFont typeface="Arial" panose="020B0604020202020204" pitchFamily="34" charset="0"/>
              <a:buNone/>
              <a:defRPr sz="1500" b="1" i="1">
                <a:solidFill>
                  <a:srgbClr val="1995BA"/>
                </a:solidFill>
                <a:latin typeface="Segoe UI" panose="020B0502040204020203" pitchFamily="34" charset="0"/>
                <a:cs typeface="Segoe UI" panose="020B0502040204020203" pitchFamily="34" charset="0"/>
              </a:defRPr>
            </a:lvl1pPr>
            <a:lvl2pPr marL="3429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2pPr>
            <a:lvl3pPr marL="6858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3pPr>
            <a:lvl4pPr marL="10287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4pPr>
            <a:lvl5pPr marL="13716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5pPr>
          </a:lstStyle>
          <a:p>
            <a:pPr lvl="0"/>
            <a:r>
              <a:rPr lang="en-US"/>
              <a:t>Enter text here</a:t>
            </a:r>
          </a:p>
        </p:txBody>
      </p:sp>
      <p:sp>
        <p:nvSpPr>
          <p:cNvPr id="11" name="Picture Placeholder 7"/>
          <p:cNvSpPr>
            <a:spLocks noGrp="1"/>
          </p:cNvSpPr>
          <p:nvPr>
            <p:ph type="pic" sz="quarter" idx="12" hasCustomPrompt="1"/>
          </p:nvPr>
        </p:nvSpPr>
        <p:spPr>
          <a:xfrm>
            <a:off x="4574382" y="1"/>
            <a:ext cx="3612356" cy="6867525"/>
          </a:xfrm>
        </p:spPr>
        <p:txBody>
          <a:bodyPr>
            <a:normAutofit/>
          </a:bodyPr>
          <a:lstStyle>
            <a:lvl1pPr marL="0" indent="0">
              <a:buNone/>
              <a:defRPr sz="1500" baseline="0">
                <a:solidFill>
                  <a:srgbClr val="000000"/>
                </a:solidFill>
                <a:latin typeface="Segoe UI" panose="020B0502040204020203" pitchFamily="34" charset="0"/>
                <a:cs typeface="Segoe UI" panose="020B0502040204020203" pitchFamily="34" charset="0"/>
              </a:defRPr>
            </a:lvl1pPr>
          </a:lstStyle>
          <a:p>
            <a:r>
              <a:rPr lang="en-US"/>
              <a:t>Click on icon to add image</a:t>
            </a:r>
          </a:p>
        </p:txBody>
      </p:sp>
    </p:spTree>
    <p:extLst>
      <p:ext uri="{BB962C8B-B14F-4D97-AF65-F5344CB8AC3E}">
        <p14:creationId xmlns:p14="http://schemas.microsoft.com/office/powerpoint/2010/main" val="2669275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Image 2">
    <p:spTree>
      <p:nvGrpSpPr>
        <p:cNvPr id="1" name=""/>
        <p:cNvGrpSpPr/>
        <p:nvPr/>
      </p:nvGrpSpPr>
      <p:grpSpPr>
        <a:xfrm>
          <a:off x="0" y="0"/>
          <a:ext cx="0" cy="0"/>
          <a:chOff x="0" y="0"/>
          <a:chExt cx="0" cy="0"/>
        </a:xfrm>
      </p:grpSpPr>
      <p:sp>
        <p:nvSpPr>
          <p:cNvPr id="8" name="Title 17"/>
          <p:cNvSpPr>
            <a:spLocks noGrp="1"/>
          </p:cNvSpPr>
          <p:nvPr>
            <p:ph type="title" hasCustomPrompt="1"/>
          </p:nvPr>
        </p:nvSpPr>
        <p:spPr>
          <a:xfrm>
            <a:off x="670210" y="1360342"/>
            <a:ext cx="2517686" cy="1015663"/>
          </a:xfrm>
        </p:spPr>
        <p:txBody>
          <a:bodyPr>
            <a:noAutofit/>
          </a:bodyPr>
          <a:lstStyle>
            <a:lvl1pPr>
              <a:defRPr sz="2550">
                <a:solidFill>
                  <a:srgbClr val="1995BA"/>
                </a:solidFill>
                <a:latin typeface="Segoe UI" panose="020B0502040204020203" pitchFamily="34" charset="0"/>
                <a:cs typeface="Segoe UI" panose="020B0502040204020203" pitchFamily="34" charset="0"/>
              </a:defRPr>
            </a:lvl1pPr>
          </a:lstStyle>
          <a:p>
            <a:r>
              <a:rPr lang="en-US"/>
              <a:t>Content with images</a:t>
            </a:r>
          </a:p>
        </p:txBody>
      </p:sp>
      <p:sp>
        <p:nvSpPr>
          <p:cNvPr id="9" name="Text Placeholder 20"/>
          <p:cNvSpPr>
            <a:spLocks noGrp="1"/>
          </p:cNvSpPr>
          <p:nvPr>
            <p:ph type="body" sz="quarter" idx="10" hasCustomPrompt="1"/>
          </p:nvPr>
        </p:nvSpPr>
        <p:spPr>
          <a:xfrm>
            <a:off x="1257301" y="2889581"/>
            <a:ext cx="2021681" cy="1381761"/>
          </a:xfrm>
        </p:spPr>
        <p:txBody>
          <a:bodyPr>
            <a:noAutofit/>
          </a:bodyPr>
          <a:lstStyle>
            <a:lvl1pPr marL="0" indent="0">
              <a:buNone/>
              <a:defRPr sz="1800">
                <a:latin typeface="Segoe UI" panose="020B0502040204020203" pitchFamily="34" charset="0"/>
                <a:cs typeface="Segoe UI" panose="020B0502040204020203" pitchFamily="34" charset="0"/>
              </a:defRPr>
            </a:lvl1pPr>
            <a:lvl2pPr marL="342900" indent="0">
              <a:buNone/>
              <a:defRPr sz="1350">
                <a:latin typeface="Segoe UI" panose="020B0502040204020203" pitchFamily="34" charset="0"/>
                <a:cs typeface="Segoe UI" panose="020B0502040204020203" pitchFamily="34" charset="0"/>
              </a:defRPr>
            </a:lvl2pPr>
            <a:lvl3pPr marL="685800" indent="0">
              <a:buNone/>
              <a:defRPr sz="1350">
                <a:latin typeface="Segoe UI" panose="020B0502040204020203" pitchFamily="34" charset="0"/>
                <a:cs typeface="Segoe UI" panose="020B0502040204020203" pitchFamily="34" charset="0"/>
              </a:defRPr>
            </a:lvl3pPr>
            <a:lvl4pPr marL="1028700" indent="0">
              <a:buNone/>
              <a:defRPr sz="1350">
                <a:latin typeface="Segoe UI" panose="020B0502040204020203" pitchFamily="34" charset="0"/>
                <a:cs typeface="Segoe UI" panose="020B0502040204020203" pitchFamily="34" charset="0"/>
              </a:defRPr>
            </a:lvl4pPr>
            <a:lvl5pPr marL="1371600" indent="0">
              <a:buNone/>
              <a:defRPr sz="1350">
                <a:latin typeface="Segoe UI" panose="020B0502040204020203" pitchFamily="34" charset="0"/>
                <a:cs typeface="Segoe UI" panose="020B0502040204020203" pitchFamily="34" charset="0"/>
              </a:defRPr>
            </a:lvl5pPr>
          </a:lstStyle>
          <a:p>
            <a:pPr lvl="0"/>
            <a:r>
              <a:rPr lang="en-US"/>
              <a:t>Enter text here</a:t>
            </a:r>
          </a:p>
        </p:txBody>
      </p:sp>
      <p:sp>
        <p:nvSpPr>
          <p:cNvPr id="10" name="Text Placeholder 20"/>
          <p:cNvSpPr>
            <a:spLocks noGrp="1"/>
          </p:cNvSpPr>
          <p:nvPr>
            <p:ph type="body" sz="quarter" idx="11" hasCustomPrompt="1"/>
          </p:nvPr>
        </p:nvSpPr>
        <p:spPr>
          <a:xfrm>
            <a:off x="1247818" y="4512177"/>
            <a:ext cx="2021681" cy="1381761"/>
          </a:xfrm>
        </p:spPr>
        <p:txBody>
          <a:bodyPr>
            <a:noAutofit/>
          </a:bodyPr>
          <a:lstStyle>
            <a:lvl1pPr marL="0" indent="0">
              <a:buNone/>
              <a:defRPr sz="1800">
                <a:latin typeface="Segoe UI" panose="020B0502040204020203" pitchFamily="34" charset="0"/>
                <a:cs typeface="Segoe UI" panose="020B0502040204020203" pitchFamily="34" charset="0"/>
              </a:defRPr>
            </a:lvl1pPr>
            <a:lvl2pPr marL="342900" indent="0">
              <a:buNone/>
              <a:defRPr sz="1350">
                <a:latin typeface="Segoe UI" panose="020B0502040204020203" pitchFamily="34" charset="0"/>
                <a:cs typeface="Segoe UI" panose="020B0502040204020203" pitchFamily="34" charset="0"/>
              </a:defRPr>
            </a:lvl2pPr>
            <a:lvl3pPr marL="685800" indent="0">
              <a:buNone/>
              <a:defRPr sz="1350">
                <a:latin typeface="Segoe UI" panose="020B0502040204020203" pitchFamily="34" charset="0"/>
                <a:cs typeface="Segoe UI" panose="020B0502040204020203" pitchFamily="34" charset="0"/>
              </a:defRPr>
            </a:lvl3pPr>
            <a:lvl4pPr marL="1028700" indent="0">
              <a:buNone/>
              <a:defRPr sz="1350">
                <a:latin typeface="Segoe UI" panose="020B0502040204020203" pitchFamily="34" charset="0"/>
                <a:cs typeface="Segoe UI" panose="020B0502040204020203" pitchFamily="34" charset="0"/>
              </a:defRPr>
            </a:lvl4pPr>
            <a:lvl5pPr marL="1371600" indent="0">
              <a:buNone/>
              <a:defRPr sz="1350">
                <a:latin typeface="Segoe UI" panose="020B0502040204020203" pitchFamily="34" charset="0"/>
                <a:cs typeface="Segoe UI" panose="020B0502040204020203" pitchFamily="34" charset="0"/>
              </a:defRPr>
            </a:lvl5pPr>
          </a:lstStyle>
          <a:p>
            <a:pPr lvl="0"/>
            <a:r>
              <a:rPr lang="en-US"/>
              <a:t>Enter text here</a:t>
            </a:r>
          </a:p>
        </p:txBody>
      </p:sp>
      <p:sp>
        <p:nvSpPr>
          <p:cNvPr id="11" name="Picture Placeholder 24"/>
          <p:cNvSpPr>
            <a:spLocks noGrp="1"/>
          </p:cNvSpPr>
          <p:nvPr>
            <p:ph type="pic" sz="quarter" idx="12" hasCustomPrompt="1"/>
          </p:nvPr>
        </p:nvSpPr>
        <p:spPr>
          <a:xfrm>
            <a:off x="3579019" y="1014414"/>
            <a:ext cx="2343150" cy="5045075"/>
          </a:xfrm>
        </p:spPr>
        <p:txBody>
          <a:bodyPr>
            <a:normAutofit/>
          </a:bodyPr>
          <a:lstStyle>
            <a:lvl1pPr marL="0" indent="0">
              <a:buNone/>
              <a:defRPr sz="1500">
                <a:solidFill>
                  <a:srgbClr val="000000"/>
                </a:solidFill>
                <a:latin typeface="Segoe UI" panose="020B0502040204020203" pitchFamily="34" charset="0"/>
                <a:cs typeface="Segoe UI" panose="020B0502040204020203" pitchFamily="34" charset="0"/>
              </a:defRPr>
            </a:lvl1pPr>
          </a:lstStyle>
          <a:p>
            <a:r>
              <a:rPr lang="en-US"/>
              <a:t>Click on icon to add image</a:t>
            </a:r>
          </a:p>
        </p:txBody>
      </p:sp>
      <p:sp>
        <p:nvSpPr>
          <p:cNvPr id="12" name="Picture Placeholder 26"/>
          <p:cNvSpPr>
            <a:spLocks noGrp="1"/>
          </p:cNvSpPr>
          <p:nvPr>
            <p:ph type="pic" sz="quarter" idx="13" hasCustomPrompt="1"/>
          </p:nvPr>
        </p:nvSpPr>
        <p:spPr>
          <a:xfrm>
            <a:off x="6037216" y="1014414"/>
            <a:ext cx="2342402" cy="2462213"/>
          </a:xfrm>
        </p:spPr>
        <p:txBody>
          <a:bodyPr>
            <a:normAutofit/>
          </a:bodyPr>
          <a:lstStyle>
            <a:lvl1pPr marL="0" indent="0">
              <a:buNone/>
              <a:defRPr sz="1500">
                <a:solidFill>
                  <a:srgbClr val="000000"/>
                </a:solidFill>
                <a:latin typeface="Segoe UI" panose="020B0502040204020203" pitchFamily="34" charset="0"/>
                <a:cs typeface="Segoe UI" panose="020B0502040204020203" pitchFamily="34" charset="0"/>
              </a:defRPr>
            </a:lvl1pPr>
          </a:lstStyle>
          <a:p>
            <a:r>
              <a:rPr lang="en-US"/>
              <a:t>Click on icon to add image</a:t>
            </a:r>
          </a:p>
        </p:txBody>
      </p:sp>
      <p:sp>
        <p:nvSpPr>
          <p:cNvPr id="13" name="Picture Placeholder 26"/>
          <p:cNvSpPr>
            <a:spLocks noGrp="1"/>
          </p:cNvSpPr>
          <p:nvPr>
            <p:ph type="pic" sz="quarter" idx="14" hasCustomPrompt="1"/>
          </p:nvPr>
        </p:nvSpPr>
        <p:spPr>
          <a:xfrm>
            <a:off x="6037216" y="3605861"/>
            <a:ext cx="2342402" cy="2453310"/>
          </a:xfrm>
        </p:spPr>
        <p:txBody>
          <a:bodyPr>
            <a:normAutofit/>
          </a:bodyPr>
          <a:lstStyle>
            <a:lvl1pPr marL="0" indent="0">
              <a:buNone/>
              <a:defRPr sz="1500">
                <a:solidFill>
                  <a:srgbClr val="000000"/>
                </a:solidFill>
                <a:latin typeface="Segoe UI" panose="020B0502040204020203" pitchFamily="34" charset="0"/>
                <a:cs typeface="Segoe UI" panose="020B0502040204020203" pitchFamily="34" charset="0"/>
              </a:defRPr>
            </a:lvl1pPr>
          </a:lstStyle>
          <a:p>
            <a:r>
              <a:rPr lang="en-US"/>
              <a:t>Click on icon to add image</a:t>
            </a:r>
          </a:p>
        </p:txBody>
      </p:sp>
      <p:pic>
        <p:nvPicPr>
          <p:cNvPr id="14" name="Picture 13" descr="Bullet check mark" title="Bullet check mar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011" y="2889580"/>
            <a:ext cx="370964" cy="495300"/>
          </a:xfrm>
          <a:prstGeom prst="rect">
            <a:avLst/>
          </a:prstGeom>
        </p:spPr>
      </p:pic>
      <p:pic>
        <p:nvPicPr>
          <p:cNvPr id="15" name="Picture 14" descr="Bullet check mark" title="Bullet check mar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011" y="4464393"/>
            <a:ext cx="370964" cy="495300"/>
          </a:xfrm>
          <a:prstGeom prst="rect">
            <a:avLst/>
          </a:prstGeom>
        </p:spPr>
      </p:pic>
    </p:spTree>
    <p:extLst>
      <p:ext uri="{BB962C8B-B14F-4D97-AF65-F5344CB8AC3E}">
        <p14:creationId xmlns:p14="http://schemas.microsoft.com/office/powerpoint/2010/main" val="3916609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1489472" y="1828800"/>
            <a:ext cx="6005513" cy="2814638"/>
          </a:xfrm>
        </p:spPr>
        <p:txBody>
          <a:bodyPr>
            <a:normAutofit/>
          </a:bodyPr>
          <a:lstStyle>
            <a:lvl1pPr marL="0" indent="0" algn="ctr">
              <a:buNone/>
              <a:defRPr sz="1800" baseline="0"/>
            </a:lvl1pPr>
            <a:lvl2pPr marL="342900" indent="0">
              <a:buNone/>
              <a:defRPr/>
            </a:lvl2pPr>
            <a:lvl3pPr marL="685800" indent="0">
              <a:buNone/>
              <a:defRPr/>
            </a:lvl3pPr>
            <a:lvl4pPr marL="1028700" indent="0">
              <a:buNone/>
              <a:defRPr/>
            </a:lvl4pPr>
            <a:lvl5pPr marL="1371600" indent="0">
              <a:buNone/>
              <a:defRPr/>
            </a:lvl5pPr>
          </a:lstStyle>
          <a:p>
            <a:pPr lvl="0"/>
            <a:r>
              <a:rPr lang="en-US"/>
              <a:t>Blank slide for you to do your own thing</a:t>
            </a:r>
          </a:p>
        </p:txBody>
      </p:sp>
    </p:spTree>
    <p:extLst>
      <p:ext uri="{BB962C8B-B14F-4D97-AF65-F5344CB8AC3E}">
        <p14:creationId xmlns:p14="http://schemas.microsoft.com/office/powerpoint/2010/main" val="417370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FFFFF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FFFFF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 24 PT.)</a:t>
            </a:r>
          </a:p>
        </p:txBody>
      </p:sp>
      <p:pic>
        <p:nvPicPr>
          <p:cNvPr id="7" name="Picture 6"/>
          <p:cNvPicPr>
            <a:picLocks noChangeAspect="1"/>
          </p:cNvPicPr>
          <p:nvPr userDrawn="1"/>
        </p:nvPicPr>
        <p:blipFill>
          <a:blip r:embed="rId2"/>
          <a:stretch>
            <a:fillRect/>
          </a:stretch>
        </p:blipFill>
        <p:spPr>
          <a:xfrm>
            <a:off x="6248401" y="6354234"/>
            <a:ext cx="2540000" cy="266700"/>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Text Placeholder 2"/>
          <p:cNvSpPr>
            <a:spLocks noGrp="1"/>
          </p:cNvSpPr>
          <p:nvPr>
            <p:ph type="body" sz="quarter" idx="10" hasCustomPrompt="1"/>
          </p:nvPr>
        </p:nvSpPr>
        <p:spPr>
          <a:xfrm>
            <a:off x="875559" y="5666576"/>
            <a:ext cx="2292063" cy="762000"/>
          </a:xfrm>
        </p:spPr>
        <p:txBody>
          <a:bodyPr>
            <a:noAutofit/>
          </a:bodyPr>
          <a:lstStyle>
            <a:lvl1pPr marL="0" indent="0" algn="ctr">
              <a:buNone/>
              <a:defRPr sz="1350" baseline="0">
                <a:solidFill>
                  <a:schemeClr val="tx1"/>
                </a:solidFill>
                <a:latin typeface="Segoe UI" panose="020B0502040204020203" pitchFamily="34" charset="0"/>
                <a:cs typeface="Segoe UI" panose="020B0502040204020203" pitchFamily="34" charset="0"/>
              </a:defRPr>
            </a:lvl1pPr>
            <a:lvl2pPr marL="342900" indent="0">
              <a:buNone/>
              <a:defRPr sz="1350">
                <a:solidFill>
                  <a:srgbClr val="1B355E"/>
                </a:solidFill>
                <a:latin typeface="Ubuntu" panose="020B0804030602030204" pitchFamily="34" charset="0"/>
              </a:defRPr>
            </a:lvl2pPr>
            <a:lvl3pPr marL="685800" indent="0">
              <a:buNone/>
              <a:defRPr sz="1350">
                <a:solidFill>
                  <a:srgbClr val="1B355E"/>
                </a:solidFill>
                <a:latin typeface="Ubuntu" panose="020B0804030602030204" pitchFamily="34" charset="0"/>
              </a:defRPr>
            </a:lvl3pPr>
            <a:lvl4pPr marL="1028700" indent="0">
              <a:buNone/>
              <a:defRPr sz="1350">
                <a:solidFill>
                  <a:srgbClr val="1B355E"/>
                </a:solidFill>
                <a:latin typeface="Ubuntu" panose="020B0804030602030204" pitchFamily="34" charset="0"/>
              </a:defRPr>
            </a:lvl4pPr>
            <a:lvl5pPr marL="1371600" indent="0">
              <a:buNone/>
              <a:defRPr sz="1350">
                <a:solidFill>
                  <a:srgbClr val="1B355E"/>
                </a:solidFill>
                <a:latin typeface="Ubuntu" panose="020B0804030602030204" pitchFamily="34" charset="0"/>
              </a:defRPr>
            </a:lvl5pPr>
          </a:lstStyle>
          <a:p>
            <a:pPr lvl="0"/>
            <a:r>
              <a:rPr lang="en-US"/>
              <a:t>Enter email here</a:t>
            </a:r>
          </a:p>
        </p:txBody>
      </p:sp>
      <p:sp>
        <p:nvSpPr>
          <p:cNvPr id="9" name="Text Placeholder 2"/>
          <p:cNvSpPr>
            <a:spLocks noGrp="1"/>
          </p:cNvSpPr>
          <p:nvPr>
            <p:ph type="body" sz="quarter" idx="11" hasCustomPrompt="1"/>
          </p:nvPr>
        </p:nvSpPr>
        <p:spPr>
          <a:xfrm>
            <a:off x="3474225" y="5666576"/>
            <a:ext cx="2168586" cy="762000"/>
          </a:xfrm>
        </p:spPr>
        <p:txBody>
          <a:bodyPr>
            <a:noAutofit/>
          </a:bodyPr>
          <a:lstStyle>
            <a:lvl1pPr marL="0" indent="0" algn="ctr">
              <a:buNone/>
              <a:defRPr sz="1350">
                <a:solidFill>
                  <a:schemeClr val="tx1"/>
                </a:solidFill>
                <a:latin typeface="Segoe UI" panose="020B0502040204020203" pitchFamily="34" charset="0"/>
                <a:cs typeface="Segoe UI" panose="020B0502040204020203" pitchFamily="34" charset="0"/>
              </a:defRPr>
            </a:lvl1pPr>
            <a:lvl2pPr marL="342900" indent="0">
              <a:buNone/>
              <a:defRPr sz="1350">
                <a:solidFill>
                  <a:srgbClr val="1B355E"/>
                </a:solidFill>
                <a:latin typeface="Ubuntu" panose="020B0804030602030204" pitchFamily="34" charset="0"/>
              </a:defRPr>
            </a:lvl2pPr>
            <a:lvl3pPr marL="685800" indent="0">
              <a:buNone/>
              <a:defRPr sz="1350">
                <a:solidFill>
                  <a:srgbClr val="1B355E"/>
                </a:solidFill>
                <a:latin typeface="Ubuntu" panose="020B0804030602030204" pitchFamily="34" charset="0"/>
              </a:defRPr>
            </a:lvl3pPr>
            <a:lvl4pPr marL="1028700" indent="0">
              <a:buNone/>
              <a:defRPr sz="1350">
                <a:solidFill>
                  <a:srgbClr val="1B355E"/>
                </a:solidFill>
                <a:latin typeface="Ubuntu" panose="020B0804030602030204" pitchFamily="34" charset="0"/>
              </a:defRPr>
            </a:lvl4pPr>
            <a:lvl5pPr marL="1371600" indent="0">
              <a:buNone/>
              <a:defRPr sz="1350">
                <a:solidFill>
                  <a:srgbClr val="1B355E"/>
                </a:solidFill>
                <a:latin typeface="Ubuntu" panose="020B0804030602030204" pitchFamily="34" charset="0"/>
              </a:defRPr>
            </a:lvl5pPr>
          </a:lstStyle>
          <a:p>
            <a:pPr lvl="0"/>
            <a:r>
              <a:rPr lang="en-US"/>
              <a:t>Enter phone number here</a:t>
            </a:r>
          </a:p>
        </p:txBody>
      </p:sp>
      <p:sp>
        <p:nvSpPr>
          <p:cNvPr id="10" name="Text Placeholder 2"/>
          <p:cNvSpPr>
            <a:spLocks noGrp="1"/>
          </p:cNvSpPr>
          <p:nvPr>
            <p:ph type="body" sz="quarter" idx="12" hasCustomPrompt="1"/>
          </p:nvPr>
        </p:nvSpPr>
        <p:spPr>
          <a:xfrm>
            <a:off x="5962421" y="5666576"/>
            <a:ext cx="2292063" cy="762000"/>
          </a:xfrm>
        </p:spPr>
        <p:txBody>
          <a:bodyPr>
            <a:noAutofit/>
          </a:bodyPr>
          <a:lstStyle>
            <a:lvl1pPr marL="0" indent="0" algn="ctr">
              <a:buNone/>
              <a:defRPr sz="1350">
                <a:solidFill>
                  <a:schemeClr val="tx1"/>
                </a:solidFill>
                <a:latin typeface="Segoe UI" panose="020B0502040204020203" pitchFamily="34" charset="0"/>
                <a:cs typeface="Segoe UI" panose="020B0502040204020203" pitchFamily="34" charset="0"/>
              </a:defRPr>
            </a:lvl1pPr>
            <a:lvl2pPr marL="342900" indent="0">
              <a:buNone/>
              <a:defRPr sz="1350">
                <a:solidFill>
                  <a:srgbClr val="1B355E"/>
                </a:solidFill>
                <a:latin typeface="Ubuntu" panose="020B0804030602030204" pitchFamily="34" charset="0"/>
              </a:defRPr>
            </a:lvl2pPr>
            <a:lvl3pPr marL="685800" indent="0">
              <a:buNone/>
              <a:defRPr sz="1350">
                <a:solidFill>
                  <a:srgbClr val="1B355E"/>
                </a:solidFill>
                <a:latin typeface="Ubuntu" panose="020B0804030602030204" pitchFamily="34" charset="0"/>
              </a:defRPr>
            </a:lvl3pPr>
            <a:lvl4pPr marL="1028700" indent="0">
              <a:buNone/>
              <a:defRPr sz="1350">
                <a:solidFill>
                  <a:srgbClr val="1B355E"/>
                </a:solidFill>
                <a:latin typeface="Ubuntu" panose="020B0804030602030204" pitchFamily="34" charset="0"/>
              </a:defRPr>
            </a:lvl4pPr>
            <a:lvl5pPr marL="1371600" indent="0">
              <a:buNone/>
              <a:defRPr sz="1350">
                <a:solidFill>
                  <a:srgbClr val="1B355E"/>
                </a:solidFill>
                <a:latin typeface="Ubuntu" panose="020B0804030602030204" pitchFamily="34" charset="0"/>
              </a:defRPr>
            </a:lvl5pPr>
          </a:lstStyle>
          <a:p>
            <a:pPr lvl="0"/>
            <a:r>
              <a:rPr lang="en-US"/>
              <a:t>Enter web address here</a:t>
            </a:r>
          </a:p>
        </p:txBody>
      </p:sp>
      <p:sp>
        <p:nvSpPr>
          <p:cNvPr id="7" name="Rectangle 6" descr="Decorative blue box as background" title="Decorative blue box as background"/>
          <p:cNvSpPr/>
          <p:nvPr userDrawn="1"/>
        </p:nvSpPr>
        <p:spPr>
          <a:xfrm>
            <a:off x="-7210" y="-1538"/>
            <a:ext cx="9151210" cy="3545623"/>
          </a:xfrm>
          <a:prstGeom prst="rect">
            <a:avLst/>
          </a:prstGeom>
          <a:solidFill>
            <a:srgbClr val="1B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2" name="Group 11" descr="Email icon" title="Email icon"/>
          <p:cNvGrpSpPr/>
          <p:nvPr userDrawn="1"/>
        </p:nvGrpSpPr>
        <p:grpSpPr>
          <a:xfrm>
            <a:off x="1529871" y="4063814"/>
            <a:ext cx="991741" cy="1278261"/>
            <a:chOff x="2039828" y="656220"/>
            <a:chExt cx="1322321" cy="1278261"/>
          </a:xfrm>
        </p:grpSpPr>
        <p:sp>
          <p:nvSpPr>
            <p:cNvPr id="13" name="Oval 12"/>
            <p:cNvSpPr/>
            <p:nvPr userDrawn="1"/>
          </p:nvSpPr>
          <p:spPr>
            <a:xfrm>
              <a:off x="2039828" y="656220"/>
              <a:ext cx="1322321" cy="1278261"/>
            </a:xfrm>
            <a:prstGeom prst="ellipse">
              <a:avLst/>
            </a:prstGeom>
            <a:solidFill>
              <a:srgbClr val="1995B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4415" y="1084088"/>
              <a:ext cx="582080" cy="436696"/>
            </a:xfrm>
            <a:prstGeom prst="rect">
              <a:avLst/>
            </a:prstGeom>
          </p:spPr>
        </p:pic>
      </p:grpSp>
      <p:sp>
        <p:nvSpPr>
          <p:cNvPr id="16" name="Oval 15"/>
          <p:cNvSpPr/>
          <p:nvPr/>
        </p:nvSpPr>
        <p:spPr>
          <a:xfrm>
            <a:off x="6616353" y="4063814"/>
            <a:ext cx="991741" cy="1278261"/>
          </a:xfrm>
          <a:prstGeom prst="ellipse">
            <a:avLst/>
          </a:prstGeom>
          <a:solidFill>
            <a:srgbClr val="1995B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8" name="Group 17" descr="Call icon" title="Call icon"/>
          <p:cNvGrpSpPr/>
          <p:nvPr userDrawn="1"/>
        </p:nvGrpSpPr>
        <p:grpSpPr>
          <a:xfrm>
            <a:off x="4069931" y="4063813"/>
            <a:ext cx="991741" cy="1278261"/>
            <a:chOff x="5426574" y="656219"/>
            <a:chExt cx="1322321" cy="1278261"/>
          </a:xfrm>
        </p:grpSpPr>
        <p:sp>
          <p:nvSpPr>
            <p:cNvPr id="19" name="Oval 18"/>
            <p:cNvSpPr/>
            <p:nvPr userDrawn="1"/>
          </p:nvSpPr>
          <p:spPr>
            <a:xfrm>
              <a:off x="5426574" y="656219"/>
              <a:ext cx="1322321" cy="1278261"/>
            </a:xfrm>
            <a:prstGeom prst="ellipse">
              <a:avLst/>
            </a:prstGeom>
            <a:solidFill>
              <a:srgbClr val="1995BA"/>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1065308" flipH="1" flipV="1">
              <a:off x="5802992" y="992641"/>
              <a:ext cx="566789" cy="565911"/>
            </a:xfrm>
            <a:prstGeom prst="rect">
              <a:avLst/>
            </a:prstGeom>
          </p:spPr>
        </p:pic>
      </p:grpSp>
      <p:sp>
        <p:nvSpPr>
          <p:cNvPr id="21" name="Title 11"/>
          <p:cNvSpPr>
            <a:spLocks noGrp="1"/>
          </p:cNvSpPr>
          <p:nvPr>
            <p:ph type="title" hasCustomPrompt="1"/>
          </p:nvPr>
        </p:nvSpPr>
        <p:spPr>
          <a:xfrm>
            <a:off x="861340" y="1447621"/>
            <a:ext cx="7308056" cy="606225"/>
          </a:xfrm>
        </p:spPr>
        <p:txBody>
          <a:bodyPr>
            <a:noAutofit/>
          </a:bodyPr>
          <a:lstStyle>
            <a:lvl1pPr algn="ctr">
              <a:defRPr sz="4050" b="1" cap="all" baseline="0">
                <a:solidFill>
                  <a:schemeClr val="bg1"/>
                </a:solidFill>
                <a:latin typeface="Segoe UI" panose="020B0502040204020203" pitchFamily="34" charset="0"/>
                <a:cs typeface="Segoe UI" panose="020B0502040204020203" pitchFamily="34" charset="0"/>
              </a:defRPr>
            </a:lvl1pPr>
          </a:lstStyle>
          <a:p>
            <a:r>
              <a:rPr lang="en-US"/>
              <a:t>thank you</a:t>
            </a:r>
          </a:p>
        </p:txBody>
      </p:sp>
      <p:pic>
        <p:nvPicPr>
          <p:cNvPr id="22" name="Picture 21" descr="Web icon" title="Web ico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31364" y="4313738"/>
            <a:ext cx="554177" cy="738902"/>
          </a:xfrm>
          <a:prstGeom prst="rect">
            <a:avLst/>
          </a:prstGeom>
          <a:ln>
            <a:noFill/>
          </a:ln>
        </p:spPr>
      </p:pic>
    </p:spTree>
    <p:extLst>
      <p:ext uri="{BB962C8B-B14F-4D97-AF65-F5344CB8AC3E}">
        <p14:creationId xmlns:p14="http://schemas.microsoft.com/office/powerpoint/2010/main" val="357714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12" name="Title 1"/>
          <p:cNvSpPr>
            <a:spLocks noGrp="1"/>
          </p:cNvSpPr>
          <p:nvPr>
            <p:ph type="title"/>
          </p:nvPr>
        </p:nvSpPr>
        <p:spPr>
          <a:xfrm>
            <a:off x="628650" y="365126"/>
            <a:ext cx="7886700" cy="1325563"/>
          </a:xfrm>
        </p:spPr>
        <p:txBody>
          <a:bodyPr/>
          <a:lstStyle/>
          <a:p>
            <a:r>
              <a:rPr lang="en-US"/>
              <a:t>Click to edit Master title style</a:t>
            </a:r>
          </a:p>
        </p:txBody>
      </p:sp>
      <p:sp>
        <p:nvSpPr>
          <p:cNvPr id="13" name="Date Placeholder 2"/>
          <p:cNvSpPr>
            <a:spLocks noGrp="1"/>
          </p:cNvSpPr>
          <p:nvPr>
            <p:ph type="dt" sz="half" idx="10"/>
          </p:nvPr>
        </p:nvSpPr>
        <p:spPr>
          <a:xfrm>
            <a:off x="628650" y="6356351"/>
            <a:ext cx="2057400" cy="365125"/>
          </a:xfrm>
          <a:prstGeom prst="rect">
            <a:avLst/>
          </a:prstGeom>
        </p:spPr>
        <p:txBody>
          <a:bodyPr/>
          <a:lstStyle/>
          <a:p>
            <a:fld id="{36837B98-8A87-4439-8F74-E080BC4E6678}" type="datetimeFigureOut">
              <a:rPr lang="en-US" smtClean="0"/>
              <a:t>5/6/2026</a:t>
            </a:fld>
            <a:endParaRPr lang="en-US"/>
          </a:p>
        </p:txBody>
      </p:sp>
      <p:sp>
        <p:nvSpPr>
          <p:cNvPr id="1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15" name="Slide Number Placeholder 4"/>
          <p:cNvSpPr>
            <a:spLocks noGrp="1"/>
          </p:cNvSpPr>
          <p:nvPr>
            <p:ph type="sldNum" sz="quarter" idx="12"/>
          </p:nvPr>
        </p:nvSpPr>
        <p:spPr>
          <a:xfrm>
            <a:off x="6457950" y="6356351"/>
            <a:ext cx="2057400" cy="365125"/>
          </a:xfrm>
          <a:prstGeom prst="rect">
            <a:avLst/>
          </a:prstGeom>
        </p:spPr>
        <p:txBody>
          <a:bodyPr/>
          <a:lstStyle/>
          <a:p>
            <a:fld id="{A8CA3DF4-E449-4EC1-B817-23C9420ABD7F}" type="slidenum">
              <a:rPr lang="en-US" smtClean="0"/>
              <a:t>‹#›</a:t>
            </a:fld>
            <a:endParaRPr lang="en-US"/>
          </a:p>
        </p:txBody>
      </p:sp>
      <p:sp>
        <p:nvSpPr>
          <p:cNvPr id="16" name="Rectangle 15" descr="Blue box for background" title="Blue box for background"/>
          <p:cNvSpPr/>
          <p:nvPr userDrawn="1"/>
        </p:nvSpPr>
        <p:spPr>
          <a:xfrm>
            <a:off x="0" y="0"/>
            <a:ext cx="9144000" cy="6858000"/>
          </a:xfrm>
          <a:prstGeom prst="rect">
            <a:avLst/>
          </a:prstGeom>
          <a:solidFill>
            <a:srgbClr val="1B3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descr="Washington State Department of Enterprise Services logo" title="Washington State Department of Enterprise Services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4681" y="3015035"/>
            <a:ext cx="3714638" cy="827930"/>
          </a:xfrm>
          <a:prstGeom prst="rect">
            <a:avLst/>
          </a:prstGeom>
        </p:spPr>
      </p:pic>
    </p:spTree>
    <p:extLst>
      <p:ext uri="{BB962C8B-B14F-4D97-AF65-F5344CB8AC3E}">
        <p14:creationId xmlns:p14="http://schemas.microsoft.com/office/powerpoint/2010/main" val="3720458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061E1AD-7665-439D-B080-38EF0E0AE32A}" type="datetime1">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6D66-DD9B-4450-AF4C-E83708BD8C19}" type="slidenum">
              <a:rPr lang="en-US" smtClean="0"/>
              <a:t>‹#›</a:t>
            </a:fld>
            <a:endParaRPr lang="en-US"/>
          </a:p>
        </p:txBody>
      </p:sp>
      <p:sp>
        <p:nvSpPr>
          <p:cNvPr id="8" name="Table Placeholder 7"/>
          <p:cNvSpPr>
            <a:spLocks noGrp="1"/>
          </p:cNvSpPr>
          <p:nvPr>
            <p:ph type="tbl" sz="quarter" idx="13"/>
          </p:nvPr>
        </p:nvSpPr>
        <p:spPr>
          <a:xfrm>
            <a:off x="1203723" y="801688"/>
            <a:ext cx="7122319" cy="4989512"/>
          </a:xfrm>
        </p:spPr>
        <p:txBody>
          <a:bodyPr/>
          <a:lstStyle>
            <a:lvl1pPr marL="0" indent="0">
              <a:buNone/>
              <a:defRPr/>
            </a:lvl1pPr>
          </a:lstStyle>
          <a:p>
            <a:endParaRPr lang="en-US"/>
          </a:p>
        </p:txBody>
      </p:sp>
      <p:cxnSp>
        <p:nvCxnSpPr>
          <p:cNvPr id="9" name="Straight Connector 8"/>
          <p:cNvCxnSpPr/>
          <p:nvPr userDrawn="1"/>
        </p:nvCxnSpPr>
        <p:spPr>
          <a:xfrm>
            <a:off x="553453" y="6362451"/>
            <a:ext cx="7985960" cy="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8374" y="5941435"/>
            <a:ext cx="1287316" cy="668768"/>
          </a:xfrm>
          <a:prstGeom prst="rect">
            <a:avLst/>
          </a:prstGeom>
        </p:spPr>
      </p:pic>
    </p:spTree>
    <p:extLst>
      <p:ext uri="{BB962C8B-B14F-4D97-AF65-F5344CB8AC3E}">
        <p14:creationId xmlns:p14="http://schemas.microsoft.com/office/powerpoint/2010/main" val="1389583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8" name="Straight Connector 7"/>
          <p:cNvCxnSpPr/>
          <p:nvPr userDrawn="1"/>
        </p:nvCxnSpPr>
        <p:spPr>
          <a:xfrm>
            <a:off x="553453" y="6362451"/>
            <a:ext cx="7985960" cy="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7BE3B21E-442B-4801-B428-B3A03E833D1B}" type="datetime1">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36D66-DD9B-4450-AF4C-E83708BD8C19}" type="slidenum">
              <a:rPr lang="en-US" smtClean="0"/>
              <a:t>‹#›</a:t>
            </a:fld>
            <a:endParaRPr lang="en-US"/>
          </a:p>
        </p:txBody>
      </p:sp>
      <p:sp>
        <p:nvSpPr>
          <p:cNvPr id="9" name="Rectangle 8"/>
          <p:cNvSpPr/>
          <p:nvPr userDrawn="1"/>
        </p:nvSpPr>
        <p:spPr>
          <a:xfrm>
            <a:off x="1" y="-2352246"/>
            <a:ext cx="8589680" cy="923330"/>
          </a:xfrm>
          <a:prstGeom prst="rect">
            <a:avLst/>
          </a:prstGeom>
        </p:spPr>
        <p:txBody>
          <a:bodyPr wrap="square">
            <a:spAutoFit/>
          </a:bodyPr>
          <a:lstStyle/>
          <a:p>
            <a:r>
              <a:rPr lang="en-US" sz="2700">
                <a:solidFill>
                  <a:schemeClr val="accent1">
                    <a:lumMod val="75000"/>
                  </a:schemeClr>
                </a:solidFill>
                <a:latin typeface="Gill Sans MT" panose="020B0502020104020203" pitchFamily="34" charset="0"/>
              </a:rPr>
              <a:t>Write</a:t>
            </a:r>
            <a:r>
              <a:rPr lang="en-US" sz="2700" baseline="0">
                <a:solidFill>
                  <a:schemeClr val="accent1">
                    <a:lumMod val="75000"/>
                  </a:schemeClr>
                </a:solidFill>
                <a:latin typeface="Gill Sans MT" panose="020B0502020104020203" pitchFamily="34" charset="0"/>
              </a:rPr>
              <a:t> h</a:t>
            </a:r>
            <a:r>
              <a:rPr lang="en-US" sz="2700">
                <a:solidFill>
                  <a:schemeClr val="accent1">
                    <a:lumMod val="75000"/>
                  </a:schemeClr>
                </a:solidFill>
                <a:latin typeface="Gill Sans MT" panose="020B0502020104020203" pitchFamily="34" charset="0"/>
              </a:rPr>
              <a:t>eaders in blue 36 </a:t>
            </a:r>
            <a:r>
              <a:rPr lang="en-US" sz="2700" err="1">
                <a:solidFill>
                  <a:schemeClr val="accent1">
                    <a:lumMod val="75000"/>
                  </a:schemeClr>
                </a:solidFill>
                <a:latin typeface="Gill Sans MT" panose="020B0502020104020203" pitchFamily="34" charset="0"/>
              </a:rPr>
              <a:t>pt</a:t>
            </a:r>
            <a:r>
              <a:rPr lang="en-US" sz="2700">
                <a:solidFill>
                  <a:schemeClr val="accent1">
                    <a:lumMod val="75000"/>
                  </a:schemeClr>
                </a:solidFill>
                <a:latin typeface="Gill Sans MT" panose="020B0502020104020203" pitchFamily="34" charset="0"/>
              </a:rPr>
              <a:t> </a:t>
            </a:r>
            <a:r>
              <a:rPr lang="en-US" sz="2700" err="1">
                <a:solidFill>
                  <a:schemeClr val="accent1">
                    <a:lumMod val="75000"/>
                  </a:schemeClr>
                </a:solidFill>
                <a:latin typeface="Gill Sans MT" panose="020B0502020104020203" pitchFamily="34" charset="0"/>
              </a:rPr>
              <a:t>gil</a:t>
            </a:r>
            <a:r>
              <a:rPr lang="en-US" sz="2700">
                <a:solidFill>
                  <a:schemeClr val="accent1">
                    <a:lumMod val="75000"/>
                  </a:schemeClr>
                </a:solidFill>
                <a:latin typeface="Gill Sans MT" panose="020B0502020104020203" pitchFamily="34" charset="0"/>
              </a:rPr>
              <a:t> sans, only capitalize</a:t>
            </a:r>
            <a:r>
              <a:rPr lang="en-US" sz="2700" baseline="0">
                <a:solidFill>
                  <a:schemeClr val="accent1">
                    <a:lumMod val="75000"/>
                  </a:schemeClr>
                </a:solidFill>
                <a:latin typeface="Gill Sans MT" panose="020B0502020104020203" pitchFamily="34" charset="0"/>
              </a:rPr>
              <a:t> first word and names</a:t>
            </a:r>
            <a:endParaRPr lang="en-US" sz="2700">
              <a:solidFill>
                <a:schemeClr val="accent1">
                  <a:lumMod val="75000"/>
                </a:schemeClr>
              </a:solidFill>
              <a:latin typeface="Gill Sans MT" panose="020B0502020104020203" pitchFamily="34" charset="0"/>
            </a:endParaRPr>
          </a:p>
        </p:txBody>
      </p:sp>
      <p:sp>
        <p:nvSpPr>
          <p:cNvPr id="15" name="Content Placeholder 14"/>
          <p:cNvSpPr>
            <a:spLocks noGrp="1"/>
          </p:cNvSpPr>
          <p:nvPr>
            <p:ph sz="quarter" idx="13" hasCustomPrompt="1"/>
          </p:nvPr>
        </p:nvSpPr>
        <p:spPr>
          <a:xfrm>
            <a:off x="3970421" y="2470936"/>
            <a:ext cx="4619259" cy="3576939"/>
          </a:xfrm>
        </p:spPr>
        <p:txBody>
          <a:bodyPr>
            <a:normAutofit/>
          </a:bodyPr>
          <a:lstStyle>
            <a:lvl1pPr marL="214313" indent="-214313">
              <a:spcBef>
                <a:spcPts val="225"/>
              </a:spcBef>
              <a:buFont typeface="Arial" panose="020B0604020202020204" pitchFamily="34" charset="0"/>
              <a:buChar char="•"/>
              <a:defRPr sz="1500">
                <a:latin typeface="Gill Sans MT" panose="020B0502020104020203" pitchFamily="34" charset="0"/>
              </a:defRPr>
            </a:lvl1pPr>
          </a:lstStyle>
          <a:p>
            <a:r>
              <a:rPr lang="en-US"/>
              <a:t>Type text</a:t>
            </a:r>
            <a:r>
              <a:rPr lang="en-US" baseline="0"/>
              <a:t> boxes no smaller than 20 </a:t>
            </a:r>
            <a:r>
              <a:rPr lang="en-US" baseline="0" err="1"/>
              <a:t>pt</a:t>
            </a:r>
            <a:r>
              <a:rPr lang="en-US" baseline="0"/>
              <a:t> Gill Sans black</a:t>
            </a:r>
          </a:p>
          <a:p>
            <a:endParaRPr lang="en-US" baseline="0"/>
          </a:p>
          <a:p>
            <a:pPr marL="285750" indent="-285750">
              <a:buFont typeface="Arial" panose="020B0604020202020204" pitchFamily="34" charset="0"/>
              <a:buChar char="•"/>
            </a:pPr>
            <a:r>
              <a:rPr lang="en-US" baseline="0"/>
              <a:t>Use bullets as needed</a:t>
            </a:r>
          </a:p>
          <a:p>
            <a:pPr marL="285750" indent="-285750">
              <a:buFont typeface="Arial" panose="020B0604020202020204" pitchFamily="34" charset="0"/>
              <a:buChar char="•"/>
            </a:pPr>
            <a:endParaRPr lang="en-US" baseline="0"/>
          </a:p>
          <a:p>
            <a:pPr marL="285750" indent="-285750">
              <a:buFont typeface="Arial" panose="020B0604020202020204" pitchFamily="34" charset="0"/>
              <a:buChar char="•"/>
            </a:pPr>
            <a:r>
              <a:rPr lang="en-US" baseline="0"/>
              <a:t>With as few words as possible</a:t>
            </a:r>
          </a:p>
          <a:p>
            <a:pPr marL="285750" indent="-285750">
              <a:buFont typeface="Arial" panose="020B0604020202020204" pitchFamily="34" charset="0"/>
              <a:buChar char="•"/>
            </a:pPr>
            <a:endParaRPr lang="en-US" baseline="0"/>
          </a:p>
          <a:p>
            <a:pPr marL="285750" indent="-285750">
              <a:buFont typeface="Arial" panose="020B0604020202020204" pitchFamily="34" charset="0"/>
              <a:buChar char="•"/>
            </a:pPr>
            <a:r>
              <a:rPr lang="en-US" baseline="0"/>
              <a:t>Avoid jargon and clichés  </a:t>
            </a:r>
            <a:endParaRPr lang="en-US"/>
          </a:p>
        </p:txBody>
      </p:sp>
      <p:sp>
        <p:nvSpPr>
          <p:cNvPr id="16" name="Title 15"/>
          <p:cNvSpPr>
            <a:spLocks noGrp="1"/>
          </p:cNvSpPr>
          <p:nvPr>
            <p:ph type="title" hasCustomPrompt="1"/>
          </p:nvPr>
        </p:nvSpPr>
        <p:spPr>
          <a:xfrm>
            <a:off x="628650" y="320843"/>
            <a:ext cx="7886700" cy="1791069"/>
          </a:xfrm>
        </p:spPr>
        <p:txBody>
          <a:bodyPr/>
          <a:lstStyle>
            <a:lvl1pPr marL="0" marR="0" indent="0" algn="l" defTabSz="685800" rtl="0" eaLnBrk="1" fontAlgn="auto" latinLnBrk="0" hangingPunct="1">
              <a:lnSpc>
                <a:spcPct val="100000"/>
              </a:lnSpc>
              <a:spcBef>
                <a:spcPct val="0"/>
              </a:spcBef>
              <a:spcAft>
                <a:spcPts val="0"/>
              </a:spcAft>
              <a:buClrTx/>
              <a:buSzTx/>
              <a:buFontTx/>
              <a:buNone/>
              <a:tabLst/>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3300">
                <a:solidFill>
                  <a:schemeClr val="accent1">
                    <a:lumMod val="75000"/>
                  </a:schemeClr>
                </a:solidFill>
                <a:latin typeface="Gill Sans MT" panose="020B0502020104020203" pitchFamily="34" charset="0"/>
              </a:rPr>
              <a:t>Write</a:t>
            </a:r>
            <a:r>
              <a:rPr lang="en-US" sz="3300" baseline="0">
                <a:solidFill>
                  <a:schemeClr val="accent1">
                    <a:lumMod val="75000"/>
                  </a:schemeClr>
                </a:solidFill>
                <a:latin typeface="Gill Sans MT" panose="020B0502020104020203" pitchFamily="34" charset="0"/>
              </a:rPr>
              <a:t> h</a:t>
            </a:r>
            <a:r>
              <a:rPr lang="en-US" sz="3300">
                <a:solidFill>
                  <a:schemeClr val="accent1">
                    <a:lumMod val="75000"/>
                  </a:schemeClr>
                </a:solidFill>
                <a:latin typeface="Gill Sans MT" panose="020B0502020104020203" pitchFamily="34" charset="0"/>
              </a:rPr>
              <a:t>eaders in blue 36 </a:t>
            </a:r>
            <a:r>
              <a:rPr lang="en-US" sz="3300" err="1">
                <a:solidFill>
                  <a:schemeClr val="accent1">
                    <a:lumMod val="75000"/>
                  </a:schemeClr>
                </a:solidFill>
                <a:latin typeface="Gill Sans MT" panose="020B0502020104020203" pitchFamily="34" charset="0"/>
              </a:rPr>
              <a:t>pt</a:t>
            </a:r>
            <a:r>
              <a:rPr lang="en-US" sz="3300">
                <a:solidFill>
                  <a:schemeClr val="accent1">
                    <a:lumMod val="75000"/>
                  </a:schemeClr>
                </a:solidFill>
                <a:latin typeface="Gill Sans MT" panose="020B0502020104020203" pitchFamily="34" charset="0"/>
              </a:rPr>
              <a:t> Gill Sans, only capitalize</a:t>
            </a:r>
            <a:r>
              <a:rPr lang="en-US" sz="3300" baseline="0">
                <a:solidFill>
                  <a:schemeClr val="accent1">
                    <a:lumMod val="75000"/>
                  </a:schemeClr>
                </a:solidFill>
                <a:latin typeface="Gill Sans MT" panose="020B0502020104020203" pitchFamily="34" charset="0"/>
              </a:rPr>
              <a:t> first word and names</a:t>
            </a:r>
            <a:br>
              <a:rPr lang="en-US" sz="3300">
                <a:solidFill>
                  <a:schemeClr val="accent1">
                    <a:lumMod val="75000"/>
                  </a:schemeClr>
                </a:solidFill>
                <a:latin typeface="Gill Sans MT" panose="020B0502020104020203" pitchFamily="34" charset="0"/>
              </a:rPr>
            </a:br>
            <a:endParaRPr lang="en-US"/>
          </a:p>
        </p:txBody>
      </p:sp>
      <p:sp>
        <p:nvSpPr>
          <p:cNvPr id="18" name="Picture Placeholder 17"/>
          <p:cNvSpPr>
            <a:spLocks noGrp="1"/>
          </p:cNvSpPr>
          <p:nvPr>
            <p:ph type="pic" sz="quarter" idx="14" hasCustomPrompt="1"/>
          </p:nvPr>
        </p:nvSpPr>
        <p:spPr>
          <a:xfrm>
            <a:off x="628651" y="2341563"/>
            <a:ext cx="2908697" cy="3706812"/>
          </a:xfrm>
        </p:spPr>
        <p:txBody>
          <a:bodyPr/>
          <a:lstStyle>
            <a:lvl1pPr>
              <a:defRPr baseline="0"/>
            </a:lvl1pPr>
          </a:lstStyle>
          <a:p>
            <a:r>
              <a:rPr lang="en-US"/>
              <a:t>Optional space for photo or graphic</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3442" y="6088394"/>
            <a:ext cx="1287316" cy="668768"/>
          </a:xfrm>
          <a:prstGeom prst="rect">
            <a:avLst/>
          </a:prstGeom>
        </p:spPr>
      </p:pic>
    </p:spTree>
    <p:extLst>
      <p:ext uri="{BB962C8B-B14F-4D97-AF65-F5344CB8AC3E}">
        <p14:creationId xmlns:p14="http://schemas.microsoft.com/office/powerpoint/2010/main" val="3575047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700">
                <a:solidFill>
                  <a:schemeClr val="accent1">
                    <a:lumMod val="75000"/>
                  </a:schemeClr>
                </a:solidFill>
                <a:latin typeface="Gill Sans MT" panose="020B05020201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7BE3B21E-442B-4801-B428-B3A03E833D1B}" type="datetime1">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36D66-DD9B-4450-AF4C-E83708BD8C19}" type="slidenum">
              <a:rPr lang="en-US" smtClean="0"/>
              <a:t>‹#›</a:t>
            </a:fld>
            <a:endParaRPr lang="en-US"/>
          </a:p>
        </p:txBody>
      </p:sp>
      <p:cxnSp>
        <p:nvCxnSpPr>
          <p:cNvPr id="7" name="Straight Connector 6"/>
          <p:cNvCxnSpPr/>
          <p:nvPr userDrawn="1"/>
        </p:nvCxnSpPr>
        <p:spPr>
          <a:xfrm>
            <a:off x="553453" y="6362451"/>
            <a:ext cx="7985960" cy="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8374" y="5941435"/>
            <a:ext cx="1287316" cy="668768"/>
          </a:xfrm>
          <a:prstGeom prst="rect">
            <a:avLst/>
          </a:prstGeom>
        </p:spPr>
      </p:pic>
      <p:sp>
        <p:nvSpPr>
          <p:cNvPr id="9" name="Text Placeholder 8"/>
          <p:cNvSpPr>
            <a:spLocks noGrp="1"/>
          </p:cNvSpPr>
          <p:nvPr>
            <p:ph type="body" sz="quarter" idx="13" hasCustomPrompt="1"/>
          </p:nvPr>
        </p:nvSpPr>
        <p:spPr>
          <a:xfrm>
            <a:off x="4964907" y="2325688"/>
            <a:ext cx="3550444" cy="3319462"/>
          </a:xfrm>
        </p:spPr>
        <p:txBody>
          <a:bodyPr/>
          <a:lstStyle>
            <a:lvl1pPr marL="171450" indent="-171450">
              <a:buFont typeface="Arial" panose="020B0604020202020204" pitchFamily="34" charset="0"/>
              <a:buChar char="•"/>
              <a:defRPr sz="2700" baseline="0">
                <a:solidFill>
                  <a:schemeClr val="accent1">
                    <a:lumMod val="75000"/>
                  </a:schemeClr>
                </a:solidFill>
                <a:latin typeface="Gill Sans MT" panose="020B0502020104020203" pitchFamily="34" charset="0"/>
              </a:defRPr>
            </a:lvl1pPr>
          </a:lstStyle>
          <a:p>
            <a:pPr lvl="0"/>
            <a:r>
              <a:rPr kumimoji="0" lang="en-US" sz="3300" b="0" i="0" u="none" strike="noStrike" kern="1200" cap="none" spc="0" normalizeH="0" baseline="0" noProof="0">
                <a:ln>
                  <a:noFill/>
                </a:ln>
                <a:solidFill>
                  <a:prstClr val="black"/>
                </a:solidFill>
                <a:effectLst/>
                <a:uLnTx/>
                <a:uFillTx/>
                <a:latin typeface="+mn-lt"/>
                <a:ea typeface="+mj-ea"/>
                <a:cs typeface="+mj-cs"/>
              </a:rPr>
              <a:t>master</a:t>
            </a:r>
            <a:endParaRPr lang="en-US"/>
          </a:p>
        </p:txBody>
      </p:sp>
      <p:sp>
        <p:nvSpPr>
          <p:cNvPr id="11" name="Picture Placeholder 10"/>
          <p:cNvSpPr>
            <a:spLocks noGrp="1"/>
          </p:cNvSpPr>
          <p:nvPr>
            <p:ph type="pic" sz="quarter" idx="14" hasCustomPrompt="1"/>
          </p:nvPr>
        </p:nvSpPr>
        <p:spPr>
          <a:xfrm>
            <a:off x="628650" y="2127250"/>
            <a:ext cx="3620691" cy="3517900"/>
          </a:xfrm>
        </p:spPr>
        <p:txBody>
          <a:bodyPr/>
          <a:lstStyle>
            <a:lvl1pPr>
              <a:defRPr/>
            </a:lvl1pPr>
          </a:lstStyle>
          <a:p>
            <a:r>
              <a:rPr lang="en-US"/>
              <a:t>Optional photo or graphic</a:t>
            </a:r>
          </a:p>
        </p:txBody>
      </p:sp>
    </p:spTree>
    <p:extLst>
      <p:ext uri="{BB962C8B-B14F-4D97-AF65-F5344CB8AC3E}">
        <p14:creationId xmlns:p14="http://schemas.microsoft.com/office/powerpoint/2010/main" val="2432943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Primary Title Slide">
    <p:spTree>
      <p:nvGrpSpPr>
        <p:cNvPr id="1" name=""/>
        <p:cNvGrpSpPr/>
        <p:nvPr/>
      </p:nvGrpSpPr>
      <p:grpSpPr>
        <a:xfrm>
          <a:off x="0" y="0"/>
          <a:ext cx="0" cy="0"/>
          <a:chOff x="0" y="0"/>
          <a:chExt cx="0" cy="0"/>
        </a:xfrm>
      </p:grpSpPr>
      <p:cxnSp>
        <p:nvCxnSpPr>
          <p:cNvPr id="9" name="Straight Connector 8"/>
          <p:cNvCxnSpPr/>
          <p:nvPr userDrawn="1"/>
        </p:nvCxnSpPr>
        <p:spPr>
          <a:xfrm>
            <a:off x="628650" y="6356350"/>
            <a:ext cx="78867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0CA247B4-D0D7-40E5-853A-0BBCD7A1CF06}" type="datetime1">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6D66-DD9B-4450-AF4C-E83708BD8C19}" type="slidenum">
              <a:rPr lang="en-US" smtClean="0"/>
              <a:t>‹#›</a:t>
            </a:fld>
            <a:endParaRPr lang="en-US"/>
          </a:p>
        </p:txBody>
      </p:sp>
      <p:sp>
        <p:nvSpPr>
          <p:cNvPr id="10" name="Rectangle 9"/>
          <p:cNvSpPr/>
          <p:nvPr userDrawn="1"/>
        </p:nvSpPr>
        <p:spPr>
          <a:xfrm>
            <a:off x="0" y="-128336"/>
            <a:ext cx="614363" cy="712269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2402" y="1069133"/>
            <a:ext cx="5686595" cy="2954221"/>
          </a:xfrm>
          <a:prstGeom prst="rect">
            <a:avLst/>
          </a:prstGeom>
        </p:spPr>
      </p:pic>
    </p:spTree>
    <p:extLst>
      <p:ext uri="{BB962C8B-B14F-4D97-AF65-F5344CB8AC3E}">
        <p14:creationId xmlns:p14="http://schemas.microsoft.com/office/powerpoint/2010/main" val="18660125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amp; Image 4">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672167" y="956021"/>
            <a:ext cx="3394854" cy="1080821"/>
          </a:xfrm>
        </p:spPr>
        <p:txBody>
          <a:bodyPr>
            <a:normAutofit/>
          </a:bodyPr>
          <a:lstStyle>
            <a:lvl1pPr>
              <a:defRPr sz="2550" baseline="0">
                <a:solidFill>
                  <a:srgbClr val="1B355E"/>
                </a:solidFill>
                <a:latin typeface="Ubuntu" panose="020B0804030602030204" pitchFamily="34" charset="0"/>
              </a:defRPr>
            </a:lvl1pPr>
          </a:lstStyle>
          <a:p>
            <a:r>
              <a:rPr lang="en-US"/>
              <a:t>Enter subheading here</a:t>
            </a:r>
          </a:p>
        </p:txBody>
      </p:sp>
      <p:sp>
        <p:nvSpPr>
          <p:cNvPr id="19" name="Text Placeholder 3"/>
          <p:cNvSpPr>
            <a:spLocks noGrp="1"/>
          </p:cNvSpPr>
          <p:nvPr>
            <p:ph type="body" sz="quarter" idx="10" hasCustomPrompt="1"/>
          </p:nvPr>
        </p:nvSpPr>
        <p:spPr>
          <a:xfrm>
            <a:off x="686455" y="2544763"/>
            <a:ext cx="3394854" cy="2047547"/>
          </a:xfrm>
        </p:spPr>
        <p:txBody>
          <a:bodyPr>
            <a:normAutofit/>
          </a:bodyPr>
          <a:lstStyle>
            <a:lvl1pPr marL="0" indent="0">
              <a:spcBef>
                <a:spcPts val="900"/>
              </a:spcBef>
              <a:buNone/>
              <a:defRPr sz="1800">
                <a:latin typeface="Segoe UI" panose="020B0502040204020203" pitchFamily="34" charset="0"/>
                <a:cs typeface="Segoe UI" panose="020B0502040204020203" pitchFamily="34" charset="0"/>
              </a:defRPr>
            </a:lvl1pPr>
            <a:lvl2pPr marL="342900" indent="0">
              <a:buNone/>
              <a:defRPr sz="1350">
                <a:latin typeface="Segoe UI" panose="020B0502040204020203" pitchFamily="34" charset="0"/>
                <a:cs typeface="Segoe UI" panose="020B0502040204020203" pitchFamily="34" charset="0"/>
              </a:defRPr>
            </a:lvl2pPr>
            <a:lvl3pPr marL="685800" indent="0">
              <a:buNone/>
              <a:defRPr sz="1350">
                <a:latin typeface="Segoe UI" panose="020B0502040204020203" pitchFamily="34" charset="0"/>
                <a:cs typeface="Segoe UI" panose="020B0502040204020203" pitchFamily="34" charset="0"/>
              </a:defRPr>
            </a:lvl3pPr>
            <a:lvl4pPr marL="1028700" indent="0">
              <a:buNone/>
              <a:defRPr sz="1350">
                <a:latin typeface="Segoe UI" panose="020B0502040204020203" pitchFamily="34" charset="0"/>
                <a:cs typeface="Segoe UI" panose="020B0502040204020203" pitchFamily="34" charset="0"/>
              </a:defRPr>
            </a:lvl4pPr>
            <a:lvl5pPr marL="1371600" indent="0">
              <a:buNone/>
              <a:defRPr sz="1350">
                <a:latin typeface="Segoe UI" panose="020B0502040204020203" pitchFamily="34" charset="0"/>
                <a:cs typeface="Segoe UI" panose="020B0502040204020203" pitchFamily="34" charset="0"/>
              </a:defRPr>
            </a:lvl5pPr>
          </a:lstStyle>
          <a:p>
            <a:pPr lvl="0"/>
            <a:r>
              <a:rPr lang="en-US"/>
              <a:t>Enter text here</a:t>
            </a:r>
          </a:p>
          <a:p>
            <a:pPr lvl="0"/>
            <a:endParaRPr lang="en-US"/>
          </a:p>
        </p:txBody>
      </p:sp>
      <p:sp>
        <p:nvSpPr>
          <p:cNvPr id="22" name="Text Placeholder 5"/>
          <p:cNvSpPr>
            <a:spLocks noGrp="1"/>
          </p:cNvSpPr>
          <p:nvPr>
            <p:ph type="body" sz="quarter" idx="11" hasCustomPrompt="1"/>
          </p:nvPr>
        </p:nvSpPr>
        <p:spPr>
          <a:xfrm>
            <a:off x="686454" y="4744711"/>
            <a:ext cx="3394856" cy="1322715"/>
          </a:xfrm>
        </p:spPr>
        <p:txBody>
          <a:bodyPr>
            <a:noAutofit/>
          </a:bodyPr>
          <a:lstStyle>
            <a:lvl1pPr marL="0" indent="0">
              <a:spcBef>
                <a:spcPts val="900"/>
              </a:spcBef>
              <a:buFont typeface="Arial" panose="020B0604020202020204" pitchFamily="34" charset="0"/>
              <a:buNone/>
              <a:defRPr sz="1500" b="1" i="1">
                <a:solidFill>
                  <a:srgbClr val="1B355E"/>
                </a:solidFill>
                <a:latin typeface="Segoe UI" panose="020B0502040204020203" pitchFamily="34" charset="0"/>
                <a:cs typeface="Segoe UI" panose="020B0502040204020203" pitchFamily="34" charset="0"/>
              </a:defRPr>
            </a:lvl1pPr>
            <a:lvl2pPr marL="3429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2pPr>
            <a:lvl3pPr marL="6858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3pPr>
            <a:lvl4pPr marL="10287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4pPr>
            <a:lvl5pPr marL="1371600" indent="0">
              <a:buFont typeface="Arial" panose="020B0604020202020204" pitchFamily="34" charset="0"/>
              <a:buNone/>
              <a:defRPr sz="1350" b="1" i="1">
                <a:solidFill>
                  <a:srgbClr val="1B355E"/>
                </a:solidFill>
                <a:latin typeface="Segoe UI" panose="020B0502040204020203" pitchFamily="34" charset="0"/>
                <a:cs typeface="Segoe UI" panose="020B0502040204020203" pitchFamily="34" charset="0"/>
              </a:defRPr>
            </a:lvl5pPr>
          </a:lstStyle>
          <a:p>
            <a:pPr lvl="0"/>
            <a:r>
              <a:rPr lang="en-US"/>
              <a:t>Enter text here</a:t>
            </a:r>
          </a:p>
        </p:txBody>
      </p:sp>
      <p:sp>
        <p:nvSpPr>
          <p:cNvPr id="25" name="Picture Placeholder 7"/>
          <p:cNvSpPr>
            <a:spLocks noGrp="1"/>
          </p:cNvSpPr>
          <p:nvPr>
            <p:ph type="pic" sz="quarter" idx="12" hasCustomPrompt="1"/>
          </p:nvPr>
        </p:nvSpPr>
        <p:spPr>
          <a:xfrm>
            <a:off x="4574382" y="1"/>
            <a:ext cx="3612356" cy="6867525"/>
          </a:xfrm>
        </p:spPr>
        <p:txBody>
          <a:bodyPr>
            <a:normAutofit/>
          </a:bodyPr>
          <a:lstStyle>
            <a:lvl1pPr marL="0" indent="0">
              <a:buNone/>
              <a:defRPr sz="1500" baseline="0">
                <a:solidFill>
                  <a:srgbClr val="000000"/>
                </a:solidFill>
                <a:latin typeface="Segoe UI" panose="020B0502040204020203" pitchFamily="34" charset="0"/>
                <a:cs typeface="Segoe UI" panose="020B0502040204020203" pitchFamily="34" charset="0"/>
              </a:defRPr>
            </a:lvl1pPr>
          </a:lstStyle>
          <a:p>
            <a:r>
              <a:rPr lang="en-US"/>
              <a:t>Click on icon to add image</a:t>
            </a:r>
          </a:p>
        </p:txBody>
      </p:sp>
    </p:spTree>
    <p:extLst>
      <p:ext uri="{BB962C8B-B14F-4D97-AF65-F5344CB8AC3E}">
        <p14:creationId xmlns:p14="http://schemas.microsoft.com/office/powerpoint/2010/main" val="2213258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21544" y="2029144"/>
            <a:ext cx="7308056" cy="2923877"/>
          </a:xfrm>
        </p:spPr>
        <p:txBody>
          <a:bodyPr>
            <a:normAutofit/>
          </a:bodyPr>
          <a:lstStyle>
            <a:lvl1pPr marL="257175" indent="-257175">
              <a:spcBef>
                <a:spcPts val="900"/>
              </a:spcBef>
              <a:buFont typeface="Arial" panose="020B0604020202020204" pitchFamily="34" charset="0"/>
              <a:buChar char="•"/>
              <a:defRPr sz="1800">
                <a:latin typeface="Segoe UI" panose="020B0502040204020203" pitchFamily="34" charset="0"/>
                <a:cs typeface="Segoe UI" panose="020B0502040204020203" pitchFamily="34" charset="0"/>
              </a:defRPr>
            </a:lvl1pPr>
            <a:lvl2pPr marL="600075" indent="-257175">
              <a:spcBef>
                <a:spcPts val="900"/>
              </a:spcBef>
              <a:buSzPct val="80000"/>
              <a:buFont typeface="Courier New" panose="02070309020205020404" pitchFamily="49" charset="0"/>
              <a:buChar char="o"/>
              <a:defRPr sz="1500">
                <a:latin typeface="Segoe UI" panose="020B0502040204020203" pitchFamily="34" charset="0"/>
                <a:cs typeface="Segoe UI" panose="020B0502040204020203" pitchFamily="34" charset="0"/>
              </a:defRPr>
            </a:lvl2pPr>
            <a:lvl3pPr marL="942975" indent="-257175">
              <a:spcBef>
                <a:spcPts val="900"/>
              </a:spcBef>
              <a:buSzPct val="100000"/>
              <a:buFont typeface="Wingdings" panose="05000000000000000000" pitchFamily="2" charset="2"/>
              <a:buChar char="§"/>
              <a:defRPr sz="1350">
                <a:latin typeface="Segoe UI" panose="020B0502040204020203" pitchFamily="34" charset="0"/>
                <a:cs typeface="Segoe UI" panose="020B0502040204020203" pitchFamily="34" charset="0"/>
              </a:defRPr>
            </a:lvl3pPr>
            <a:lvl4pPr marL="1200150" indent="-171450">
              <a:spcBef>
                <a:spcPts val="900"/>
              </a:spcBef>
              <a:buSzPct val="80000"/>
              <a:buFont typeface="Segoe UI" panose="020B0502040204020203" pitchFamily="34" charset="0"/>
              <a:buChar char="−"/>
              <a:defRPr sz="1350">
                <a:latin typeface="Segoe UI" panose="020B0502040204020203" pitchFamily="34" charset="0"/>
                <a:cs typeface="Segoe UI" panose="020B0502040204020203" pitchFamily="34" charset="0"/>
              </a:defRPr>
            </a:lvl4pPr>
            <a:lvl5pPr>
              <a:defRPr sz="1500">
                <a:latin typeface="Segoe UI" panose="020B0502040204020203" pitchFamily="34" charset="0"/>
                <a:cs typeface="Segoe UI" panose="020B0502040204020203" pitchFamily="34" charset="0"/>
              </a:defRPr>
            </a:lvl5pPr>
          </a:lstStyle>
          <a:p>
            <a:pPr lvl="0"/>
            <a:r>
              <a:rPr lang="en-US"/>
              <a:t>Enter text here</a:t>
            </a:r>
          </a:p>
          <a:p>
            <a:pPr lvl="1"/>
            <a:r>
              <a:rPr lang="en-US"/>
              <a:t>Second level</a:t>
            </a:r>
          </a:p>
          <a:p>
            <a:pPr lvl="2"/>
            <a:r>
              <a:rPr lang="en-US"/>
              <a:t>Third level</a:t>
            </a:r>
          </a:p>
          <a:p>
            <a:pPr lvl="3"/>
            <a:r>
              <a:rPr lang="en-US"/>
              <a:t>Fourth level</a:t>
            </a:r>
          </a:p>
        </p:txBody>
      </p:sp>
      <p:sp>
        <p:nvSpPr>
          <p:cNvPr id="14" name="Title 11"/>
          <p:cNvSpPr>
            <a:spLocks noGrp="1"/>
          </p:cNvSpPr>
          <p:nvPr>
            <p:ph type="title" hasCustomPrompt="1"/>
          </p:nvPr>
        </p:nvSpPr>
        <p:spPr>
          <a:xfrm>
            <a:off x="921544" y="831087"/>
            <a:ext cx="7308056" cy="733533"/>
          </a:xfrm>
        </p:spPr>
        <p:txBody>
          <a:bodyPr>
            <a:normAutofit/>
          </a:bodyPr>
          <a:lstStyle>
            <a:lvl1pPr algn="ctr">
              <a:defRPr sz="3300" cap="all" baseline="0">
                <a:solidFill>
                  <a:srgbClr val="1B355E"/>
                </a:solidFill>
                <a:latin typeface="Ubuntu" panose="020B0804030602030204" pitchFamily="34" charset="0"/>
              </a:defRPr>
            </a:lvl1pPr>
          </a:lstStyle>
          <a:p>
            <a:r>
              <a:rPr lang="en-US"/>
              <a:t>Enter title here</a:t>
            </a:r>
          </a:p>
        </p:txBody>
      </p:sp>
    </p:spTree>
    <p:extLst>
      <p:ext uri="{BB962C8B-B14F-4D97-AF65-F5344CB8AC3E}">
        <p14:creationId xmlns:p14="http://schemas.microsoft.com/office/powerpoint/2010/main" val="331233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AC0C5-D250-42AE-896E-9AACBC991905}" type="datetime1">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36D66-DD9B-4450-AF4C-E83708BD8C19}" type="slidenum">
              <a:rPr lang="en-US" smtClean="0"/>
              <a:t>‹#›</a:t>
            </a:fld>
            <a:endParaRPr lang="en-US"/>
          </a:p>
        </p:txBody>
      </p:sp>
      <p:sp>
        <p:nvSpPr>
          <p:cNvPr id="6" name="Picture Placeholder 5"/>
          <p:cNvSpPr>
            <a:spLocks noGrp="1"/>
          </p:cNvSpPr>
          <p:nvPr>
            <p:ph type="pic" sz="quarter" idx="13"/>
          </p:nvPr>
        </p:nvSpPr>
        <p:spPr>
          <a:xfrm>
            <a:off x="721519" y="817563"/>
            <a:ext cx="7628335" cy="4684712"/>
          </a:xfrm>
        </p:spPr>
        <p:txBody>
          <a:bodyPr/>
          <a:lstStyle/>
          <a:p>
            <a:endParaRPr lang="en-US"/>
          </a:p>
        </p:txBody>
      </p:sp>
    </p:spTree>
    <p:extLst>
      <p:ext uri="{BB962C8B-B14F-4D97-AF65-F5344CB8AC3E}">
        <p14:creationId xmlns:p14="http://schemas.microsoft.com/office/powerpoint/2010/main" val="2410664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AC0C5-D250-42AE-896E-9AACBC991905}" type="datetime1">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36D66-DD9B-4450-AF4C-E83708BD8C19}" type="slidenum">
              <a:rPr lang="en-US" smtClean="0"/>
              <a:t>‹#›</a:t>
            </a:fld>
            <a:endParaRPr lang="en-US"/>
          </a:p>
        </p:txBody>
      </p:sp>
      <p:sp>
        <p:nvSpPr>
          <p:cNvPr id="6" name="Picture Placeholder 5"/>
          <p:cNvSpPr>
            <a:spLocks noGrp="1"/>
          </p:cNvSpPr>
          <p:nvPr>
            <p:ph type="pic" sz="quarter" idx="13"/>
          </p:nvPr>
        </p:nvSpPr>
        <p:spPr>
          <a:xfrm>
            <a:off x="721519" y="817563"/>
            <a:ext cx="7628335" cy="4684712"/>
          </a:xfrm>
        </p:spPr>
        <p:txBody>
          <a:bodyPr/>
          <a:lstStyle/>
          <a:p>
            <a:endParaRPr lang="en-US"/>
          </a:p>
        </p:txBody>
      </p:sp>
    </p:spTree>
    <p:extLst>
      <p:ext uri="{BB962C8B-B14F-4D97-AF65-F5344CB8AC3E}">
        <p14:creationId xmlns:p14="http://schemas.microsoft.com/office/powerpoint/2010/main" val="400974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FFFFF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a:t>Bulleted content here (Open Sans Light, 24 pt.)</a:t>
            </a:r>
          </a:p>
          <a:p>
            <a:pPr lvl="1"/>
            <a:r>
              <a:rPr lang="en-US"/>
              <a:t>Second level (Open Sans Light, 20)</a:t>
            </a:r>
          </a:p>
          <a:p>
            <a:pPr lvl="2"/>
            <a:r>
              <a:rPr lang="en-US"/>
              <a:t>Third level (Open Sans Light, 18)</a:t>
            </a:r>
          </a:p>
          <a:p>
            <a:pPr lvl="3"/>
            <a:r>
              <a:rPr lang="en-US"/>
              <a:t>Fourth level (Open Sans Light, 16)</a:t>
            </a:r>
          </a:p>
          <a:p>
            <a:pPr lvl="4"/>
            <a:r>
              <a:rPr lang="en-US"/>
              <a:t>Fifth level (Open Sans Light, 14)</a:t>
            </a:r>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81803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219200"/>
            <a:ext cx="3314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844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96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0732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18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98586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75097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1464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350" y="76200"/>
            <a:ext cx="169545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
            <a:ext cx="493395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1222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p:spPr>
        <p:txBody>
          <a:bodyPr/>
          <a:lstStyle/>
          <a:p>
            <a:r>
              <a:rPr lang="en-US"/>
              <a:t>Click to edit Master title style</a:t>
            </a:r>
          </a:p>
        </p:txBody>
      </p:sp>
      <p:sp>
        <p:nvSpPr>
          <p:cNvPr id="3" name="Text Placeholder 2"/>
          <p:cNvSpPr>
            <a:spLocks noGrp="1"/>
          </p:cNvSpPr>
          <p:nvPr>
            <p:ph type="body" sz="half" idx="1"/>
          </p:nvPr>
        </p:nvSpPr>
        <p:spPr>
          <a:xfrm>
            <a:off x="1143000" y="1219200"/>
            <a:ext cx="6781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43000" y="3657600"/>
            <a:ext cx="6781800" cy="228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37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4B2E8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248401" y="6354234"/>
            <a:ext cx="2540000" cy="266700"/>
          </a:xfrm>
          <a:prstGeom prst="rect">
            <a:avLst/>
          </a:prstGeom>
        </p:spPr>
      </p:pic>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FFFFF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3828560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23742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p:spPr>
        <p:txBody>
          <a:bodyPr/>
          <a:lstStyle/>
          <a:p>
            <a:r>
              <a:rPr lang="en-US"/>
              <a:t>Click to edit Master title style</a:t>
            </a:r>
          </a:p>
        </p:txBody>
      </p:sp>
      <p:sp>
        <p:nvSpPr>
          <p:cNvPr id="3" name="Content Placeholder 2"/>
          <p:cNvSpPr>
            <a:spLocks noGrp="1"/>
          </p:cNvSpPr>
          <p:nvPr>
            <p:ph idx="1"/>
          </p:nvPr>
        </p:nvSpPr>
        <p:spPr>
          <a:xfrm>
            <a:off x="1143000" y="1219200"/>
            <a:ext cx="6781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5073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p:spPr>
        <p:txBody>
          <a:bodyPr/>
          <a:lstStyle/>
          <a:p>
            <a:r>
              <a:rPr lang="en-US"/>
              <a:t>Click to edit Master title style</a:t>
            </a:r>
          </a:p>
        </p:txBody>
      </p:sp>
      <p:sp>
        <p:nvSpPr>
          <p:cNvPr id="3" name="ClipArt Placeholder 2"/>
          <p:cNvSpPr>
            <a:spLocks noGrp="1"/>
          </p:cNvSpPr>
          <p:nvPr>
            <p:ph type="clipArt" sz="half" idx="1"/>
          </p:nvPr>
        </p:nvSpPr>
        <p:spPr>
          <a:xfrm>
            <a:off x="1143000" y="1219200"/>
            <a:ext cx="3314700" cy="4724400"/>
          </a:xfrm>
        </p:spPr>
        <p:txBody>
          <a:bodyPr/>
          <a:lstStyle/>
          <a:p>
            <a:pPr lvl="0"/>
            <a:r>
              <a:rPr lang="en-US" noProof="0"/>
              <a:t>Click icon to add clip art</a:t>
            </a:r>
          </a:p>
        </p:txBody>
      </p:sp>
      <p:sp>
        <p:nvSpPr>
          <p:cNvPr id="4" name="Text Placeholder 3"/>
          <p:cNvSpPr>
            <a:spLocks noGrp="1"/>
          </p:cNvSpPr>
          <p:nvPr>
            <p:ph type="body" sz="half" idx="2"/>
          </p:nvPr>
        </p:nvSpPr>
        <p:spPr>
          <a:xfrm>
            <a:off x="4610100" y="1219200"/>
            <a:ext cx="33147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9422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6781800" cy="1066800"/>
          </a:xfrm>
        </p:spPr>
        <p:txBody>
          <a:bodyPr/>
          <a:lstStyle/>
          <a:p>
            <a:r>
              <a:rPr lang="en-US"/>
              <a:t>Click to edit Master title style</a:t>
            </a:r>
          </a:p>
        </p:txBody>
      </p:sp>
      <p:sp>
        <p:nvSpPr>
          <p:cNvPr id="3" name="Text Placeholder 2"/>
          <p:cNvSpPr>
            <a:spLocks noGrp="1"/>
          </p:cNvSpPr>
          <p:nvPr>
            <p:ph type="body" sz="half" idx="1"/>
          </p:nvPr>
        </p:nvSpPr>
        <p:spPr>
          <a:xfrm>
            <a:off x="1143000" y="1219200"/>
            <a:ext cx="33147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10100" y="1219200"/>
            <a:ext cx="3314700" cy="4724400"/>
          </a:xfrm>
        </p:spPr>
        <p:txBody>
          <a:bodyPr/>
          <a:lstStyle/>
          <a:p>
            <a:pPr lvl="0"/>
            <a:r>
              <a:rPr lang="en-US" noProof="0"/>
              <a:t>Click icon to add clip art</a:t>
            </a:r>
          </a:p>
        </p:txBody>
      </p:sp>
    </p:spTree>
    <p:extLst>
      <p:ext uri="{BB962C8B-B14F-4D97-AF65-F5344CB8AC3E}">
        <p14:creationId xmlns:p14="http://schemas.microsoft.com/office/powerpoint/2010/main" val="3133481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imary Title Slide">
    <p:spTree>
      <p:nvGrpSpPr>
        <p:cNvPr id="1" name=""/>
        <p:cNvGrpSpPr/>
        <p:nvPr/>
      </p:nvGrpSpPr>
      <p:grpSpPr>
        <a:xfrm>
          <a:off x="0" y="0"/>
          <a:ext cx="0" cy="0"/>
          <a:chOff x="0" y="0"/>
          <a:chExt cx="0" cy="0"/>
        </a:xfrm>
      </p:grpSpPr>
      <p:cxnSp>
        <p:nvCxnSpPr>
          <p:cNvPr id="9" name="Straight Connector 8"/>
          <p:cNvCxnSpPr/>
          <p:nvPr userDrawn="1"/>
        </p:nvCxnSpPr>
        <p:spPr>
          <a:xfrm>
            <a:off x="628650" y="6356350"/>
            <a:ext cx="78867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0CA247B4-D0D7-40E5-853A-0BBCD7A1CF06}" type="datetime1">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6D66-DD9B-4450-AF4C-E83708BD8C19}" type="slidenum">
              <a:rPr lang="en-US" smtClean="0"/>
              <a:t>‹#›</a:t>
            </a:fld>
            <a:endParaRPr lang="en-US"/>
          </a:p>
        </p:txBody>
      </p:sp>
      <p:sp>
        <p:nvSpPr>
          <p:cNvPr id="10" name="Rectangle 9"/>
          <p:cNvSpPr/>
          <p:nvPr userDrawn="1"/>
        </p:nvSpPr>
        <p:spPr>
          <a:xfrm>
            <a:off x="0" y="-128336"/>
            <a:ext cx="614363" cy="7122695"/>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52402" y="1069133"/>
            <a:ext cx="5686595" cy="2954221"/>
          </a:xfrm>
          <a:prstGeom prst="rect">
            <a:avLst/>
          </a:prstGeom>
        </p:spPr>
      </p:pic>
    </p:spTree>
    <p:extLst>
      <p:ext uri="{BB962C8B-B14F-4D97-AF65-F5344CB8AC3E}">
        <p14:creationId xmlns:p14="http://schemas.microsoft.com/office/powerpoint/2010/main" val="2728045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700">
                <a:solidFill>
                  <a:schemeClr val="bg1">
                    <a:lumMod val="50000"/>
                  </a:schemeClr>
                </a:solidFill>
                <a:latin typeface="Myriad Pro" panose="020B050303040302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7BE3B21E-442B-4801-B428-B3A03E833D1B}" type="datetime1">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36D66-DD9B-4450-AF4C-E83708BD8C19}" type="slidenum">
              <a:rPr lang="en-US" smtClean="0"/>
              <a:t>‹#›</a:t>
            </a:fld>
            <a:endParaRPr lang="en-US"/>
          </a:p>
        </p:txBody>
      </p:sp>
      <p:cxnSp>
        <p:nvCxnSpPr>
          <p:cNvPr id="7" name="Straight Connector 6"/>
          <p:cNvCxnSpPr/>
          <p:nvPr userDrawn="1"/>
        </p:nvCxnSpPr>
        <p:spPr>
          <a:xfrm>
            <a:off x="553453" y="6362451"/>
            <a:ext cx="7985960" cy="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8374" y="6021966"/>
            <a:ext cx="1287316" cy="668768"/>
          </a:xfrm>
          <a:prstGeom prst="rect">
            <a:avLst/>
          </a:prstGeom>
        </p:spPr>
      </p:pic>
      <p:sp>
        <p:nvSpPr>
          <p:cNvPr id="9" name="Text Placeholder 8"/>
          <p:cNvSpPr>
            <a:spLocks noGrp="1"/>
          </p:cNvSpPr>
          <p:nvPr>
            <p:ph type="body" sz="quarter" idx="13" hasCustomPrompt="1"/>
          </p:nvPr>
        </p:nvSpPr>
        <p:spPr>
          <a:xfrm>
            <a:off x="4964907" y="2325688"/>
            <a:ext cx="3550444" cy="3319462"/>
          </a:xfrm>
        </p:spPr>
        <p:txBody>
          <a:bodyPr>
            <a:normAutofit/>
          </a:bodyPr>
          <a:lstStyle>
            <a:lvl1pPr marL="171450" indent="-171450">
              <a:buFont typeface="Arial" panose="020B0604020202020204" pitchFamily="34" charset="0"/>
              <a:buChar char="•"/>
              <a:defRPr sz="3300" b="0" baseline="0">
                <a:solidFill>
                  <a:schemeClr val="bg1">
                    <a:lumMod val="50000"/>
                  </a:schemeClr>
                </a:solidFill>
                <a:latin typeface="Myriad Pro" panose="020B0503030403020204" pitchFamily="34" charset="0"/>
              </a:defRPr>
            </a:lvl1pPr>
          </a:lstStyle>
          <a:p>
            <a:pPr lvl="0"/>
            <a:r>
              <a:rPr lang="en-US"/>
              <a:t>master</a:t>
            </a:r>
          </a:p>
        </p:txBody>
      </p:sp>
      <p:sp>
        <p:nvSpPr>
          <p:cNvPr id="11" name="Picture Placeholder 10"/>
          <p:cNvSpPr>
            <a:spLocks noGrp="1"/>
          </p:cNvSpPr>
          <p:nvPr>
            <p:ph type="pic" sz="quarter" idx="14" hasCustomPrompt="1"/>
          </p:nvPr>
        </p:nvSpPr>
        <p:spPr>
          <a:xfrm>
            <a:off x="628650" y="2127250"/>
            <a:ext cx="3620691" cy="3517900"/>
          </a:xfrm>
        </p:spPr>
        <p:txBody>
          <a:bodyPr/>
          <a:lstStyle>
            <a:lvl1pPr>
              <a:defRPr/>
            </a:lvl1pPr>
          </a:lstStyle>
          <a:p>
            <a:r>
              <a:rPr lang="en-US"/>
              <a:t>Optional photo or graphic</a:t>
            </a:r>
          </a:p>
        </p:txBody>
      </p:sp>
    </p:spTree>
    <p:extLst>
      <p:ext uri="{BB962C8B-B14F-4D97-AF65-F5344CB8AC3E}">
        <p14:creationId xmlns:p14="http://schemas.microsoft.com/office/powerpoint/2010/main" val="2640288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061E1AD-7665-439D-B080-38EF0E0AE32A}" type="datetime1">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36D66-DD9B-4450-AF4C-E83708BD8C19}" type="slidenum">
              <a:rPr lang="en-US" smtClean="0"/>
              <a:t>‹#›</a:t>
            </a:fld>
            <a:endParaRPr lang="en-US"/>
          </a:p>
        </p:txBody>
      </p:sp>
      <p:sp>
        <p:nvSpPr>
          <p:cNvPr id="8" name="Table Placeholder 7"/>
          <p:cNvSpPr>
            <a:spLocks noGrp="1"/>
          </p:cNvSpPr>
          <p:nvPr>
            <p:ph type="tbl" sz="quarter" idx="13"/>
          </p:nvPr>
        </p:nvSpPr>
        <p:spPr>
          <a:xfrm>
            <a:off x="1203723" y="801688"/>
            <a:ext cx="7122319" cy="4989512"/>
          </a:xfrm>
        </p:spPr>
        <p:txBody>
          <a:bodyPr/>
          <a:lstStyle>
            <a:lvl1pPr marL="0" indent="0">
              <a:buNone/>
              <a:defRPr/>
            </a:lvl1pPr>
          </a:lstStyle>
          <a:p>
            <a:endParaRPr lang="en-US"/>
          </a:p>
        </p:txBody>
      </p:sp>
      <p:cxnSp>
        <p:nvCxnSpPr>
          <p:cNvPr id="9" name="Straight Connector 8"/>
          <p:cNvCxnSpPr/>
          <p:nvPr userDrawn="1"/>
        </p:nvCxnSpPr>
        <p:spPr>
          <a:xfrm>
            <a:off x="553453" y="6362451"/>
            <a:ext cx="7985960" cy="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8374" y="6021966"/>
            <a:ext cx="1287316" cy="668768"/>
          </a:xfrm>
          <a:prstGeom prst="rect">
            <a:avLst/>
          </a:prstGeom>
        </p:spPr>
      </p:pic>
    </p:spTree>
    <p:extLst>
      <p:ext uri="{BB962C8B-B14F-4D97-AF65-F5344CB8AC3E}">
        <p14:creationId xmlns:p14="http://schemas.microsoft.com/office/powerpoint/2010/main" val="2236051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61C6A8-A8ED-4772-964A-1AEF2609D87C}" type="datetime1">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36D66-DD9B-4450-AF4C-E83708BD8C19}" type="slidenum">
              <a:rPr lang="en-US" smtClean="0"/>
              <a:t>‹#›</a:t>
            </a:fld>
            <a:endParaRPr lang="en-US"/>
          </a:p>
        </p:txBody>
      </p:sp>
    </p:spTree>
    <p:extLst>
      <p:ext uri="{BB962C8B-B14F-4D97-AF65-F5344CB8AC3E}">
        <p14:creationId xmlns:p14="http://schemas.microsoft.com/office/powerpoint/2010/main" val="7922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8" name="Straight Connector 7"/>
          <p:cNvCxnSpPr/>
          <p:nvPr userDrawn="1"/>
        </p:nvCxnSpPr>
        <p:spPr>
          <a:xfrm>
            <a:off x="553453" y="6362451"/>
            <a:ext cx="7985960" cy="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fld id="{7BE3B21E-442B-4801-B428-B3A03E833D1B}" type="datetime1">
              <a:rPr lang="en-US" smtClean="0"/>
              <a:t>5/6/2026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36D66-DD9B-4450-AF4C-E83708BD8C19}" type="slidenum">
              <a:rPr lang="en-US" smtClean="0"/>
              <a:t>‹#›</a:t>
            </a:fld>
            <a:endParaRPr lang="en-US"/>
          </a:p>
        </p:txBody>
      </p:sp>
      <p:sp>
        <p:nvSpPr>
          <p:cNvPr id="9" name="Rectangle 8"/>
          <p:cNvSpPr/>
          <p:nvPr userDrawn="1"/>
        </p:nvSpPr>
        <p:spPr>
          <a:xfrm>
            <a:off x="1" y="-2352246"/>
            <a:ext cx="8589680" cy="923330"/>
          </a:xfrm>
          <a:prstGeom prst="rect">
            <a:avLst/>
          </a:prstGeom>
        </p:spPr>
        <p:txBody>
          <a:bodyPr wrap="square">
            <a:spAutoFit/>
          </a:bodyPr>
          <a:lstStyle/>
          <a:p>
            <a:r>
              <a:rPr lang="en-US" sz="2700">
                <a:solidFill>
                  <a:schemeClr val="accent1">
                    <a:lumMod val="75000"/>
                  </a:schemeClr>
                </a:solidFill>
                <a:latin typeface="Gill Sans MT" panose="020B0502020104020203" pitchFamily="34" charset="0"/>
              </a:rPr>
              <a:t>Write</a:t>
            </a:r>
            <a:r>
              <a:rPr lang="en-US" sz="2700" baseline="0">
                <a:solidFill>
                  <a:schemeClr val="accent1">
                    <a:lumMod val="75000"/>
                  </a:schemeClr>
                </a:solidFill>
                <a:latin typeface="Gill Sans MT" panose="020B0502020104020203" pitchFamily="34" charset="0"/>
              </a:rPr>
              <a:t> h</a:t>
            </a:r>
            <a:r>
              <a:rPr lang="en-US" sz="2700">
                <a:solidFill>
                  <a:schemeClr val="accent1">
                    <a:lumMod val="75000"/>
                  </a:schemeClr>
                </a:solidFill>
                <a:latin typeface="Gill Sans MT" panose="020B0502020104020203" pitchFamily="34" charset="0"/>
              </a:rPr>
              <a:t>eaders in blue 36 </a:t>
            </a:r>
            <a:r>
              <a:rPr lang="en-US" sz="2700" err="1">
                <a:solidFill>
                  <a:schemeClr val="accent1">
                    <a:lumMod val="75000"/>
                  </a:schemeClr>
                </a:solidFill>
                <a:latin typeface="Gill Sans MT" panose="020B0502020104020203" pitchFamily="34" charset="0"/>
              </a:rPr>
              <a:t>pt</a:t>
            </a:r>
            <a:r>
              <a:rPr lang="en-US" sz="2700">
                <a:solidFill>
                  <a:schemeClr val="accent1">
                    <a:lumMod val="75000"/>
                  </a:schemeClr>
                </a:solidFill>
                <a:latin typeface="Gill Sans MT" panose="020B0502020104020203" pitchFamily="34" charset="0"/>
              </a:rPr>
              <a:t> </a:t>
            </a:r>
            <a:r>
              <a:rPr lang="en-US" sz="2700" err="1">
                <a:solidFill>
                  <a:schemeClr val="accent1">
                    <a:lumMod val="75000"/>
                  </a:schemeClr>
                </a:solidFill>
                <a:latin typeface="Gill Sans MT" panose="020B0502020104020203" pitchFamily="34" charset="0"/>
              </a:rPr>
              <a:t>gil</a:t>
            </a:r>
            <a:r>
              <a:rPr lang="en-US" sz="2700">
                <a:solidFill>
                  <a:schemeClr val="accent1">
                    <a:lumMod val="75000"/>
                  </a:schemeClr>
                </a:solidFill>
                <a:latin typeface="Gill Sans MT" panose="020B0502020104020203" pitchFamily="34" charset="0"/>
              </a:rPr>
              <a:t> sans, only capitalize</a:t>
            </a:r>
            <a:r>
              <a:rPr lang="en-US" sz="2700" baseline="0">
                <a:solidFill>
                  <a:schemeClr val="accent1">
                    <a:lumMod val="75000"/>
                  </a:schemeClr>
                </a:solidFill>
                <a:latin typeface="Gill Sans MT" panose="020B0502020104020203" pitchFamily="34" charset="0"/>
              </a:rPr>
              <a:t> first word and names</a:t>
            </a:r>
            <a:endParaRPr lang="en-US" sz="2700">
              <a:solidFill>
                <a:schemeClr val="accent1">
                  <a:lumMod val="75000"/>
                </a:schemeClr>
              </a:solidFill>
              <a:latin typeface="Gill Sans MT" panose="020B0502020104020203" pitchFamily="34" charset="0"/>
            </a:endParaRPr>
          </a:p>
        </p:txBody>
      </p:sp>
      <p:sp>
        <p:nvSpPr>
          <p:cNvPr id="15" name="Content Placeholder 14"/>
          <p:cNvSpPr>
            <a:spLocks noGrp="1"/>
          </p:cNvSpPr>
          <p:nvPr>
            <p:ph sz="quarter" idx="13" hasCustomPrompt="1"/>
          </p:nvPr>
        </p:nvSpPr>
        <p:spPr>
          <a:xfrm>
            <a:off x="3970421" y="2470936"/>
            <a:ext cx="4619259" cy="3576939"/>
          </a:xfrm>
        </p:spPr>
        <p:txBody>
          <a:bodyPr>
            <a:normAutofit/>
          </a:bodyPr>
          <a:lstStyle>
            <a:lvl1pPr marL="214313" indent="-214313">
              <a:spcBef>
                <a:spcPts val="225"/>
              </a:spcBef>
              <a:buFont typeface="Arial" panose="020B0604020202020204" pitchFamily="34" charset="0"/>
              <a:buChar char="•"/>
              <a:defRPr sz="1500">
                <a:latin typeface="Gill Sans MT" panose="020B0502020104020203" pitchFamily="34" charset="0"/>
              </a:defRPr>
            </a:lvl1pPr>
          </a:lstStyle>
          <a:p>
            <a:r>
              <a:rPr lang="en-US"/>
              <a:t>Type text</a:t>
            </a:r>
            <a:r>
              <a:rPr lang="en-US" baseline="0"/>
              <a:t> boxes no smaller than 20 </a:t>
            </a:r>
            <a:r>
              <a:rPr lang="en-US" baseline="0" err="1"/>
              <a:t>pt</a:t>
            </a:r>
            <a:r>
              <a:rPr lang="en-US" baseline="0"/>
              <a:t> Gill Sans black</a:t>
            </a:r>
          </a:p>
          <a:p>
            <a:endParaRPr lang="en-US" baseline="0"/>
          </a:p>
          <a:p>
            <a:pPr marL="285750" indent="-285750">
              <a:buFont typeface="Arial" panose="020B0604020202020204" pitchFamily="34" charset="0"/>
              <a:buChar char="•"/>
            </a:pPr>
            <a:r>
              <a:rPr lang="en-US" baseline="0"/>
              <a:t>Use bullets as needed</a:t>
            </a:r>
          </a:p>
          <a:p>
            <a:pPr marL="285750" indent="-285750">
              <a:buFont typeface="Arial" panose="020B0604020202020204" pitchFamily="34" charset="0"/>
              <a:buChar char="•"/>
            </a:pPr>
            <a:endParaRPr lang="en-US" baseline="0"/>
          </a:p>
          <a:p>
            <a:pPr marL="285750" indent="-285750">
              <a:buFont typeface="Arial" panose="020B0604020202020204" pitchFamily="34" charset="0"/>
              <a:buChar char="•"/>
            </a:pPr>
            <a:r>
              <a:rPr lang="en-US" baseline="0"/>
              <a:t>With as few words as possible</a:t>
            </a:r>
          </a:p>
          <a:p>
            <a:pPr marL="285750" indent="-285750">
              <a:buFont typeface="Arial" panose="020B0604020202020204" pitchFamily="34" charset="0"/>
              <a:buChar char="•"/>
            </a:pPr>
            <a:endParaRPr lang="en-US" baseline="0"/>
          </a:p>
          <a:p>
            <a:pPr marL="285750" indent="-285750">
              <a:buFont typeface="Arial" panose="020B0604020202020204" pitchFamily="34" charset="0"/>
              <a:buChar char="•"/>
            </a:pPr>
            <a:r>
              <a:rPr lang="en-US" baseline="0"/>
              <a:t>Avoid jargon and clichés  </a:t>
            </a:r>
            <a:endParaRPr lang="en-US"/>
          </a:p>
        </p:txBody>
      </p:sp>
      <p:sp>
        <p:nvSpPr>
          <p:cNvPr id="16" name="Title 15"/>
          <p:cNvSpPr>
            <a:spLocks noGrp="1"/>
          </p:cNvSpPr>
          <p:nvPr>
            <p:ph type="title" hasCustomPrompt="1"/>
          </p:nvPr>
        </p:nvSpPr>
        <p:spPr>
          <a:xfrm>
            <a:off x="628650" y="320843"/>
            <a:ext cx="7886700" cy="1791069"/>
          </a:xfrm>
        </p:spPr>
        <p:txBody>
          <a:bodyPr/>
          <a:lstStyle>
            <a:lvl1pPr marL="0" marR="0" indent="0" algn="l" defTabSz="685800" rtl="0" eaLnBrk="1" fontAlgn="auto" latinLnBrk="0" hangingPunct="1">
              <a:lnSpc>
                <a:spcPct val="100000"/>
              </a:lnSpc>
              <a:spcBef>
                <a:spcPct val="0"/>
              </a:spcBef>
              <a:spcAft>
                <a:spcPts val="0"/>
              </a:spcAft>
              <a:buClrTx/>
              <a:buSzTx/>
              <a:buFontTx/>
              <a:buNone/>
              <a:tabLst/>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sz="3300">
                <a:solidFill>
                  <a:schemeClr val="accent1">
                    <a:lumMod val="75000"/>
                  </a:schemeClr>
                </a:solidFill>
                <a:latin typeface="Gill Sans MT" panose="020B0502020104020203" pitchFamily="34" charset="0"/>
              </a:rPr>
              <a:t>Write</a:t>
            </a:r>
            <a:r>
              <a:rPr lang="en-US" sz="3300" baseline="0">
                <a:solidFill>
                  <a:schemeClr val="accent1">
                    <a:lumMod val="75000"/>
                  </a:schemeClr>
                </a:solidFill>
                <a:latin typeface="Gill Sans MT" panose="020B0502020104020203" pitchFamily="34" charset="0"/>
              </a:rPr>
              <a:t> h</a:t>
            </a:r>
            <a:r>
              <a:rPr lang="en-US" sz="3300">
                <a:solidFill>
                  <a:schemeClr val="accent1">
                    <a:lumMod val="75000"/>
                  </a:schemeClr>
                </a:solidFill>
                <a:latin typeface="Gill Sans MT" panose="020B0502020104020203" pitchFamily="34" charset="0"/>
              </a:rPr>
              <a:t>eaders in blue 36 </a:t>
            </a:r>
            <a:r>
              <a:rPr lang="en-US" sz="3300" err="1">
                <a:solidFill>
                  <a:schemeClr val="accent1">
                    <a:lumMod val="75000"/>
                  </a:schemeClr>
                </a:solidFill>
                <a:latin typeface="Gill Sans MT" panose="020B0502020104020203" pitchFamily="34" charset="0"/>
              </a:rPr>
              <a:t>pt</a:t>
            </a:r>
            <a:r>
              <a:rPr lang="en-US" sz="3300">
                <a:solidFill>
                  <a:schemeClr val="accent1">
                    <a:lumMod val="75000"/>
                  </a:schemeClr>
                </a:solidFill>
                <a:latin typeface="Gill Sans MT" panose="020B0502020104020203" pitchFamily="34" charset="0"/>
              </a:rPr>
              <a:t> Gill Sans, only capitalize</a:t>
            </a:r>
            <a:r>
              <a:rPr lang="en-US" sz="3300" baseline="0">
                <a:solidFill>
                  <a:schemeClr val="accent1">
                    <a:lumMod val="75000"/>
                  </a:schemeClr>
                </a:solidFill>
                <a:latin typeface="Gill Sans MT" panose="020B0502020104020203" pitchFamily="34" charset="0"/>
              </a:rPr>
              <a:t> first word and names</a:t>
            </a:r>
            <a:br>
              <a:rPr lang="en-US" sz="3300">
                <a:solidFill>
                  <a:schemeClr val="accent1">
                    <a:lumMod val="75000"/>
                  </a:schemeClr>
                </a:solidFill>
                <a:latin typeface="Gill Sans MT" panose="020B0502020104020203" pitchFamily="34" charset="0"/>
              </a:rPr>
            </a:br>
            <a:endParaRPr lang="en-US"/>
          </a:p>
        </p:txBody>
      </p:sp>
      <p:sp>
        <p:nvSpPr>
          <p:cNvPr id="18" name="Picture Placeholder 17"/>
          <p:cNvSpPr>
            <a:spLocks noGrp="1"/>
          </p:cNvSpPr>
          <p:nvPr>
            <p:ph type="pic" sz="quarter" idx="14" hasCustomPrompt="1"/>
          </p:nvPr>
        </p:nvSpPr>
        <p:spPr>
          <a:xfrm>
            <a:off x="628651" y="2341563"/>
            <a:ext cx="2908697" cy="3706812"/>
          </a:xfrm>
        </p:spPr>
        <p:txBody>
          <a:bodyPr/>
          <a:lstStyle>
            <a:lvl1pPr>
              <a:defRPr baseline="0"/>
            </a:lvl1pPr>
          </a:lstStyle>
          <a:p>
            <a:r>
              <a:rPr lang="en-US"/>
              <a:t>Optional space for photo or graphic</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3442" y="6088394"/>
            <a:ext cx="1287316" cy="668768"/>
          </a:xfrm>
          <a:prstGeom prst="rect">
            <a:avLst/>
          </a:prstGeom>
        </p:spPr>
      </p:pic>
    </p:spTree>
    <p:extLst>
      <p:ext uri="{BB962C8B-B14F-4D97-AF65-F5344CB8AC3E}">
        <p14:creationId xmlns:p14="http://schemas.microsoft.com/office/powerpoint/2010/main" val="4393401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AC0C5-D250-42AE-896E-9AACBC991905}" type="datetime1">
              <a:rPr lang="en-US" smtClean="0"/>
              <a:t>5/6/2026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36D66-DD9B-4450-AF4C-E83708BD8C19}" type="slidenum">
              <a:rPr lang="en-US" smtClean="0"/>
              <a:t>‹#›</a:t>
            </a:fld>
            <a:endParaRPr lang="en-US"/>
          </a:p>
        </p:txBody>
      </p:sp>
      <p:sp>
        <p:nvSpPr>
          <p:cNvPr id="6" name="Picture Placeholder 5"/>
          <p:cNvSpPr>
            <a:spLocks noGrp="1"/>
          </p:cNvSpPr>
          <p:nvPr>
            <p:ph type="pic" sz="quarter" idx="13"/>
          </p:nvPr>
        </p:nvSpPr>
        <p:spPr>
          <a:xfrm>
            <a:off x="721519" y="817563"/>
            <a:ext cx="7628335" cy="4684712"/>
          </a:xfrm>
        </p:spPr>
        <p:txBody>
          <a:bodyPr/>
          <a:lstStyle/>
          <a:p>
            <a:endParaRPr lang="en-US"/>
          </a:p>
        </p:txBody>
      </p:sp>
    </p:spTree>
    <p:extLst>
      <p:ext uri="{BB962C8B-B14F-4D97-AF65-F5344CB8AC3E}">
        <p14:creationId xmlns:p14="http://schemas.microsoft.com/office/powerpoint/2010/main" val="224710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167124"/>
            <a:ext cx="6972300" cy="2641756"/>
          </a:xfrm>
          <a:prstGeom prst="rect">
            <a:avLst/>
          </a:prstGeom>
        </p:spPr>
        <p:txBody>
          <a:bodyPr anchor="b">
            <a:normAutofit/>
          </a:bodyPr>
          <a:lstStyle>
            <a:lvl1pPr marL="0" indent="0">
              <a:lnSpc>
                <a:spcPct val="100000"/>
              </a:lnSpc>
              <a:buNone/>
              <a:defRPr sz="5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9" name="Picture 8"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39" y="6487457"/>
            <a:ext cx="2425295" cy="163374"/>
          </a:xfrm>
          <a:prstGeom prst="rect">
            <a:avLst/>
          </a:prstGeom>
        </p:spPr>
      </p:pic>
      <p:pic>
        <p:nvPicPr>
          <p:cNvPr id="6" name="Picture 5"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Tree>
    <p:extLst>
      <p:ext uri="{BB962C8B-B14F-4D97-AF65-F5344CB8AC3E}">
        <p14:creationId xmlns:p14="http://schemas.microsoft.com/office/powerpoint/2010/main" val="33971910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4BDF26-3B8C-46F6-ABED-708040174DB5}" type="datetimeFigureOut">
              <a:rPr lang="en-US" smtClean="0"/>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CCBBB-2BCC-4F30-89FB-A61A506764AE}" type="slidenum">
              <a:rPr lang="en-US" smtClean="0"/>
              <a:t>‹#›</a:t>
            </a:fld>
            <a:endParaRPr lang="en-US"/>
          </a:p>
        </p:txBody>
      </p:sp>
    </p:spTree>
    <p:extLst>
      <p:ext uri="{BB962C8B-B14F-4D97-AF65-F5344CB8AC3E}">
        <p14:creationId xmlns:p14="http://schemas.microsoft.com/office/powerpoint/2010/main" val="3068443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42AEBB-8BF9-F819-007C-0FAE072340F5}"/>
              </a:ext>
            </a:extLst>
          </p:cNvPr>
          <p:cNvSpPr>
            <a:spLocks noGrp="1"/>
          </p:cNvSpPr>
          <p:nvPr>
            <p:ph type="ctrTitle" hasCustomPrompt="1"/>
          </p:nvPr>
        </p:nvSpPr>
        <p:spPr>
          <a:xfrm>
            <a:off x="4572000" y="814119"/>
            <a:ext cx="4226092" cy="862157"/>
          </a:xfrm>
          <a:prstGeom prst="rect">
            <a:avLst/>
          </a:prstGeom>
        </p:spPr>
        <p:txBody>
          <a:bodyPr>
            <a:noAutofit/>
          </a:bodyPr>
          <a:lstStyle>
            <a:lvl1pPr algn="r">
              <a:defRPr sz="4500">
                <a:solidFill>
                  <a:schemeClr val="bg1"/>
                </a:solidFill>
              </a:defRPr>
            </a:lvl1pPr>
          </a:lstStyle>
          <a:p>
            <a:r>
              <a:rPr lang="en-US"/>
              <a:t>Slideshow Title</a:t>
            </a:r>
          </a:p>
        </p:txBody>
      </p:sp>
      <p:sp>
        <p:nvSpPr>
          <p:cNvPr id="8" name="Subtitle 2">
            <a:extLst>
              <a:ext uri="{FF2B5EF4-FFF2-40B4-BE49-F238E27FC236}">
                <a16:creationId xmlns:a16="http://schemas.microsoft.com/office/drawing/2014/main" id="{880177F2-CB84-808E-3DAC-A6F9F196985C}"/>
              </a:ext>
            </a:extLst>
          </p:cNvPr>
          <p:cNvSpPr>
            <a:spLocks noGrp="1"/>
          </p:cNvSpPr>
          <p:nvPr>
            <p:ph type="subTitle" idx="1" hasCustomPrompt="1"/>
          </p:nvPr>
        </p:nvSpPr>
        <p:spPr>
          <a:xfrm>
            <a:off x="5128386" y="1700102"/>
            <a:ext cx="3669706" cy="838829"/>
          </a:xfrm>
          <a:prstGeom prst="rect">
            <a:avLst/>
          </a:prstGeom>
        </p:spPr>
        <p:txBody>
          <a:bodyPr anchor="ctr">
            <a:normAutofit/>
          </a:bodyPr>
          <a:lstStyle>
            <a:lvl1pPr marL="0" indent="0" algn="r">
              <a:buNone/>
              <a:defRPr sz="2700">
                <a:solidFill>
                  <a:srgbClr val="ADAFB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Date</a:t>
            </a:r>
          </a:p>
        </p:txBody>
      </p:sp>
      <p:sp>
        <p:nvSpPr>
          <p:cNvPr id="2" name="Subtitle 2">
            <a:extLst>
              <a:ext uri="{FF2B5EF4-FFF2-40B4-BE49-F238E27FC236}">
                <a16:creationId xmlns:a16="http://schemas.microsoft.com/office/drawing/2014/main" id="{06DDCD9A-B75D-462A-E33F-270DE9ED4D0C}"/>
              </a:ext>
            </a:extLst>
          </p:cNvPr>
          <p:cNvSpPr txBox="1">
            <a:spLocks/>
          </p:cNvSpPr>
          <p:nvPr userDrawn="1"/>
        </p:nvSpPr>
        <p:spPr>
          <a:xfrm>
            <a:off x="5762446" y="5540297"/>
            <a:ext cx="3314700" cy="1143000"/>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1500">
                <a:solidFill>
                  <a:schemeClr val="bg1"/>
                </a:solidFill>
                <a:latin typeface="Malgun Gothic" pitchFamily="34" charset="-127"/>
                <a:ea typeface="Malgun Gothic" pitchFamily="34" charset="-127"/>
              </a:rPr>
              <a:t>Helping Washington Businesses</a:t>
            </a:r>
            <a:br>
              <a:rPr lang="en-US" sz="1500">
                <a:solidFill>
                  <a:schemeClr val="bg1"/>
                </a:solidFill>
                <a:latin typeface="Malgun Gothic" pitchFamily="34" charset="-127"/>
                <a:ea typeface="Malgun Gothic" pitchFamily="34" charset="-127"/>
              </a:rPr>
            </a:br>
            <a:r>
              <a:rPr lang="en-US" sz="2700">
                <a:solidFill>
                  <a:schemeClr val="bg1"/>
                </a:solidFill>
                <a:latin typeface="Malgun Gothic" pitchFamily="34" charset="-127"/>
                <a:ea typeface="Malgun Gothic" pitchFamily="34" charset="-127"/>
              </a:rPr>
              <a:t>Grow &amp; Succeed</a:t>
            </a:r>
            <a:endParaRPr lang="en-US" sz="2100">
              <a:solidFill>
                <a:schemeClr val="bg1"/>
              </a:solidFill>
              <a:latin typeface="Malgun Gothic" pitchFamily="34" charset="-127"/>
              <a:ea typeface="Malgun Gothic" pitchFamily="34" charset="-127"/>
            </a:endParaRPr>
          </a:p>
        </p:txBody>
      </p:sp>
    </p:spTree>
    <p:extLst>
      <p:ext uri="{BB962C8B-B14F-4D97-AF65-F5344CB8AC3E}">
        <p14:creationId xmlns:p14="http://schemas.microsoft.com/office/powerpoint/2010/main" val="1899835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32101D-0671-081E-8E9D-CD9A2045F274}"/>
              </a:ext>
            </a:extLst>
          </p:cNvPr>
          <p:cNvSpPr>
            <a:spLocks noGrp="1"/>
          </p:cNvSpPr>
          <p:nvPr>
            <p:ph type="title" hasCustomPrompt="1"/>
          </p:nvPr>
        </p:nvSpPr>
        <p:spPr>
          <a:xfrm>
            <a:off x="502916" y="3923824"/>
            <a:ext cx="5829300" cy="1362075"/>
          </a:xfrm>
          <a:prstGeom prst="rect">
            <a:avLst/>
          </a:prstGeom>
        </p:spPr>
        <p:txBody>
          <a:bodyPr anchor="ctr">
            <a:normAutofit/>
          </a:bodyPr>
          <a:lstStyle>
            <a:lvl1pPr algn="l">
              <a:defRPr lang="en-US" sz="4950" dirty="0">
                <a:solidFill>
                  <a:schemeClr val="bg1"/>
                </a:solidFill>
              </a:defRPr>
            </a:lvl1pPr>
          </a:lstStyle>
          <a:p>
            <a:r>
              <a:rPr lang="en-US"/>
              <a:t>Slideshow Title</a:t>
            </a:r>
          </a:p>
        </p:txBody>
      </p:sp>
      <p:sp>
        <p:nvSpPr>
          <p:cNvPr id="8" name="Text Placeholder 2">
            <a:extLst>
              <a:ext uri="{FF2B5EF4-FFF2-40B4-BE49-F238E27FC236}">
                <a16:creationId xmlns:a16="http://schemas.microsoft.com/office/drawing/2014/main" id="{347F07BF-5679-0085-5623-31F947939C4D}"/>
              </a:ext>
            </a:extLst>
          </p:cNvPr>
          <p:cNvSpPr>
            <a:spLocks noGrp="1"/>
          </p:cNvSpPr>
          <p:nvPr>
            <p:ph type="body" idx="1" hasCustomPrompt="1"/>
          </p:nvPr>
        </p:nvSpPr>
        <p:spPr>
          <a:xfrm>
            <a:off x="502916" y="2423635"/>
            <a:ext cx="5829300" cy="1500187"/>
          </a:xfrm>
          <a:prstGeom prst="rect">
            <a:avLst/>
          </a:prstGeom>
        </p:spPr>
        <p:txBody>
          <a:bodyPr anchor="b">
            <a:normAutofit/>
          </a:bodyPr>
          <a:lstStyle>
            <a:lvl1pPr marL="0" indent="0">
              <a:buNone/>
              <a:defRPr sz="2400">
                <a:solidFill>
                  <a:srgbClr val="ADAFB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Date</a:t>
            </a:r>
          </a:p>
        </p:txBody>
      </p:sp>
      <p:sp>
        <p:nvSpPr>
          <p:cNvPr id="2" name="Subtitle 2">
            <a:extLst>
              <a:ext uri="{FF2B5EF4-FFF2-40B4-BE49-F238E27FC236}">
                <a16:creationId xmlns:a16="http://schemas.microsoft.com/office/drawing/2014/main" id="{BB9882DD-0697-5685-837F-D4473C9B8ABF}"/>
              </a:ext>
            </a:extLst>
          </p:cNvPr>
          <p:cNvSpPr txBox="1">
            <a:spLocks/>
          </p:cNvSpPr>
          <p:nvPr userDrawn="1"/>
        </p:nvSpPr>
        <p:spPr>
          <a:xfrm>
            <a:off x="5762446" y="5540297"/>
            <a:ext cx="3314700" cy="1143000"/>
          </a:xfrm>
          <a:prstGeom prst="rect">
            <a:avLst/>
          </a:prstGeom>
        </p:spPr>
        <p:txBody>
          <a:bodyPr anchor="b"/>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lgn="ctr"/>
            <a:r>
              <a:rPr lang="en-US" sz="1500">
                <a:solidFill>
                  <a:schemeClr val="bg1"/>
                </a:solidFill>
                <a:latin typeface="Malgun Gothic" pitchFamily="34" charset="-127"/>
                <a:ea typeface="Malgun Gothic" pitchFamily="34" charset="-127"/>
              </a:rPr>
              <a:t>Helping Washington Businesses</a:t>
            </a:r>
            <a:br>
              <a:rPr lang="en-US" sz="1500">
                <a:solidFill>
                  <a:schemeClr val="bg1"/>
                </a:solidFill>
                <a:latin typeface="Malgun Gothic" pitchFamily="34" charset="-127"/>
                <a:ea typeface="Malgun Gothic" pitchFamily="34" charset="-127"/>
              </a:rPr>
            </a:br>
            <a:r>
              <a:rPr lang="en-US" sz="2700">
                <a:solidFill>
                  <a:schemeClr val="bg1"/>
                </a:solidFill>
                <a:latin typeface="Malgun Gothic" pitchFamily="34" charset="-127"/>
                <a:ea typeface="Malgun Gothic" pitchFamily="34" charset="-127"/>
              </a:rPr>
              <a:t>Grow &amp; Succeed</a:t>
            </a:r>
            <a:endParaRPr lang="en-US" sz="2100">
              <a:solidFill>
                <a:schemeClr val="bg1"/>
              </a:solidFill>
              <a:latin typeface="Malgun Gothic" pitchFamily="34" charset="-127"/>
              <a:ea typeface="Malgun Gothic" pitchFamily="34" charset="-127"/>
            </a:endParaRPr>
          </a:p>
        </p:txBody>
      </p:sp>
    </p:spTree>
    <p:extLst>
      <p:ext uri="{BB962C8B-B14F-4D97-AF65-F5344CB8AC3E}">
        <p14:creationId xmlns:p14="http://schemas.microsoft.com/office/powerpoint/2010/main" val="4032341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92262-E51F-C6AD-BBE2-15D4D8204D96}"/>
              </a:ext>
            </a:extLst>
          </p:cNvPr>
          <p:cNvSpPr txBox="1">
            <a:spLocks/>
          </p:cNvSpPr>
          <p:nvPr userDrawn="1"/>
        </p:nvSpPr>
        <p:spPr>
          <a:xfrm rot="16200000">
            <a:off x="-2535440" y="2968957"/>
            <a:ext cx="6338895" cy="931653"/>
          </a:xfrm>
          <a:prstGeom prst="rect">
            <a:avLst/>
          </a:prstGeom>
        </p:spPr>
        <p:txBody>
          <a:bodyPr anchor="ct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sz="3000"/>
              <a:t>Click to edit Master title style</a:t>
            </a:r>
          </a:p>
        </p:txBody>
      </p:sp>
    </p:spTree>
    <p:extLst>
      <p:ext uri="{BB962C8B-B14F-4D97-AF65-F5344CB8AC3E}">
        <p14:creationId xmlns:p14="http://schemas.microsoft.com/office/powerpoint/2010/main" val="645236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85A8-8C5F-D95B-6BA7-3925AC871C8F}"/>
              </a:ext>
            </a:extLst>
          </p:cNvPr>
          <p:cNvSpPr>
            <a:spLocks noGrp="1"/>
          </p:cNvSpPr>
          <p:nvPr>
            <p:ph type="ctrTitle"/>
          </p:nvPr>
        </p:nvSpPr>
        <p:spPr>
          <a:xfrm>
            <a:off x="1143000" y="2207884"/>
            <a:ext cx="6858000" cy="1655762"/>
          </a:xfrm>
          <a:prstGeom prst="rect">
            <a:avLst/>
          </a:prstGeom>
        </p:spPr>
        <p:txBody>
          <a:bodyPr anchor="b"/>
          <a:lstStyle>
            <a:lvl1pPr algn="ctr">
              <a:defRPr sz="4500">
                <a:solidFill>
                  <a:srgbClr val="D11242"/>
                </a:solidFill>
              </a:defRPr>
            </a:lvl1pPr>
          </a:lstStyle>
          <a:p>
            <a:r>
              <a:rPr lang="en-US"/>
              <a:t>Click to edit Master title style</a:t>
            </a:r>
          </a:p>
        </p:txBody>
      </p:sp>
      <p:sp>
        <p:nvSpPr>
          <p:cNvPr id="3" name="Subtitle 2">
            <a:extLst>
              <a:ext uri="{FF2B5EF4-FFF2-40B4-BE49-F238E27FC236}">
                <a16:creationId xmlns:a16="http://schemas.microsoft.com/office/drawing/2014/main" id="{7FAE3967-5F4D-44BE-7219-20532CF3C5B4}"/>
              </a:ext>
            </a:extLst>
          </p:cNvPr>
          <p:cNvSpPr>
            <a:spLocks noGrp="1"/>
          </p:cNvSpPr>
          <p:nvPr>
            <p:ph type="subTitle" idx="1"/>
          </p:nvPr>
        </p:nvSpPr>
        <p:spPr>
          <a:xfrm>
            <a:off x="1143000" y="3955721"/>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8120437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5B68-531A-2988-62DC-2B0E05C1CC5A}"/>
              </a:ext>
            </a:extLst>
          </p:cNvPr>
          <p:cNvSpPr>
            <a:spLocks noGrp="1"/>
          </p:cNvSpPr>
          <p:nvPr>
            <p:ph type="title"/>
          </p:nvPr>
        </p:nvSpPr>
        <p:spPr>
          <a:xfrm>
            <a:off x="278202" y="241540"/>
            <a:ext cx="8585440" cy="1242204"/>
          </a:xfrm>
          <a:prstGeom prst="rect">
            <a:avLst/>
          </a:prstGeom>
        </p:spPr>
        <p:txBody>
          <a:bodyPr anchor="ct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4643AF9-74E0-BCCB-A40B-2DA8F19EEA1D}"/>
              </a:ext>
            </a:extLst>
          </p:cNvPr>
          <p:cNvSpPr>
            <a:spLocks noGrp="1"/>
          </p:cNvSpPr>
          <p:nvPr>
            <p:ph idx="1"/>
          </p:nvPr>
        </p:nvSpPr>
        <p:spPr>
          <a:xfrm>
            <a:off x="278202" y="1825625"/>
            <a:ext cx="858544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2194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8799-8C41-E281-7E56-849B56261FF7}"/>
              </a:ext>
            </a:extLst>
          </p:cNvPr>
          <p:cNvSpPr>
            <a:spLocks noGrp="1"/>
          </p:cNvSpPr>
          <p:nvPr>
            <p:ph type="title"/>
          </p:nvPr>
        </p:nvSpPr>
        <p:spPr>
          <a:xfrm>
            <a:off x="623888" y="1915065"/>
            <a:ext cx="7886700" cy="2647411"/>
          </a:xfrm>
          <a:prstGeom prst="rect">
            <a:avLst/>
          </a:prstGeom>
        </p:spPr>
        <p:txBody>
          <a:bodyPr anchor="b"/>
          <a:lstStyle>
            <a:lvl1pPr>
              <a:defRPr sz="4500">
                <a:solidFill>
                  <a:srgbClr val="D11242"/>
                </a:solidFill>
              </a:defRPr>
            </a:lvl1pPr>
          </a:lstStyle>
          <a:p>
            <a:r>
              <a:rPr lang="en-US"/>
              <a:t>Click to edit Master title style</a:t>
            </a:r>
          </a:p>
        </p:txBody>
      </p:sp>
      <p:sp>
        <p:nvSpPr>
          <p:cNvPr id="3" name="Text Placeholder 2">
            <a:extLst>
              <a:ext uri="{FF2B5EF4-FFF2-40B4-BE49-F238E27FC236}">
                <a16:creationId xmlns:a16="http://schemas.microsoft.com/office/drawing/2014/main" id="{5F96267D-DADA-31D6-CD2A-6F8799F2EB75}"/>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21998798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27E09-799B-984C-81F4-A8FCA0AC7193}"/>
              </a:ext>
            </a:extLst>
          </p:cNvPr>
          <p:cNvSpPr>
            <a:spLocks noGrp="1"/>
          </p:cNvSpPr>
          <p:nvPr>
            <p:ph sz="half" idx="1"/>
          </p:nvPr>
        </p:nvSpPr>
        <p:spPr>
          <a:xfrm>
            <a:off x="278201" y="1825625"/>
            <a:ext cx="423664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403FF-A847-2499-649D-86F79B1F3086}"/>
              </a:ext>
            </a:extLst>
          </p:cNvPr>
          <p:cNvSpPr>
            <a:spLocks noGrp="1"/>
          </p:cNvSpPr>
          <p:nvPr>
            <p:ph sz="half" idx="2"/>
          </p:nvPr>
        </p:nvSpPr>
        <p:spPr>
          <a:xfrm>
            <a:off x="4629150" y="1825625"/>
            <a:ext cx="423449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9AAEE7FB-A5DA-9E7A-E550-9056C7460FE5}"/>
              </a:ext>
            </a:extLst>
          </p:cNvPr>
          <p:cNvSpPr>
            <a:spLocks noGrp="1"/>
          </p:cNvSpPr>
          <p:nvPr>
            <p:ph type="title"/>
          </p:nvPr>
        </p:nvSpPr>
        <p:spPr>
          <a:xfrm>
            <a:off x="278202" y="241540"/>
            <a:ext cx="8585440" cy="1242204"/>
          </a:xfrm>
          <a:prstGeom prst="rect">
            <a:avLst/>
          </a:prstGeo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632794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4B862-2367-EB9F-31F0-1371A59E46D3}"/>
              </a:ext>
            </a:extLst>
          </p:cNvPr>
          <p:cNvSpPr>
            <a:spLocks noGrp="1"/>
          </p:cNvSpPr>
          <p:nvPr>
            <p:ph type="body" idx="1"/>
          </p:nvPr>
        </p:nvSpPr>
        <p:spPr>
          <a:xfrm>
            <a:off x="278201" y="1863306"/>
            <a:ext cx="4219981" cy="641769"/>
          </a:xfrm>
          <a:prstGeom prst="rect">
            <a:avLst/>
          </a:prstGeo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1456C6F-0304-EF58-2E35-051E6F83AE0F}"/>
              </a:ext>
            </a:extLst>
          </p:cNvPr>
          <p:cNvSpPr>
            <a:spLocks noGrp="1"/>
          </p:cNvSpPr>
          <p:nvPr>
            <p:ph sz="half" idx="2"/>
          </p:nvPr>
        </p:nvSpPr>
        <p:spPr>
          <a:xfrm>
            <a:off x="278202" y="2505075"/>
            <a:ext cx="421998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C7CDA-84FF-1794-4237-88E2A2148B6F}"/>
              </a:ext>
            </a:extLst>
          </p:cNvPr>
          <p:cNvSpPr>
            <a:spLocks noGrp="1"/>
          </p:cNvSpPr>
          <p:nvPr>
            <p:ph type="body" sz="quarter" idx="3"/>
          </p:nvPr>
        </p:nvSpPr>
        <p:spPr>
          <a:xfrm>
            <a:off x="4629150" y="1863305"/>
            <a:ext cx="4219980" cy="641770"/>
          </a:xfrm>
          <a:prstGeom prst="rect">
            <a:avLst/>
          </a:prstGeo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6C942-9A31-4D52-0EAF-901A0CE70432}"/>
              </a:ext>
            </a:extLst>
          </p:cNvPr>
          <p:cNvSpPr>
            <a:spLocks noGrp="1"/>
          </p:cNvSpPr>
          <p:nvPr>
            <p:ph sz="quarter" idx="4"/>
          </p:nvPr>
        </p:nvSpPr>
        <p:spPr>
          <a:xfrm>
            <a:off x="4629150" y="2505075"/>
            <a:ext cx="421998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2B9E5A23-D948-D99C-7281-5E377CFB1E00}"/>
              </a:ext>
            </a:extLst>
          </p:cNvPr>
          <p:cNvSpPr>
            <a:spLocks noGrp="1"/>
          </p:cNvSpPr>
          <p:nvPr>
            <p:ph type="title"/>
          </p:nvPr>
        </p:nvSpPr>
        <p:spPr>
          <a:xfrm>
            <a:off x="278202" y="241540"/>
            <a:ext cx="8585440" cy="1242204"/>
          </a:xfrm>
          <a:prstGeom prst="rect">
            <a:avLst/>
          </a:prstGeo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871500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8C0BD8-AF10-52AE-0804-6A0C296F3080}"/>
              </a:ext>
            </a:extLst>
          </p:cNvPr>
          <p:cNvSpPr>
            <a:spLocks noGrp="1"/>
          </p:cNvSpPr>
          <p:nvPr>
            <p:ph type="title"/>
          </p:nvPr>
        </p:nvSpPr>
        <p:spPr>
          <a:xfrm>
            <a:off x="278202" y="241540"/>
            <a:ext cx="8585440" cy="1242204"/>
          </a:xfrm>
          <a:prstGeom prst="rect">
            <a:avLst/>
          </a:prstGeom>
        </p:spPr>
        <p:txBody>
          <a:bodyPr anchor="ct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75794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4B2E83"/>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LIGHT, 24 PT.)</a:t>
            </a:r>
          </a:p>
        </p:txBody>
      </p:sp>
      <p:pic>
        <p:nvPicPr>
          <p:cNvPr id="9" name="Picture 8"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5" y="6487457"/>
            <a:ext cx="2425295" cy="163374"/>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3072872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04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643AF9-74E0-BCCB-A40B-2DA8F19EEA1D}"/>
              </a:ext>
            </a:extLst>
          </p:cNvPr>
          <p:cNvSpPr>
            <a:spLocks noGrp="1"/>
          </p:cNvSpPr>
          <p:nvPr>
            <p:ph idx="1"/>
          </p:nvPr>
        </p:nvSpPr>
        <p:spPr>
          <a:xfrm>
            <a:off x="1513936" y="265335"/>
            <a:ext cx="7349705" cy="591162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4AD00502-3492-19AB-1D19-F34F745D856D}"/>
              </a:ext>
            </a:extLst>
          </p:cNvPr>
          <p:cNvSpPr>
            <a:spLocks noGrp="1"/>
          </p:cNvSpPr>
          <p:nvPr>
            <p:ph type="title"/>
          </p:nvPr>
        </p:nvSpPr>
        <p:spPr>
          <a:xfrm rot="16200000">
            <a:off x="-2602321" y="2931914"/>
            <a:ext cx="6467335" cy="994172"/>
          </a:xfrm>
          <a:prstGeom prst="rect">
            <a:avLst/>
          </a:prstGeom>
        </p:spPr>
        <p:txBody>
          <a:bodyPr anchor="ctr"/>
          <a:lstStyle>
            <a:lvl1pP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760281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27E09-799B-984C-81F4-A8FCA0AC7193}"/>
              </a:ext>
            </a:extLst>
          </p:cNvPr>
          <p:cNvSpPr>
            <a:spLocks noGrp="1"/>
          </p:cNvSpPr>
          <p:nvPr>
            <p:ph sz="half" idx="1"/>
          </p:nvPr>
        </p:nvSpPr>
        <p:spPr>
          <a:xfrm>
            <a:off x="1442768" y="265336"/>
            <a:ext cx="3664104" cy="59116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403FF-A847-2499-649D-86F79B1F3086}"/>
              </a:ext>
            </a:extLst>
          </p:cNvPr>
          <p:cNvSpPr>
            <a:spLocks noGrp="1"/>
          </p:cNvSpPr>
          <p:nvPr>
            <p:ph sz="half" idx="2"/>
          </p:nvPr>
        </p:nvSpPr>
        <p:spPr>
          <a:xfrm>
            <a:off x="5311716" y="265336"/>
            <a:ext cx="3664104" cy="591162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9">
            <a:extLst>
              <a:ext uri="{FF2B5EF4-FFF2-40B4-BE49-F238E27FC236}">
                <a16:creationId xmlns:a16="http://schemas.microsoft.com/office/drawing/2014/main" id="{29EE9C03-5A93-C7BA-EC83-816E9A7401CB}"/>
              </a:ext>
            </a:extLst>
          </p:cNvPr>
          <p:cNvSpPr>
            <a:spLocks noGrp="1"/>
          </p:cNvSpPr>
          <p:nvPr>
            <p:ph type="title"/>
          </p:nvPr>
        </p:nvSpPr>
        <p:spPr>
          <a:xfrm rot="16200000">
            <a:off x="-2602321" y="2931914"/>
            <a:ext cx="6467335" cy="994172"/>
          </a:xfrm>
          <a:prstGeom prst="rect">
            <a:avLst/>
          </a:prstGeom>
        </p:spPr>
        <p:txBody>
          <a:bodyPr anchor="ctr"/>
          <a:lstStyle>
            <a:lvl1pP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6601680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44B862-2367-EB9F-31F0-1371A59E46D3}"/>
              </a:ext>
            </a:extLst>
          </p:cNvPr>
          <p:cNvSpPr>
            <a:spLocks noGrp="1"/>
          </p:cNvSpPr>
          <p:nvPr>
            <p:ph type="body" idx="1"/>
          </p:nvPr>
        </p:nvSpPr>
        <p:spPr>
          <a:xfrm>
            <a:off x="1429826" y="265336"/>
            <a:ext cx="3679720" cy="641769"/>
          </a:xfrm>
          <a:prstGeom prst="rect">
            <a:avLst/>
          </a:prstGeo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1456C6F-0304-EF58-2E35-051E6F83AE0F}"/>
              </a:ext>
            </a:extLst>
          </p:cNvPr>
          <p:cNvSpPr>
            <a:spLocks noGrp="1"/>
          </p:cNvSpPr>
          <p:nvPr>
            <p:ph sz="half" idx="2"/>
          </p:nvPr>
        </p:nvSpPr>
        <p:spPr>
          <a:xfrm>
            <a:off x="1429828" y="907105"/>
            <a:ext cx="3679719" cy="52607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C7CDA-84FF-1794-4237-88E2A2148B6F}"/>
              </a:ext>
            </a:extLst>
          </p:cNvPr>
          <p:cNvSpPr>
            <a:spLocks noGrp="1"/>
          </p:cNvSpPr>
          <p:nvPr>
            <p:ph type="body" sz="quarter" idx="3"/>
          </p:nvPr>
        </p:nvSpPr>
        <p:spPr>
          <a:xfrm>
            <a:off x="5201760" y="265335"/>
            <a:ext cx="3679719" cy="641770"/>
          </a:xfrm>
          <a:prstGeom prst="rect">
            <a:avLst/>
          </a:prstGeo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6C942-9A31-4D52-0EAF-901A0CE70432}"/>
              </a:ext>
            </a:extLst>
          </p:cNvPr>
          <p:cNvSpPr>
            <a:spLocks noGrp="1"/>
          </p:cNvSpPr>
          <p:nvPr>
            <p:ph sz="quarter" idx="4"/>
          </p:nvPr>
        </p:nvSpPr>
        <p:spPr>
          <a:xfrm>
            <a:off x="5201760" y="907105"/>
            <a:ext cx="3679719" cy="52607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9">
            <a:extLst>
              <a:ext uri="{FF2B5EF4-FFF2-40B4-BE49-F238E27FC236}">
                <a16:creationId xmlns:a16="http://schemas.microsoft.com/office/drawing/2014/main" id="{1EB322E3-011C-1EEB-4BC5-A0C76490E74E}"/>
              </a:ext>
            </a:extLst>
          </p:cNvPr>
          <p:cNvSpPr>
            <a:spLocks noGrp="1"/>
          </p:cNvSpPr>
          <p:nvPr>
            <p:ph type="title"/>
          </p:nvPr>
        </p:nvSpPr>
        <p:spPr>
          <a:xfrm rot="16200000">
            <a:off x="-2602321" y="2931914"/>
            <a:ext cx="6467335" cy="994172"/>
          </a:xfrm>
          <a:prstGeom prst="rect">
            <a:avLst/>
          </a:prstGeom>
        </p:spPr>
        <p:txBody>
          <a:bodyPr anchor="ctr"/>
          <a:lstStyle>
            <a:lvl1pP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2123140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639FDDC7-74ED-5798-F9BE-F58381853CEA}"/>
              </a:ext>
            </a:extLst>
          </p:cNvPr>
          <p:cNvSpPr>
            <a:spLocks noGrp="1"/>
          </p:cNvSpPr>
          <p:nvPr>
            <p:ph type="title"/>
          </p:nvPr>
        </p:nvSpPr>
        <p:spPr>
          <a:xfrm rot="16200000">
            <a:off x="-2602321" y="2931914"/>
            <a:ext cx="6467335" cy="994172"/>
          </a:xfrm>
          <a:prstGeom prst="rect">
            <a:avLst/>
          </a:prstGeom>
        </p:spPr>
        <p:txBody>
          <a:bodyPr anchor="ctr"/>
          <a:lstStyle>
            <a:lvl1pPr>
              <a:defRPr sz="3000">
                <a:solidFill>
                  <a:schemeClr val="bg1"/>
                </a:solidFill>
              </a:defRPr>
            </a:lvl1pPr>
          </a:lstStyle>
          <a:p>
            <a:r>
              <a:rPr lang="en-US"/>
              <a:t>Click to edit Master title style</a:t>
            </a:r>
          </a:p>
        </p:txBody>
      </p:sp>
    </p:spTree>
    <p:extLst>
      <p:ext uri="{BB962C8B-B14F-4D97-AF65-F5344CB8AC3E}">
        <p14:creationId xmlns:p14="http://schemas.microsoft.com/office/powerpoint/2010/main" val="3924231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7031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CEFC75-6A33-DEC6-F795-510041992EB2}"/>
              </a:ext>
            </a:extLst>
          </p:cNvPr>
          <p:cNvSpPr txBox="1"/>
          <p:nvPr userDrawn="1"/>
        </p:nvSpPr>
        <p:spPr>
          <a:xfrm>
            <a:off x="259230" y="708899"/>
            <a:ext cx="8625541" cy="20313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mj-lt"/>
                <a:ea typeface="+mn-ea"/>
                <a:cs typeface="+mn-cs"/>
              </a:rPr>
              <a:t>Washington SBDC Contact Information: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Calibri" panose="020F0502020204030204"/>
                <a:ea typeface="+mn-ea"/>
                <a:cs typeface="+mn-cs"/>
              </a:rPr>
              <a:t>washington@wsbdc.org</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Calibri" panose="020F0502020204030204"/>
              </a:rPr>
              <a:t>(833) 492-7232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a:solidFill>
                  <a:prstClr val="white"/>
                </a:solidFill>
                <a:latin typeface="Calibri" panose="020F0502020204030204"/>
              </a:rPr>
              <a:t>www.wsbdc.org</a:t>
            </a:r>
            <a:endParaRPr lang="en-US" sz="2400">
              <a:solidFill>
                <a:schemeClr val="bg1"/>
              </a:solidFill>
            </a:endParaRPr>
          </a:p>
        </p:txBody>
      </p:sp>
    </p:spTree>
    <p:extLst>
      <p:ext uri="{BB962C8B-B14F-4D97-AF65-F5344CB8AC3E}">
        <p14:creationId xmlns:p14="http://schemas.microsoft.com/office/powerpoint/2010/main" val="1033364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94C3699-C552-3AF3-BBBB-025E9042CE4A}"/>
              </a:ext>
            </a:extLst>
          </p:cNvPr>
          <p:cNvSpPr txBox="1"/>
          <p:nvPr userDrawn="1"/>
        </p:nvSpPr>
        <p:spPr>
          <a:xfrm>
            <a:off x="259230" y="708899"/>
            <a:ext cx="8625541"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mj-lt"/>
                <a:ea typeface="+mn-ea"/>
                <a:cs typeface="+mn-cs"/>
              </a:rPr>
              <a:t>Contact Information:</a:t>
            </a:r>
          </a:p>
        </p:txBody>
      </p:sp>
    </p:spTree>
    <p:extLst>
      <p:ext uri="{BB962C8B-B14F-4D97-AF65-F5344CB8AC3E}">
        <p14:creationId xmlns:p14="http://schemas.microsoft.com/office/powerpoint/2010/main" val="4778039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14153263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351770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14502204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20675520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35020821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3547577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10887724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3288417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14589776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27910074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33134302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EE2278-2236-491C-9FC6-A2E06F30A7E6}" type="datetimeFigureOut">
              <a:rPr lang="en-US" smtClean="0"/>
              <a:t>5/6/2026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7F95B-2B3A-4AA5-BD68-124EE1E64987}" type="slidenum">
              <a:rPr lang="en-US" smtClean="0"/>
              <a:t>‹#›</a:t>
            </a:fld>
            <a:endParaRPr lang="en-US" dirty="0"/>
          </a:p>
        </p:txBody>
      </p:sp>
    </p:spTree>
    <p:extLst>
      <p:ext uri="{BB962C8B-B14F-4D97-AF65-F5344CB8AC3E}">
        <p14:creationId xmlns:p14="http://schemas.microsoft.com/office/powerpoint/2010/main" val="127446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999999"/>
                </a:solidFill>
                <a:latin typeface="Open Sans Light"/>
                <a:cs typeface="Open Sans Light"/>
              </a:defRPr>
            </a:lvl1pPr>
          </a:lstStyle>
          <a:p>
            <a:r>
              <a:rPr lang="en-US"/>
              <a:t>Graphics can go here – </a:t>
            </a:r>
            <a:br>
              <a:rPr lang="en-US"/>
            </a:br>
            <a:r>
              <a:rPr lang="en-US"/>
              <a:t>replace this box with your image or chart</a:t>
            </a:r>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HEADER HERE </a:t>
            </a:r>
          </a:p>
          <a:p>
            <a:pPr lvl="0"/>
            <a:r>
              <a:rPr lang="en-US"/>
              <a:t>(ENCODE NORMAL BLACK, 30 PT.)</a:t>
            </a:r>
          </a:p>
        </p:txBody>
      </p:sp>
      <p:pic>
        <p:nvPicPr>
          <p:cNvPr id="7" name="Picture 6"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05" y="6487457"/>
            <a:ext cx="2425295" cy="163374"/>
          </a:xfrm>
          <a:prstGeom prst="rect">
            <a:avLst/>
          </a:prstGeom>
        </p:spPr>
      </p:pic>
      <p:pic>
        <p:nvPicPr>
          <p:cNvPr id="6" name="Picture 5"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2489552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sp>
        <p:nvSpPr>
          <p:cNvPr id="6" name="Text Placeholder 5"/>
          <p:cNvSpPr>
            <a:spLocks noGrp="1"/>
          </p:cNvSpPr>
          <p:nvPr>
            <p:ph type="body" sz="quarter" idx="10" hasCustomPrompt="1"/>
          </p:nvPr>
        </p:nvSpPr>
        <p:spPr>
          <a:xfrm>
            <a:off x="671757" y="1179824"/>
            <a:ext cx="6972300" cy="2641756"/>
          </a:xfrm>
          <a:prstGeom prst="rect">
            <a:avLst/>
          </a:prstGeom>
        </p:spPr>
        <p:txBody>
          <a:bodyPr anchor="b">
            <a:normAutofit/>
          </a:bodyPr>
          <a:lstStyle>
            <a:lvl1pPr marL="0" indent="0">
              <a:lnSpc>
                <a:spcPct val="100000"/>
              </a:lnSpc>
              <a:buNone/>
              <a:defRPr sz="5000" b="0" i="0" baseline="0">
                <a:solidFill>
                  <a:schemeClr val="accent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TITLE HERE</a:t>
            </a:r>
          </a:p>
          <a:p>
            <a:pPr lvl="0"/>
            <a:r>
              <a:rPr lang="en-US"/>
              <a:t>ENCODE NORMAL</a:t>
            </a:r>
          </a:p>
          <a:p>
            <a:pPr lvl="0"/>
            <a:r>
              <a:rPr lang="en-US"/>
              <a:t>BLACK, 50 PT. </a:t>
            </a:r>
          </a:p>
        </p:txBody>
      </p:sp>
      <p:pic>
        <p:nvPicPr>
          <p:cNvPr id="2" name="Picture 1"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Tree>
    <p:extLst>
      <p:ext uri="{BB962C8B-B14F-4D97-AF65-F5344CB8AC3E}">
        <p14:creationId xmlns:p14="http://schemas.microsoft.com/office/powerpoint/2010/main" val="131643952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7" Type="http://schemas.openxmlformats.org/officeDocument/2006/relationships/image" Target="../media/image25.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16.png"/><Relationship Id="rId2" Type="http://schemas.openxmlformats.org/officeDocument/2006/relationships/slideLayout" Target="../slideLayouts/slideLayout31.xml"/><Relationship Id="rId16" Type="http://schemas.openxmlformats.org/officeDocument/2006/relationships/image" Target="../media/image15.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1.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9.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B2E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11" descr="partial-star-blue-background.jpg">
            <a:extLst>
              <a:ext uri="{FF2B5EF4-FFF2-40B4-BE49-F238E27FC236}">
                <a16:creationId xmlns:a16="http://schemas.microsoft.com/office/drawing/2014/main" id="{24F9023A-8663-6664-5C7A-8F3DD17F56F8}"/>
              </a:ext>
            </a:extLst>
          </p:cNvPr>
          <p:cNvPicPr>
            <a:picLocks noChangeAspect="1"/>
          </p:cNvPicPr>
          <p:nvPr userDrawn="1"/>
        </p:nvPicPr>
        <p:blipFill>
          <a:blip r:embed="rId4" cstate="print"/>
          <a:srcRect t="12500" b="12500"/>
          <a:stretch/>
        </p:blipFill>
        <p:spPr>
          <a:xfrm>
            <a:off x="0" y="-1"/>
            <a:ext cx="9144000" cy="6858001"/>
          </a:xfrm>
          <a:prstGeom prst="rect">
            <a:avLst/>
          </a:prstGeom>
        </p:spPr>
      </p:pic>
      <p:sp>
        <p:nvSpPr>
          <p:cNvPr id="9" name="TextBox 8">
            <a:extLst>
              <a:ext uri="{FF2B5EF4-FFF2-40B4-BE49-F238E27FC236}">
                <a16:creationId xmlns:a16="http://schemas.microsoft.com/office/drawing/2014/main" id="{F2BC8DD4-489F-63D5-A7C6-1B5A854FADE5}"/>
              </a:ext>
            </a:extLst>
          </p:cNvPr>
          <p:cNvSpPr txBox="1"/>
          <p:nvPr userDrawn="1"/>
        </p:nvSpPr>
        <p:spPr>
          <a:xfrm>
            <a:off x="259230" y="6150114"/>
            <a:ext cx="8625541" cy="553998"/>
          </a:xfrm>
          <a:prstGeom prst="rect">
            <a:avLst/>
          </a:prstGeom>
          <a:noFill/>
        </p:spPr>
        <p:txBody>
          <a:bodyPr wrap="square" rtlCol="0">
            <a:spAutoFit/>
          </a:bodyPr>
          <a:lstStyle/>
          <a:p>
            <a:pPr algn="ctr"/>
            <a:r>
              <a:rPr lang="en-US" sz="750">
                <a:solidFill>
                  <a:schemeClr val="bg1"/>
                </a:solidFill>
              </a:rPr>
              <a:t>The Washington SBDC network, hosted by Washington State University, is an accredited member of America’s SBDC. Funded in part through a cooperative agreement with the </a:t>
            </a:r>
          </a:p>
          <a:p>
            <a:pPr algn="ctr"/>
            <a:r>
              <a:rPr lang="en-US" sz="750">
                <a:solidFill>
                  <a:schemeClr val="bg1"/>
                </a:solidFill>
              </a:rPr>
              <a:t>U.S. Small Business Administration, institutions of higher education, economic development organizations and other public and private funding partners.  </a:t>
            </a:r>
          </a:p>
          <a:p>
            <a:pPr algn="ctr"/>
            <a:endParaRPr lang="en-US" sz="750">
              <a:solidFill>
                <a:schemeClr val="bg1"/>
              </a:solidFill>
            </a:endParaRPr>
          </a:p>
          <a:p>
            <a:pPr algn="ctr"/>
            <a:r>
              <a:rPr lang="en-US" sz="750">
                <a:solidFill>
                  <a:schemeClr val="bg1"/>
                </a:solidFill>
              </a:rPr>
              <a:t>Reasonable accommodations for persons with disabilities will be made if requested at least two weeks in advance. Email or phone the Washington SBDC. </a:t>
            </a:r>
            <a:endParaRPr lang="en-US" sz="600">
              <a:solidFill>
                <a:schemeClr val="bg1"/>
              </a:solidFill>
            </a:endParaRPr>
          </a:p>
        </p:txBody>
      </p:sp>
      <p:pic>
        <p:nvPicPr>
          <p:cNvPr id="10" name="Picture 9">
            <a:extLst>
              <a:ext uri="{FF2B5EF4-FFF2-40B4-BE49-F238E27FC236}">
                <a16:creationId xmlns:a16="http://schemas.microsoft.com/office/drawing/2014/main" id="{357723E5-0724-5B17-FE0F-79FD7100B7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54041" y="4095454"/>
            <a:ext cx="1635918" cy="1297491"/>
          </a:xfrm>
          <a:prstGeom prst="rect">
            <a:avLst/>
          </a:prstGeom>
        </p:spPr>
      </p:pic>
      <p:pic>
        <p:nvPicPr>
          <p:cNvPr id="11" name="Picture 10" descr="A white logo with a black background&#10;&#10;Description automatically generated with low confidence">
            <a:extLst>
              <a:ext uri="{FF2B5EF4-FFF2-40B4-BE49-F238E27FC236}">
                <a16:creationId xmlns:a16="http://schemas.microsoft.com/office/drawing/2014/main" id="{2C2B558C-35F3-BFE8-C0C3-966B251122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21300" y="4426990"/>
            <a:ext cx="1117722" cy="965955"/>
          </a:xfrm>
          <a:prstGeom prst="rect">
            <a:avLst/>
          </a:prstGeom>
        </p:spPr>
      </p:pic>
      <p:pic>
        <p:nvPicPr>
          <p:cNvPr id="12" name="Picture 11" descr="A white text on a black background&#10;&#10;Description automatically generated with low confidence">
            <a:extLst>
              <a:ext uri="{FF2B5EF4-FFF2-40B4-BE49-F238E27FC236}">
                <a16:creationId xmlns:a16="http://schemas.microsoft.com/office/drawing/2014/main" id="{19D7179A-0926-67CD-90A0-40685AC3C10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52596" y="4426989"/>
            <a:ext cx="570104" cy="965955"/>
          </a:xfrm>
          <a:prstGeom prst="rect">
            <a:avLst/>
          </a:prstGeom>
        </p:spPr>
      </p:pic>
    </p:spTree>
    <p:extLst>
      <p:ext uri="{BB962C8B-B14F-4D97-AF65-F5344CB8AC3E}">
        <p14:creationId xmlns:p14="http://schemas.microsoft.com/office/powerpoint/2010/main" val="2348973111"/>
      </p:ext>
    </p:extLst>
  </p:cSld>
  <p:clrMap bg1="lt1" tx1="dk1" bg2="lt2" tx2="dk2" accent1="accent1" accent2="accent2" accent3="accent3" accent4="accent4" accent5="accent5" accent6="accent6" hlink="hlink" folHlink="folHlink"/>
  <p:sldLayoutIdLst>
    <p:sldLayoutId id="2147483786" r:id="rId1"/>
    <p:sldLayoutId id="2147483787"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EE2278-2236-491C-9FC6-A2E06F30A7E6}" type="datetimeFigureOut">
              <a:rPr lang="en-US" smtClean="0"/>
              <a:t>5/6/2026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7F95B-2B3A-4AA5-BD68-124EE1E64987}" type="slidenum">
              <a:rPr lang="en-US" smtClean="0"/>
              <a:t>‹#›</a:t>
            </a:fld>
            <a:endParaRPr lang="en-US" dirty="0"/>
          </a:p>
        </p:txBody>
      </p:sp>
    </p:spTree>
    <p:extLst>
      <p:ext uri="{BB962C8B-B14F-4D97-AF65-F5344CB8AC3E}">
        <p14:creationId xmlns:p14="http://schemas.microsoft.com/office/powerpoint/2010/main" val="176989358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 id="2147483757" r:id="rId5"/>
    <p:sldLayoutId id="214748378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35419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47" r:id="rId18"/>
    <p:sldLayoutId id="2147483758" r:id="rId19"/>
  </p:sldLayoutIdLst>
  <p:txStyles>
    <p:titleStyle>
      <a:lvl1pPr algn="l" defTabSz="685800" rtl="0" eaLnBrk="1" latinLnBrk="0" hangingPunct="1">
        <a:lnSpc>
          <a:spcPct val="100000"/>
        </a:lnSpc>
        <a:spcBef>
          <a:spcPct val="0"/>
        </a:spcBef>
        <a:buNone/>
        <a:defRPr sz="3300" kern="1200" cap="all" baseline="0">
          <a:solidFill>
            <a:schemeClr val="accent2"/>
          </a:solidFill>
          <a:latin typeface="Segoe UI" panose="020B0502040204020203" pitchFamily="34" charset="0"/>
          <a:ea typeface="+mj-ea"/>
          <a:cs typeface="Segoe UI" panose="020B0502040204020203" pitchFamily="34" charset="0"/>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1pPr>
      <a:lvl2pPr marL="514350" indent="-171450" algn="l" defTabSz="685800" rtl="0" eaLnBrk="1" latinLnBrk="0" hangingPunct="1">
        <a:lnSpc>
          <a:spcPct val="100000"/>
        </a:lnSpc>
        <a:spcBef>
          <a:spcPts val="1350"/>
        </a:spcBef>
        <a:buFont typeface="Arial" panose="020B0604020202020204" pitchFamily="34" charset="0"/>
        <a:buChar char="•"/>
        <a:defRPr sz="1650" kern="1200">
          <a:solidFill>
            <a:schemeClr val="tx1"/>
          </a:solidFill>
          <a:latin typeface="Segoe UI" panose="020B0502040204020203" pitchFamily="34" charset="0"/>
          <a:ea typeface="+mn-ea"/>
          <a:cs typeface="Segoe UI" panose="020B0502040204020203" pitchFamily="34" charset="0"/>
        </a:defRPr>
      </a:lvl2pPr>
      <a:lvl3pPr marL="857250" indent="-171450" algn="l" defTabSz="685800" rtl="0" eaLnBrk="1" latinLnBrk="0" hangingPunct="1">
        <a:lnSpc>
          <a:spcPct val="100000"/>
        </a:lnSpc>
        <a:spcBef>
          <a:spcPts val="1350"/>
        </a:spcBef>
        <a:buFont typeface="Arial" panose="020B0604020202020204" pitchFamily="34" charset="0"/>
        <a:buChar char="•"/>
        <a:defRPr sz="1500" kern="1200">
          <a:solidFill>
            <a:schemeClr val="tx1"/>
          </a:solidFill>
          <a:latin typeface="Segoe UI" panose="020B0502040204020203" pitchFamily="34" charset="0"/>
          <a:ea typeface="+mn-ea"/>
          <a:cs typeface="Segoe UI" panose="020B0502040204020203" pitchFamily="34" charset="0"/>
        </a:defRPr>
      </a:lvl3pPr>
      <a:lvl4pPr marL="1200150" indent="-171450" algn="l" defTabSz="685800" rtl="0" eaLnBrk="1" latinLnBrk="0" hangingPunct="1">
        <a:lnSpc>
          <a:spcPct val="100000"/>
        </a:lnSpc>
        <a:spcBef>
          <a:spcPts val="1350"/>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4pPr>
      <a:lvl5pPr marL="1543050" indent="-171450" algn="l" defTabSz="685800" rtl="0" eaLnBrk="1" latinLnBrk="0" hangingPunct="1">
        <a:lnSpc>
          <a:spcPct val="100000"/>
        </a:lnSpc>
        <a:spcBef>
          <a:spcPts val="1350"/>
        </a:spcBef>
        <a:buFont typeface="Arial" panose="020B0604020202020204" pitchFamily="34" charset="0"/>
        <a:buChar char="•"/>
        <a:defRPr sz="1350" kern="1200">
          <a:solidFill>
            <a:schemeClr val="tx1"/>
          </a:solidFill>
          <a:latin typeface="Segoe UI" panose="020B0502040204020203" pitchFamily="34" charset="0"/>
          <a:ea typeface="+mn-ea"/>
          <a:cs typeface="Segoe UI"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1143000" y="76200"/>
            <a:ext cx="67818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1027"/>
          <p:cNvSpPr>
            <a:spLocks noGrp="1" noChangeArrowheads="1"/>
          </p:cNvSpPr>
          <p:nvPr>
            <p:ph type="body" idx="1"/>
          </p:nvPr>
        </p:nvSpPr>
        <p:spPr bwMode="auto">
          <a:xfrm>
            <a:off x="1143000" y="1219200"/>
            <a:ext cx="6781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6" name="Picture 5" descr="StartZone_Logo-2pms.png"/>
          <p:cNvPicPr>
            <a:picLocks noChangeAspect="1"/>
          </p:cNvPicPr>
          <p:nvPr/>
        </p:nvPicPr>
        <p:blipFill>
          <a:blip r:embed="rId17" cstate="print"/>
          <a:srcRect/>
          <a:stretch>
            <a:fillRect/>
          </a:stretch>
        </p:blipFill>
        <p:spPr bwMode="auto">
          <a:xfrm>
            <a:off x="6096000" y="6096000"/>
            <a:ext cx="2886075" cy="609600"/>
          </a:xfrm>
          <a:prstGeom prst="rect">
            <a:avLst/>
          </a:prstGeom>
          <a:noFill/>
          <a:ln w="9525">
            <a:noFill/>
            <a:miter lim="800000"/>
            <a:headEnd/>
            <a:tailEnd/>
          </a:ln>
        </p:spPr>
      </p:pic>
      <p:pic>
        <p:nvPicPr>
          <p:cNvPr id="3077" name="Picture 5" descr="StartZone_Logo-2pms.png"/>
          <p:cNvPicPr>
            <a:picLocks noChangeAspect="1"/>
          </p:cNvPicPr>
          <p:nvPr/>
        </p:nvPicPr>
        <p:blipFill>
          <a:blip r:embed="rId17" cstate="print"/>
          <a:srcRect/>
          <a:stretch>
            <a:fillRect/>
          </a:stretch>
        </p:blipFill>
        <p:spPr bwMode="auto">
          <a:xfrm>
            <a:off x="6096000" y="6096000"/>
            <a:ext cx="2886075" cy="609600"/>
          </a:xfrm>
          <a:prstGeom prst="rect">
            <a:avLst/>
          </a:prstGeom>
          <a:noFill/>
          <a:ln w="9525">
            <a:noFill/>
            <a:miter lim="800000"/>
            <a:headEnd/>
            <a:tailEnd/>
          </a:ln>
        </p:spPr>
      </p:pic>
    </p:spTree>
    <p:extLst>
      <p:ext uri="{BB962C8B-B14F-4D97-AF65-F5344CB8AC3E}">
        <p14:creationId xmlns:p14="http://schemas.microsoft.com/office/powerpoint/2010/main" val="5807063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l" rtl="0" eaLnBrk="0" fontAlgn="base" hangingPunct="0">
        <a:spcBef>
          <a:spcPct val="0"/>
        </a:spcBef>
        <a:spcAft>
          <a:spcPct val="0"/>
        </a:spcAft>
        <a:defRPr sz="4400">
          <a:solidFill>
            <a:srgbClr val="000000"/>
          </a:solidFill>
          <a:latin typeface="Franklin Gothic Medium Cond" pitchFamily="34" charset="0"/>
          <a:ea typeface="+mj-ea"/>
          <a:cs typeface="+mj-cs"/>
        </a:defRPr>
      </a:lvl1pPr>
      <a:lvl2pPr algn="l" rtl="0" eaLnBrk="0" fontAlgn="base" hangingPunct="0">
        <a:spcBef>
          <a:spcPct val="0"/>
        </a:spcBef>
        <a:spcAft>
          <a:spcPct val="0"/>
        </a:spcAft>
        <a:defRPr sz="4400">
          <a:solidFill>
            <a:srgbClr val="000000"/>
          </a:solidFill>
          <a:latin typeface="Franklin Gothic Medium Cond" pitchFamily="34" charset="0"/>
        </a:defRPr>
      </a:lvl2pPr>
      <a:lvl3pPr algn="l" rtl="0" eaLnBrk="0" fontAlgn="base" hangingPunct="0">
        <a:spcBef>
          <a:spcPct val="0"/>
        </a:spcBef>
        <a:spcAft>
          <a:spcPct val="0"/>
        </a:spcAft>
        <a:defRPr sz="4400">
          <a:solidFill>
            <a:srgbClr val="000000"/>
          </a:solidFill>
          <a:latin typeface="Franklin Gothic Medium Cond" pitchFamily="34" charset="0"/>
        </a:defRPr>
      </a:lvl3pPr>
      <a:lvl4pPr algn="l" rtl="0" eaLnBrk="0" fontAlgn="base" hangingPunct="0">
        <a:spcBef>
          <a:spcPct val="0"/>
        </a:spcBef>
        <a:spcAft>
          <a:spcPct val="0"/>
        </a:spcAft>
        <a:defRPr sz="4400">
          <a:solidFill>
            <a:srgbClr val="000000"/>
          </a:solidFill>
          <a:latin typeface="Franklin Gothic Medium Cond" pitchFamily="34" charset="0"/>
        </a:defRPr>
      </a:lvl4pPr>
      <a:lvl5pPr algn="l" rtl="0" eaLnBrk="0" fontAlgn="base" hangingPunct="0">
        <a:spcBef>
          <a:spcPct val="0"/>
        </a:spcBef>
        <a:spcAft>
          <a:spcPct val="0"/>
        </a:spcAft>
        <a:defRPr sz="4400">
          <a:solidFill>
            <a:srgbClr val="000000"/>
          </a:solidFill>
          <a:latin typeface="Franklin Gothic Medium Cond" pitchFamily="34" charset="0"/>
        </a:defRPr>
      </a:lvl5pPr>
      <a:lvl6pPr marL="457200" algn="l" rtl="0" eaLnBrk="1" fontAlgn="base" hangingPunct="1">
        <a:spcBef>
          <a:spcPct val="0"/>
        </a:spcBef>
        <a:spcAft>
          <a:spcPct val="0"/>
        </a:spcAft>
        <a:defRPr sz="3600">
          <a:solidFill>
            <a:srgbClr val="000000"/>
          </a:solidFill>
          <a:latin typeface="Garamond" pitchFamily="18" charset="0"/>
        </a:defRPr>
      </a:lvl6pPr>
      <a:lvl7pPr marL="914400" algn="l" rtl="0" eaLnBrk="1" fontAlgn="base" hangingPunct="1">
        <a:spcBef>
          <a:spcPct val="0"/>
        </a:spcBef>
        <a:spcAft>
          <a:spcPct val="0"/>
        </a:spcAft>
        <a:defRPr sz="3600">
          <a:solidFill>
            <a:srgbClr val="000000"/>
          </a:solidFill>
          <a:latin typeface="Garamond" pitchFamily="18" charset="0"/>
        </a:defRPr>
      </a:lvl7pPr>
      <a:lvl8pPr marL="1371600" algn="l" rtl="0" eaLnBrk="1" fontAlgn="base" hangingPunct="1">
        <a:spcBef>
          <a:spcPct val="0"/>
        </a:spcBef>
        <a:spcAft>
          <a:spcPct val="0"/>
        </a:spcAft>
        <a:defRPr sz="3600">
          <a:solidFill>
            <a:srgbClr val="000000"/>
          </a:solidFill>
          <a:latin typeface="Garamond" pitchFamily="18" charset="0"/>
        </a:defRPr>
      </a:lvl8pPr>
      <a:lvl9pPr marL="1828800" algn="l" rtl="0" eaLnBrk="1" fontAlgn="base" hangingPunct="1">
        <a:spcBef>
          <a:spcPct val="0"/>
        </a:spcBef>
        <a:spcAft>
          <a:spcPct val="0"/>
        </a:spcAft>
        <a:defRPr sz="3600">
          <a:solidFill>
            <a:srgbClr val="000000"/>
          </a:solidFill>
          <a:latin typeface="Garamond" pitchFamily="18" charset="0"/>
        </a:defRPr>
      </a:lvl9pPr>
    </p:titleStyle>
    <p:bodyStyle>
      <a:lvl1pPr marL="342900" indent="-342900" algn="l" rtl="0" eaLnBrk="0" fontAlgn="base" hangingPunct="0">
        <a:spcBef>
          <a:spcPct val="20000"/>
        </a:spcBef>
        <a:spcAft>
          <a:spcPct val="0"/>
        </a:spcAft>
        <a:buClr>
          <a:schemeClr val="tx1"/>
        </a:buClr>
        <a:buChar char="•"/>
        <a:defRPr sz="2800">
          <a:solidFill>
            <a:srgbClr val="000000"/>
          </a:solidFill>
          <a:latin typeface="Arial" charset="0"/>
          <a:ea typeface="+mn-ea"/>
          <a:cs typeface="+mn-cs"/>
        </a:defRPr>
      </a:lvl1pPr>
      <a:lvl2pPr marL="742950" indent="-285750" algn="l" rtl="0" eaLnBrk="0" fontAlgn="base" hangingPunct="0">
        <a:spcBef>
          <a:spcPct val="20000"/>
        </a:spcBef>
        <a:spcAft>
          <a:spcPct val="0"/>
        </a:spcAft>
        <a:buClr>
          <a:schemeClr val="tx1"/>
        </a:buClr>
        <a:buChar char="•"/>
        <a:defRPr sz="2600">
          <a:solidFill>
            <a:srgbClr val="000000"/>
          </a:solidFill>
          <a:latin typeface="Arial" charset="0"/>
        </a:defRPr>
      </a:lvl2pPr>
      <a:lvl3pPr marL="1143000" indent="-228600" algn="l" rtl="0" eaLnBrk="0" fontAlgn="base" hangingPunct="0">
        <a:spcBef>
          <a:spcPct val="20000"/>
        </a:spcBef>
        <a:spcAft>
          <a:spcPct val="0"/>
        </a:spcAft>
        <a:buClr>
          <a:schemeClr val="tx1"/>
        </a:buClr>
        <a:buChar char="•"/>
        <a:defRPr sz="2400">
          <a:solidFill>
            <a:srgbClr val="000000"/>
          </a:solidFill>
          <a:latin typeface="Arial" charset="0"/>
        </a:defRPr>
      </a:lvl3pPr>
      <a:lvl4pPr marL="1600200" indent="-228600" algn="l" rtl="0" eaLnBrk="0" fontAlgn="base" hangingPunct="0">
        <a:spcBef>
          <a:spcPct val="20000"/>
        </a:spcBef>
        <a:spcAft>
          <a:spcPct val="0"/>
        </a:spcAft>
        <a:buClr>
          <a:schemeClr val="tx1"/>
        </a:buClr>
        <a:buChar char="•"/>
        <a:defRPr sz="2000">
          <a:solidFill>
            <a:srgbClr val="000000"/>
          </a:solidFill>
          <a:latin typeface="Arial" charset="0"/>
        </a:defRPr>
      </a:lvl4pPr>
      <a:lvl5pPr marL="2057400" indent="-228600" algn="l" rtl="0" eaLnBrk="0" fontAlgn="base" hangingPunct="0">
        <a:spcBef>
          <a:spcPct val="20000"/>
        </a:spcBef>
        <a:spcAft>
          <a:spcPct val="0"/>
        </a:spcAft>
        <a:buClr>
          <a:schemeClr val="tx1"/>
        </a:buClr>
        <a:buChar char="•"/>
        <a:defRPr sz="2000">
          <a:solidFill>
            <a:srgbClr val="000000"/>
          </a:solidFill>
          <a:latin typeface="Arial" charset="0"/>
        </a:defRPr>
      </a:lvl5pPr>
      <a:lvl6pPr marL="2514600" indent="-228600" algn="l" rtl="0" eaLnBrk="1" fontAlgn="base" hangingPunct="1">
        <a:spcBef>
          <a:spcPct val="20000"/>
        </a:spcBef>
        <a:spcAft>
          <a:spcPct val="0"/>
        </a:spcAft>
        <a:buClr>
          <a:schemeClr val="tx1"/>
        </a:buClr>
        <a:buChar char="•"/>
        <a:defRPr sz="2000">
          <a:solidFill>
            <a:srgbClr val="000000"/>
          </a:solidFill>
          <a:latin typeface="+mn-lt"/>
        </a:defRPr>
      </a:lvl6pPr>
      <a:lvl7pPr marL="2971800" indent="-228600" algn="l" rtl="0" eaLnBrk="1" fontAlgn="base" hangingPunct="1">
        <a:spcBef>
          <a:spcPct val="20000"/>
        </a:spcBef>
        <a:spcAft>
          <a:spcPct val="0"/>
        </a:spcAft>
        <a:buClr>
          <a:schemeClr val="tx1"/>
        </a:buClr>
        <a:buChar char="•"/>
        <a:defRPr sz="2000">
          <a:solidFill>
            <a:srgbClr val="000000"/>
          </a:solidFill>
          <a:latin typeface="+mn-lt"/>
        </a:defRPr>
      </a:lvl7pPr>
      <a:lvl8pPr marL="3429000" indent="-228600" algn="l" rtl="0" eaLnBrk="1" fontAlgn="base" hangingPunct="1">
        <a:spcBef>
          <a:spcPct val="20000"/>
        </a:spcBef>
        <a:spcAft>
          <a:spcPct val="0"/>
        </a:spcAft>
        <a:buClr>
          <a:schemeClr val="tx1"/>
        </a:buClr>
        <a:buChar char="•"/>
        <a:defRPr sz="2000">
          <a:solidFill>
            <a:srgbClr val="000000"/>
          </a:solidFill>
          <a:latin typeface="+mn-lt"/>
        </a:defRPr>
      </a:lvl8pPr>
      <a:lvl9pPr marL="3886200" indent="-228600" algn="l" rtl="0" eaLnBrk="1" fontAlgn="base" hangingPunct="1">
        <a:spcBef>
          <a:spcPct val="20000"/>
        </a:spcBef>
        <a:spcAft>
          <a:spcPct val="0"/>
        </a:spcAft>
        <a:buClr>
          <a:schemeClr val="tx1"/>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6"/>
          <p:cNvPicPr>
            <a:picLocks noChangeAspect="1"/>
          </p:cNvPicPr>
          <p:nvPr userDrawn="1"/>
        </p:nvPicPr>
        <p:blipFill rotWithShape="1">
          <a:blip r:embed="rId3">
            <a:extLst>
              <a:ext uri="{28A0092B-C50C-407E-A947-70E740481C1C}">
                <a14:useLocalDpi xmlns:a14="http://schemas.microsoft.com/office/drawing/2010/main" val="0"/>
              </a:ext>
            </a:extLst>
          </a:blip>
          <a:srcRect t="7507" b="10590"/>
          <a:stretch/>
        </p:blipFill>
        <p:spPr bwMode="auto">
          <a:xfrm>
            <a:off x="7432937" y="5384800"/>
            <a:ext cx="1402773"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748567"/>
      </p:ext>
    </p:extLst>
  </p:cSld>
  <p:clrMap bg1="lt1" tx1="dk1" bg2="lt2" tx2="dk2" accent1="accent1" accent2="accent2" accent3="accent3" accent4="accent4" accent5="accent5" accent6="accent6" hlink="hlink" folHlink="folHlink"/>
  <p:hf sldNum="0" hdr="0" ftr="0" dt="0"/>
  <p:txStyles>
    <p:titleStyle>
      <a:lvl1pPr algn="ctr" defTabSz="257169" rtl="0" eaLnBrk="1" latinLnBrk="0" hangingPunct="1">
        <a:spcBef>
          <a:spcPct val="0"/>
        </a:spcBef>
        <a:buNone/>
        <a:defRPr sz="2475" kern="1200">
          <a:solidFill>
            <a:schemeClr val="tx1"/>
          </a:solidFill>
          <a:latin typeface="+mj-lt"/>
          <a:ea typeface="+mj-ea"/>
          <a:cs typeface="+mj-cs"/>
        </a:defRPr>
      </a:lvl1pPr>
    </p:titleStyle>
    <p:bodyStyle>
      <a:lvl1pPr marL="192876" indent="-192876" algn="l" defTabSz="257169" rtl="0" eaLnBrk="1" latinLnBrk="0" hangingPunct="1">
        <a:spcBef>
          <a:spcPct val="20000"/>
        </a:spcBef>
        <a:buFont typeface="Arial"/>
        <a:buChar char="•"/>
        <a:defRPr sz="1800" kern="1200">
          <a:solidFill>
            <a:schemeClr val="tx1"/>
          </a:solidFill>
          <a:latin typeface="+mn-lt"/>
          <a:ea typeface="+mn-ea"/>
          <a:cs typeface="+mn-cs"/>
        </a:defRPr>
      </a:lvl1pPr>
      <a:lvl2pPr marL="417899" indent="-160731" algn="l" defTabSz="257169" rtl="0" eaLnBrk="1" latinLnBrk="0" hangingPunct="1">
        <a:spcBef>
          <a:spcPct val="20000"/>
        </a:spcBef>
        <a:buFont typeface="Arial"/>
        <a:buChar char="–"/>
        <a:defRPr sz="1575" kern="1200">
          <a:solidFill>
            <a:schemeClr val="tx1"/>
          </a:solidFill>
          <a:latin typeface="+mn-lt"/>
          <a:ea typeface="+mn-ea"/>
          <a:cs typeface="+mn-cs"/>
        </a:defRPr>
      </a:lvl2pPr>
      <a:lvl3pPr marL="642921" indent="-128585" algn="l" defTabSz="257169" rtl="0" eaLnBrk="1" latinLnBrk="0" hangingPunct="1">
        <a:spcBef>
          <a:spcPct val="20000"/>
        </a:spcBef>
        <a:buFont typeface="Arial"/>
        <a:buChar char="•"/>
        <a:defRPr sz="1350" kern="1200">
          <a:solidFill>
            <a:schemeClr val="tx1"/>
          </a:solidFill>
          <a:latin typeface="+mn-lt"/>
          <a:ea typeface="+mn-ea"/>
          <a:cs typeface="+mn-cs"/>
        </a:defRPr>
      </a:lvl3pPr>
      <a:lvl4pPr marL="900090" indent="-128585" algn="l" defTabSz="257169" rtl="0" eaLnBrk="1" latinLnBrk="0" hangingPunct="1">
        <a:spcBef>
          <a:spcPct val="20000"/>
        </a:spcBef>
        <a:buFont typeface="Arial"/>
        <a:buChar char="–"/>
        <a:defRPr sz="1125" kern="1200">
          <a:solidFill>
            <a:schemeClr val="tx1"/>
          </a:solidFill>
          <a:latin typeface="+mn-lt"/>
          <a:ea typeface="+mn-ea"/>
          <a:cs typeface="+mn-cs"/>
        </a:defRPr>
      </a:lvl4pPr>
      <a:lvl5pPr marL="1157259" indent="-128585" algn="l" defTabSz="257169" rtl="0" eaLnBrk="1" latinLnBrk="0" hangingPunct="1">
        <a:spcBef>
          <a:spcPct val="20000"/>
        </a:spcBef>
        <a:buFont typeface="Arial"/>
        <a:buChar char="»"/>
        <a:defRPr sz="1125" kern="1200">
          <a:solidFill>
            <a:schemeClr val="tx1"/>
          </a:solidFill>
          <a:latin typeface="+mn-lt"/>
          <a:ea typeface="+mn-ea"/>
          <a:cs typeface="+mn-cs"/>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9" rtl="0" eaLnBrk="1" latinLnBrk="0" hangingPunct="1">
        <a:defRPr sz="1013" kern="1200">
          <a:solidFill>
            <a:schemeClr val="tx1"/>
          </a:solidFill>
          <a:latin typeface="+mn-lt"/>
          <a:ea typeface="+mn-ea"/>
          <a:cs typeface="+mn-cs"/>
        </a:defRPr>
      </a:lvl1pPr>
      <a:lvl2pPr marL="257169" algn="l" defTabSz="257169" rtl="0" eaLnBrk="1" latinLnBrk="0" hangingPunct="1">
        <a:defRPr sz="1013" kern="1200">
          <a:solidFill>
            <a:schemeClr val="tx1"/>
          </a:solidFill>
          <a:latin typeface="+mn-lt"/>
          <a:ea typeface="+mn-ea"/>
          <a:cs typeface="+mn-cs"/>
        </a:defRPr>
      </a:lvl2pPr>
      <a:lvl3pPr marL="514337" algn="l" defTabSz="257169" rtl="0" eaLnBrk="1" latinLnBrk="0" hangingPunct="1">
        <a:defRPr sz="1013" kern="1200">
          <a:solidFill>
            <a:schemeClr val="tx1"/>
          </a:solidFill>
          <a:latin typeface="+mn-lt"/>
          <a:ea typeface="+mn-ea"/>
          <a:cs typeface="+mn-cs"/>
        </a:defRPr>
      </a:lvl3pPr>
      <a:lvl4pPr marL="771506" algn="l" defTabSz="257169" rtl="0" eaLnBrk="1" latinLnBrk="0" hangingPunct="1">
        <a:defRPr sz="1013" kern="1200">
          <a:solidFill>
            <a:schemeClr val="tx1"/>
          </a:solidFill>
          <a:latin typeface="+mn-lt"/>
          <a:ea typeface="+mn-ea"/>
          <a:cs typeface="+mn-cs"/>
        </a:defRPr>
      </a:lvl4pPr>
      <a:lvl5pPr marL="1028675" algn="l" defTabSz="257169" rtl="0" eaLnBrk="1" latinLnBrk="0" hangingPunct="1">
        <a:defRPr sz="1013" kern="1200">
          <a:solidFill>
            <a:schemeClr val="tx1"/>
          </a:solidFill>
          <a:latin typeface="+mn-lt"/>
          <a:ea typeface="+mn-ea"/>
          <a:cs typeface="+mn-cs"/>
        </a:defRPr>
      </a:lvl5pPr>
      <a:lvl6pPr marL="1285843" algn="l" defTabSz="257169" rtl="0" eaLnBrk="1" latinLnBrk="0" hangingPunct="1">
        <a:defRPr sz="1013" kern="1200">
          <a:solidFill>
            <a:schemeClr val="tx1"/>
          </a:solidFill>
          <a:latin typeface="+mn-lt"/>
          <a:ea typeface="+mn-ea"/>
          <a:cs typeface="+mn-cs"/>
        </a:defRPr>
      </a:lvl6pPr>
      <a:lvl7pPr marL="1543011" algn="l" defTabSz="257169" rtl="0" eaLnBrk="1" latinLnBrk="0" hangingPunct="1">
        <a:defRPr sz="1013" kern="1200">
          <a:solidFill>
            <a:schemeClr val="tx1"/>
          </a:solidFill>
          <a:latin typeface="+mn-lt"/>
          <a:ea typeface="+mn-ea"/>
          <a:cs typeface="+mn-cs"/>
        </a:defRPr>
      </a:lvl7pPr>
      <a:lvl8pPr marL="1800180" algn="l" defTabSz="257169" rtl="0" eaLnBrk="1" latinLnBrk="0" hangingPunct="1">
        <a:defRPr sz="1013" kern="1200">
          <a:solidFill>
            <a:schemeClr val="tx1"/>
          </a:solidFill>
          <a:latin typeface="+mn-lt"/>
          <a:ea typeface="+mn-ea"/>
          <a:cs typeface="+mn-cs"/>
        </a:defRPr>
      </a:lvl8pPr>
      <a:lvl9pPr marL="2057349" algn="l" defTabSz="257169"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style36 Gill Sans</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BE3B21E-442B-4801-B428-B3A03E833D1B}" type="datetime1">
              <a:rPr lang="en-US" smtClean="0"/>
              <a:t>5/6/2026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F36D66-DD9B-4450-AF4C-E83708BD8C19}" type="slidenum">
              <a:rPr lang="en-US" smtClean="0"/>
              <a:t>‹#›</a:t>
            </a:fld>
            <a:endParaRPr lang="en-US"/>
          </a:p>
        </p:txBody>
      </p:sp>
    </p:spTree>
    <p:extLst>
      <p:ext uri="{BB962C8B-B14F-4D97-AF65-F5344CB8AC3E}">
        <p14:creationId xmlns:p14="http://schemas.microsoft.com/office/powerpoint/2010/main" val="90825360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Lst>
  <p:hf hdr="0" ftr="0" dt="0"/>
  <p:txStyles>
    <p:titleStyle>
      <a:lvl1pPr algn="l" defTabSz="685800" rtl="0" eaLnBrk="1" latinLnBrk="0" hangingPunct="1">
        <a:lnSpc>
          <a:spcPct val="90000"/>
        </a:lnSpc>
        <a:spcBef>
          <a:spcPct val="0"/>
        </a:spcBef>
        <a:buNone/>
        <a:defRPr sz="3300" b="1" kern="1200">
          <a:solidFill>
            <a:schemeClr val="bg1">
              <a:lumMod val="50000"/>
            </a:schemeClr>
          </a:solidFill>
          <a:latin typeface="Myriad Pro" panose="020B0503030403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yriad Pro" panose="020B0503030403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yriad Pro" panose="020B0503030403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802AC7-5272-9B7C-6D14-1D3D46DABDE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8A698-79A6-1657-BC12-56F8EEB9F5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C0910-27E8-D2C5-25D4-77035C85E76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9E593442-938F-42F3-AF45-00E2D65FC9FE}" type="datetimeFigureOut">
              <a:rPr lang="en-US" smtClean="0"/>
              <a:t>5/6/2026</a:t>
            </a:fld>
            <a:endParaRPr lang="en-US"/>
          </a:p>
        </p:txBody>
      </p:sp>
      <p:sp>
        <p:nvSpPr>
          <p:cNvPr id="5" name="Footer Placeholder 4">
            <a:extLst>
              <a:ext uri="{FF2B5EF4-FFF2-40B4-BE49-F238E27FC236}">
                <a16:creationId xmlns:a16="http://schemas.microsoft.com/office/drawing/2014/main" id="{5F3D508B-8732-5644-FC35-02BB6A0D9C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1A556B-8216-2FCF-62F3-59EF0F961D3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B75BA3BF-6931-45E8-8E76-C77D366597DB}" type="slidenum">
              <a:rPr lang="en-US" smtClean="0"/>
              <a:t>‹#›</a:t>
            </a:fld>
            <a:endParaRPr lang="en-US"/>
          </a:p>
        </p:txBody>
      </p:sp>
      <p:pic>
        <p:nvPicPr>
          <p:cNvPr id="9" name="Picture 8" descr="cover-template.jpg">
            <a:extLst>
              <a:ext uri="{FF2B5EF4-FFF2-40B4-BE49-F238E27FC236}">
                <a16:creationId xmlns:a16="http://schemas.microsoft.com/office/drawing/2014/main" id="{ADC7DEE7-EEA9-D08C-A06D-6781A5EA1D84}"/>
              </a:ext>
            </a:extLst>
          </p:cNvPr>
          <p:cNvPicPr>
            <a:picLocks noChangeAspect="1"/>
          </p:cNvPicPr>
          <p:nvPr userDrawn="1"/>
        </p:nvPicPr>
        <p:blipFill>
          <a:blip r:embed="rId5" cstate="print"/>
          <a:srcRect t="12500" b="12500"/>
          <a:stretch/>
        </p:blipFill>
        <p:spPr>
          <a:xfrm>
            <a:off x="0" y="0"/>
            <a:ext cx="9144000" cy="6858000"/>
          </a:xfrm>
          <a:prstGeom prst="rect">
            <a:avLst/>
          </a:prstGeom>
        </p:spPr>
      </p:pic>
      <p:pic>
        <p:nvPicPr>
          <p:cNvPr id="10" name="Picture 9">
            <a:extLst>
              <a:ext uri="{FF2B5EF4-FFF2-40B4-BE49-F238E27FC236}">
                <a16:creationId xmlns:a16="http://schemas.microsoft.com/office/drawing/2014/main" id="{746CE97C-AA75-0939-5BE6-BD3F430FF89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70769" y="259841"/>
            <a:ext cx="1425684" cy="1095476"/>
          </a:xfrm>
          <a:prstGeom prst="rect">
            <a:avLst/>
          </a:prstGeom>
        </p:spPr>
      </p:pic>
    </p:spTree>
    <p:extLst>
      <p:ext uri="{BB962C8B-B14F-4D97-AF65-F5344CB8AC3E}">
        <p14:creationId xmlns:p14="http://schemas.microsoft.com/office/powerpoint/2010/main" val="271189840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descr="Blue-Star-Header.jpg">
            <a:extLst>
              <a:ext uri="{FF2B5EF4-FFF2-40B4-BE49-F238E27FC236}">
                <a16:creationId xmlns:a16="http://schemas.microsoft.com/office/drawing/2014/main" id="{E5F275BC-8735-4A81-24D9-9BD5B46520F1}"/>
              </a:ext>
            </a:extLst>
          </p:cNvPr>
          <p:cNvPicPr>
            <a:picLocks noChangeAspect="1"/>
          </p:cNvPicPr>
          <p:nvPr userDrawn="1"/>
        </p:nvPicPr>
        <p:blipFill>
          <a:blip r:embed="rId9" cstate="print"/>
          <a:srcRect t="15801"/>
          <a:stretch/>
        </p:blipFill>
        <p:spPr>
          <a:xfrm>
            <a:off x="0" y="0"/>
            <a:ext cx="9144000" cy="1690688"/>
          </a:xfrm>
          <a:prstGeom prst="rect">
            <a:avLst/>
          </a:prstGeom>
        </p:spPr>
      </p:pic>
      <p:cxnSp>
        <p:nvCxnSpPr>
          <p:cNvPr id="10" name="Straight Connector 9">
            <a:extLst>
              <a:ext uri="{FF2B5EF4-FFF2-40B4-BE49-F238E27FC236}">
                <a16:creationId xmlns:a16="http://schemas.microsoft.com/office/drawing/2014/main" id="{AFB17DE6-405C-145E-B85A-D4BDE3432536}"/>
              </a:ext>
            </a:extLst>
          </p:cNvPr>
          <p:cNvCxnSpPr>
            <a:cxnSpLocks/>
          </p:cNvCxnSpPr>
          <p:nvPr userDrawn="1"/>
        </p:nvCxnSpPr>
        <p:spPr>
          <a:xfrm>
            <a:off x="544919" y="6460502"/>
            <a:ext cx="8054163" cy="0"/>
          </a:xfrm>
          <a:prstGeom prst="line">
            <a:avLst/>
          </a:prstGeom>
          <a:ln w="9525">
            <a:solidFill>
              <a:srgbClr val="ADAFB2"/>
            </a:solidFill>
          </a:ln>
        </p:spPr>
        <p:style>
          <a:lnRef idx="1">
            <a:schemeClr val="accent1"/>
          </a:lnRef>
          <a:fillRef idx="0">
            <a:schemeClr val="accent1"/>
          </a:fillRef>
          <a:effectRef idx="0">
            <a:schemeClr val="accent1"/>
          </a:effectRef>
          <a:fontRef idx="minor">
            <a:schemeClr val="tx1"/>
          </a:fontRef>
        </p:style>
      </p:cxnSp>
      <p:sp>
        <p:nvSpPr>
          <p:cNvPr id="12" name="Footer Placeholder 8">
            <a:extLst>
              <a:ext uri="{FF2B5EF4-FFF2-40B4-BE49-F238E27FC236}">
                <a16:creationId xmlns:a16="http://schemas.microsoft.com/office/drawing/2014/main" id="{BE4AA47E-47F3-4552-05E8-4410ED02EEFB}"/>
              </a:ext>
            </a:extLst>
          </p:cNvPr>
          <p:cNvSpPr txBox="1">
            <a:spLocks/>
          </p:cNvSpPr>
          <p:nvPr userDrawn="1"/>
        </p:nvSpPr>
        <p:spPr>
          <a:xfrm>
            <a:off x="6383328" y="6334926"/>
            <a:ext cx="753732" cy="230832"/>
          </a:xfrm>
          <a:prstGeom prst="rect">
            <a:avLst/>
          </a:prstGeom>
          <a:solidFill>
            <a:schemeClr val="bg1"/>
          </a:solidFill>
        </p:spPr>
        <p:txBody>
          <a:bodyPr vert="horz" wrap="none" lIns="68580" tIns="34290" rIns="68580" bIns="34290" rtlCol="0" anchor="ctr">
            <a:spAutoFit/>
          </a:bodyPr>
          <a:lstStyle>
            <a:defPPr>
              <a:defRPr lang="en-US"/>
            </a:defPPr>
            <a:lvl1pPr marL="0" algn="l" defTabSz="914400" rtl="0" eaLnBrk="1" latinLnBrk="0" hangingPunct="1">
              <a:defRPr sz="1400" b="0" i="0" kern="1200" spc="-10" baseline="0">
                <a:solidFill>
                  <a:schemeClr val="bg2"/>
                </a:solidFill>
                <a:latin typeface="Metropoli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rgbClr val="ADAFB2"/>
                </a:solidFill>
              </a:rPr>
              <a:t>WSBDC.org</a:t>
            </a:r>
          </a:p>
        </p:txBody>
      </p:sp>
      <p:sp>
        <p:nvSpPr>
          <p:cNvPr id="6" name="Text Placeholder 19">
            <a:extLst>
              <a:ext uri="{FF2B5EF4-FFF2-40B4-BE49-F238E27FC236}">
                <a16:creationId xmlns:a16="http://schemas.microsoft.com/office/drawing/2014/main" id="{B9B6CD56-2C73-B16C-D65E-316569843ED8}"/>
              </a:ext>
            </a:extLst>
          </p:cNvPr>
          <p:cNvSpPr txBox="1">
            <a:spLocks/>
          </p:cNvSpPr>
          <p:nvPr userDrawn="1"/>
        </p:nvSpPr>
        <p:spPr>
          <a:xfrm>
            <a:off x="335280" y="6306433"/>
            <a:ext cx="1107996" cy="237757"/>
          </a:xfrm>
          <a:prstGeom prst="rect">
            <a:avLst/>
          </a:prstGeom>
          <a:solidFill>
            <a:schemeClr val="bg1"/>
          </a:solidFill>
        </p:spPr>
        <p:txBody>
          <a:bodyPr wrap="none" rIns="34290">
            <a:sp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400" kern="1200">
                <a:solidFill>
                  <a:schemeClr val="bg2"/>
                </a:solidFill>
                <a:latin typeface="Metropolis" pitchFamily="2" charset="77"/>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solidFill>
                  <a:srgbClr val="ADAFB2"/>
                </a:solidFill>
              </a:rPr>
              <a:t>Washington SBDC</a:t>
            </a:r>
          </a:p>
        </p:txBody>
      </p:sp>
    </p:spTree>
    <p:extLst>
      <p:ext uri="{BB962C8B-B14F-4D97-AF65-F5344CB8AC3E}">
        <p14:creationId xmlns:p14="http://schemas.microsoft.com/office/powerpoint/2010/main" val="266829142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FB17DE6-405C-145E-B85A-D4BDE3432536}"/>
              </a:ext>
            </a:extLst>
          </p:cNvPr>
          <p:cNvCxnSpPr>
            <a:cxnSpLocks/>
            <a:stCxn id="6" idx="3"/>
          </p:cNvCxnSpPr>
          <p:nvPr userDrawn="1"/>
        </p:nvCxnSpPr>
        <p:spPr>
          <a:xfrm>
            <a:off x="2459034" y="6425312"/>
            <a:ext cx="6140048" cy="35191"/>
          </a:xfrm>
          <a:prstGeom prst="line">
            <a:avLst/>
          </a:prstGeom>
          <a:ln w="9525">
            <a:solidFill>
              <a:srgbClr val="ADAFB2"/>
            </a:solidFill>
          </a:ln>
        </p:spPr>
        <p:style>
          <a:lnRef idx="1">
            <a:schemeClr val="accent1"/>
          </a:lnRef>
          <a:fillRef idx="0">
            <a:schemeClr val="accent1"/>
          </a:fillRef>
          <a:effectRef idx="0">
            <a:schemeClr val="accent1"/>
          </a:effectRef>
          <a:fontRef idx="minor">
            <a:schemeClr val="tx1"/>
          </a:fontRef>
        </p:style>
      </p:cxnSp>
      <p:sp>
        <p:nvSpPr>
          <p:cNvPr id="12" name="Footer Placeholder 8">
            <a:extLst>
              <a:ext uri="{FF2B5EF4-FFF2-40B4-BE49-F238E27FC236}">
                <a16:creationId xmlns:a16="http://schemas.microsoft.com/office/drawing/2014/main" id="{BE4AA47E-47F3-4552-05E8-4410ED02EEFB}"/>
              </a:ext>
            </a:extLst>
          </p:cNvPr>
          <p:cNvSpPr txBox="1">
            <a:spLocks/>
          </p:cNvSpPr>
          <p:nvPr userDrawn="1"/>
        </p:nvSpPr>
        <p:spPr>
          <a:xfrm>
            <a:off x="6383328" y="6334926"/>
            <a:ext cx="753732" cy="230832"/>
          </a:xfrm>
          <a:prstGeom prst="rect">
            <a:avLst/>
          </a:prstGeom>
          <a:solidFill>
            <a:schemeClr val="bg1"/>
          </a:solidFill>
        </p:spPr>
        <p:txBody>
          <a:bodyPr vert="horz" wrap="none" lIns="68580" tIns="34290" rIns="68580" bIns="34290" rtlCol="0" anchor="ctr">
            <a:spAutoFit/>
          </a:bodyPr>
          <a:lstStyle>
            <a:defPPr>
              <a:defRPr lang="en-US"/>
            </a:defPPr>
            <a:lvl1pPr marL="0" algn="l" defTabSz="914400" rtl="0" eaLnBrk="1" latinLnBrk="0" hangingPunct="1">
              <a:defRPr sz="1400" b="0" i="0" kern="1200" spc="-10" baseline="0">
                <a:solidFill>
                  <a:schemeClr val="bg2"/>
                </a:solidFill>
                <a:latin typeface="Metropoli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a:solidFill>
                  <a:srgbClr val="ADAFB2"/>
                </a:solidFill>
              </a:rPr>
              <a:t>WSBDC.org</a:t>
            </a:r>
          </a:p>
        </p:txBody>
      </p:sp>
      <p:sp>
        <p:nvSpPr>
          <p:cNvPr id="6" name="Text Placeholder 19">
            <a:extLst>
              <a:ext uri="{FF2B5EF4-FFF2-40B4-BE49-F238E27FC236}">
                <a16:creationId xmlns:a16="http://schemas.microsoft.com/office/drawing/2014/main" id="{B9B6CD56-2C73-B16C-D65E-316569843ED8}"/>
              </a:ext>
            </a:extLst>
          </p:cNvPr>
          <p:cNvSpPr txBox="1">
            <a:spLocks/>
          </p:cNvSpPr>
          <p:nvPr userDrawn="1"/>
        </p:nvSpPr>
        <p:spPr>
          <a:xfrm>
            <a:off x="1351038" y="6306433"/>
            <a:ext cx="1107996" cy="237757"/>
          </a:xfrm>
          <a:prstGeom prst="rect">
            <a:avLst/>
          </a:prstGeom>
          <a:solidFill>
            <a:schemeClr val="bg1"/>
          </a:solidFill>
        </p:spPr>
        <p:txBody>
          <a:bodyPr wrap="none" rIns="34290">
            <a:sp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400" kern="1200">
                <a:solidFill>
                  <a:schemeClr val="bg2"/>
                </a:solidFill>
                <a:latin typeface="Metropolis" pitchFamily="2" charset="77"/>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accent2"/>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a:solidFill>
                  <a:srgbClr val="ADAFB2"/>
                </a:solidFill>
              </a:rPr>
              <a:t>Washington SBDC</a:t>
            </a:r>
          </a:p>
        </p:txBody>
      </p:sp>
      <p:sp>
        <p:nvSpPr>
          <p:cNvPr id="2" name="Rectangle 1">
            <a:extLst>
              <a:ext uri="{FF2B5EF4-FFF2-40B4-BE49-F238E27FC236}">
                <a16:creationId xmlns:a16="http://schemas.microsoft.com/office/drawing/2014/main" id="{FD46A677-B1FE-954A-2686-C5BC56673889}"/>
              </a:ext>
            </a:extLst>
          </p:cNvPr>
          <p:cNvSpPr/>
          <p:nvPr userDrawn="1"/>
        </p:nvSpPr>
        <p:spPr>
          <a:xfrm rot="16200000">
            <a:off x="-2794992" y="2794992"/>
            <a:ext cx="6858000" cy="1268016"/>
          </a:xfrm>
          <a:prstGeom prst="rect">
            <a:avLst/>
          </a:prstGeom>
          <a:solidFill>
            <a:srgbClr val="0036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997686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0.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hyperlink" Target="mailto:amuloum@uw.edu" TargetMode="External"/><Relationship Id="rId13" Type="http://schemas.openxmlformats.org/officeDocument/2006/relationships/image" Target="../media/image43.png"/><Relationship Id="rId3" Type="http://schemas.openxmlformats.org/officeDocument/2006/relationships/image" Target="../media/image34.jpg"/><Relationship Id="rId7" Type="http://schemas.openxmlformats.org/officeDocument/2006/relationships/hyperlink" Target="mailto:mkmanzo@uw.edu" TargetMode="External"/><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mailto:jorrala@uw.edu" TargetMode="External"/><Relationship Id="rId11" Type="http://schemas.openxmlformats.org/officeDocument/2006/relationships/image" Target="../media/image41.png"/><Relationship Id="rId5" Type="http://schemas.openxmlformats.org/officeDocument/2006/relationships/hyperlink" Target="mailto:wtutol@uw.edu" TargetMode="External"/><Relationship Id="rId10" Type="http://schemas.openxmlformats.org/officeDocument/2006/relationships/hyperlink" Target="https://foster.uw.edu/centers/consulting-and-business-development-center/" TargetMode="External"/><Relationship Id="rId4" Type="http://schemas.openxmlformats.org/officeDocument/2006/relationships/hyperlink" Target="mailto:gmichan@uw.edu" TargetMode="External"/><Relationship Id="rId9" Type="http://schemas.openxmlformats.org/officeDocument/2006/relationships/hyperlink" Target="mailto:abouayad@uw.edu"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hyperlink" Target="mailto:Suppliers@uw.edu"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finance.uw.edu/ps/supplier-information/registration" TargetMode="External"/><Relationship Id="rId4" Type="http://schemas.openxmlformats.org/officeDocument/2006/relationships/hyperlink" Target="mailto:suppliers@uw.edu"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finance.uw.edu/ps/supplier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20.xml.rels><?xml version="1.0" encoding="UTF-8" standalone="yes"?>
<Relationships xmlns="http://schemas.openxmlformats.org/package/2006/relationships"><Relationship Id="rId3" Type="http://schemas.openxmlformats.org/officeDocument/2006/relationships/hyperlink" Target="https://facilities.uw.edu/projects/business-opportunities" TargetMode="External"/><Relationship Id="rId2" Type="http://schemas.openxmlformats.org/officeDocument/2006/relationships/hyperlink" Target="https://www.djc.com/"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mailto:eys2@uw.edu"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green.uw.edu/inform/esc/policy-statemen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finance.uw.edu/fm/ps/sites/default/files/Code%20of%20Conduct%207-29-16.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washington.edu/admin/rules/policies/BRG/RP60.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green.uw.edu/sustainability-pla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mailto:WebsCustomerService@des.wa.gov" TargetMode="External"/><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hyperlink" Target="https://www.des.wa.gov/services/contracting-purchasing/doing-business-state/webs-registration-search-tips" TargetMode="External"/><Relationship Id="rId4" Type="http://schemas.openxmlformats.org/officeDocument/2006/relationships/hyperlink" Target="mailto:joe.norwood@des.wa.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apps.des.wa.gov/DESContracts/Home/PlannedProcurement"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hyperlink" Target="https://des.wa.gov/services/facilities-leasing/public-works-design-construction/architecture-engineering-design-consultants/upcoming-projects-and-events" TargetMode="External"/><Relationship Id="rId4" Type="http://schemas.openxmlformats.org/officeDocument/2006/relationships/hyperlink" Target="https://www.des.wa.gov/sites/default/files/public/documents/ContractingPurchasing/InternalContractsActionCalendar.pdf?=449a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webscustomerservice@des.wa.gov" TargetMode="External"/><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49.xml"/><Relationship Id="rId5" Type="http://schemas.openxmlformats.org/officeDocument/2006/relationships/image" Target="../media/image61.sv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63.png"/><Relationship Id="rId4"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49.xml"/><Relationship Id="rId5" Type="http://schemas.openxmlformats.org/officeDocument/2006/relationships/image" Target="../media/image61.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notesSlide" Target="../notesSlides/notesSlide26.xml"/><Relationship Id="rId1" Type="http://schemas.openxmlformats.org/officeDocument/2006/relationships/slideLayout" Target="../slideLayouts/slideLayout49.xml"/><Relationship Id="rId6" Type="http://schemas.openxmlformats.org/officeDocument/2006/relationships/image" Target="../media/image67.svg"/><Relationship Id="rId5" Type="http://schemas.openxmlformats.org/officeDocument/2006/relationships/image" Target="../media/image58.png"/><Relationship Id="rId4" Type="http://schemas.openxmlformats.org/officeDocument/2006/relationships/image" Target="../media/image66.sv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49.xml"/><Relationship Id="rId5" Type="http://schemas.openxmlformats.org/officeDocument/2006/relationships/image" Target="../media/image61.sv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9.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9.xml"/><Relationship Id="rId5" Type="http://schemas.openxmlformats.org/officeDocument/2006/relationships/image" Target="../media/image61.sv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openxmlformats.org/officeDocument/2006/relationships/image" Target="../media/image74.png"/><Relationship Id="rId5" Type="http://schemas.openxmlformats.org/officeDocument/2006/relationships/image" Target="../media/image61.sv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61.svg"/><Relationship Id="rId2" Type="http://schemas.openxmlformats.org/officeDocument/2006/relationships/notesSlide" Target="../notesSlides/notesSlide30.xml"/><Relationship Id="rId1" Type="http://schemas.openxmlformats.org/officeDocument/2006/relationships/slideLayout" Target="../slideLayouts/slideLayout49.xml"/><Relationship Id="rId6" Type="http://schemas.openxmlformats.org/officeDocument/2006/relationships/image" Target="../media/image76.svg"/><Relationship Id="rId5" Type="http://schemas.openxmlformats.org/officeDocument/2006/relationships/hyperlink" Target="mailto:TechnicalAssistance@omwbe.wa.gov" TargetMode="Externa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40.xml"/><Relationship Id="rId5" Type="http://schemas.openxmlformats.org/officeDocument/2006/relationships/image" Target="cid:image002.jpg@01D054CB.D53A5AD0" TargetMode="Externa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cid:image002.jpg@01D054CB.D53A5AD0" TargetMode="Externa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41.xml"/><Relationship Id="rId5" Type="http://schemas.openxmlformats.org/officeDocument/2006/relationships/image" Target="cid:image002.jpg@01D054CB.D53A5AD0" TargetMode="External"/><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hyperlink" Target="http://www.washingtonapex.org/" TargetMode="External"/><Relationship Id="rId7"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41.xml"/><Relationship Id="rId6" Type="http://schemas.openxmlformats.org/officeDocument/2006/relationships/image" Target="cid:image002.jpg@01D054CB.D53A5AD0" TargetMode="External"/><Relationship Id="rId5" Type="http://schemas.openxmlformats.org/officeDocument/2006/relationships/image" Target="../media/image78.jpe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image" Target="cid:image002.jpg@01D054CB.D53A5AD0" TargetMode="External"/><Relationship Id="rId3" Type="http://schemas.openxmlformats.org/officeDocument/2006/relationships/hyperlink" Target="mailto:dsundell@greenriver.edu" TargetMode="External"/><Relationship Id="rId7"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77.png"/><Relationship Id="rId5" Type="http://schemas.openxmlformats.org/officeDocument/2006/relationships/hyperlink" Target="http://www.washingtonapex.org/" TargetMode="External"/><Relationship Id="rId4" Type="http://schemas.openxmlformats.org/officeDocument/2006/relationships/hyperlink" Target="mailto:mmartirosian@greenriver.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01_74A16CDE.xml"/><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64.xml"/><Relationship Id="rId5" Type="http://schemas.openxmlformats.org/officeDocument/2006/relationships/image" Target="../media/image82.jpe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8" Type="http://schemas.openxmlformats.org/officeDocument/2006/relationships/hyperlink" Target="mailto:bcory@uw.edu/" TargetMode="External"/><Relationship Id="rId13" Type="http://schemas.openxmlformats.org/officeDocument/2006/relationships/hyperlink" Target="mailto:ajones77@uw.edu" TargetMode="External"/><Relationship Id="rId3" Type="http://schemas.openxmlformats.org/officeDocument/2006/relationships/hyperlink" Target="mailto:claudiac@uw.edu" TargetMode="External"/><Relationship Id="rId7" Type="http://schemas.openxmlformats.org/officeDocument/2006/relationships/hyperlink" Target="mailto:dawnlake@uw.edu" TargetMode="External"/><Relationship Id="rId12" Type="http://schemas.openxmlformats.org/officeDocument/2006/relationships/hyperlink" Target="mailto:triciaod@uw.edu" TargetMode="External"/><Relationship Id="rId2" Type="http://schemas.openxmlformats.org/officeDocument/2006/relationships/hyperlink" Target="mailto:ellefson@uw.edu" TargetMode="External"/><Relationship Id="rId1" Type="http://schemas.openxmlformats.org/officeDocument/2006/relationships/slideLayout" Target="../slideLayouts/slideLayout7.xml"/><Relationship Id="rId6" Type="http://schemas.openxmlformats.org/officeDocument/2006/relationships/hyperlink" Target="mailto:/pinghuang@uw.edu" TargetMode="External"/><Relationship Id="rId11" Type="http://schemas.openxmlformats.org/officeDocument/2006/relationships/hyperlink" Target="mailto:monica25@uw.edu" TargetMode="External"/><Relationship Id="rId5" Type="http://schemas.openxmlformats.org/officeDocument/2006/relationships/hyperlink" Target="mailto:choung21@uw.edu/" TargetMode="External"/><Relationship Id="rId15" Type="http://schemas.openxmlformats.org/officeDocument/2006/relationships/hyperlink" Target="mailto:gmichan@uw.edu" TargetMode="External"/><Relationship Id="rId10" Type="http://schemas.openxmlformats.org/officeDocument/2006/relationships/hyperlink" Target="mailto:uwfbuy@uw.edu" TargetMode="External"/><Relationship Id="rId4" Type="http://schemas.openxmlformats.org/officeDocument/2006/relationships/hyperlink" Target="mailto:bhardie@uw.edu/" TargetMode="External"/><Relationship Id="rId9" Type="http://schemas.openxmlformats.org/officeDocument/2006/relationships/hyperlink" Target="mailto:grams@uw.edu" TargetMode="External"/><Relationship Id="rId14" Type="http://schemas.openxmlformats.org/officeDocument/2006/relationships/hyperlink" Target="mailto:wtutol@uw.edu" TargetMode="External"/></Relationships>
</file>

<file path=ppt/slides/_rels/slide59.xml.rels><?xml version="1.0" encoding="UTF-8" standalone="yes"?>
<Relationships xmlns="http://schemas.openxmlformats.org/package/2006/relationships"><Relationship Id="rId2" Type="http://schemas.openxmlformats.org/officeDocument/2006/relationships/hyperlink" Target="https://universityofwashington.supplierone.co/"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hyperlink" Target="https://doc.workday.com/user-guide/en-us/strategic-sourcing/supplier-account-setup/gnj1594911610346.htm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mailto:Belete.Y@portseattle.org" TargetMode="External"/><Relationship Id="rId2" Type="http://schemas.openxmlformats.org/officeDocument/2006/relationships/hyperlink" Target="https://www.coopartnerships.org/blog/2023/11/30/city-of-seattle-the-liberty-project" TargetMode="Externa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openxmlformats.org/officeDocument/2006/relationships/hyperlink" Target="https://www.fbo.gov/" TargetMode="External"/><Relationship Id="rId3" Type="http://schemas.openxmlformats.org/officeDocument/2006/relationships/hyperlink" Target="https://fortress.wa.gov/ga/webs/" TargetMode="External"/><Relationship Id="rId7" Type="http://schemas.openxmlformats.org/officeDocument/2006/relationships/hyperlink" Target="https://washingtonapex.org/" TargetMode="External"/><Relationship Id="rId12" Type="http://schemas.openxmlformats.org/officeDocument/2006/relationships/hyperlink" Target="https://www.vizientinc.com/suppliers"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www.sba.gov/" TargetMode="External"/><Relationship Id="rId11" Type="http://schemas.openxmlformats.org/officeDocument/2006/relationships/hyperlink" Target="https://www.gsa.gov/buying-selling/purchasing-programs/gsa-schedules/selling-to-the-government" TargetMode="External"/><Relationship Id="rId5" Type="http://schemas.openxmlformats.org/officeDocument/2006/relationships/hyperlink" Target="http://www.omwbe.wa.gov/" TargetMode="External"/><Relationship Id="rId10" Type="http://schemas.openxmlformats.org/officeDocument/2006/relationships/hyperlink" Target="https://www.oria.wa.gov/site/alias__oria/368/Home.aspx" TargetMode="External"/><Relationship Id="rId4" Type="http://schemas.openxmlformats.org/officeDocument/2006/relationships/hyperlink" Target="https://sam.gov/SAM/" TargetMode="External"/><Relationship Id="rId9" Type="http://schemas.openxmlformats.org/officeDocument/2006/relationships/hyperlink" Target="https://beta.sam.gov/"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mailto:gmichan@uw.edu" TargetMode="External"/><Relationship Id="rId13" Type="http://schemas.openxmlformats.org/officeDocument/2006/relationships/hyperlink" Target="mailto:claudiac@uw.edu" TargetMode="External"/><Relationship Id="rId3" Type="http://schemas.openxmlformats.org/officeDocument/2006/relationships/hyperlink" Target="mailto:dawnlake@uw.edu" TargetMode="External"/><Relationship Id="rId7" Type="http://schemas.openxmlformats.org/officeDocument/2006/relationships/hyperlink" Target="mailto:supo@wsu.edu" TargetMode="External"/><Relationship Id="rId12" Type="http://schemas.openxmlformats.org/officeDocument/2006/relationships/hyperlink" Target="mailto:giselle.saquid@wsu.edu" TargetMode="External"/><Relationship Id="rId2" Type="http://schemas.openxmlformats.org/officeDocument/2006/relationships/hyperlink" Target="mailto:wilturol@uw.edu" TargetMode="External"/><Relationship Id="rId1" Type="http://schemas.openxmlformats.org/officeDocument/2006/relationships/slideLayout" Target="../slideLayouts/slideLayout7.xml"/><Relationship Id="rId6" Type="http://schemas.openxmlformats.org/officeDocument/2006/relationships/hyperlink" Target="mailto:mmartirosian@greenriver.edu" TargetMode="External"/><Relationship Id="rId11" Type="http://schemas.openxmlformats.org/officeDocument/2006/relationships/hyperlink" Target="mailto:dsundell@greenriver.edu" TargetMode="External"/><Relationship Id="rId5" Type="http://schemas.openxmlformats.org/officeDocument/2006/relationships/hyperlink" Target="mailto:joe.Norwood@des.wa.gov" TargetMode="External"/><Relationship Id="rId10" Type="http://schemas.openxmlformats.org/officeDocument/2006/relationships/hyperlink" Target="mailto:shana.barehand@des.wa.gov" TargetMode="External"/><Relationship Id="rId4" Type="http://schemas.openxmlformats.org/officeDocument/2006/relationships/hyperlink" Target="mailto:sys2@uw.edu" TargetMode="External"/><Relationship Id="rId9" Type="http://schemas.openxmlformats.org/officeDocument/2006/relationships/hyperlink" Target="mailto:imherelm@uw.edu" TargetMode="External"/><Relationship Id="rId14" Type="http://schemas.openxmlformats.org/officeDocument/2006/relationships/hyperlink" Target="mailto:contractingandpurchasing@des.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37.jpeg"/><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9.jpeg"/><Relationship Id="rId5" Type="http://schemas.openxmlformats.org/officeDocument/2006/relationships/image" Target="../media/image40.jpe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7527B-CFD6-E7B4-24D7-C8E7B58E2A78}"/>
              </a:ext>
            </a:extLst>
          </p:cNvPr>
          <p:cNvSpPr>
            <a:spLocks noGrp="1"/>
          </p:cNvSpPr>
          <p:nvPr>
            <p:ph type="body" sz="quarter" idx="10"/>
          </p:nvPr>
        </p:nvSpPr>
        <p:spPr/>
        <p:txBody>
          <a:bodyPr>
            <a:normAutofit fontScale="32500" lnSpcReduction="20000"/>
          </a:bodyPr>
          <a:lstStyle/>
          <a:p>
            <a:pPr algn="ctr"/>
            <a:endParaRPr lang="en-US"/>
          </a:p>
          <a:p>
            <a:pPr algn="ctr"/>
            <a:r>
              <a:rPr lang="en-US" sz="13500"/>
              <a:t>WELCOME </a:t>
            </a:r>
          </a:p>
          <a:p>
            <a:pPr algn="ctr"/>
            <a:endParaRPr lang="en-US"/>
          </a:p>
          <a:p>
            <a:pPr algn="ctr"/>
            <a:endParaRPr lang="en-US"/>
          </a:p>
          <a:p>
            <a:pPr algn="ctr"/>
            <a:r>
              <a:rPr lang="en-US" sz="7000"/>
              <a:t>University of Washington Supplier Orientation</a:t>
            </a:r>
          </a:p>
          <a:p>
            <a:pPr algn="ctr"/>
            <a:endParaRPr lang="en-US" sz="7000"/>
          </a:p>
          <a:p>
            <a:pPr algn="ctr"/>
            <a:r>
              <a:rPr lang="en-US" sz="7000"/>
              <a:t>Presentation will start at 10:30 am</a:t>
            </a:r>
          </a:p>
          <a:p>
            <a:endParaRPr lang="en-US"/>
          </a:p>
        </p:txBody>
      </p:sp>
    </p:spTree>
    <p:extLst>
      <p:ext uri="{BB962C8B-B14F-4D97-AF65-F5344CB8AC3E}">
        <p14:creationId xmlns:p14="http://schemas.microsoft.com/office/powerpoint/2010/main" val="2414206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51BB8-B738-125D-8E55-A5CF96C77F5E}"/>
            </a:ext>
          </a:extLst>
        </p:cNvPr>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48C0A17A-313F-7EEB-22C3-BCE4E29CBF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295" y="6044540"/>
            <a:ext cx="1258705" cy="637137"/>
          </a:xfrm>
          <a:prstGeom prst="rect">
            <a:avLst/>
          </a:prstGeom>
        </p:spPr>
      </p:pic>
      <p:pic>
        <p:nvPicPr>
          <p:cNvPr id="9" name="Picture 2" descr="C:\Users\wtutol\Desktop\20th Program\Photos\Foster_CBDC_RainierValley-27.jpg">
            <a:extLst>
              <a:ext uri="{FF2B5EF4-FFF2-40B4-BE49-F238E27FC236}">
                <a16:creationId xmlns:a16="http://schemas.microsoft.com/office/drawing/2014/main" id="{4FBACB5C-A7F2-400E-9675-9DE66AAB7B2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80" t="7011" r="28642" b="22089"/>
          <a:stretch/>
        </p:blipFill>
        <p:spPr bwMode="auto">
          <a:xfrm>
            <a:off x="0" y="4710827"/>
            <a:ext cx="2624448" cy="21581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D7FCD0D6-F79B-2B3A-D73C-84D6A11CF5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5203" y="567777"/>
            <a:ext cx="1898797" cy="142628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80EC6D99-D12A-48AA-A0A3-09A84E34B302}"/>
              </a:ext>
            </a:extLst>
          </p:cNvPr>
          <p:cNvSpPr>
            <a:spLocks noGrp="1"/>
          </p:cNvSpPr>
          <p:nvPr>
            <p:ph type="title"/>
          </p:nvPr>
        </p:nvSpPr>
        <p:spPr>
          <a:xfrm>
            <a:off x="0" y="176323"/>
            <a:ext cx="9251576" cy="759686"/>
          </a:xfrm>
        </p:spPr>
        <p:txBody>
          <a:bodyPr>
            <a:normAutofit/>
          </a:bodyPr>
          <a:lstStyle/>
          <a:p>
            <a:r>
              <a:rPr lang="en-US" sz="3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Certificate Programs &amp; Other Offerings</a:t>
            </a:r>
          </a:p>
        </p:txBody>
      </p:sp>
      <p:sp>
        <p:nvSpPr>
          <p:cNvPr id="5" name="TextBox 4">
            <a:extLst>
              <a:ext uri="{FF2B5EF4-FFF2-40B4-BE49-F238E27FC236}">
                <a16:creationId xmlns:a16="http://schemas.microsoft.com/office/drawing/2014/main" id="{0F7EC90F-05D1-B1E2-1436-08C6085AC757}"/>
              </a:ext>
            </a:extLst>
          </p:cNvPr>
          <p:cNvSpPr txBox="1"/>
          <p:nvPr/>
        </p:nvSpPr>
        <p:spPr>
          <a:xfrm>
            <a:off x="0" y="1064394"/>
            <a:ext cx="8573441" cy="2492990"/>
          </a:xfrm>
          <a:prstGeom prst="rect">
            <a:avLst/>
          </a:prstGeom>
          <a:noFill/>
        </p:spPr>
        <p:txBody>
          <a:bodyPr wrap="square">
            <a:spAutoFit/>
          </a:bodyPr>
          <a:lstStyle/>
          <a:p>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Yakima Business Certificate Program</a:t>
            </a:r>
          </a:p>
          <a:p>
            <a:pPr marL="285750" indent="-285750">
              <a:buFont typeface="Arial" panose="020B0604020202020204" pitchFamily="34" charset="0"/>
              <a:buChar char="•"/>
              <a:defRPr/>
            </a:pPr>
            <a:r>
              <a:rPr lang="en-US" sz="1600" dirty="0">
                <a:latin typeface="Open Sans" panose="020B0606030504020204" pitchFamily="34" charset="0"/>
                <a:ea typeface="Open Sans" panose="020B0606030504020204" pitchFamily="34" charset="0"/>
                <a:cs typeface="Open Sans" panose="020B0606030504020204" pitchFamily="34" charset="0"/>
              </a:rPr>
              <a:t>6-week business certificate</a:t>
            </a:r>
            <a:endParaRPr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rPr>
              <a:t>Focus on leadership and strategy</a:t>
            </a:r>
          </a:p>
          <a:p>
            <a:pPr marL="285750" indent="-285750">
              <a:buFont typeface="Arial" panose="020B0604020202020204" pitchFamily="34" charset="0"/>
              <a:buChar char="•"/>
            </a:pPr>
            <a:endParaRPr lang="en-US"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en-US" sz="1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006E"/>
                </a:solidFill>
                <a:effectLst/>
                <a:uLnTx/>
                <a:uFillTx/>
                <a:latin typeface="Open Sans" panose="020B0606030504020204" pitchFamily="34" charset="0"/>
                <a:ea typeface="Open Sans" panose="020B0606030504020204" pitchFamily="34" charset="0"/>
                <a:cs typeface="Open Sans" panose="020B0606030504020204" pitchFamily="34" charset="0"/>
              </a:rPr>
              <a:t>Tribal Gaming &amp; Hospitality Management Certificate Program</a:t>
            </a:r>
            <a:endParaRPr kumimoji="0" lang="en-US" sz="2000" b="0" i="0" u="none" strike="noStrike" kern="1200" cap="none" spc="0" normalizeH="0" baseline="0" noProof="0" dirty="0">
              <a:ln>
                <a:noFill/>
              </a:ln>
              <a:solidFill>
                <a:srgbClr val="32006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Management leadership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Coursework: Marketing, Accounting, Finance, Management/Leadership</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endParaRPr lang="en-US" sz="1000" b="1" dirty="0">
              <a:solidFill>
                <a:srgbClr val="32006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Content Placeholder 4">
            <a:extLst>
              <a:ext uri="{FF2B5EF4-FFF2-40B4-BE49-F238E27FC236}">
                <a16:creationId xmlns:a16="http://schemas.microsoft.com/office/drawing/2014/main" id="{7146D095-5B2E-96F9-F998-69CDB48B9E0A}"/>
              </a:ext>
            </a:extLst>
          </p:cNvPr>
          <p:cNvSpPr txBox="1">
            <a:spLocks/>
          </p:cNvSpPr>
          <p:nvPr/>
        </p:nvSpPr>
        <p:spPr>
          <a:xfrm>
            <a:off x="2769397" y="4052219"/>
            <a:ext cx="5505886" cy="2310889"/>
          </a:xfrm>
          <a:prstGeom prst="rect">
            <a:avLst/>
          </a:prstGeom>
        </p:spPr>
        <p:txBody>
          <a:bodyPr vert="horz" wrap="square" lIns="137160" tIns="45720" rIns="91440" bIns="45720" rtlCol="0" anchor="t">
            <a:spAutoFit/>
          </a:bodyPr>
          <a:lstStyle>
            <a:lvl1pPr marL="0" indent="0" algn="l" defTabSz="457200" rtl="0" fontAlgn="base">
              <a:spcBef>
                <a:spcPts val="0"/>
              </a:spcBef>
              <a:spcAft>
                <a:spcPts val="100"/>
              </a:spcAft>
              <a:buFont typeface="Arial" charset="0"/>
              <a:buNone/>
              <a:defRPr lang="en-US" sz="2400" kern="1200" dirty="0" smtClean="0">
                <a:solidFill>
                  <a:schemeClr val="tx1"/>
                </a:solidFill>
                <a:latin typeface="+mn-lt"/>
                <a:ea typeface="Open Sans" panose="020B0606030504020204" pitchFamily="34" charset="0"/>
                <a:cs typeface="Arial" panose="020B0604020202020204" pitchFamily="34" charset="0"/>
              </a:defRPr>
            </a:lvl1pPr>
            <a:lvl2pPr marL="628650" indent="-287338" algn="l" defTabSz="457200" rtl="0" fontAlgn="base">
              <a:spcBef>
                <a:spcPts val="0"/>
              </a:spcBef>
              <a:spcAft>
                <a:spcPts val="100"/>
              </a:spcAft>
              <a:buFont typeface="Arial" panose="020B0604020202020204" pitchFamily="34" charset="0"/>
              <a:buChar char="•"/>
              <a:defRPr lang="en-US" sz="2400" kern="1200" dirty="0" smtClean="0">
                <a:solidFill>
                  <a:schemeClr val="tx1"/>
                </a:solidFill>
                <a:latin typeface="+mn-lt"/>
                <a:ea typeface="Open Sans" panose="020B0606030504020204" pitchFamily="34" charset="0"/>
                <a:cs typeface="Arial" panose="020B0604020202020204" pitchFamily="34" charset="0"/>
              </a:defRPr>
            </a:lvl2pPr>
            <a:lvl3pPr marL="914400" indent="-227013" algn="l" defTabSz="457200" rtl="0" fontAlgn="base">
              <a:spcBef>
                <a:spcPts val="0"/>
              </a:spcBef>
              <a:spcAft>
                <a:spcPts val="100"/>
              </a:spcAft>
              <a:buFont typeface="Arial" charset="0"/>
              <a:buChar char="•"/>
              <a:defRPr lang="en-US" sz="2000" kern="1200" dirty="0" smtClean="0">
                <a:solidFill>
                  <a:schemeClr val="tx1"/>
                </a:solidFill>
                <a:latin typeface="+mn-lt"/>
                <a:ea typeface="Open Sans" panose="020B0606030504020204" pitchFamily="34" charset="0"/>
                <a:cs typeface="Arial" panose="020B0604020202020204" pitchFamily="34" charset="0"/>
              </a:defRPr>
            </a:lvl3pPr>
            <a:lvl4pPr marL="1143000" indent="-228600" algn="l" defTabSz="457200" rtl="0" fontAlgn="base">
              <a:spcBef>
                <a:spcPts val="0"/>
              </a:spcBef>
              <a:spcAft>
                <a:spcPts val="100"/>
              </a:spcAft>
              <a:buFont typeface="Arial" panose="020B0604020202020204" pitchFamily="34" charset="0"/>
              <a:buChar char="•"/>
              <a:tabLst/>
              <a:defRPr lang="en-US" sz="2000" kern="1200" dirty="0">
                <a:solidFill>
                  <a:schemeClr val="tx1"/>
                </a:solidFill>
                <a:latin typeface="+mn-lt"/>
                <a:ea typeface="Open Sans" panose="020B0606030504020204" pitchFamily="34" charset="0"/>
                <a:cs typeface="Arial" panose="020B0604020202020204" pitchFamily="34" charset="0"/>
              </a:defRPr>
            </a:lvl4pPr>
            <a:lvl5pPr marL="1371600" indent="-230188" algn="l" defTabSz="457200" rtl="0" fontAlgn="base">
              <a:spcBef>
                <a:spcPts val="0"/>
              </a:spcBef>
              <a:spcAft>
                <a:spcPts val="100"/>
              </a:spcAft>
              <a:buFont typeface="Arial" panose="020B0604020202020204" pitchFamily="34" charset="0"/>
              <a:buChar char="•"/>
              <a:defRPr sz="2000" kern="1200">
                <a:solidFill>
                  <a:schemeClr val="tx1"/>
                </a:solidFill>
                <a:latin typeface="+mn-lt"/>
                <a:ea typeface="Open Sans" panose="020B06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00"/>
              </a:spcAft>
              <a:buClrTx/>
              <a:buSzTx/>
              <a:buFont typeface="Arial" charset="0"/>
              <a:buNone/>
              <a:tabLst/>
              <a:defRPr/>
            </a:pPr>
            <a:r>
              <a:rPr lang="en-US" sz="2000" b="1" dirty="0">
                <a:solidFill>
                  <a:srgbClr val="32006E"/>
                </a:solidFill>
                <a:latin typeface="Open Sans" panose="020B0606030504020204" pitchFamily="34" charset="0"/>
                <a:cs typeface="Open Sans" panose="020B0606030504020204" pitchFamily="34" charset="0"/>
              </a:rPr>
              <a:t>Lending to Underserved Communities</a:t>
            </a:r>
            <a:endParaRPr kumimoji="0" lang="en-US" sz="2000" b="0" i="0" u="none" strike="noStrike" kern="1200" cap="none" spc="0" normalizeH="0" baseline="0" noProof="0" dirty="0">
              <a:ln>
                <a:noFill/>
              </a:ln>
              <a:solidFill>
                <a:srgbClr val="32006E"/>
              </a:solidFill>
              <a:effectLst/>
              <a:uLnTx/>
              <a:uFillTx/>
              <a:latin typeface="Open Sans" panose="020B0606030504020204" pitchFamily="34" charset="0"/>
              <a:cs typeface="Open Sans" panose="020B0606030504020204" pitchFamily="34" charset="0"/>
            </a:endParaRPr>
          </a:p>
          <a:p>
            <a:pPr marL="285750" marR="0" lvl="0" indent="-285750" algn="l" defTabSz="457200" rtl="0" eaLnBrk="1" fontAlgn="base" latinLnBrk="0" hangingPunct="1">
              <a:lnSpc>
                <a:spcPct val="100000"/>
              </a:lnSpc>
              <a:spcBef>
                <a:spcPts val="0"/>
              </a:spcBef>
              <a:spcAft>
                <a:spcPts val="100"/>
              </a:spcAft>
              <a:buClrTx/>
              <a:buSzTx/>
              <a:buFont typeface="Arial,Sans-Serif"/>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UW MBA students work with small  businesses to gain access to business loans</a:t>
            </a:r>
            <a:endParaRPr kumimoji="0" lang="en-US" sz="1600" b="0" i="0" u="none" strike="noStrike" kern="1200" cap="none" spc="0" normalizeH="0" baseline="0" noProof="0" dirty="0">
              <a:ln>
                <a:noFill/>
              </a:ln>
              <a:solidFill>
                <a:srgbClr val="000000"/>
              </a:solidFill>
              <a:effectLst/>
              <a:uLnTx/>
              <a:uFillTx/>
              <a:latin typeface="Open Sans" panose="020B0606030504020204" pitchFamily="34" charset="0"/>
              <a:cs typeface="Open Sans" panose="020B0606030504020204" pitchFamily="34" charset="0"/>
            </a:endParaRPr>
          </a:p>
          <a:p>
            <a:pPr marL="0" marR="0" lvl="0" indent="0" algn="l" defTabSz="457200" rtl="0" eaLnBrk="1" fontAlgn="base" latinLnBrk="0" hangingPunct="1">
              <a:lnSpc>
                <a:spcPct val="100000"/>
              </a:lnSpc>
              <a:spcBef>
                <a:spcPts val="0"/>
              </a:spcBef>
              <a:spcAft>
                <a:spcPts val="100"/>
              </a:spcAft>
              <a:buClrTx/>
              <a:buSzTx/>
              <a:buFont typeface="Arial" charset="0"/>
              <a:buNone/>
              <a:tabLst/>
              <a:defRPr/>
            </a:pPr>
            <a:r>
              <a:rPr lang="en-US" sz="2000" b="1" dirty="0">
                <a:solidFill>
                  <a:srgbClr val="32006E"/>
                </a:solidFill>
                <a:latin typeface="Open Sans" panose="020B0606030504020204" pitchFamily="34" charset="0"/>
                <a:cs typeface="Open Sans" panose="020B0606030504020204" pitchFamily="34" charset="0"/>
              </a:rPr>
              <a:t>Ethical Leadership </a:t>
            </a:r>
            <a:endParaRPr kumimoji="0" lang="en-US" sz="2000" b="1" i="0" u="none" strike="noStrike" kern="1200" cap="none" spc="0" normalizeH="0" baseline="0" noProof="0" dirty="0">
              <a:ln>
                <a:noFill/>
              </a:ln>
              <a:solidFill>
                <a:srgbClr val="32006E"/>
              </a:solidFill>
              <a:effectLst/>
              <a:uLnTx/>
              <a:uFillTx/>
              <a:latin typeface="Open Sans" panose="020B0606030504020204" pitchFamily="34" charset="0"/>
              <a:cs typeface="Open Sans" panose="020B0606030504020204" pitchFamily="34" charset="0"/>
            </a:endParaRPr>
          </a:p>
          <a:p>
            <a:pPr marL="285750" marR="0" lvl="0" indent="-285750" algn="l" defTabSz="457200" rtl="0" eaLnBrk="1" fontAlgn="base" latinLnBrk="0" hangingPunct="1">
              <a:lnSpc>
                <a:spcPct val="100000"/>
              </a:lnSpc>
              <a:spcBef>
                <a:spcPts val="0"/>
              </a:spcBef>
              <a:spcAft>
                <a:spcPts val="100"/>
              </a:spcAft>
              <a:buClrTx/>
              <a:buSzTx/>
              <a:buFont typeface="Arial" panose="020B0604020202020204" pitchFamily="34" charset="0"/>
              <a:buChar char="•"/>
              <a:tabLst/>
              <a:defRPr/>
            </a:pPr>
            <a:r>
              <a:rPr lang="en-US" sz="1600" dirty="0">
                <a:solidFill>
                  <a:prstClr val="black"/>
                </a:solidFill>
                <a:latin typeface="Open Sans" panose="020B0606030504020204" pitchFamily="34" charset="0"/>
                <a:cs typeface="Open Sans" panose="020B0606030504020204" pitchFamily="34" charset="0"/>
              </a:rPr>
              <a:t>UW MBA students work with small businesses on consulting projects</a:t>
            </a: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endParaRPr>
          </a:p>
          <a:p>
            <a:pPr lvl="0">
              <a:defRPr/>
            </a:pPr>
            <a:r>
              <a:rPr lang="en-US" sz="2000" b="1" dirty="0">
                <a:solidFill>
                  <a:srgbClr val="32006E"/>
                </a:solidFill>
                <a:latin typeface="Open Sans" panose="020B0606030504020204" pitchFamily="34" charset="0"/>
                <a:cs typeface="Open Sans" panose="020B0606030504020204" pitchFamily="34" charset="0"/>
              </a:rPr>
              <a:t>Board Fellows (MBA/MPA Students)</a:t>
            </a:r>
          </a:p>
          <a:p>
            <a:pPr marL="285750" lvl="0" indent="-285750">
              <a:buFont typeface="Arial" panose="020B0604020202020204" pitchFamily="34" charset="0"/>
              <a:buChar char="•"/>
              <a:defRPr/>
            </a:pPr>
            <a:r>
              <a:rPr lang="en-US" sz="1600" dirty="0">
                <a:solidFill>
                  <a:prstClr val="black"/>
                </a:solidFill>
                <a:latin typeface="Open Sans" panose="020B0606030504020204" pitchFamily="34" charset="0"/>
                <a:cs typeface="Open Sans" panose="020B0606030504020204" pitchFamily="34" charset="0"/>
              </a:rPr>
              <a:t>Board leadership development</a:t>
            </a:r>
          </a:p>
        </p:txBody>
      </p:sp>
    </p:spTree>
    <p:extLst>
      <p:ext uri="{BB962C8B-B14F-4D97-AF65-F5344CB8AC3E}">
        <p14:creationId xmlns:p14="http://schemas.microsoft.com/office/powerpoint/2010/main" val="524373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79AF-3B0E-AC01-EBC9-0AECED06A4DF}"/>
            </a:ext>
          </a:extLst>
        </p:cNvPr>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F6664B53-3F6E-EB61-227A-E0BB91B51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697" y="6044540"/>
            <a:ext cx="1258705" cy="637137"/>
          </a:xfrm>
          <a:prstGeom prst="rect">
            <a:avLst/>
          </a:prstGeom>
        </p:spPr>
      </p:pic>
      <p:sp>
        <p:nvSpPr>
          <p:cNvPr id="4" name="Content Placeholder 4">
            <a:extLst>
              <a:ext uri="{FF2B5EF4-FFF2-40B4-BE49-F238E27FC236}">
                <a16:creationId xmlns:a16="http://schemas.microsoft.com/office/drawing/2014/main" id="{193F2299-99D3-C006-4BCB-B5A44084FF65}"/>
              </a:ext>
            </a:extLst>
          </p:cNvPr>
          <p:cNvSpPr>
            <a:spLocks noGrp="1"/>
          </p:cNvSpPr>
          <p:nvPr>
            <p:ph idx="1"/>
          </p:nvPr>
        </p:nvSpPr>
        <p:spPr>
          <a:xfrm>
            <a:off x="175598" y="786481"/>
            <a:ext cx="7026968" cy="5327099"/>
          </a:xfrm>
        </p:spPr>
        <p:txBody>
          <a:bodyPr vert="horz" wrap="square" lIns="137160" tIns="45720" rIns="91440" bIns="45720" rtlCol="0" anchor="t">
            <a:spAutoFit/>
          </a:bodyPr>
          <a:lstStyle/>
          <a:p>
            <a:pPr marL="0" indent="0">
              <a:buNone/>
              <a:defRPr/>
            </a:pP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Student Consulting Programs </a:t>
            </a:r>
          </a:p>
          <a:p>
            <a:pP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Gabriela Michan, Associate Director, </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4"/>
              </a:rPr>
              <a:t>gmichan@uw.edu</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lang="en-US" sz="1600" b="1" dirty="0">
              <a:solidFill>
                <a:srgbClr val="32006E"/>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Business Certificate Programs</a:t>
            </a:r>
            <a:r>
              <a:rPr kumimoji="0" 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lvl="0" defTabSz="457200" fontAlgn="base">
              <a:lnSpc>
                <a:spcPct val="100000"/>
              </a:lnSpc>
              <a:spcBef>
                <a:spcPts val="0"/>
              </a:spcBef>
              <a:spcAft>
                <a:spcPts val="100"/>
              </a:spcAft>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Wil Tutol, Director of Programs, </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wtutol@uw.edu</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p>
          <a:p>
            <a:pPr marR="0" lvl="0" defTabSz="457200" rtl="0" eaLnBrk="1" fontAlgn="base" latinLnBrk="0" hangingPunct="1">
              <a:lnSpc>
                <a:spcPct val="100000"/>
              </a:lnSpc>
              <a:spcBef>
                <a:spcPts val="0"/>
              </a:spcBef>
              <a:spcAft>
                <a:spcPts val="100"/>
              </a:spcAft>
              <a:buClrTx/>
              <a:buSzTx/>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Gabriela Michan, Associate Director, </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gmichan@uw.edu</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Minority Business Executive Program</a:t>
            </a:r>
          </a:p>
          <a:p>
            <a:pPr defTabSz="457200" fontAlgn="base">
              <a:lnSpc>
                <a:spcPct val="100000"/>
              </a:lnSpc>
              <a:spcBef>
                <a:spcPts val="0"/>
              </a:spcBef>
              <a:spcAft>
                <a:spcPts val="100"/>
              </a:spcAft>
              <a:defRPr/>
            </a:pP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Wil Tutol,  Director of Programs, </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wtutol@uw.edu</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endPar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Ascend Seattle</a:t>
            </a:r>
          </a:p>
          <a:p>
            <a:r>
              <a:rPr lang="en-US" sz="1600" dirty="0">
                <a:latin typeface="Open Sans" panose="020B0606030504020204" pitchFamily="34" charset="0"/>
                <a:ea typeface="Open Sans" panose="020B0606030504020204" pitchFamily="34" charset="0"/>
                <a:cs typeface="Open Sans" panose="020B0606030504020204" pitchFamily="34" charset="0"/>
              </a:rPr>
              <a:t>Jonathan Orrala, Assistant Director, </a:t>
            </a:r>
            <a:r>
              <a:rPr lang="en-US" sz="1600" dirty="0">
                <a:latin typeface="Open Sans" panose="020B0606030504020204" pitchFamily="34" charset="0"/>
                <a:ea typeface="Open Sans" panose="020B0606030504020204" pitchFamily="34" charset="0"/>
                <a:cs typeface="Open Sans" panose="020B0606030504020204" pitchFamily="34" charset="0"/>
                <a:hlinkClick r:id="rId6"/>
              </a:rPr>
              <a:t>jorrala@uw.edu</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en-US" sz="1400" dirty="0">
                <a:solidFill>
                  <a:srgbClr val="32006E"/>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Ascend National Programs</a:t>
            </a:r>
            <a:endParaRPr lang="en-US" sz="1400" b="1" dirty="0">
              <a:solidFill>
                <a:srgbClr val="32006E"/>
              </a:solidFill>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Mayte Manzo, Director of National Programs, </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7"/>
              </a:rPr>
              <a:t>mkmanzo@uw.edu</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en-US" sz="2000" b="1" dirty="0">
                <a:solidFill>
                  <a:srgbClr val="361F6D"/>
                </a:solidFill>
                <a:latin typeface="Open Sans" panose="020B0606030504020204" pitchFamily="34" charset="0"/>
                <a:ea typeface="Open Sans" panose="020B0606030504020204" pitchFamily="34" charset="0"/>
                <a:cs typeface="Open Sans" panose="020B0606030504020204" pitchFamily="34" charset="0"/>
              </a:rPr>
              <a:t>Lending to Underserved Communities</a:t>
            </a:r>
          </a:p>
          <a:p>
            <a:r>
              <a:rPr lang="en-US" sz="1600" dirty="0">
                <a:latin typeface="Open Sans" panose="020B0606030504020204" pitchFamily="34" charset="0"/>
                <a:ea typeface="Open Sans" panose="020B0606030504020204" pitchFamily="34" charset="0"/>
                <a:cs typeface="Open Sans" panose="020B0606030504020204" pitchFamily="34" charset="0"/>
              </a:rPr>
              <a:t>Amadou Loum, Director of WA Programs, </a:t>
            </a:r>
            <a:r>
              <a:rPr lang="en-US" sz="1600" dirty="0">
                <a:latin typeface="Open Sans" panose="020B0606030504020204" pitchFamily="34" charset="0"/>
                <a:ea typeface="Open Sans" panose="020B0606030504020204" pitchFamily="34" charset="0"/>
                <a:cs typeface="Open Sans" panose="020B0606030504020204" pitchFamily="34" charset="0"/>
                <a:hlinkClick r:id="rId8"/>
              </a:rPr>
              <a:t>amuloum@uw.edu</a:t>
            </a:r>
            <a:r>
              <a:rPr lang="en-US" sz="1600" dirty="0">
                <a:latin typeface="Open Sans" panose="020B0606030504020204" pitchFamily="34" charset="0"/>
                <a:ea typeface="Open Sans" panose="020B0606030504020204" pitchFamily="34" charset="0"/>
                <a:cs typeface="Open Sans" panose="020B0606030504020204" pitchFamily="34" charset="0"/>
              </a:rPr>
              <a:t> </a:t>
            </a:r>
          </a:p>
          <a:p>
            <a:pPr marL="0" indent="0">
              <a:buNone/>
            </a:pP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Board Fellows </a:t>
            </a:r>
          </a:p>
          <a:p>
            <a:pPr>
              <a:defRPr/>
            </a:pPr>
            <a:r>
              <a:rPr lang="en-US" sz="1600" dirty="0">
                <a:latin typeface="Open Sans" panose="020B0606030504020204" pitchFamily="34" charset="0"/>
                <a:ea typeface="Open Sans" panose="020B0606030504020204" pitchFamily="34" charset="0"/>
                <a:cs typeface="Open Sans" panose="020B0606030504020204" pitchFamily="34" charset="0"/>
              </a:rPr>
              <a:t>Amina Bouayad, Assistant Director, </a:t>
            </a:r>
            <a:r>
              <a:rPr lang="en-US" sz="1600" dirty="0">
                <a:latin typeface="Open Sans" panose="020B0606030504020204" pitchFamily="34" charset="0"/>
                <a:ea typeface="Open Sans" panose="020B0606030504020204" pitchFamily="34" charset="0"/>
                <a:cs typeface="Open Sans" panose="020B0606030504020204" pitchFamily="34" charset="0"/>
                <a:hlinkClick r:id="rId9"/>
              </a:rPr>
              <a:t>abouayad@uw.edu</a:t>
            </a:r>
            <a:r>
              <a:rPr lang="en-US" sz="1600" dirty="0">
                <a:latin typeface="Open Sans" panose="020B0606030504020204" pitchFamily="34" charset="0"/>
                <a:ea typeface="Open Sans" panose="020B0606030504020204" pitchFamily="34" charset="0"/>
                <a:cs typeface="Open Sans" panose="020B0606030504020204" pitchFamily="34" charset="0"/>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2E8E6EEB-A6D9-3C25-7CC7-2268B4132B4D}"/>
              </a:ext>
            </a:extLst>
          </p:cNvPr>
          <p:cNvSpPr txBox="1"/>
          <p:nvPr/>
        </p:nvSpPr>
        <p:spPr>
          <a:xfrm>
            <a:off x="7145062" y="4655879"/>
            <a:ext cx="188084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2006E"/>
                </a:solidFill>
                <a:effectLst/>
                <a:uLnTx/>
                <a:uFillTx/>
                <a:latin typeface="Calibri"/>
                <a:ea typeface="+mn-ea"/>
                <a:cs typeface="+mn-cs"/>
                <a:hlinkClick r:id="rId10">
                  <a:extLst>
                    <a:ext uri="{A12FA001-AC4F-418D-AE19-62706E023703}">
                      <ahyp:hlinkClr xmlns:ahyp="http://schemas.microsoft.com/office/drawing/2018/hyperlinkcolor" val="tx"/>
                    </a:ext>
                  </a:extLst>
                </a:hlinkClick>
              </a:rPr>
              <a:t>Visit our website!</a:t>
            </a:r>
            <a:endParaRPr kumimoji="0" lang="en-US" sz="1800" b="1" i="0" u="sng" strike="noStrike" kern="1200" cap="none" spc="0" normalizeH="0" baseline="0" noProof="0" dirty="0">
              <a:ln>
                <a:noFill/>
              </a:ln>
              <a:solidFill>
                <a:srgbClr val="32006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32624CDE-CD4D-700B-52F2-2997AAC12399}"/>
              </a:ext>
            </a:extLst>
          </p:cNvPr>
          <p:cNvGrpSpPr/>
          <p:nvPr/>
        </p:nvGrpSpPr>
        <p:grpSpPr>
          <a:xfrm>
            <a:off x="7858554" y="1820945"/>
            <a:ext cx="685266" cy="2463769"/>
            <a:chOff x="6852924" y="1927066"/>
            <a:chExt cx="685266" cy="2463769"/>
          </a:xfrm>
        </p:grpSpPr>
        <p:pic>
          <p:nvPicPr>
            <p:cNvPr id="12" name="Picture 11">
              <a:extLst>
                <a:ext uri="{FF2B5EF4-FFF2-40B4-BE49-F238E27FC236}">
                  <a16:creationId xmlns:a16="http://schemas.microsoft.com/office/drawing/2014/main" id="{035FB0A3-A3AF-02BC-1533-45B3415E7D3F}"/>
                </a:ext>
              </a:extLst>
            </p:cNvPr>
            <p:cNvPicPr>
              <a:picLocks noChangeAspect="1"/>
            </p:cNvPicPr>
            <p:nvPr/>
          </p:nvPicPr>
          <p:blipFill>
            <a:blip r:embed="rId11"/>
            <a:stretch>
              <a:fillRect/>
            </a:stretch>
          </p:blipFill>
          <p:spPr>
            <a:xfrm>
              <a:off x="6879137" y="2654346"/>
              <a:ext cx="610059" cy="582641"/>
            </a:xfrm>
            <a:prstGeom prst="rect">
              <a:avLst/>
            </a:prstGeom>
          </p:spPr>
        </p:pic>
        <p:pic>
          <p:nvPicPr>
            <p:cNvPr id="13" name="Picture 12">
              <a:extLst>
                <a:ext uri="{FF2B5EF4-FFF2-40B4-BE49-F238E27FC236}">
                  <a16:creationId xmlns:a16="http://schemas.microsoft.com/office/drawing/2014/main" id="{29A3DDE6-A1C6-AE6A-A09D-2CFBC9F4019E}"/>
                </a:ext>
              </a:extLst>
            </p:cNvPr>
            <p:cNvPicPr>
              <a:picLocks noChangeAspect="1"/>
            </p:cNvPicPr>
            <p:nvPr/>
          </p:nvPicPr>
          <p:blipFill>
            <a:blip r:embed="rId12"/>
            <a:stretch>
              <a:fillRect/>
            </a:stretch>
          </p:blipFill>
          <p:spPr>
            <a:xfrm>
              <a:off x="6923033" y="1927066"/>
              <a:ext cx="502421" cy="486214"/>
            </a:xfrm>
            <a:prstGeom prst="rect">
              <a:avLst/>
            </a:prstGeom>
          </p:spPr>
        </p:pic>
        <p:pic>
          <p:nvPicPr>
            <p:cNvPr id="15" name="Picture 14">
              <a:extLst>
                <a:ext uri="{FF2B5EF4-FFF2-40B4-BE49-F238E27FC236}">
                  <a16:creationId xmlns:a16="http://schemas.microsoft.com/office/drawing/2014/main" id="{869E2AAD-2EA8-03C0-2E6A-6EDB8E59544F}"/>
                </a:ext>
              </a:extLst>
            </p:cNvPr>
            <p:cNvPicPr>
              <a:picLocks noChangeAspect="1"/>
            </p:cNvPicPr>
            <p:nvPr/>
          </p:nvPicPr>
          <p:blipFill>
            <a:blip r:embed="rId13"/>
            <a:stretch>
              <a:fillRect/>
            </a:stretch>
          </p:blipFill>
          <p:spPr>
            <a:xfrm>
              <a:off x="6852924" y="3687997"/>
              <a:ext cx="685266" cy="702838"/>
            </a:xfrm>
            <a:prstGeom prst="rect">
              <a:avLst/>
            </a:prstGeom>
          </p:spPr>
        </p:pic>
      </p:grpSp>
      <p:sp>
        <p:nvSpPr>
          <p:cNvPr id="16" name="Title 3">
            <a:extLst>
              <a:ext uri="{FF2B5EF4-FFF2-40B4-BE49-F238E27FC236}">
                <a16:creationId xmlns:a16="http://schemas.microsoft.com/office/drawing/2014/main" id="{79FA5635-A993-4A83-D638-1601BDF7B966}"/>
              </a:ext>
            </a:extLst>
          </p:cNvPr>
          <p:cNvSpPr txBox="1">
            <a:spLocks/>
          </p:cNvSpPr>
          <p:nvPr/>
        </p:nvSpPr>
        <p:spPr>
          <a:xfrm>
            <a:off x="3847539" y="1388221"/>
            <a:ext cx="8204761" cy="338554"/>
          </a:xfrm>
          <a:prstGeom prst="rect">
            <a:avLst/>
          </a:prstGeom>
        </p:spPr>
        <p:txBody>
          <a:bodyPr vert="horz" wrap="square" lIns="91440" tIns="45720" rIns="91440" bIns="45720" rtlCol="0" anchor="t" anchorCtr="0">
            <a:spAutoFit/>
          </a:bodyPr>
          <a:lstStyle>
            <a:lvl1pPr algn="l" defTabSz="457200" rtl="0" fontAlgn="base">
              <a:spcBef>
                <a:spcPct val="0"/>
              </a:spcBef>
              <a:spcAft>
                <a:spcPct val="0"/>
              </a:spcAft>
              <a:defRPr lang="en-US" sz="3700" b="1" kern="1200" dirty="0">
                <a:solidFill>
                  <a:schemeClr val="tx2"/>
                </a:solidFill>
                <a:latin typeface="Arial" panose="020B0604020202020204" pitchFamily="34" charset="0"/>
                <a:ea typeface="+mj-ea"/>
                <a:cs typeface="Arial" panose="020B0604020202020204" pitchFamily="34" charset="0"/>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2006E"/>
                </a:solidFill>
                <a:effectLst/>
                <a:uLnTx/>
                <a:uFillTx/>
                <a:latin typeface="Arial" panose="020B0604020202020204" pitchFamily="34" charset="0"/>
                <a:ea typeface="+mj-ea"/>
                <a:cs typeface="Arial" panose="020B0604020202020204" pitchFamily="34" charset="0"/>
              </a:rPr>
              <a:t>Follow Us Online!</a:t>
            </a:r>
          </a:p>
        </p:txBody>
      </p:sp>
      <p:sp>
        <p:nvSpPr>
          <p:cNvPr id="18" name="TextBox 17">
            <a:extLst>
              <a:ext uri="{FF2B5EF4-FFF2-40B4-BE49-F238E27FC236}">
                <a16:creationId xmlns:a16="http://schemas.microsoft.com/office/drawing/2014/main" id="{704FEB15-BA19-94BE-B769-D0D0F2C4D1F4}"/>
              </a:ext>
            </a:extLst>
          </p:cNvPr>
          <p:cNvSpPr txBox="1"/>
          <p:nvPr/>
        </p:nvSpPr>
        <p:spPr>
          <a:xfrm>
            <a:off x="2499558" y="78595"/>
            <a:ext cx="4144884" cy="707886"/>
          </a:xfrm>
          <a:prstGeom prst="rect">
            <a:avLst/>
          </a:prstGeom>
          <a:noFill/>
        </p:spPr>
        <p:txBody>
          <a:bodyPr wrap="square">
            <a:spAutoFit/>
          </a:bodyPr>
          <a:lstStyle/>
          <a:p>
            <a:pPr algn="ctr"/>
            <a:r>
              <a:rPr lang="en-US" sz="4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Contact Us</a:t>
            </a:r>
            <a:endParaRPr lang="en-AU" sz="4000" b="1" dirty="0">
              <a:solidFill>
                <a:srgbClr val="32006E"/>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6427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B2E84"/>
        </a:solidFill>
        <a:effectLst/>
      </p:bgPr>
    </p:bg>
    <p:spTree>
      <p:nvGrpSpPr>
        <p:cNvPr id="1" name=""/>
        <p:cNvGrpSpPr/>
        <p:nvPr/>
      </p:nvGrpSpPr>
      <p:grpSpPr>
        <a:xfrm>
          <a:off x="0" y="0"/>
          <a:ext cx="0" cy="0"/>
          <a:chOff x="0" y="0"/>
          <a:chExt cx="0" cy="0"/>
        </a:xfrm>
      </p:grpSpPr>
      <p:sp>
        <p:nvSpPr>
          <p:cNvPr id="13" name="AutoShape 2">
            <a:extLst>
              <a:ext uri="{FF2B5EF4-FFF2-40B4-BE49-F238E27FC236}">
                <a16:creationId xmlns:a16="http://schemas.microsoft.com/office/drawing/2014/main" id="{F1E9126C-2149-4008-9E48-8D4C5B102DA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7EA8926-3FDE-4348-9CF7-1C9F231F95EE}"/>
              </a:ext>
            </a:extLst>
          </p:cNvPr>
          <p:cNvSpPr txBox="1">
            <a:spLocks/>
          </p:cNvSpPr>
          <p:nvPr/>
        </p:nvSpPr>
        <p:spPr>
          <a:xfrm>
            <a:off x="2627191" y="1501800"/>
            <a:ext cx="5613400" cy="1457450"/>
          </a:xfrm>
          <a:prstGeom prst="rect">
            <a:avLst/>
          </a:prstGeom>
        </p:spPr>
        <p:txBody>
          <a:bodyPr vert="horz" lIns="91440" tIns="45720" rIns="91440" bIns="45720" rtlCol="0" anchor="b" anchorCtr="0">
            <a:normAutofit/>
          </a:bodyPr>
          <a:lstStyle>
            <a:lvl1pPr algn="l" defTabSz="914400" rtl="0" eaLnBrk="1" latinLnBrk="0" hangingPunct="1">
              <a:lnSpc>
                <a:spcPts val="5300"/>
              </a:lnSpc>
              <a:spcBef>
                <a:spcPts val="0"/>
              </a:spcBef>
              <a:buNone/>
              <a:defRPr sz="5200" b="1" kern="1200" cap="all" spc="-30" baseline="0">
                <a:solidFill>
                  <a:schemeClr val="bg1"/>
                </a:solidFill>
                <a:latin typeface="Encode Sans Normal" panose="02000000000000000000" pitchFamily="2" charset="0"/>
                <a:ea typeface="+mj-ea"/>
                <a:cs typeface="+mj-cs"/>
              </a:defRPr>
            </a:lvl1p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US" sz="5200" b="1" i="0" u="none" strike="noStrike" kern="1200" cap="none" spc="-3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Thank you</a:t>
            </a:r>
          </a:p>
        </p:txBody>
      </p:sp>
      <p:pic>
        <p:nvPicPr>
          <p:cNvPr id="4" name="Picture 3" descr="A black and white sign with white text&#10;&#10;AI-generated content may be incorrect.">
            <a:extLst>
              <a:ext uri="{FF2B5EF4-FFF2-40B4-BE49-F238E27FC236}">
                <a16:creationId xmlns:a16="http://schemas.microsoft.com/office/drawing/2014/main" id="{D35C7315-67D2-4526-E602-DAC3C6B82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763" y="4978548"/>
            <a:ext cx="2879284" cy="1457450"/>
          </a:xfrm>
          <a:prstGeom prst="rect">
            <a:avLst/>
          </a:prstGeom>
        </p:spPr>
      </p:pic>
    </p:spTree>
    <p:extLst>
      <p:ext uri="{BB962C8B-B14F-4D97-AF65-F5344CB8AC3E}">
        <p14:creationId xmlns:p14="http://schemas.microsoft.com/office/powerpoint/2010/main" val="2603917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371510"/>
            <a:ext cx="8184662" cy="991998"/>
          </a:xfrm>
        </p:spPr>
        <p:txBody>
          <a:bodyPr anchor="b">
            <a:normAutofit/>
          </a:bodyPr>
          <a:lstStyle/>
          <a:p>
            <a:r>
              <a:rPr lang="en-US"/>
              <a:t>Introduction – UW Procurement Services</a:t>
            </a:r>
          </a:p>
        </p:txBody>
      </p:sp>
      <p:graphicFrame>
        <p:nvGraphicFramePr>
          <p:cNvPr id="5" name="Text Placeholder 2">
            <a:extLst>
              <a:ext uri="{FF2B5EF4-FFF2-40B4-BE49-F238E27FC236}">
                <a16:creationId xmlns:a16="http://schemas.microsoft.com/office/drawing/2014/main" id="{9EF8F644-410D-4A51-B733-37DA23552986}"/>
              </a:ext>
            </a:extLst>
          </p:cNvPr>
          <p:cNvGraphicFramePr/>
          <p:nvPr>
            <p:extLst>
              <p:ext uri="{D42A27DB-BD31-4B8C-83A1-F6EECF244321}">
                <p14:modId xmlns:p14="http://schemas.microsoft.com/office/powerpoint/2010/main" val="1761517213"/>
              </p:ext>
            </p:extLst>
          </p:nvPr>
        </p:nvGraphicFramePr>
        <p:xfrm>
          <a:off x="766763" y="1736725"/>
          <a:ext cx="8021637" cy="4432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536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371510"/>
            <a:ext cx="8184662" cy="991998"/>
          </a:xfrm>
        </p:spPr>
        <p:txBody>
          <a:bodyPr anchor="b">
            <a:normAutofit/>
          </a:bodyPr>
          <a:lstStyle/>
          <a:p>
            <a:r>
              <a:rPr lang="en-US" sz="3200"/>
              <a:t>What and How UW Purchases</a:t>
            </a:r>
          </a:p>
        </p:txBody>
      </p:sp>
      <p:graphicFrame>
        <p:nvGraphicFramePr>
          <p:cNvPr id="5" name="Text Placeholder 2">
            <a:extLst>
              <a:ext uri="{FF2B5EF4-FFF2-40B4-BE49-F238E27FC236}">
                <a16:creationId xmlns:a16="http://schemas.microsoft.com/office/drawing/2014/main" id="{20A30A02-82DE-4384-A068-2CF16C51884B}"/>
              </a:ext>
            </a:extLst>
          </p:cNvPr>
          <p:cNvGraphicFramePr/>
          <p:nvPr>
            <p:extLst>
              <p:ext uri="{D42A27DB-BD31-4B8C-83A1-F6EECF244321}">
                <p14:modId xmlns:p14="http://schemas.microsoft.com/office/powerpoint/2010/main" val="2706258202"/>
              </p:ext>
            </p:extLst>
          </p:nvPr>
        </p:nvGraphicFramePr>
        <p:xfrm>
          <a:off x="766763" y="1736725"/>
          <a:ext cx="8021637" cy="443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91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959E74-64F5-4A4E-AE74-4BC8D0EF37A6}"/>
              </a:ext>
            </a:extLst>
          </p:cNvPr>
          <p:cNvSpPr>
            <a:spLocks noGrp="1"/>
          </p:cNvSpPr>
          <p:nvPr>
            <p:ph type="body" sz="quarter" idx="10"/>
          </p:nvPr>
        </p:nvSpPr>
        <p:spPr>
          <a:xfrm>
            <a:off x="685250" y="428625"/>
            <a:ext cx="8184662" cy="876300"/>
          </a:xfrm>
        </p:spPr>
        <p:txBody>
          <a:bodyPr anchor="b">
            <a:noAutofit/>
          </a:bodyPr>
          <a:lstStyle/>
          <a:p>
            <a:endParaRPr lang="en-US"/>
          </a:p>
          <a:p>
            <a:r>
              <a:rPr lang="en-US" sz="3200"/>
              <a:t>How</a:t>
            </a:r>
            <a:r>
              <a:rPr lang="en-US"/>
              <a:t> Purchasing is Managed</a:t>
            </a:r>
          </a:p>
        </p:txBody>
      </p:sp>
      <p:graphicFrame>
        <p:nvGraphicFramePr>
          <p:cNvPr id="5" name="Text Placeholder 2">
            <a:extLst>
              <a:ext uri="{FF2B5EF4-FFF2-40B4-BE49-F238E27FC236}">
                <a16:creationId xmlns:a16="http://schemas.microsoft.com/office/drawing/2014/main" id="{15DA8500-7A3C-4809-905F-C0AE4FD61EEC}"/>
              </a:ext>
            </a:extLst>
          </p:cNvPr>
          <p:cNvGraphicFramePr/>
          <p:nvPr>
            <p:extLst>
              <p:ext uri="{D42A27DB-BD31-4B8C-83A1-F6EECF244321}">
                <p14:modId xmlns:p14="http://schemas.microsoft.com/office/powerpoint/2010/main" val="2363078240"/>
              </p:ext>
            </p:extLst>
          </p:nvPr>
        </p:nvGraphicFramePr>
        <p:xfrm>
          <a:off x="766763" y="1736725"/>
          <a:ext cx="8021637" cy="4432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9856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618132"/>
            <a:ext cx="8184662" cy="745376"/>
          </a:xfrm>
        </p:spPr>
        <p:txBody>
          <a:bodyPr>
            <a:normAutofit fontScale="25000" lnSpcReduction="20000"/>
          </a:bodyPr>
          <a:lstStyle/>
          <a:p>
            <a:endParaRPr lang="en-US" sz="11200"/>
          </a:p>
          <a:p>
            <a:endParaRPr lang="en-US" sz="11200"/>
          </a:p>
          <a:p>
            <a:r>
              <a:rPr lang="en-US" sz="11200"/>
              <a:t>The Solicitation Process</a:t>
            </a:r>
            <a:endParaRPr lang="en-US" sz="2900" b="1">
              <a:solidFill>
                <a:srgbClr val="00B050"/>
              </a:solidFill>
            </a:endParaRPr>
          </a:p>
          <a:p>
            <a:pPr>
              <a:buNone/>
            </a:pPr>
            <a:endParaRPr lang="en-US" sz="5600" b="1">
              <a:solidFill>
                <a:srgbClr val="00B050"/>
              </a:solidFill>
            </a:endParaRPr>
          </a:p>
          <a:p>
            <a:pPr>
              <a:buNone/>
            </a:pPr>
            <a:r>
              <a:rPr lang="en-US" sz="5600" b="1">
                <a:solidFill>
                  <a:srgbClr val="00B050"/>
                </a:solidFill>
              </a:rPr>
              <a:t>Please note that registration with WEBS is distinct and separate from the</a:t>
            </a:r>
          </a:p>
          <a:p>
            <a:pPr>
              <a:buNone/>
            </a:pPr>
            <a:r>
              <a:rPr lang="en-US" sz="5600" b="1">
                <a:solidFill>
                  <a:srgbClr val="00B050"/>
                </a:solidFill>
              </a:rPr>
              <a:t>UW Supplier Registration requirement</a:t>
            </a:r>
            <a:r>
              <a:rPr lang="en-US" sz="5600" b="1">
                <a:solidFill>
                  <a:srgbClr val="7030A0"/>
                </a:solidFill>
              </a:rPr>
              <a:t>.</a:t>
            </a:r>
          </a:p>
          <a:p>
            <a:endParaRPr lang="en-US" sz="4000"/>
          </a:p>
        </p:txBody>
      </p:sp>
      <p:graphicFrame>
        <p:nvGraphicFramePr>
          <p:cNvPr id="3" name="Table 2"/>
          <p:cNvGraphicFramePr>
            <a:graphicFrameLocks noGrp="1"/>
          </p:cNvGraphicFramePr>
          <p:nvPr>
            <p:extLst>
              <p:ext uri="{D42A27DB-BD31-4B8C-83A1-F6EECF244321}">
                <p14:modId xmlns:p14="http://schemas.microsoft.com/office/powerpoint/2010/main" val="179916253"/>
              </p:ext>
            </p:extLst>
          </p:nvPr>
        </p:nvGraphicFramePr>
        <p:xfrm>
          <a:off x="966649" y="1580972"/>
          <a:ext cx="6923316" cy="4658896"/>
        </p:xfrm>
        <a:graphic>
          <a:graphicData uri="http://schemas.openxmlformats.org/drawingml/2006/table">
            <a:tbl>
              <a:tblPr/>
              <a:tblGrid>
                <a:gridCol w="1489168">
                  <a:extLst>
                    <a:ext uri="{9D8B030D-6E8A-4147-A177-3AD203B41FA5}">
                      <a16:colId xmlns:a16="http://schemas.microsoft.com/office/drawing/2014/main" val="3409898937"/>
                    </a:ext>
                  </a:extLst>
                </a:gridCol>
                <a:gridCol w="4036423">
                  <a:extLst>
                    <a:ext uri="{9D8B030D-6E8A-4147-A177-3AD203B41FA5}">
                      <a16:colId xmlns:a16="http://schemas.microsoft.com/office/drawing/2014/main" val="3725884135"/>
                    </a:ext>
                  </a:extLst>
                </a:gridCol>
                <a:gridCol w="1397725">
                  <a:extLst>
                    <a:ext uri="{9D8B030D-6E8A-4147-A177-3AD203B41FA5}">
                      <a16:colId xmlns:a16="http://schemas.microsoft.com/office/drawing/2014/main" val="3094201973"/>
                    </a:ext>
                  </a:extLst>
                </a:gridCol>
              </a:tblGrid>
              <a:tr h="93405">
                <a:tc>
                  <a:txBody>
                    <a:bodyPr/>
                    <a:lstStyle/>
                    <a:p>
                      <a:pPr algn="l"/>
                      <a:r>
                        <a:rPr lang="en-US" sz="1400"/>
                        <a:t>Solicitation Process</a:t>
                      </a:r>
                    </a:p>
                  </a:txBody>
                  <a:tcPr marL="22292" marR="22292" marT="22292" marB="22292" anchor="ctr">
                    <a:lnL>
                      <a:noFill/>
                    </a:lnL>
                    <a:lnR>
                      <a:noFill/>
                    </a:lnR>
                    <a:lnT>
                      <a:noFill/>
                    </a:lnT>
                    <a:lnB>
                      <a:noFill/>
                    </a:lnB>
                    <a:solidFill>
                      <a:srgbClr val="CCCCCC"/>
                    </a:solidFill>
                  </a:tcPr>
                </a:tc>
                <a:tc>
                  <a:txBody>
                    <a:bodyPr/>
                    <a:lstStyle/>
                    <a:p>
                      <a:pPr algn="l"/>
                      <a:r>
                        <a:rPr lang="en-US" sz="1400"/>
                        <a:t>Description of Process</a:t>
                      </a:r>
                    </a:p>
                  </a:txBody>
                  <a:tcPr marL="22292" marR="22292" marT="22292" marB="22292" anchor="ctr">
                    <a:lnL>
                      <a:noFill/>
                    </a:lnL>
                    <a:lnR>
                      <a:noFill/>
                    </a:lnR>
                    <a:lnT>
                      <a:noFill/>
                    </a:lnT>
                    <a:lnB>
                      <a:noFill/>
                    </a:lnB>
                    <a:solidFill>
                      <a:srgbClr val="CCCCCC"/>
                    </a:solidFill>
                  </a:tcPr>
                </a:tc>
                <a:tc>
                  <a:txBody>
                    <a:bodyPr/>
                    <a:lstStyle/>
                    <a:p>
                      <a:pPr algn="l"/>
                      <a:r>
                        <a:rPr lang="en-US" sz="1400"/>
                        <a:t>Goods and  Services</a:t>
                      </a:r>
                    </a:p>
                  </a:txBody>
                  <a:tcPr marL="22292" marR="22292" marT="22292" marB="22292" anchor="ctr">
                    <a:lnL>
                      <a:noFill/>
                    </a:lnL>
                    <a:lnR>
                      <a:noFill/>
                    </a:lnR>
                    <a:lnT>
                      <a:noFill/>
                    </a:lnT>
                    <a:lnB>
                      <a:noFill/>
                    </a:lnB>
                    <a:solidFill>
                      <a:srgbClr val="CCCCCC"/>
                    </a:solidFill>
                  </a:tcPr>
                </a:tc>
                <a:extLst>
                  <a:ext uri="{0D108BD9-81ED-4DB2-BD59-A6C34878D82A}">
                    <a16:rowId xmlns:a16="http://schemas.microsoft.com/office/drawing/2014/main" val="3702160462"/>
                  </a:ext>
                </a:extLst>
              </a:tr>
              <a:tr h="813956">
                <a:tc>
                  <a:txBody>
                    <a:bodyPr/>
                    <a:lstStyle/>
                    <a:p>
                      <a:pPr algn="l"/>
                      <a:r>
                        <a:rPr lang="en-US" sz="1400" b="1"/>
                        <a:t>Direct Buy</a:t>
                      </a:r>
                      <a:endParaRPr lang="en-US" sz="1400"/>
                    </a:p>
                  </a:txBody>
                  <a:tcPr marL="22292" marR="22292" marT="22292" marB="22292" anchor="ctr">
                    <a:lnL>
                      <a:noFill/>
                    </a:lnL>
                    <a:lnR>
                      <a:noFill/>
                    </a:lnR>
                    <a:lnT>
                      <a:noFill/>
                    </a:lnT>
                    <a:lnB>
                      <a:noFill/>
                    </a:lnB>
                  </a:tcPr>
                </a:tc>
                <a:tc>
                  <a:txBody>
                    <a:bodyPr/>
                    <a:lstStyle/>
                    <a:p>
                      <a:pPr algn="l"/>
                      <a:r>
                        <a:rPr lang="en-US" sz="1400"/>
                        <a:t>Competition or justification for vendor selection is not required. Departments may place orders with supplier of choice within the direct buy limit without prior approval of Purchasing Services. Some exceptions may apply.</a:t>
                      </a:r>
                    </a:p>
                  </a:txBody>
                  <a:tcPr marL="22292" marR="22292" marT="22292" marB="22292" anchor="ctr">
                    <a:lnL>
                      <a:noFill/>
                    </a:lnL>
                    <a:lnR>
                      <a:noFill/>
                    </a:lnR>
                    <a:lnT>
                      <a:noFill/>
                    </a:lnT>
                    <a:lnB>
                      <a:noFill/>
                    </a:lnB>
                  </a:tcPr>
                </a:tc>
                <a:tc>
                  <a:txBody>
                    <a:bodyPr/>
                    <a:lstStyle/>
                    <a:p>
                      <a:pPr algn="l"/>
                      <a:r>
                        <a:rPr lang="en-US" sz="1400"/>
                        <a:t>less than $10,000 including shipping and handling, and excluding tax)</a:t>
                      </a:r>
                    </a:p>
                  </a:txBody>
                  <a:tcPr marL="22292" marR="22292" marT="22292" marB="22292" anchor="ctr">
                    <a:lnL>
                      <a:noFill/>
                    </a:lnL>
                    <a:lnR>
                      <a:noFill/>
                    </a:lnR>
                    <a:lnT>
                      <a:noFill/>
                    </a:lnT>
                    <a:lnB>
                      <a:noFill/>
                    </a:lnB>
                  </a:tcPr>
                </a:tc>
                <a:extLst>
                  <a:ext uri="{0D108BD9-81ED-4DB2-BD59-A6C34878D82A}">
                    <a16:rowId xmlns:a16="http://schemas.microsoft.com/office/drawing/2014/main" val="3644517138"/>
                  </a:ext>
                </a:extLst>
              </a:tr>
              <a:tr h="1774693">
                <a:tc>
                  <a:txBody>
                    <a:bodyPr/>
                    <a:lstStyle/>
                    <a:p>
                      <a:pPr algn="l"/>
                      <a:r>
                        <a:rPr lang="en-US" sz="1400" b="1"/>
                        <a:t>Informal Competition</a:t>
                      </a:r>
                      <a:endParaRPr lang="en-US" sz="1400"/>
                    </a:p>
                  </a:txBody>
                  <a:tcPr marL="22292" marR="22292" marT="22292" marB="22292" anchor="ctr">
                    <a:lnL>
                      <a:noFill/>
                    </a:lnL>
                    <a:lnR>
                      <a:noFill/>
                    </a:lnR>
                    <a:lnT>
                      <a:noFill/>
                    </a:lnT>
                    <a:lnB>
                      <a:noFill/>
                    </a:lnB>
                    <a:solidFill>
                      <a:srgbClr val="CCCCCC"/>
                    </a:solidFill>
                  </a:tcPr>
                </a:tc>
                <a:tc>
                  <a:txBody>
                    <a:bodyPr/>
                    <a:lstStyle/>
                    <a:p>
                      <a:pPr algn="l"/>
                      <a:r>
                        <a:rPr lang="en-US" sz="1400"/>
                        <a:t>Procurement Services Buyer will issue an informal solicitation to qualified suppliers. Responses may be provided by telephone or in writing (email, fax, or U.S.. mail), depending on instructions from UW Buyer. If the solicitation is not advertised via Washington Electronic Business Solutions (WEBS) UW Procurement Service Buyer must include at least one minority and one woman owned business certified by the State Office of Minority and Woman Business Enterprise (OMWBE) in the solicitation process. (RCW 28B.10.029(c)(iii)</a:t>
                      </a:r>
                    </a:p>
                  </a:txBody>
                  <a:tcPr marL="22292" marR="22292" marT="22292" marB="22292" anchor="ctr">
                    <a:lnL>
                      <a:noFill/>
                    </a:lnL>
                    <a:lnR>
                      <a:noFill/>
                    </a:lnR>
                    <a:lnT>
                      <a:noFill/>
                    </a:lnT>
                    <a:lnB>
                      <a:noFill/>
                    </a:lnB>
                    <a:solidFill>
                      <a:srgbClr val="CCCCCC"/>
                    </a:solidFill>
                  </a:tcPr>
                </a:tc>
                <a:tc>
                  <a:txBody>
                    <a:bodyPr/>
                    <a:lstStyle/>
                    <a:p>
                      <a:pPr algn="l"/>
                      <a:r>
                        <a:rPr lang="en-US" sz="1400"/>
                        <a:t>$10,000 to less than $100,000</a:t>
                      </a:r>
                    </a:p>
                  </a:txBody>
                  <a:tcPr marL="22292" marR="22292" marT="22292" marB="22292" anchor="ctr">
                    <a:lnL>
                      <a:noFill/>
                    </a:lnL>
                    <a:lnR>
                      <a:noFill/>
                    </a:lnR>
                    <a:lnT>
                      <a:noFill/>
                    </a:lnT>
                    <a:lnB>
                      <a:noFill/>
                    </a:lnB>
                    <a:solidFill>
                      <a:srgbClr val="CCCCCC"/>
                    </a:solidFill>
                  </a:tcPr>
                </a:tc>
                <a:extLst>
                  <a:ext uri="{0D108BD9-81ED-4DB2-BD59-A6C34878D82A}">
                    <a16:rowId xmlns:a16="http://schemas.microsoft.com/office/drawing/2014/main" val="256085279"/>
                  </a:ext>
                </a:extLst>
              </a:tr>
              <a:tr h="573773">
                <a:tc>
                  <a:txBody>
                    <a:bodyPr/>
                    <a:lstStyle/>
                    <a:p>
                      <a:pPr algn="l"/>
                      <a:r>
                        <a:rPr lang="en-US" sz="1400" b="1"/>
                        <a:t>Formal Competition</a:t>
                      </a:r>
                      <a:endParaRPr lang="en-US" sz="1400"/>
                    </a:p>
                  </a:txBody>
                  <a:tcPr marL="22292" marR="22292" marT="22292" marB="22292" anchor="ctr">
                    <a:lnL>
                      <a:noFill/>
                    </a:lnL>
                    <a:lnR>
                      <a:noFill/>
                    </a:lnR>
                    <a:lnT>
                      <a:noFill/>
                    </a:lnT>
                    <a:lnB>
                      <a:noFill/>
                    </a:lnB>
                  </a:tcPr>
                </a:tc>
                <a:tc>
                  <a:txBody>
                    <a:bodyPr/>
                    <a:lstStyle/>
                    <a:p>
                      <a:pPr algn="l"/>
                      <a:r>
                        <a:rPr lang="en-US" sz="1400"/>
                        <a:t>Procurement Services Buyer will issue a written solicitation and advertise via Washington Electronic Business Solutions (WEBS). Formal receipt process required.</a:t>
                      </a:r>
                    </a:p>
                  </a:txBody>
                  <a:tcPr marL="22292" marR="22292" marT="22292" marB="22292" anchor="ctr">
                    <a:lnL>
                      <a:noFill/>
                    </a:lnL>
                    <a:lnR>
                      <a:noFill/>
                    </a:lnR>
                    <a:lnT>
                      <a:noFill/>
                    </a:lnT>
                    <a:lnB>
                      <a:noFill/>
                    </a:lnB>
                  </a:tcPr>
                </a:tc>
                <a:tc>
                  <a:txBody>
                    <a:bodyPr/>
                    <a:lstStyle/>
                    <a:p>
                      <a:pPr algn="l"/>
                      <a:r>
                        <a:rPr lang="en-US" sz="1400"/>
                        <a:t>$100,000 and greater</a:t>
                      </a:r>
                    </a:p>
                  </a:txBody>
                  <a:tcPr marL="22292" marR="22292" marT="22292" marB="22292" anchor="ctr">
                    <a:lnL>
                      <a:noFill/>
                    </a:lnL>
                    <a:lnR>
                      <a:noFill/>
                    </a:lnR>
                    <a:lnT>
                      <a:noFill/>
                    </a:lnT>
                    <a:lnB>
                      <a:noFill/>
                    </a:lnB>
                  </a:tcPr>
                </a:tc>
                <a:extLst>
                  <a:ext uri="{0D108BD9-81ED-4DB2-BD59-A6C34878D82A}">
                    <a16:rowId xmlns:a16="http://schemas.microsoft.com/office/drawing/2014/main" val="194787710"/>
                  </a:ext>
                </a:extLst>
              </a:tr>
            </a:tbl>
          </a:graphicData>
        </a:graphic>
      </p:graphicFrame>
    </p:spTree>
    <p:extLst>
      <p:ext uri="{BB962C8B-B14F-4D97-AF65-F5344CB8AC3E}">
        <p14:creationId xmlns:p14="http://schemas.microsoft.com/office/powerpoint/2010/main" val="1953181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4C3526-A73A-4EF2-BC33-20B6DF035853}"/>
              </a:ext>
            </a:extLst>
          </p:cNvPr>
          <p:cNvSpPr>
            <a:spLocks noGrp="1"/>
          </p:cNvSpPr>
          <p:nvPr>
            <p:ph type="body" sz="quarter" idx="10"/>
          </p:nvPr>
        </p:nvSpPr>
        <p:spPr>
          <a:xfrm>
            <a:off x="671757" y="371510"/>
            <a:ext cx="8184662" cy="991998"/>
          </a:xfrm>
        </p:spPr>
        <p:txBody>
          <a:bodyPr anchor="b">
            <a:normAutofit/>
          </a:bodyPr>
          <a:lstStyle/>
          <a:p>
            <a:r>
              <a:rPr lang="en-US" sz="3200"/>
              <a:t>Things to Keep in Mind</a:t>
            </a:r>
          </a:p>
        </p:txBody>
      </p:sp>
      <p:graphicFrame>
        <p:nvGraphicFramePr>
          <p:cNvPr id="5" name="Text Placeholder 2">
            <a:extLst>
              <a:ext uri="{FF2B5EF4-FFF2-40B4-BE49-F238E27FC236}">
                <a16:creationId xmlns:a16="http://schemas.microsoft.com/office/drawing/2014/main" id="{40729308-1484-4DBA-89CF-D1BD83D009C6}"/>
              </a:ext>
            </a:extLst>
          </p:cNvPr>
          <p:cNvGraphicFramePr/>
          <p:nvPr>
            <p:extLst>
              <p:ext uri="{D42A27DB-BD31-4B8C-83A1-F6EECF244321}">
                <p14:modId xmlns:p14="http://schemas.microsoft.com/office/powerpoint/2010/main" val="2483534314"/>
              </p:ext>
            </p:extLst>
          </p:nvPr>
        </p:nvGraphicFramePr>
        <p:xfrm>
          <a:off x="766763" y="1736725"/>
          <a:ext cx="8021637" cy="4432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3628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a:t>Existing and New University Suppliers</a:t>
            </a:r>
          </a:p>
        </p:txBody>
      </p:sp>
      <p:sp>
        <p:nvSpPr>
          <p:cNvPr id="3" name="Text Placeholder 2"/>
          <p:cNvSpPr>
            <a:spLocks noGrp="1"/>
          </p:cNvSpPr>
          <p:nvPr>
            <p:ph type="body" sz="quarter" idx="11"/>
          </p:nvPr>
        </p:nvSpPr>
        <p:spPr>
          <a:xfrm>
            <a:off x="659305" y="1648918"/>
            <a:ext cx="8197114" cy="4557009"/>
          </a:xfrm>
        </p:spPr>
        <p:txBody>
          <a:bodyPr lIns="91440" tIns="45720" rIns="91440" bIns="45720" anchor="t"/>
          <a:lstStyle/>
          <a:p>
            <a:pPr>
              <a:buFont typeface="Arial" panose="020B0604020202020204" pitchFamily="34" charset="0"/>
              <a:buChar char="•"/>
            </a:pPr>
            <a:r>
              <a:rPr lang="en-US" sz="1400"/>
              <a:t>New suppliers receiving first payment from UW</a:t>
            </a:r>
          </a:p>
          <a:p>
            <a:r>
              <a:rPr lang="en-US" sz="1400" b="1">
                <a:solidFill>
                  <a:srgbClr val="00B050"/>
                </a:solidFill>
              </a:rPr>
              <a:t>Maintaining Your Profile</a:t>
            </a:r>
            <a:endParaRPr lang="en-US" sz="1400" b="1">
              <a:solidFill>
                <a:srgbClr val="00B050"/>
              </a:solidFill>
              <a:ea typeface="Open Sans"/>
            </a:endParaRPr>
          </a:p>
          <a:p>
            <a:r>
              <a:rPr lang="en-US" sz="1400"/>
              <a:t>Suppliers are expected to communicate with our central office to keep their company data current.</a:t>
            </a:r>
            <a:endParaRPr lang="en-US" sz="1400">
              <a:ea typeface="Open Sans"/>
            </a:endParaRPr>
          </a:p>
          <a:p>
            <a:r>
              <a:rPr lang="en-US" sz="1400"/>
              <a:t>Changes to addresses and some information is easily communicated to </a:t>
            </a:r>
            <a:r>
              <a:rPr lang="en-US" sz="1400">
                <a:hlinkClick r:id="rId3"/>
              </a:rPr>
              <a:t>Suppliers@uw.edu</a:t>
            </a:r>
            <a:endParaRPr lang="en-US" sz="1400">
              <a:ea typeface="Open Sans"/>
            </a:endParaRPr>
          </a:p>
          <a:p>
            <a:r>
              <a:rPr lang="en-US" sz="1400"/>
              <a:t>Registered UW suppliers who are regularly paid by UW and have an address change or addition do </a:t>
            </a:r>
            <a:r>
              <a:rPr lang="en-US" sz="1400" b="1"/>
              <a:t>NOT</a:t>
            </a:r>
            <a:r>
              <a:rPr lang="en-US" sz="1400"/>
              <a:t> need to submit the Supplier Registration Form; suppliers should contact </a:t>
            </a:r>
            <a:r>
              <a:rPr lang="en-US" sz="1400">
                <a:hlinkClick r:id="rId4"/>
              </a:rPr>
              <a:t>suppliers@uw.edu</a:t>
            </a:r>
            <a:r>
              <a:rPr lang="en-US" sz="1400"/>
              <a:t> directly with a copy of their W-9 and explanation for the adjustment to addresses currently on file with UW.</a:t>
            </a:r>
            <a:endParaRPr lang="en-US" sz="1400">
              <a:ea typeface="Open Sans"/>
            </a:endParaRPr>
          </a:p>
          <a:p>
            <a:r>
              <a:rPr lang="en-US" sz="1400"/>
              <a:t>Other company changes, such as business name or Taxpayer ID Number, require a new Supplier Registration Form (online Substitute W-9) to be submitted; see our </a:t>
            </a:r>
            <a:r>
              <a:rPr lang="en-US" sz="1400">
                <a:hlinkClick r:id="rId5"/>
              </a:rPr>
              <a:t>UW Supplier Registration website</a:t>
            </a:r>
            <a:r>
              <a:rPr lang="en-US" sz="1400"/>
              <a:t> for more information.</a:t>
            </a:r>
          </a:p>
          <a:p>
            <a:pPr>
              <a:buFont typeface="Arial" panose="020B0604020202020204" pitchFamily="34" charset="0"/>
              <a:buChar char="•"/>
            </a:pPr>
            <a:r>
              <a:rPr lang="en-US" sz="1400"/>
              <a:t>Suppliers were previously registered with UW but have had their information deleted due to lack of use for two years or more will be require a new registration to ensure companies details are current.</a:t>
            </a:r>
            <a:endParaRPr lang="en-US" sz="1400">
              <a:ea typeface="Open Sans"/>
            </a:endParaRPr>
          </a:p>
          <a:p>
            <a:pPr>
              <a:buFont typeface="Arial" panose="020B0604020202020204" pitchFamily="34" charset="0"/>
              <a:buChar char="•"/>
            </a:pPr>
            <a:r>
              <a:rPr lang="en-US" sz="1400"/>
              <a:t>Suppliers that have a change in business name (including changes to DBA or Remit To names), ownership or taxpayer ID number</a:t>
            </a:r>
          </a:p>
          <a:p>
            <a:pPr>
              <a:buFont typeface="Arial" panose="020B0604020202020204" pitchFamily="34" charset="0"/>
              <a:buChar char="•"/>
            </a:pPr>
            <a:r>
              <a:rPr lang="en-US" sz="1400" b="0" u="sng">
                <a:ea typeface="Open Sans"/>
              </a:rPr>
              <a:t>https://finance.uw.edu/ps/suppliers</a:t>
            </a:r>
          </a:p>
          <a:p>
            <a:pPr>
              <a:buFont typeface="Arial" panose="020B0604020202020204" pitchFamily="34" charset="0"/>
              <a:buChar char="•"/>
            </a:pPr>
            <a:endParaRPr lang="en-US" sz="1200">
              <a:ea typeface="Open Sans"/>
            </a:endParaRPr>
          </a:p>
          <a:p>
            <a:endParaRPr lang="en-US" sz="1600" b="0"/>
          </a:p>
          <a:p>
            <a:endParaRPr lang="en-US" sz="1600" b="0"/>
          </a:p>
          <a:p>
            <a:endParaRPr lang="en-US" sz="1600" b="0"/>
          </a:p>
          <a:p>
            <a:endParaRPr lang="en-US" sz="1600" b="0"/>
          </a:p>
          <a:p>
            <a:endParaRPr lang="en-US" sz="1600" b="0"/>
          </a:p>
        </p:txBody>
      </p:sp>
    </p:spTree>
    <p:extLst>
      <p:ext uri="{BB962C8B-B14F-4D97-AF65-F5344CB8AC3E}">
        <p14:creationId xmlns:p14="http://schemas.microsoft.com/office/powerpoint/2010/main" val="17259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5D0E0-FE54-6B11-1677-B0649F1717C6}"/>
              </a:ext>
            </a:extLst>
          </p:cNvPr>
          <p:cNvSpPr>
            <a:spLocks noGrp="1"/>
          </p:cNvSpPr>
          <p:nvPr>
            <p:ph type="body" sz="quarter" idx="10"/>
          </p:nvPr>
        </p:nvSpPr>
        <p:spPr/>
        <p:txBody>
          <a:bodyPr/>
          <a:lstStyle/>
          <a:p>
            <a:r>
              <a:rPr lang="en-US"/>
              <a:t>Workday Financial System Replaces Ariba</a:t>
            </a:r>
          </a:p>
        </p:txBody>
      </p:sp>
      <p:sp>
        <p:nvSpPr>
          <p:cNvPr id="3" name="Text Placeholder 2">
            <a:extLst>
              <a:ext uri="{FF2B5EF4-FFF2-40B4-BE49-F238E27FC236}">
                <a16:creationId xmlns:a16="http://schemas.microsoft.com/office/drawing/2014/main" id="{7B012915-6098-8CE1-F2C1-C436C7B50F22}"/>
              </a:ext>
            </a:extLst>
          </p:cNvPr>
          <p:cNvSpPr>
            <a:spLocks noGrp="1"/>
          </p:cNvSpPr>
          <p:nvPr>
            <p:ph type="body" sz="quarter" idx="11"/>
          </p:nvPr>
        </p:nvSpPr>
        <p:spPr/>
        <p:txBody>
          <a:bodyPr lIns="91440" tIns="45720" rIns="91440" bIns="45720" anchor="t"/>
          <a:lstStyle/>
          <a:p>
            <a:endParaRPr lang="en-US"/>
          </a:p>
          <a:p>
            <a:r>
              <a:rPr lang="en-US"/>
              <a:t>Transitioned from Ariba to Workday for ordering and sourcing on July 6, 2023 </a:t>
            </a:r>
          </a:p>
          <a:p>
            <a:pPr lvl="1"/>
            <a:r>
              <a:rPr lang="en-US"/>
              <a:t>Multi-year process to implement a new financial system for the University including the Medical Center</a:t>
            </a:r>
          </a:p>
          <a:p>
            <a:endParaRPr lang="en-US"/>
          </a:p>
          <a:p>
            <a:r>
              <a:rPr lang="en-US"/>
              <a:t>Please view our </a:t>
            </a:r>
            <a:r>
              <a:rPr lang="en-US">
                <a:hlinkClick r:id="rId2"/>
              </a:rPr>
              <a:t>Supplier Page</a:t>
            </a:r>
            <a:r>
              <a:rPr lang="en-US"/>
              <a:t> for current updates about the System</a:t>
            </a:r>
          </a:p>
        </p:txBody>
      </p:sp>
    </p:spTree>
    <p:extLst>
      <p:ext uri="{BB962C8B-B14F-4D97-AF65-F5344CB8AC3E}">
        <p14:creationId xmlns:p14="http://schemas.microsoft.com/office/powerpoint/2010/main" val="1516253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497151"/>
            <a:ext cx="7755806" cy="907922"/>
          </a:xfrm>
        </p:spPr>
        <p:txBody>
          <a:bodyPr>
            <a:normAutofit/>
          </a:bodyPr>
          <a:lstStyle/>
          <a:p>
            <a:pPr algn="ctr"/>
            <a:r>
              <a:rPr lang="en-US"/>
              <a:t>Participants</a:t>
            </a:r>
          </a:p>
        </p:txBody>
      </p:sp>
      <p:pic>
        <p:nvPicPr>
          <p:cNvPr id="11" name="Picture 10">
            <a:extLst>
              <a:ext uri="{FF2B5EF4-FFF2-40B4-BE49-F238E27FC236}">
                <a16:creationId xmlns:a16="http://schemas.microsoft.com/office/drawing/2014/main" id="{58469DE8-D769-42B6-B33D-E11469186899}"/>
              </a:ext>
            </a:extLst>
          </p:cNvPr>
          <p:cNvPicPr>
            <a:picLocks noChangeAspect="1"/>
          </p:cNvPicPr>
          <p:nvPr/>
        </p:nvPicPr>
        <p:blipFill>
          <a:blip r:embed="rId2"/>
          <a:stretch>
            <a:fillRect/>
          </a:stretch>
        </p:blipFill>
        <p:spPr>
          <a:xfrm>
            <a:off x="909430" y="2930560"/>
            <a:ext cx="3533889" cy="610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EE67556A-6D49-406A-AC8E-FCE79A0240B9}"/>
              </a:ext>
            </a:extLst>
          </p:cNvPr>
          <p:cNvPicPr>
            <a:picLocks noChangeAspect="1"/>
          </p:cNvPicPr>
          <p:nvPr/>
        </p:nvPicPr>
        <p:blipFill>
          <a:blip r:embed="rId3"/>
          <a:stretch>
            <a:fillRect/>
          </a:stretch>
        </p:blipFill>
        <p:spPr>
          <a:xfrm>
            <a:off x="3332937" y="4186184"/>
            <a:ext cx="2833591" cy="1316014"/>
          </a:xfrm>
          <a:prstGeom prst="rect">
            <a:avLst/>
          </a:prstGeom>
        </p:spPr>
      </p:pic>
      <p:pic>
        <p:nvPicPr>
          <p:cNvPr id="15" name="Picture 14" descr="A picture containing text, person&#10;&#10;Description automatically generated">
            <a:extLst>
              <a:ext uri="{FF2B5EF4-FFF2-40B4-BE49-F238E27FC236}">
                <a16:creationId xmlns:a16="http://schemas.microsoft.com/office/drawing/2014/main" id="{A977F6CB-DAD9-420F-95EF-E540A01874C6}"/>
              </a:ext>
            </a:extLst>
          </p:cNvPr>
          <p:cNvPicPr>
            <a:picLocks noChangeAspect="1"/>
          </p:cNvPicPr>
          <p:nvPr/>
        </p:nvPicPr>
        <p:blipFill>
          <a:blip r:embed="rId4"/>
          <a:stretch>
            <a:fillRect/>
          </a:stretch>
        </p:blipFill>
        <p:spPr>
          <a:xfrm>
            <a:off x="671757" y="4229468"/>
            <a:ext cx="2241944" cy="1130066"/>
          </a:xfrm>
          <a:prstGeom prst="rect">
            <a:avLst/>
          </a:prstGeom>
        </p:spPr>
      </p:pic>
      <p:pic>
        <p:nvPicPr>
          <p:cNvPr id="17" name="Picture 16">
            <a:extLst>
              <a:ext uri="{FF2B5EF4-FFF2-40B4-BE49-F238E27FC236}">
                <a16:creationId xmlns:a16="http://schemas.microsoft.com/office/drawing/2014/main" id="{3E1A1A36-8EBB-474F-A643-EAB08F9DF4FE}"/>
              </a:ext>
            </a:extLst>
          </p:cNvPr>
          <p:cNvPicPr>
            <a:picLocks noChangeAspect="1"/>
          </p:cNvPicPr>
          <p:nvPr/>
        </p:nvPicPr>
        <p:blipFill>
          <a:blip r:embed="rId5"/>
          <a:stretch>
            <a:fillRect/>
          </a:stretch>
        </p:blipFill>
        <p:spPr>
          <a:xfrm>
            <a:off x="5398610" y="2667432"/>
            <a:ext cx="2656908" cy="914400"/>
          </a:xfrm>
          <a:prstGeom prst="rect">
            <a:avLst/>
          </a:prstGeom>
        </p:spPr>
      </p:pic>
      <p:pic>
        <p:nvPicPr>
          <p:cNvPr id="18" name="Picture 17">
            <a:extLst>
              <a:ext uri="{FF2B5EF4-FFF2-40B4-BE49-F238E27FC236}">
                <a16:creationId xmlns:a16="http://schemas.microsoft.com/office/drawing/2014/main" id="{8F8841BC-9CE9-4EAD-A670-1F02F56F164C}"/>
              </a:ext>
            </a:extLst>
          </p:cNvPr>
          <p:cNvPicPr>
            <a:picLocks noChangeAspect="1"/>
          </p:cNvPicPr>
          <p:nvPr/>
        </p:nvPicPr>
        <p:blipFill rotWithShape="1">
          <a:blip r:embed="rId6">
            <a:extLst>
              <a:ext uri="{28A0092B-C50C-407E-A947-70E740481C1C}">
                <a14:useLocalDpi xmlns:a14="http://schemas.microsoft.com/office/drawing/2010/main" val="0"/>
              </a:ext>
            </a:extLst>
          </a:blip>
          <a:srcRect l="22931" t="-14372" b="57775"/>
          <a:stretch/>
        </p:blipFill>
        <p:spPr>
          <a:xfrm>
            <a:off x="1273057" y="2482315"/>
            <a:ext cx="2806637" cy="253042"/>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7EEFB153-D2DB-4565-9300-11939693A6DA}"/>
              </a:ext>
            </a:extLst>
          </p:cNvPr>
          <p:cNvPicPr>
            <a:picLocks noChangeAspect="1"/>
          </p:cNvPicPr>
          <p:nvPr/>
        </p:nvPicPr>
        <p:blipFill>
          <a:blip r:embed="rId7"/>
          <a:stretch>
            <a:fillRect/>
          </a:stretch>
        </p:blipFill>
        <p:spPr>
          <a:xfrm>
            <a:off x="1017610" y="1752480"/>
            <a:ext cx="3212599" cy="658369"/>
          </a:xfrm>
          <a:prstGeom prst="rect">
            <a:avLst/>
          </a:prstGeom>
        </p:spPr>
      </p:pic>
      <p:pic>
        <p:nvPicPr>
          <p:cNvPr id="33" name="Picture 32" descr="A picture containing text, clipart&#10;&#10;Description automatically generated">
            <a:extLst>
              <a:ext uri="{FF2B5EF4-FFF2-40B4-BE49-F238E27FC236}">
                <a16:creationId xmlns:a16="http://schemas.microsoft.com/office/drawing/2014/main" id="{B66BB506-FE95-4D2C-819E-59D140AF121F}"/>
              </a:ext>
            </a:extLst>
          </p:cNvPr>
          <p:cNvPicPr>
            <a:picLocks noChangeAspect="1"/>
          </p:cNvPicPr>
          <p:nvPr/>
        </p:nvPicPr>
        <p:blipFill>
          <a:blip r:embed="rId8"/>
          <a:stretch>
            <a:fillRect/>
          </a:stretch>
        </p:blipFill>
        <p:spPr>
          <a:xfrm>
            <a:off x="5398610" y="2151469"/>
            <a:ext cx="1535836" cy="253042"/>
          </a:xfrm>
          <a:prstGeom prst="rect">
            <a:avLst/>
          </a:prstGeom>
        </p:spPr>
      </p:pic>
      <p:pic>
        <p:nvPicPr>
          <p:cNvPr id="3" name="Picture 2">
            <a:extLst>
              <a:ext uri="{FF2B5EF4-FFF2-40B4-BE49-F238E27FC236}">
                <a16:creationId xmlns:a16="http://schemas.microsoft.com/office/drawing/2014/main" id="{59A80E78-5486-765D-22AC-2DEFF1F91D7B}"/>
              </a:ext>
            </a:extLst>
          </p:cNvPr>
          <p:cNvPicPr>
            <a:picLocks noChangeAspect="1"/>
          </p:cNvPicPr>
          <p:nvPr/>
        </p:nvPicPr>
        <p:blipFill>
          <a:blip r:embed="rId9"/>
          <a:stretch>
            <a:fillRect/>
          </a:stretch>
        </p:blipFill>
        <p:spPr>
          <a:xfrm>
            <a:off x="6209937" y="4133974"/>
            <a:ext cx="2656909" cy="1142114"/>
          </a:xfrm>
          <a:prstGeom prst="rect">
            <a:avLst/>
          </a:prstGeom>
        </p:spPr>
      </p:pic>
    </p:spTree>
    <p:extLst>
      <p:ext uri="{BB962C8B-B14F-4D97-AF65-F5344CB8AC3E}">
        <p14:creationId xmlns:p14="http://schemas.microsoft.com/office/powerpoint/2010/main" val="1913477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a:t>Construction – Public Works </a:t>
            </a:r>
          </a:p>
        </p:txBody>
      </p:sp>
      <p:sp>
        <p:nvSpPr>
          <p:cNvPr id="3" name="Text Placeholder 2"/>
          <p:cNvSpPr>
            <a:spLocks noGrp="1"/>
          </p:cNvSpPr>
          <p:nvPr>
            <p:ph type="body" sz="quarter" idx="11"/>
          </p:nvPr>
        </p:nvSpPr>
        <p:spPr/>
        <p:txBody>
          <a:bodyPr/>
          <a:lstStyle/>
          <a:p>
            <a:r>
              <a:rPr lang="en-US" sz="1800" b="0">
                <a:solidFill>
                  <a:schemeClr val="tx1"/>
                </a:solidFill>
              </a:rPr>
              <a:t>UW Facilities </a:t>
            </a:r>
            <a:r>
              <a:rPr lang="en-US" sz="1800" i="1">
                <a:solidFill>
                  <a:schemeClr val="tx1"/>
                </a:solidFill>
              </a:rPr>
              <a:t>Project Delivery Group </a:t>
            </a:r>
            <a:r>
              <a:rPr lang="en-US" sz="1800" b="0">
                <a:solidFill>
                  <a:schemeClr val="tx1"/>
                </a:solidFill>
              </a:rPr>
              <a:t>manages public works construction contracts with the support of UW Facilities Procurement and Sourcing.</a:t>
            </a:r>
          </a:p>
          <a:p>
            <a:pPr marL="0" indent="0">
              <a:buNone/>
            </a:pPr>
            <a:endParaRPr lang="en-US" sz="1800" b="0">
              <a:solidFill>
                <a:schemeClr val="tx1"/>
              </a:solidFill>
            </a:endParaRPr>
          </a:p>
          <a:p>
            <a:r>
              <a:rPr lang="en-US" sz="1800" b="0">
                <a:solidFill>
                  <a:schemeClr val="tx1"/>
                </a:solidFill>
              </a:rPr>
              <a:t>All construction projects over $1M estimated cost require an Inclusion Plan or a Business Equity Contribution form detailing bidder’s approach to including diverse subcontractors and suppliers on projects.</a:t>
            </a:r>
          </a:p>
          <a:p>
            <a:pPr marL="0" indent="0">
              <a:buNone/>
            </a:pPr>
            <a:endParaRPr lang="en-US" sz="1800">
              <a:solidFill>
                <a:schemeClr val="tx1"/>
              </a:solidFill>
            </a:endParaRPr>
          </a:p>
          <a:p>
            <a:r>
              <a:rPr lang="en-US" sz="1800" b="0">
                <a:solidFill>
                  <a:schemeClr val="tx1"/>
                </a:solidFill>
              </a:rPr>
              <a:t>All projects are posted on the UW Facilities home page and in the Seattle Daily Journal of Commerce and Workday Sourcing.</a:t>
            </a:r>
          </a:p>
          <a:p>
            <a:pPr lvl="1"/>
            <a:r>
              <a:rPr lang="en-US" sz="1800">
                <a:solidFill>
                  <a:schemeClr val="tx1"/>
                </a:solidFill>
                <a:hlinkClick r:id="rId2"/>
              </a:rPr>
              <a:t>https://www.djc.com</a:t>
            </a:r>
            <a:endParaRPr lang="en-US" sz="1800">
              <a:solidFill>
                <a:schemeClr val="tx1"/>
              </a:solidFill>
            </a:endParaRPr>
          </a:p>
          <a:p>
            <a:pPr lvl="1"/>
            <a:r>
              <a:rPr lang="en-US" sz="1600">
                <a:hlinkClick r:id="rId3"/>
              </a:rPr>
              <a:t>https://facilities.uw.edu/projects/business-opportunities</a:t>
            </a:r>
            <a:endParaRPr lang="en-US" sz="1600"/>
          </a:p>
          <a:p>
            <a:pPr lvl="1">
              <a:buFontTx/>
              <a:buChar char="-"/>
            </a:pPr>
            <a:endParaRPr lang="en-US" sz="1800">
              <a:solidFill>
                <a:schemeClr val="tx1"/>
              </a:solidFill>
            </a:endParaRPr>
          </a:p>
          <a:p>
            <a:pPr lvl="1"/>
            <a:endParaRPr lang="en-US"/>
          </a:p>
          <a:p>
            <a:pPr lvl="1"/>
            <a:endParaRPr lang="en-US"/>
          </a:p>
          <a:p>
            <a:pPr marL="457200" lvl="1" indent="0">
              <a:buNone/>
            </a:pPr>
            <a:endParaRPr lang="en-US"/>
          </a:p>
          <a:p>
            <a:pPr lvl="1"/>
            <a:endParaRPr lang="en-US"/>
          </a:p>
        </p:txBody>
      </p:sp>
    </p:spTree>
    <p:extLst>
      <p:ext uri="{BB962C8B-B14F-4D97-AF65-F5344CB8AC3E}">
        <p14:creationId xmlns:p14="http://schemas.microsoft.com/office/powerpoint/2010/main" val="336976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F352C4-CA36-4ED8-9318-5F89EB44E4A1}"/>
              </a:ext>
            </a:extLst>
          </p:cNvPr>
          <p:cNvSpPr>
            <a:spLocks noGrp="1"/>
          </p:cNvSpPr>
          <p:nvPr>
            <p:ph type="body" sz="quarter" idx="10"/>
          </p:nvPr>
        </p:nvSpPr>
        <p:spPr>
          <a:xfrm>
            <a:off x="671757" y="371510"/>
            <a:ext cx="8184662" cy="991998"/>
          </a:xfrm>
        </p:spPr>
        <p:txBody>
          <a:bodyPr anchor="b">
            <a:normAutofit/>
          </a:bodyPr>
          <a:lstStyle/>
          <a:p>
            <a:r>
              <a:rPr lang="en-US"/>
              <a:t>UW Medicine and Component Units</a:t>
            </a:r>
          </a:p>
        </p:txBody>
      </p:sp>
      <p:sp>
        <p:nvSpPr>
          <p:cNvPr id="3" name="Text Placeholder 2">
            <a:extLst>
              <a:ext uri="{FF2B5EF4-FFF2-40B4-BE49-F238E27FC236}">
                <a16:creationId xmlns:a16="http://schemas.microsoft.com/office/drawing/2014/main" id="{7C807115-8D83-4AEE-A437-354990F856A0}"/>
              </a:ext>
            </a:extLst>
          </p:cNvPr>
          <p:cNvSpPr>
            <a:spLocks noGrp="1"/>
          </p:cNvSpPr>
          <p:nvPr>
            <p:ph type="body" sz="quarter" idx="11"/>
          </p:nvPr>
        </p:nvSpPr>
        <p:spPr>
          <a:xfrm>
            <a:off x="473443" y="2141838"/>
            <a:ext cx="8197114" cy="4144662"/>
          </a:xfrm>
        </p:spPr>
        <p:txBody>
          <a:bodyPr>
            <a:normAutofit fontScale="92500" lnSpcReduction="10000"/>
          </a:bodyPr>
          <a:lstStyle/>
          <a:p>
            <a:pPr lvl="1">
              <a:lnSpc>
                <a:spcPct val="90000"/>
              </a:lnSpc>
              <a:buFont typeface="Arial" panose="020B0604020202020204" pitchFamily="34" charset="0"/>
              <a:buChar char="•"/>
            </a:pPr>
            <a:r>
              <a:rPr lang="en-US" sz="1800">
                <a:effectLst/>
              </a:rPr>
              <a:t>Harborview Medical Center </a:t>
            </a:r>
            <a:r>
              <a:rPr lang="en-US" sz="1800" b="0">
                <a:effectLst/>
              </a:rPr>
              <a:t>and its associated clinics (“HMC”); </a:t>
            </a:r>
          </a:p>
          <a:p>
            <a:pPr lvl="1">
              <a:lnSpc>
                <a:spcPct val="90000"/>
              </a:lnSpc>
              <a:buFont typeface="Arial" panose="020B0604020202020204" pitchFamily="34" charset="0"/>
              <a:buChar char="•"/>
            </a:pPr>
            <a:endParaRPr lang="en-US" sz="1800" b="0">
              <a:effectLst/>
            </a:endParaRPr>
          </a:p>
          <a:p>
            <a:pPr lvl="1">
              <a:lnSpc>
                <a:spcPct val="90000"/>
              </a:lnSpc>
              <a:buFont typeface="Arial" panose="020B0604020202020204" pitchFamily="34" charset="0"/>
              <a:buChar char="•"/>
            </a:pPr>
            <a:r>
              <a:rPr lang="en-US" sz="1800">
                <a:effectLst/>
              </a:rPr>
              <a:t>Valley Medical Center (dba) </a:t>
            </a:r>
            <a:r>
              <a:rPr lang="en-US" sz="1800" b="0">
                <a:effectLst/>
              </a:rPr>
              <a:t>Public Hospital District No. 1 and its associated clinics (“VMC”); - leaving UW Medicine in 2026</a:t>
            </a:r>
          </a:p>
          <a:p>
            <a:pPr lvl="1">
              <a:lnSpc>
                <a:spcPct val="90000"/>
              </a:lnSpc>
              <a:buFont typeface="Arial" panose="020B0604020202020204" pitchFamily="34" charset="0"/>
              <a:buChar char="•"/>
            </a:pPr>
            <a:endParaRPr lang="en-US" sz="1800" b="0">
              <a:effectLst/>
            </a:endParaRPr>
          </a:p>
          <a:p>
            <a:pPr lvl="1">
              <a:lnSpc>
                <a:spcPct val="90000"/>
              </a:lnSpc>
              <a:buFont typeface="Arial" panose="020B0604020202020204" pitchFamily="34" charset="0"/>
              <a:buChar char="•"/>
            </a:pPr>
            <a:r>
              <a:rPr lang="en-US" sz="1800">
                <a:effectLst/>
              </a:rPr>
              <a:t>University of Washington Medical Center</a:t>
            </a:r>
            <a:r>
              <a:rPr lang="en-US" sz="1800" b="0">
                <a:effectLst/>
              </a:rPr>
              <a:t>, operating at two separate campuses, Montlake and Northwest, and its associated clinics (“UWMC”)</a:t>
            </a:r>
          </a:p>
          <a:p>
            <a:pPr lvl="1">
              <a:lnSpc>
                <a:spcPct val="90000"/>
              </a:lnSpc>
              <a:buFont typeface="Arial" panose="020B0604020202020204" pitchFamily="34" charset="0"/>
              <a:buChar char="•"/>
            </a:pPr>
            <a:endParaRPr lang="en-US" sz="1800" b="0">
              <a:effectLst/>
            </a:endParaRPr>
          </a:p>
          <a:p>
            <a:pPr lvl="1">
              <a:lnSpc>
                <a:spcPct val="90000"/>
              </a:lnSpc>
              <a:buFont typeface="Arial" panose="020B0604020202020204" pitchFamily="34" charset="0"/>
              <a:buChar char="•"/>
            </a:pPr>
            <a:r>
              <a:rPr lang="en-US" sz="1800">
                <a:effectLst/>
              </a:rPr>
              <a:t>UW Physicians Network dba UW Neighborhood Clinics </a:t>
            </a:r>
            <a:r>
              <a:rPr lang="en-US" sz="1800" b="0">
                <a:effectLst/>
              </a:rPr>
              <a:t>(“UWNC”)</a:t>
            </a:r>
          </a:p>
          <a:p>
            <a:pPr lvl="1">
              <a:lnSpc>
                <a:spcPct val="90000"/>
              </a:lnSpc>
              <a:buFont typeface="Arial" panose="020B0604020202020204" pitchFamily="34" charset="0"/>
              <a:buChar char="•"/>
            </a:pPr>
            <a:endParaRPr lang="en-US" sz="1800" b="0">
              <a:effectLst/>
            </a:endParaRPr>
          </a:p>
          <a:p>
            <a:pPr lvl="1">
              <a:lnSpc>
                <a:spcPct val="90000"/>
              </a:lnSpc>
              <a:buFont typeface="Arial" panose="020B0604020202020204" pitchFamily="34" charset="0"/>
              <a:buChar char="•"/>
            </a:pPr>
            <a:r>
              <a:rPr lang="en-US" sz="1800">
                <a:effectLst/>
              </a:rPr>
              <a:t>The Association of University Physicians dba UW Physicians </a:t>
            </a:r>
            <a:r>
              <a:rPr lang="en-US" sz="1800" b="0">
                <a:effectLst/>
              </a:rPr>
              <a:t>(“UWP”)</a:t>
            </a:r>
          </a:p>
          <a:p>
            <a:pPr lvl="1">
              <a:lnSpc>
                <a:spcPct val="90000"/>
              </a:lnSpc>
              <a:buFont typeface="Arial" panose="020B0604020202020204" pitchFamily="34" charset="0"/>
              <a:buChar char="•"/>
            </a:pPr>
            <a:endParaRPr lang="en-US" sz="1800" b="0">
              <a:effectLst/>
            </a:endParaRPr>
          </a:p>
          <a:p>
            <a:pPr lvl="1">
              <a:lnSpc>
                <a:spcPct val="90000"/>
              </a:lnSpc>
              <a:buFont typeface="Arial" panose="020B0604020202020204" pitchFamily="34" charset="0"/>
              <a:buChar char="•"/>
            </a:pPr>
            <a:r>
              <a:rPr lang="en-US" sz="1800">
                <a:effectLst/>
              </a:rPr>
              <a:t>University of Washington School of Medicine </a:t>
            </a:r>
            <a:r>
              <a:rPr lang="en-US" sz="1800" b="0">
                <a:effectLst/>
              </a:rPr>
              <a:t>(“UW </a:t>
            </a:r>
            <a:r>
              <a:rPr lang="en-US" sz="1800" b="0" err="1">
                <a:effectLst/>
              </a:rPr>
              <a:t>SoM</a:t>
            </a:r>
            <a:r>
              <a:rPr lang="en-US" sz="1800" b="0">
                <a:effectLst/>
              </a:rPr>
              <a:t>”)</a:t>
            </a:r>
          </a:p>
          <a:p>
            <a:pPr lvl="1">
              <a:lnSpc>
                <a:spcPct val="90000"/>
              </a:lnSpc>
              <a:buFont typeface="Arial" panose="020B0604020202020204" pitchFamily="34" charset="0"/>
              <a:buChar char="•"/>
            </a:pPr>
            <a:endParaRPr lang="en-US" sz="1800" b="0">
              <a:effectLst/>
            </a:endParaRPr>
          </a:p>
          <a:p>
            <a:pPr lvl="1">
              <a:lnSpc>
                <a:spcPct val="90000"/>
              </a:lnSpc>
              <a:buFont typeface="Arial" panose="020B0604020202020204" pitchFamily="34" charset="0"/>
              <a:buChar char="•"/>
            </a:pPr>
            <a:r>
              <a:rPr lang="en-US" sz="1800">
                <a:effectLst/>
              </a:rPr>
              <a:t>Airlift Northwest </a:t>
            </a:r>
            <a:r>
              <a:rPr lang="en-US" sz="1800" b="0">
                <a:effectLst/>
              </a:rPr>
              <a:t>(“ALNW”) </a:t>
            </a:r>
            <a:endParaRPr lang="en-US" sz="1500"/>
          </a:p>
        </p:txBody>
      </p:sp>
      <p:sp>
        <p:nvSpPr>
          <p:cNvPr id="8" name="Text Placeholder 3">
            <a:extLst>
              <a:ext uri="{FF2B5EF4-FFF2-40B4-BE49-F238E27FC236}">
                <a16:creationId xmlns:a16="http://schemas.microsoft.com/office/drawing/2014/main" id="{067D27D1-5730-4472-8E2F-380983A241B6}"/>
              </a:ext>
            </a:extLst>
          </p:cNvPr>
          <p:cNvSpPr>
            <a:spLocks noGrp="1"/>
          </p:cNvSpPr>
          <p:nvPr>
            <p:ph type="body" sz="quarter" idx="12"/>
          </p:nvPr>
        </p:nvSpPr>
        <p:spPr>
          <a:xfrm>
            <a:off x="671757" y="1730667"/>
            <a:ext cx="8184662" cy="411171"/>
          </a:xfrm>
        </p:spPr>
        <p:txBody>
          <a:bodyPr/>
          <a:lstStyle/>
          <a:p>
            <a:r>
              <a:rPr lang="en-US" sz="2000"/>
              <a:t>UW Medicine is a Comprehensive Healthcare Organization that includes</a:t>
            </a:r>
          </a:p>
        </p:txBody>
      </p:sp>
    </p:spTree>
    <p:extLst>
      <p:ext uri="{BB962C8B-B14F-4D97-AF65-F5344CB8AC3E}">
        <p14:creationId xmlns:p14="http://schemas.microsoft.com/office/powerpoint/2010/main" val="1477316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ABCB86-A33E-4DFD-A2F5-75B6783A615A}"/>
              </a:ext>
            </a:extLst>
          </p:cNvPr>
          <p:cNvSpPr>
            <a:spLocks noGrp="1"/>
          </p:cNvSpPr>
          <p:nvPr>
            <p:ph type="body" sz="quarter" idx="10"/>
          </p:nvPr>
        </p:nvSpPr>
        <p:spPr/>
        <p:txBody>
          <a:bodyPr/>
          <a:lstStyle/>
          <a:p>
            <a:r>
              <a:rPr lang="en-US"/>
              <a:t>UW Medicine </a:t>
            </a:r>
          </a:p>
        </p:txBody>
      </p:sp>
      <p:sp>
        <p:nvSpPr>
          <p:cNvPr id="3" name="Text Placeholder 2">
            <a:extLst>
              <a:ext uri="{FF2B5EF4-FFF2-40B4-BE49-F238E27FC236}">
                <a16:creationId xmlns:a16="http://schemas.microsoft.com/office/drawing/2014/main" id="{4323F333-4F73-4DB2-B871-9203316C0555}"/>
              </a:ext>
            </a:extLst>
          </p:cNvPr>
          <p:cNvSpPr>
            <a:spLocks noGrp="1"/>
          </p:cNvSpPr>
          <p:nvPr>
            <p:ph type="body" sz="quarter" idx="11"/>
          </p:nvPr>
        </p:nvSpPr>
        <p:spPr>
          <a:xfrm>
            <a:off x="659305" y="2320238"/>
            <a:ext cx="8197114" cy="4166251"/>
          </a:xfrm>
        </p:spPr>
        <p:txBody>
          <a:bodyPr/>
          <a:lstStyle/>
          <a:p>
            <a:pPr marL="0" marR="0">
              <a:spcBef>
                <a:spcPts val="0"/>
              </a:spcBef>
              <a:spcAft>
                <a:spcPts val="0"/>
              </a:spcAft>
            </a:pPr>
            <a:r>
              <a:rPr lang="en-US" sz="1800">
                <a:solidFill>
                  <a:srgbClr val="000000"/>
                </a:solidFill>
                <a:effectLst/>
                <a:latin typeface="Arial" panose="020B060402020202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pPr marL="400050" lvl="1">
              <a:spcBef>
                <a:spcPts val="0"/>
              </a:spcBef>
            </a:pPr>
            <a:r>
              <a:rPr lang="en-US" sz="1800">
                <a:solidFill>
                  <a:srgbClr val="202124"/>
                </a:solidFill>
                <a:effectLst/>
                <a:latin typeface="Arial" panose="020B0604020202020204" pitchFamily="34" charset="0"/>
                <a:ea typeface="Calibri" panose="020F0502020204030204" pitchFamily="34" charset="0"/>
              </a:rPr>
              <a:t>Vizient</a:t>
            </a:r>
            <a:r>
              <a:rPr lang="en-US" sz="1800" b="0">
                <a:solidFill>
                  <a:srgbClr val="202124"/>
                </a:solidFill>
                <a:effectLst/>
                <a:latin typeface="Arial" panose="020B0604020202020204" pitchFamily="34" charset="0"/>
                <a:ea typeface="Calibri" panose="020F0502020204030204" pitchFamily="34" charset="0"/>
              </a:rPr>
              <a:t> is a Group Purchasing Organization (GPO) and the nation's leading health care performance improvement company</a:t>
            </a:r>
            <a:r>
              <a:rPr lang="en-US" sz="1800" b="0">
                <a:solidFill>
                  <a:srgbClr val="202124"/>
                </a:solidFill>
                <a:latin typeface="Arial" panose="020B0604020202020204" pitchFamily="34" charset="0"/>
                <a:ea typeface="Calibri" panose="020F0502020204030204" pitchFamily="34" charset="0"/>
              </a:rPr>
              <a:t> utilized by UW Medicine.</a:t>
            </a:r>
            <a:r>
              <a:rPr lang="en-US" sz="1800" b="0">
                <a:solidFill>
                  <a:srgbClr val="202124"/>
                </a:solidFill>
                <a:effectLst/>
                <a:latin typeface="Arial" panose="020B0604020202020204" pitchFamily="34" charset="0"/>
                <a:ea typeface="Calibri" panose="020F0502020204030204" pitchFamily="34" charset="0"/>
              </a:rPr>
              <a:t> Serve more than half of the health care organizations 	across the United States – from large integrated delivery networks and academic medical centers to community hospitals, pediatric facilities, and non-acute care providers.</a:t>
            </a:r>
            <a:r>
              <a:rPr lang="en-US" sz="1800" b="0">
                <a:effectLst/>
                <a:latin typeface="Calibri" panose="020F0502020204030204" pitchFamily="34" charset="0"/>
                <a:ea typeface="Calibri" panose="020F0502020204030204" pitchFamily="34" charset="0"/>
              </a:rPr>
              <a:t> </a:t>
            </a:r>
            <a:br>
              <a:rPr lang="en-US" sz="1800" b="0">
                <a:solidFill>
                  <a:srgbClr val="202124"/>
                </a:solidFill>
                <a:effectLst/>
                <a:latin typeface="Arial" panose="020B0604020202020204" pitchFamily="34" charset="0"/>
                <a:ea typeface="Calibri" panose="020F0502020204030204" pitchFamily="34" charset="0"/>
              </a:rPr>
            </a:br>
            <a:endParaRPr lang="en-US" sz="1600" b="0">
              <a:effectLst/>
              <a:latin typeface="Calibri" panose="020F0502020204030204" pitchFamily="34" charset="0"/>
              <a:ea typeface="Calibri" panose="020F0502020204030204" pitchFamily="34" charset="0"/>
            </a:endParaRPr>
          </a:p>
          <a:p>
            <a:pPr marL="400050" lvl="1">
              <a:spcBef>
                <a:spcPts val="0"/>
              </a:spcBef>
            </a:pPr>
            <a:r>
              <a:rPr lang="en-US" sz="1600">
                <a:solidFill>
                  <a:srgbClr val="202124"/>
                </a:solidFill>
                <a:effectLst/>
                <a:latin typeface="Arial" panose="020B0604020202020204" pitchFamily="34" charset="0"/>
                <a:ea typeface="Calibri" panose="020F0502020204030204" pitchFamily="34" charset="0"/>
              </a:rPr>
              <a:t>Liaison into UW Medicine Supply Chain and Vizient Contract opportunities.  </a:t>
            </a:r>
          </a:p>
          <a:p>
            <a:pPr marL="1428750" lvl="4" indent="0">
              <a:spcBef>
                <a:spcPts val="0"/>
              </a:spcBef>
              <a:buNone/>
            </a:pPr>
            <a:r>
              <a:rPr lang="en-US" sz="1000" b="0">
                <a:solidFill>
                  <a:srgbClr val="202124"/>
                </a:solidFill>
                <a:latin typeface="Arial" panose="020B0604020202020204" pitchFamily="34" charset="0"/>
                <a:ea typeface="Calibri" panose="020F0502020204030204" pitchFamily="34" charset="0"/>
              </a:rPr>
              <a:t> </a:t>
            </a:r>
            <a:endParaRPr lang="en-US" sz="1000" b="0">
              <a:effectLst/>
              <a:latin typeface="Calibri" panose="020F0502020204030204" pitchFamily="34" charset="0"/>
              <a:ea typeface="Calibri" panose="020F0502020204030204" pitchFamily="34" charset="0"/>
            </a:endParaRPr>
          </a:p>
          <a:p>
            <a:pPr marL="1714500" lvl="4">
              <a:spcBef>
                <a:spcPts val="0"/>
              </a:spcBef>
            </a:pPr>
            <a:r>
              <a:rPr lang="en-US" sz="1800">
                <a:solidFill>
                  <a:srgbClr val="000000"/>
                </a:solidFill>
                <a:effectLst/>
                <a:latin typeface="Arial" panose="020B0604020202020204" pitchFamily="34" charset="0"/>
                <a:ea typeface="Calibri" panose="020F0502020204030204" pitchFamily="34" charset="0"/>
              </a:rPr>
              <a:t>Eddie Y. Smith</a:t>
            </a:r>
            <a:endParaRPr lang="en-US" sz="1800">
              <a:effectLst/>
              <a:latin typeface="Calibri" panose="020F0502020204030204" pitchFamily="34" charset="0"/>
              <a:ea typeface="Calibri" panose="020F0502020204030204" pitchFamily="34" charset="0"/>
            </a:endParaRPr>
          </a:p>
          <a:p>
            <a:pPr marL="1714500" lvl="4">
              <a:spcBef>
                <a:spcPts val="0"/>
              </a:spcBef>
            </a:pPr>
            <a:r>
              <a:rPr lang="en-US" sz="1800">
                <a:solidFill>
                  <a:srgbClr val="000000"/>
                </a:solidFill>
                <a:effectLst/>
                <a:latin typeface="Calibri" panose="020F0502020204030204" pitchFamily="34" charset="0"/>
                <a:ea typeface="Calibri" panose="020F0502020204030204" pitchFamily="34" charset="0"/>
              </a:rPr>
              <a:t>Contract  Specialist</a:t>
            </a:r>
            <a:endParaRPr lang="en-US" sz="1800">
              <a:effectLst/>
              <a:latin typeface="Calibri" panose="020F0502020204030204" pitchFamily="34" charset="0"/>
              <a:ea typeface="Calibri" panose="020F0502020204030204" pitchFamily="34" charset="0"/>
            </a:endParaRPr>
          </a:p>
          <a:p>
            <a:pPr marL="1714500" lvl="4">
              <a:spcBef>
                <a:spcPts val="0"/>
              </a:spcBef>
            </a:pPr>
            <a:r>
              <a:rPr lang="en-US" sz="1800">
                <a:solidFill>
                  <a:srgbClr val="000000"/>
                </a:solidFill>
                <a:effectLst/>
                <a:latin typeface="Calibri" panose="020F0502020204030204" pitchFamily="34" charset="0"/>
                <a:ea typeface="Calibri" panose="020F0502020204030204" pitchFamily="34" charset="0"/>
              </a:rPr>
              <a:t>UW Medicine Supply Chain Management</a:t>
            </a:r>
            <a:endParaRPr lang="en-US" sz="1800">
              <a:effectLst/>
              <a:latin typeface="Calibri" panose="020F0502020204030204" pitchFamily="34" charset="0"/>
              <a:ea typeface="Calibri" panose="020F0502020204030204" pitchFamily="34" charset="0"/>
            </a:endParaRPr>
          </a:p>
          <a:p>
            <a:pPr marL="1714500" lvl="4">
              <a:spcBef>
                <a:spcPts val="0"/>
              </a:spcBef>
            </a:pPr>
            <a:r>
              <a:rPr lang="en-US" sz="1800">
                <a:solidFill>
                  <a:srgbClr val="000000"/>
                </a:solidFill>
                <a:effectLst/>
                <a:latin typeface="Calibri" panose="020F0502020204030204" pitchFamily="34" charset="0"/>
                <a:ea typeface="Calibri" panose="020F0502020204030204" pitchFamily="34" charset="0"/>
              </a:rPr>
              <a:t>cell 253-3592417 </a:t>
            </a:r>
            <a:r>
              <a:rPr lang="en-US" sz="1800" err="1">
                <a:solidFill>
                  <a:srgbClr val="000000"/>
                </a:solidFill>
                <a:effectLst/>
                <a:latin typeface="Calibri" panose="020F0502020204030204" pitchFamily="34" charset="0"/>
                <a:ea typeface="Calibri" panose="020F0502020204030204" pitchFamily="34" charset="0"/>
              </a:rPr>
              <a:t>vm</a:t>
            </a:r>
            <a:r>
              <a:rPr lang="en-US" sz="1800">
                <a:solidFill>
                  <a:srgbClr val="000000"/>
                </a:solidFill>
                <a:effectLst/>
                <a:latin typeface="Calibri" panose="020F0502020204030204" pitchFamily="34" charset="0"/>
                <a:ea typeface="Calibri" panose="020F0502020204030204" pitchFamily="34" charset="0"/>
              </a:rPr>
              <a:t> 206-598-0448</a:t>
            </a:r>
            <a:endParaRPr lang="en-US" sz="1800">
              <a:effectLst/>
              <a:latin typeface="Calibri" panose="020F0502020204030204" pitchFamily="34" charset="0"/>
              <a:ea typeface="Calibri" panose="020F0502020204030204" pitchFamily="34" charset="0"/>
            </a:endParaRPr>
          </a:p>
          <a:p>
            <a:pPr marL="1714500" lvl="4">
              <a:spcBef>
                <a:spcPts val="0"/>
              </a:spcBef>
            </a:pPr>
            <a:r>
              <a:rPr lang="en-US" sz="1800">
                <a:solidFill>
                  <a:srgbClr val="000000"/>
                </a:solidFill>
                <a:effectLst/>
                <a:latin typeface="Calibri" panose="020F0502020204030204" pitchFamily="34" charset="0"/>
                <a:ea typeface="Calibri" panose="020F0502020204030204" pitchFamily="34" charset="0"/>
              </a:rPr>
              <a:t>e-mail </a:t>
            </a:r>
            <a:r>
              <a:rPr lang="en-US" sz="1800" u="sng">
                <a:solidFill>
                  <a:srgbClr val="000000"/>
                </a:solidFill>
                <a:effectLst/>
                <a:latin typeface="Calibri" panose="020F0502020204030204" pitchFamily="34" charset="0"/>
                <a:ea typeface="Calibri" panose="020F0502020204030204" pitchFamily="34" charset="0"/>
                <a:hlinkClick r:id="rId2"/>
              </a:rPr>
              <a:t>eys2@uw.edu</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br>
              <a:rPr lang="en-US" sz="1800" b="0">
                <a:solidFill>
                  <a:srgbClr val="202124"/>
                </a:solidFill>
                <a:effectLst/>
                <a:latin typeface="Arial" panose="020B0604020202020204" pitchFamily="34" charset="0"/>
                <a:ea typeface="Calibri" panose="020F0502020204030204" pitchFamily="34" charset="0"/>
              </a:rPr>
            </a:br>
            <a:endParaRPr lang="en-US" sz="1800" b="0">
              <a:effectLst/>
              <a:latin typeface="Calibri" panose="020F0502020204030204" pitchFamily="34" charset="0"/>
              <a:ea typeface="Calibri" panose="020F0502020204030204" pitchFamily="34" charset="0"/>
            </a:endParaRPr>
          </a:p>
          <a:p>
            <a:endParaRPr lang="en-US"/>
          </a:p>
        </p:txBody>
      </p:sp>
      <p:sp>
        <p:nvSpPr>
          <p:cNvPr id="4" name="Text Placeholder 3">
            <a:extLst>
              <a:ext uri="{FF2B5EF4-FFF2-40B4-BE49-F238E27FC236}">
                <a16:creationId xmlns:a16="http://schemas.microsoft.com/office/drawing/2014/main" id="{1C645DC5-ABD8-46A3-9C11-49FC538FA15F}"/>
              </a:ext>
            </a:extLst>
          </p:cNvPr>
          <p:cNvSpPr>
            <a:spLocks noGrp="1"/>
          </p:cNvSpPr>
          <p:nvPr>
            <p:ph type="body" sz="quarter" idx="12"/>
          </p:nvPr>
        </p:nvSpPr>
        <p:spPr/>
        <p:txBody>
          <a:bodyPr/>
          <a:lstStyle/>
          <a:p>
            <a:r>
              <a:rPr lang="en-US"/>
              <a:t>UW Medicine Supply Chain Role</a:t>
            </a:r>
          </a:p>
        </p:txBody>
      </p:sp>
    </p:spTree>
    <p:extLst>
      <p:ext uri="{BB962C8B-B14F-4D97-AF65-F5344CB8AC3E}">
        <p14:creationId xmlns:p14="http://schemas.microsoft.com/office/powerpoint/2010/main" val="1070120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371510"/>
            <a:ext cx="8321414" cy="991998"/>
          </a:xfrm>
        </p:spPr>
        <p:txBody>
          <a:bodyPr>
            <a:noAutofit/>
          </a:bodyPr>
          <a:lstStyle/>
          <a:p>
            <a:r>
              <a:rPr lang="en-US" sz="3200"/>
              <a:t>Sustainable Supplier Commitments</a:t>
            </a:r>
          </a:p>
        </p:txBody>
      </p:sp>
      <p:sp>
        <p:nvSpPr>
          <p:cNvPr id="3" name="Text Placeholder 2"/>
          <p:cNvSpPr>
            <a:spLocks noGrp="1"/>
          </p:cNvSpPr>
          <p:nvPr>
            <p:ph type="body" sz="quarter" idx="11"/>
          </p:nvPr>
        </p:nvSpPr>
        <p:spPr>
          <a:xfrm>
            <a:off x="659305" y="1600200"/>
            <a:ext cx="8196210" cy="4395247"/>
          </a:xfrm>
        </p:spPr>
        <p:txBody>
          <a:bodyPr/>
          <a:lstStyle/>
          <a:p>
            <a:r>
              <a:rPr lang="en-US" sz="1800" b="0"/>
              <a:t>In support of the </a:t>
            </a:r>
            <a:r>
              <a:rPr lang="en-US" sz="1800" b="0">
                <a:hlinkClick r:id="rId3"/>
              </a:rPr>
              <a:t>University of Washington Policy on Environmental Stewardship</a:t>
            </a:r>
            <a:endParaRPr lang="en-US" sz="1800"/>
          </a:p>
          <a:p>
            <a:endParaRPr lang="en-US" sz="1800"/>
          </a:p>
          <a:p>
            <a:r>
              <a:rPr lang="en-US" sz="1800" b="0"/>
              <a:t>Procurement Services encourages the purchase of environmentally friendly products that are made with post‐consumer recycled content, recyclable, energy efficient, and/or bio‐based products. In our commitment to support the purchase and use of such products, sustainability requirements shall be included in all University‐wide contract solicitations. Suppliers will be required, upon request, to provide within a reasonable timeframe, information to enable a life cycle assessment, including material sources, extraction, fabrication and transportation to assess their impact on the environment.</a:t>
            </a:r>
          </a:p>
          <a:p>
            <a:endParaRPr lang="en-US" sz="1800" b="0"/>
          </a:p>
          <a:p>
            <a:r>
              <a:rPr lang="en-US" sz="1800" b="0"/>
              <a:t>Suppliers are expected to adhere to the University’s </a:t>
            </a:r>
            <a:r>
              <a:rPr lang="en-US" sz="1800" b="0">
                <a:hlinkClick r:id="rId4"/>
              </a:rPr>
              <a:t>Supplier Code of Conduct</a:t>
            </a:r>
            <a:endParaRPr lang="en-US" sz="1800" b="0"/>
          </a:p>
        </p:txBody>
      </p:sp>
    </p:spTree>
    <p:extLst>
      <p:ext uri="{BB962C8B-B14F-4D97-AF65-F5344CB8AC3E}">
        <p14:creationId xmlns:p14="http://schemas.microsoft.com/office/powerpoint/2010/main" val="434156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a:t>UW Policies</a:t>
            </a:r>
          </a:p>
        </p:txBody>
      </p:sp>
      <p:sp>
        <p:nvSpPr>
          <p:cNvPr id="3" name="Text Placeholder 2"/>
          <p:cNvSpPr>
            <a:spLocks noGrp="1"/>
          </p:cNvSpPr>
          <p:nvPr>
            <p:ph type="body" sz="quarter" idx="11"/>
          </p:nvPr>
        </p:nvSpPr>
        <p:spPr>
          <a:xfrm>
            <a:off x="659305" y="1623601"/>
            <a:ext cx="8196210" cy="4015497"/>
          </a:xfrm>
        </p:spPr>
        <p:txBody>
          <a:bodyPr/>
          <a:lstStyle/>
          <a:p>
            <a:pPr>
              <a:buFont typeface="Wingdings" panose="05000000000000000000" pitchFamily="2" charset="2"/>
              <a:buChar char="Ø"/>
            </a:pPr>
            <a:r>
              <a:rPr lang="en-US" sz="1800"/>
              <a:t>Gifts/Gratuities </a:t>
            </a:r>
          </a:p>
          <a:p>
            <a:pPr lvl="1">
              <a:lnSpc>
                <a:spcPct val="110000"/>
              </a:lnSpc>
              <a:spcBef>
                <a:spcPts val="0"/>
              </a:spcBef>
              <a:buFont typeface="Wingdings" panose="05000000000000000000" pitchFamily="2" charset="2"/>
              <a:buChar char="Ø"/>
            </a:pPr>
            <a:r>
              <a:rPr lang="en-US" sz="1600" b="0"/>
              <a:t>UNIVERSITY EMPLOYEES MAY NOT ACCEPT ITEMS FOR PERSONAL USE (free lunch, coffee cards, gift certificates, T-shirts, etc.)</a:t>
            </a:r>
          </a:p>
          <a:p>
            <a:pPr lvl="1">
              <a:lnSpc>
                <a:spcPct val="110000"/>
              </a:lnSpc>
              <a:spcBef>
                <a:spcPts val="0"/>
              </a:spcBef>
              <a:buFont typeface="Wingdings" panose="05000000000000000000" pitchFamily="2" charset="2"/>
              <a:buChar char="Ø"/>
            </a:pPr>
            <a:r>
              <a:rPr lang="en-US" sz="1600" b="0"/>
              <a:t>Giveaways for office use, pens, portfolios, lab products are acceptable when used in the office (UW Medicine restricts these items).</a:t>
            </a:r>
          </a:p>
          <a:p>
            <a:pPr lvl="1">
              <a:lnSpc>
                <a:spcPct val="110000"/>
              </a:lnSpc>
              <a:spcBef>
                <a:spcPts val="0"/>
              </a:spcBef>
              <a:spcAft>
                <a:spcPts val="600"/>
              </a:spcAft>
              <a:buFont typeface="Wingdings" panose="05000000000000000000" pitchFamily="2" charset="2"/>
              <a:buChar char="Ø"/>
            </a:pPr>
            <a:r>
              <a:rPr lang="en-US" sz="1600" b="0"/>
              <a:t>The University would prefer that suppliers offer special product promotions.</a:t>
            </a:r>
          </a:p>
          <a:p>
            <a:pPr>
              <a:buFont typeface="Wingdings" panose="05000000000000000000" pitchFamily="2" charset="2"/>
              <a:buChar char="Ø"/>
            </a:pPr>
            <a:r>
              <a:rPr lang="en-US" sz="1800"/>
              <a:t>Trademarks/UW Logo Use</a:t>
            </a:r>
          </a:p>
          <a:p>
            <a:pPr lvl="1">
              <a:spcBef>
                <a:spcPts val="0"/>
              </a:spcBef>
              <a:buFont typeface="Wingdings" panose="05000000000000000000" pitchFamily="2" charset="2"/>
              <a:buChar char="Ø"/>
            </a:pPr>
            <a:r>
              <a:rPr lang="en-US" sz="1600" b="0"/>
              <a:t>The Trademarks and Licensing Office administers the University's licensing program to control the commercial use of the University's name and registered trademarks.</a:t>
            </a:r>
          </a:p>
          <a:p>
            <a:pPr lvl="1">
              <a:spcBef>
                <a:spcPts val="0"/>
              </a:spcBef>
              <a:buFont typeface="Wingdings" panose="05000000000000000000" pitchFamily="2" charset="2"/>
              <a:buChar char="Ø"/>
            </a:pPr>
            <a:r>
              <a:rPr lang="en-US" sz="1600" b="0"/>
              <a:t>Manufacturers of emblematic merchandise must obtain a licensing agreement to secure the rights to print the University's name or identifying marks on their products.</a:t>
            </a:r>
          </a:p>
          <a:p>
            <a:pPr lvl="1">
              <a:spcBef>
                <a:spcPts val="0"/>
              </a:spcBef>
              <a:buFont typeface="Wingdings" panose="05000000000000000000" pitchFamily="2" charset="2"/>
              <a:buChar char="Ø"/>
            </a:pPr>
            <a:r>
              <a:rPr lang="en-US" sz="1600" b="0"/>
              <a:t>The licensing agreement requires products are manufactured in compliance to the University's Code of Conduct.</a:t>
            </a:r>
          </a:p>
        </p:txBody>
      </p:sp>
    </p:spTree>
    <p:extLst>
      <p:ext uri="{BB962C8B-B14F-4D97-AF65-F5344CB8AC3E}">
        <p14:creationId xmlns:p14="http://schemas.microsoft.com/office/powerpoint/2010/main" val="3483625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a:t>UW Business Engagement</a:t>
            </a:r>
          </a:p>
        </p:txBody>
      </p:sp>
      <p:sp>
        <p:nvSpPr>
          <p:cNvPr id="3" name="Text Placeholder 2"/>
          <p:cNvSpPr>
            <a:spLocks noGrp="1"/>
          </p:cNvSpPr>
          <p:nvPr>
            <p:ph type="body" sz="quarter" idx="11"/>
          </p:nvPr>
        </p:nvSpPr>
        <p:spPr>
          <a:xfrm>
            <a:off x="671757" y="1500327"/>
            <a:ext cx="8094295" cy="4986164"/>
          </a:xfrm>
        </p:spPr>
        <p:txBody>
          <a:bodyPr/>
          <a:lstStyle/>
          <a:p>
            <a:pPr marL="0" indent="0">
              <a:buNone/>
            </a:pPr>
            <a:r>
              <a:rPr lang="en-US" sz="1400" b="0"/>
              <a:t>The University is committed to Diversity Equity &amp; Inclusion in all aspects, particularly business and supplier diversity and has established an enterprise-wide team. </a:t>
            </a:r>
          </a:p>
          <a:p>
            <a:pPr marL="0" indent="0">
              <a:buNone/>
            </a:pPr>
            <a:endParaRPr lang="en-US" sz="1400" b="0"/>
          </a:p>
          <a:p>
            <a:pPr algn="l"/>
            <a:r>
              <a:rPr lang="en-US" sz="1600" b="1" i="1" u="none" strike="noStrike">
                <a:solidFill>
                  <a:srgbClr val="333333"/>
                </a:solidFill>
                <a:effectLst/>
                <a:latin typeface="&amp;quot"/>
              </a:rPr>
              <a:t>The passage of the</a:t>
            </a:r>
            <a:r>
              <a:rPr lang="en-US" sz="1600" b="1" i="1" u="none" strike="noStrike">
                <a:solidFill>
                  <a:srgbClr val="333333"/>
                </a:solidFill>
                <a:effectLst/>
                <a:latin typeface="&amp;quot"/>
                <a:hlinkClick r:id="rId3"/>
              </a:rPr>
              <a:t> Statement of Business Equity by the Board of Regents</a:t>
            </a:r>
            <a:r>
              <a:rPr lang="en-US" sz="1600" b="1" i="1" u="none" strike="noStrike">
                <a:solidFill>
                  <a:srgbClr val="333333"/>
                </a:solidFill>
                <a:effectLst/>
                <a:latin typeface="&amp;quot"/>
              </a:rPr>
              <a:t> codifies these values in university policy, making it clear that business practices will be guided by a belief in inclusiveness and equity</a:t>
            </a:r>
            <a:r>
              <a:rPr lang="en-US" sz="1400" b="1" i="1" u="none" strike="noStrike">
                <a:solidFill>
                  <a:srgbClr val="333333"/>
                </a:solidFill>
                <a:effectLst/>
                <a:latin typeface="&amp;quot"/>
              </a:rPr>
              <a:t>. </a:t>
            </a:r>
          </a:p>
          <a:p>
            <a:pPr algn="l"/>
            <a:endParaRPr lang="en-US" sz="1400" b="0"/>
          </a:p>
          <a:p>
            <a:pPr marL="0" indent="0">
              <a:buNone/>
            </a:pPr>
            <a:r>
              <a:rPr lang="en-US" sz="1400" b="0"/>
              <a:t>The UW Business Diversity &amp; Equity team is made up of a multi-disciplinary group of procurement and business specialists that:</a:t>
            </a:r>
          </a:p>
          <a:p>
            <a:pPr>
              <a:buFont typeface="Wingdings" panose="05000000000000000000" pitchFamily="2" charset="2"/>
              <a:buChar char="Ø"/>
            </a:pPr>
            <a:r>
              <a:rPr lang="en-US" sz="1400" b="0"/>
              <a:t>Facilitates connections between diverse businesses and opportunities on all 3 campuses across all procurement types.</a:t>
            </a:r>
          </a:p>
          <a:p>
            <a:pPr>
              <a:buFont typeface="Wingdings" panose="05000000000000000000" pitchFamily="2" charset="2"/>
              <a:buChar char="Ø"/>
            </a:pPr>
            <a:r>
              <a:rPr lang="en-US" sz="1400" b="0"/>
              <a:t>Engages local diverse businesses regardless of state-certified and regardless of their gross revenues to maintain inclusive contracting and procurement practices. </a:t>
            </a:r>
          </a:p>
          <a:p>
            <a:pPr>
              <a:buFont typeface="Wingdings" panose="05000000000000000000" pitchFamily="2" charset="2"/>
              <a:buChar char="Ø"/>
            </a:pPr>
            <a:r>
              <a:rPr lang="en-US" sz="1400" b="0"/>
              <a:t>Provides leadership in business equity and inclusion in a way that promotes opportunity, reflects transparency, and supports the economy of the state of Washington.</a:t>
            </a:r>
          </a:p>
          <a:p>
            <a:pPr>
              <a:buFont typeface="Wingdings" panose="05000000000000000000" pitchFamily="2" charset="2"/>
              <a:buChar char="Ø"/>
            </a:pPr>
            <a:r>
              <a:rPr lang="en-US" sz="1400" b="0"/>
              <a:t>Seeks opportunities to be a catalyst for business development and growth</a:t>
            </a:r>
          </a:p>
          <a:p>
            <a:pPr marL="0" indent="0">
              <a:buNone/>
            </a:pPr>
            <a:r>
              <a:rPr lang="en-US" sz="1600" i="1">
                <a:solidFill>
                  <a:srgbClr val="00B050"/>
                </a:solidFill>
                <a:hlinkClick r:id="rId4">
                  <a:extLst>
                    <a:ext uri="{A12FA001-AC4F-418D-AE19-62706E023703}">
                      <ahyp:hlinkClr xmlns:ahyp="http://schemas.microsoft.com/office/drawing/2018/hyperlinkcolor" val="tx"/>
                    </a:ext>
                  </a:extLst>
                </a:hlinkClick>
              </a:rPr>
              <a:t>The University Campus Sustainability Action Plan</a:t>
            </a:r>
            <a:r>
              <a:rPr lang="en-US" sz="1600" i="1">
                <a:solidFill>
                  <a:srgbClr val="00B050"/>
                </a:solidFill>
              </a:rPr>
              <a:t> includes goals related to diversity and inclusion in our contracting practices.</a:t>
            </a:r>
          </a:p>
          <a:p>
            <a:pPr>
              <a:buFont typeface="Wingdings" panose="05000000000000000000" pitchFamily="2" charset="2"/>
              <a:buChar char="Ø"/>
            </a:pPr>
            <a:endParaRPr lang="en-US"/>
          </a:p>
        </p:txBody>
      </p:sp>
    </p:spTree>
    <p:extLst>
      <p:ext uri="{BB962C8B-B14F-4D97-AF65-F5344CB8AC3E}">
        <p14:creationId xmlns:p14="http://schemas.microsoft.com/office/powerpoint/2010/main" val="512405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Doing business with the State of Washington</a:t>
            </a:r>
          </a:p>
        </p:txBody>
      </p:sp>
      <p:sp>
        <p:nvSpPr>
          <p:cNvPr id="4" name="Text Placeholder 3"/>
          <p:cNvSpPr>
            <a:spLocks noGrp="1"/>
          </p:cNvSpPr>
          <p:nvPr>
            <p:ph type="body" sz="quarter" idx="11"/>
          </p:nvPr>
        </p:nvSpPr>
        <p:spPr>
          <a:xfrm>
            <a:off x="828674" y="3874376"/>
            <a:ext cx="7777443" cy="1295502"/>
          </a:xfrm>
        </p:spPr>
        <p:txBody>
          <a:bodyPr>
            <a:noAutofit/>
          </a:bodyPr>
          <a:lstStyle/>
          <a:p>
            <a:r>
              <a:rPr lang="en-US" sz="2400"/>
              <a:t>Shana Barehand, Business Diversity Marketing Manager Joe Norwood, Customer Service Representative (WEBS)</a:t>
            </a:r>
          </a:p>
          <a:p>
            <a:r>
              <a:rPr lang="en-US" sz="2400"/>
              <a:t>Contracts and Procurement Division</a:t>
            </a:r>
          </a:p>
        </p:txBody>
      </p:sp>
    </p:spTree>
    <p:extLst>
      <p:ext uri="{BB962C8B-B14F-4D97-AF65-F5344CB8AC3E}">
        <p14:creationId xmlns:p14="http://schemas.microsoft.com/office/powerpoint/2010/main" val="14739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DES Contracting</a:t>
            </a:r>
          </a:p>
        </p:txBody>
      </p:sp>
      <p:sp>
        <p:nvSpPr>
          <p:cNvPr id="3" name="Text Placeholder 2"/>
          <p:cNvSpPr>
            <a:spLocks noGrp="1"/>
          </p:cNvSpPr>
          <p:nvPr>
            <p:ph type="body" sz="quarter" idx="10"/>
          </p:nvPr>
        </p:nvSpPr>
        <p:spPr/>
        <p:txBody>
          <a:bodyPr/>
          <a:lstStyle/>
          <a:p>
            <a:r>
              <a:rPr lang="en-US" b="1"/>
              <a:t>Good and services contracting: </a:t>
            </a:r>
            <a:r>
              <a:rPr lang="en-US"/>
              <a:t>DES oversees around 200 statewide contracts with more than 1,500 private vendors who provide more than $1.9 billion worth of goods and services each year.  DES purchases over $100 million a year in goods and services for DES operations. </a:t>
            </a:r>
          </a:p>
          <a:p>
            <a:endParaRPr lang="en-US"/>
          </a:p>
          <a:p>
            <a:r>
              <a:rPr lang="en-US" b="1"/>
              <a:t>Public works contracting: </a:t>
            </a:r>
            <a:r>
              <a:rPr lang="en-US"/>
              <a:t>Across the state, DES manages nearly 400 design and construction projects worth more than $290 million each year. </a:t>
            </a:r>
          </a:p>
        </p:txBody>
      </p:sp>
    </p:spTree>
    <p:extLst>
      <p:ext uri="{BB962C8B-B14F-4D97-AF65-F5344CB8AC3E}">
        <p14:creationId xmlns:p14="http://schemas.microsoft.com/office/powerpoint/2010/main" val="4291004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a:t>What is WEBS you may ask?</a:t>
            </a:r>
            <a:endParaRPr lang="en-US"/>
          </a:p>
        </p:txBody>
      </p:sp>
      <p:sp>
        <p:nvSpPr>
          <p:cNvPr id="3" name="Text Placeholder 2"/>
          <p:cNvSpPr>
            <a:spLocks noGrp="1"/>
          </p:cNvSpPr>
          <p:nvPr>
            <p:ph type="body" sz="quarter" idx="10"/>
          </p:nvPr>
        </p:nvSpPr>
        <p:spPr/>
        <p:txBody>
          <a:bodyPr>
            <a:normAutofit/>
          </a:bodyPr>
          <a:lstStyle/>
          <a:p>
            <a:pPr lvl="0"/>
            <a:r>
              <a:rPr lang="en-US" sz="2100"/>
              <a:t>“WEBS” is the acronym used for the “Washington’s Electronic Business Solution”. It is simply an electronic “bid system” where goods and services are procured by State agencies, non-profits, municipalities, educational institutions, tribal organizations, etc.  On the other side of WEBS, you have the WEBS vendors or “suppliers” who provide the goods and services that are procured by the “Government Customers”.  A match is made by the use of commodity codes that are used in WEBS. </a:t>
            </a:r>
          </a:p>
        </p:txBody>
      </p:sp>
    </p:spTree>
    <p:extLst>
      <p:ext uri="{BB962C8B-B14F-4D97-AF65-F5344CB8AC3E}">
        <p14:creationId xmlns:p14="http://schemas.microsoft.com/office/powerpoint/2010/main" val="175522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864" y="893091"/>
            <a:ext cx="3809509" cy="1273612"/>
          </a:xfrm>
        </p:spPr>
        <p:txBody>
          <a:bodyPr/>
          <a:lstStyle/>
          <a:p>
            <a:r>
              <a:rPr lang="en-US" sz="2400" b="1">
                <a:solidFill>
                  <a:schemeClr val="accent2"/>
                </a:solidFill>
              </a:rPr>
              <a:t>We are here to help</a:t>
            </a:r>
            <a:endParaRPr lang="en-US" b="1">
              <a:solidFill>
                <a:schemeClr val="accent2"/>
              </a:solidFill>
            </a:endParaRPr>
          </a:p>
        </p:txBody>
      </p:sp>
      <p:sp>
        <p:nvSpPr>
          <p:cNvPr id="3" name="Text Placeholder 2"/>
          <p:cNvSpPr>
            <a:spLocks noGrp="1"/>
          </p:cNvSpPr>
          <p:nvPr>
            <p:ph type="body" sz="quarter" idx="10"/>
          </p:nvPr>
        </p:nvSpPr>
        <p:spPr>
          <a:xfrm>
            <a:off x="580864" y="2160440"/>
            <a:ext cx="4117277" cy="2397912"/>
          </a:xfrm>
        </p:spPr>
        <p:txBody>
          <a:bodyPr>
            <a:normAutofit/>
          </a:bodyPr>
          <a:lstStyle/>
          <a:p>
            <a:r>
              <a:rPr lang="en-US" b="1"/>
              <a:t>WEBS Customer Service</a:t>
            </a:r>
          </a:p>
          <a:p>
            <a:r>
              <a:rPr lang="en-US"/>
              <a:t>(360) 902-7400</a:t>
            </a:r>
          </a:p>
          <a:p>
            <a:r>
              <a:rPr lang="en-US">
                <a:hlinkClick r:id="rId3"/>
              </a:rPr>
              <a:t>WebsCustomerService@des.wa.gov</a:t>
            </a:r>
            <a:endParaRPr lang="en-US" sz="2700"/>
          </a:p>
          <a:p>
            <a:r>
              <a:rPr lang="en-US" u="sng">
                <a:hlinkClick r:id="rId4"/>
              </a:rPr>
              <a:t>joe.norwood@des.wa.gov</a:t>
            </a:r>
            <a:endParaRPr lang="en-US" u="sng"/>
          </a:p>
          <a:p>
            <a:r>
              <a:rPr lang="en-US" u="sng"/>
              <a:t>Shana.barehand@des.wa.gov</a:t>
            </a:r>
          </a:p>
          <a:p>
            <a:endParaRPr lang="en-US" u="sng"/>
          </a:p>
          <a:p>
            <a:endParaRPr lang="en-US"/>
          </a:p>
        </p:txBody>
      </p:sp>
      <p:sp>
        <p:nvSpPr>
          <p:cNvPr id="4" name="Text Placeholder 3"/>
          <p:cNvSpPr>
            <a:spLocks noGrp="1"/>
          </p:cNvSpPr>
          <p:nvPr>
            <p:ph type="body" sz="quarter" idx="11"/>
          </p:nvPr>
        </p:nvSpPr>
        <p:spPr/>
        <p:txBody>
          <a:bodyPr/>
          <a:lstStyle/>
          <a:p>
            <a:r>
              <a:rPr lang="en-US">
                <a:hlinkClick r:id="rId5"/>
              </a:rPr>
              <a:t>WEBS Registration Link</a:t>
            </a:r>
            <a:endParaRPr lang="en-US"/>
          </a:p>
          <a:p>
            <a:endParaRPr lang="en-US"/>
          </a:p>
        </p:txBody>
      </p:sp>
      <p:pic>
        <p:nvPicPr>
          <p:cNvPr id="6" name="Picture 5" descr="Shows the links to register, reviewing the public bid calendar, and searching for other businesses. " title="Image of WEBS view on DES's website"/>
          <p:cNvPicPr>
            <a:picLocks noChangeAspect="1"/>
          </p:cNvPicPr>
          <p:nvPr/>
        </p:nvPicPr>
        <p:blipFill>
          <a:blip r:embed="rId6"/>
          <a:stretch>
            <a:fillRect/>
          </a:stretch>
        </p:blipFill>
        <p:spPr>
          <a:xfrm>
            <a:off x="5005910" y="1646241"/>
            <a:ext cx="3515324" cy="30984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7122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1616765"/>
            <a:ext cx="7755806" cy="1516641"/>
          </a:xfrm>
        </p:spPr>
        <p:txBody>
          <a:bodyPr>
            <a:normAutofit lnSpcReduction="10000"/>
          </a:bodyPr>
          <a:lstStyle/>
          <a:p>
            <a:r>
              <a:rPr lang="en-US"/>
              <a:t>Doing Business with the University of Washington</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931" t="-14372" b="57775"/>
          <a:stretch/>
        </p:blipFill>
        <p:spPr>
          <a:xfrm>
            <a:off x="763013" y="3429000"/>
            <a:ext cx="3512049" cy="365760"/>
          </a:xfrm>
          <a:prstGeom prst="rect">
            <a:avLst/>
          </a:prstGeom>
        </p:spPr>
      </p:pic>
      <p:sp>
        <p:nvSpPr>
          <p:cNvPr id="5" name="TextBox 4">
            <a:extLst>
              <a:ext uri="{FF2B5EF4-FFF2-40B4-BE49-F238E27FC236}">
                <a16:creationId xmlns:a16="http://schemas.microsoft.com/office/drawing/2014/main" id="{22EEA135-52B0-4146-AD13-7985B6BCDB7F}"/>
              </a:ext>
            </a:extLst>
          </p:cNvPr>
          <p:cNvSpPr txBox="1"/>
          <p:nvPr/>
        </p:nvSpPr>
        <p:spPr>
          <a:xfrm>
            <a:off x="680168" y="4245894"/>
            <a:ext cx="4572000" cy="1154162"/>
          </a:xfrm>
          <a:prstGeom prst="rect">
            <a:avLst/>
          </a:prstGeom>
          <a:noFill/>
        </p:spPr>
        <p:txBody>
          <a:bodyPr wrap="square">
            <a:spAutoFit/>
          </a:bodyPr>
          <a:lstStyle/>
          <a:p>
            <a:endParaRPr lang="en-US"/>
          </a:p>
          <a:p>
            <a:r>
              <a:rPr lang="en-US"/>
              <a:t>Goods and Services Contracting</a:t>
            </a:r>
          </a:p>
          <a:p>
            <a:pPr marL="685800" indent="-685800">
              <a:buFont typeface="Arial" panose="020B0604020202020204" pitchFamily="34" charset="0"/>
              <a:buChar char="•"/>
            </a:pPr>
            <a:r>
              <a:rPr lang="en-US" sz="1100"/>
              <a:t>Main Campus, Bothell and Tacoma</a:t>
            </a:r>
          </a:p>
          <a:p>
            <a:pPr marL="685800" indent="-685800">
              <a:buFont typeface="Arial" panose="020B0604020202020204" pitchFamily="34" charset="0"/>
              <a:buChar char="•"/>
            </a:pPr>
            <a:r>
              <a:rPr lang="en-US" sz="1100"/>
              <a:t>UW Medical Center Supply Chain</a:t>
            </a:r>
          </a:p>
          <a:p>
            <a:endParaRPr lang="en-US" sz="1100"/>
          </a:p>
        </p:txBody>
      </p:sp>
    </p:spTree>
    <p:extLst>
      <p:ext uri="{BB962C8B-B14F-4D97-AF65-F5344CB8AC3E}">
        <p14:creationId xmlns:p14="http://schemas.microsoft.com/office/powerpoint/2010/main" val="11812164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436" y="1184279"/>
            <a:ext cx="4011345" cy="810616"/>
          </a:xfrm>
        </p:spPr>
        <p:txBody>
          <a:bodyPr>
            <a:normAutofit/>
          </a:bodyPr>
          <a:lstStyle/>
          <a:p>
            <a:r>
              <a:rPr lang="en-US" sz="2100" b="1">
                <a:solidFill>
                  <a:schemeClr val="accent2"/>
                </a:solidFill>
                <a:latin typeface="+mj-lt"/>
              </a:rPr>
              <a:t>Planned Procurements</a:t>
            </a:r>
          </a:p>
        </p:txBody>
      </p:sp>
      <p:sp>
        <p:nvSpPr>
          <p:cNvPr id="7" name="Text Placeholder 2"/>
          <p:cNvSpPr>
            <a:spLocks noGrp="1"/>
          </p:cNvSpPr>
          <p:nvPr>
            <p:ph type="body" sz="quarter" idx="10"/>
          </p:nvPr>
        </p:nvSpPr>
        <p:spPr>
          <a:xfrm>
            <a:off x="440436" y="2203254"/>
            <a:ext cx="3710733" cy="1430456"/>
          </a:xfrm>
        </p:spPr>
        <p:txBody>
          <a:bodyPr>
            <a:normAutofit/>
          </a:bodyPr>
          <a:lstStyle/>
          <a:p>
            <a:pPr marL="257175" indent="-257175">
              <a:buFont typeface="Arial" panose="020B0604020202020204" pitchFamily="34" charset="0"/>
              <a:buChar char="•"/>
            </a:pPr>
            <a:r>
              <a:rPr lang="en-US"/>
              <a:t>We post this process publicly</a:t>
            </a:r>
          </a:p>
          <a:p>
            <a:pPr marL="257175" indent="-257175">
              <a:buFont typeface="Arial" panose="020B0604020202020204" pitchFamily="34" charset="0"/>
              <a:buChar char="•"/>
            </a:pPr>
            <a:r>
              <a:rPr lang="en-US"/>
              <a:t>We list anticipated dates and duration of each phase</a:t>
            </a:r>
          </a:p>
        </p:txBody>
      </p:sp>
      <p:sp>
        <p:nvSpPr>
          <p:cNvPr id="4" name="Text Placeholder 3"/>
          <p:cNvSpPr>
            <a:spLocks noGrp="1"/>
          </p:cNvSpPr>
          <p:nvPr>
            <p:ph type="body" sz="quarter" idx="11"/>
          </p:nvPr>
        </p:nvSpPr>
        <p:spPr>
          <a:xfrm>
            <a:off x="371554" y="4232677"/>
            <a:ext cx="4621279" cy="1585615"/>
          </a:xfrm>
        </p:spPr>
        <p:txBody>
          <a:bodyPr/>
          <a:lstStyle/>
          <a:p>
            <a:r>
              <a:rPr lang="en-US">
                <a:solidFill>
                  <a:schemeClr val="accent2"/>
                </a:solidFill>
              </a:rPr>
              <a:t>Transparency </a:t>
            </a:r>
          </a:p>
          <a:p>
            <a:pPr>
              <a:spcBef>
                <a:spcPts val="0"/>
              </a:spcBef>
            </a:pPr>
            <a:r>
              <a:rPr lang="en-US" b="0">
                <a:solidFill>
                  <a:schemeClr val="tx1"/>
                </a:solidFill>
              </a:rPr>
              <a:t>Statewide Contracts: </a:t>
            </a:r>
            <a:r>
              <a:rPr lang="en-US" b="0">
                <a:solidFill>
                  <a:schemeClr val="tx1"/>
                </a:solidFill>
                <a:hlinkClick r:id="rId3"/>
              </a:rPr>
              <a:t>Planned Procurements</a:t>
            </a:r>
            <a:endParaRPr lang="en-US" b="0">
              <a:solidFill>
                <a:schemeClr val="tx1"/>
              </a:solidFill>
            </a:endParaRPr>
          </a:p>
          <a:p>
            <a:pPr>
              <a:spcBef>
                <a:spcPts val="0"/>
              </a:spcBef>
            </a:pPr>
            <a:r>
              <a:rPr lang="en-US" sz="1200" b="0" u="sng">
                <a:solidFill>
                  <a:schemeClr val="tx1"/>
                </a:solidFill>
              </a:rPr>
              <a:t>https://apps.des.wa.gov/DESContracts/Home/PlannedProcurement</a:t>
            </a:r>
          </a:p>
          <a:p>
            <a:pPr>
              <a:spcBef>
                <a:spcPts val="0"/>
              </a:spcBef>
            </a:pPr>
            <a:r>
              <a:rPr lang="en-US" b="0">
                <a:solidFill>
                  <a:schemeClr val="tx1"/>
                </a:solidFill>
              </a:rPr>
              <a:t>Agency Contracts: </a:t>
            </a:r>
            <a:r>
              <a:rPr lang="en-US" b="0">
                <a:solidFill>
                  <a:schemeClr val="tx1"/>
                </a:solidFill>
                <a:hlinkClick r:id="rId4"/>
              </a:rPr>
              <a:t>Forecasts</a:t>
            </a:r>
            <a:endParaRPr lang="en-US" b="0">
              <a:solidFill>
                <a:schemeClr val="tx1"/>
              </a:solidFill>
            </a:endParaRPr>
          </a:p>
          <a:p>
            <a:pPr>
              <a:spcBef>
                <a:spcPts val="0"/>
              </a:spcBef>
            </a:pPr>
            <a:r>
              <a:rPr lang="en-US" b="0">
                <a:solidFill>
                  <a:schemeClr val="tx1"/>
                </a:solidFill>
              </a:rPr>
              <a:t>Public Works: </a:t>
            </a:r>
            <a:r>
              <a:rPr lang="en-US" b="0">
                <a:solidFill>
                  <a:schemeClr val="tx1"/>
                </a:solidFill>
                <a:hlinkClick r:id="rId5"/>
              </a:rPr>
              <a:t>Forecasts</a:t>
            </a:r>
            <a:endParaRPr lang="en-US" b="0">
              <a:solidFill>
                <a:schemeClr val="tx1"/>
              </a:solidFill>
            </a:endParaRPr>
          </a:p>
        </p:txBody>
      </p:sp>
      <p:pic>
        <p:nvPicPr>
          <p:cNvPr id="3" name="Picture 2">
            <a:extLst>
              <a:ext uri="{FF2B5EF4-FFF2-40B4-BE49-F238E27FC236}">
                <a16:creationId xmlns:a16="http://schemas.microsoft.com/office/drawing/2014/main" id="{D9F867F4-680C-2880-3BBE-57D9F94717C3}"/>
              </a:ext>
            </a:extLst>
          </p:cNvPr>
          <p:cNvPicPr>
            <a:picLocks noChangeAspect="1"/>
          </p:cNvPicPr>
          <p:nvPr/>
        </p:nvPicPr>
        <p:blipFill rotWithShape="1">
          <a:blip r:embed="rId6">
            <a:extLst>
              <a:ext uri="{28A0092B-C50C-407E-A947-70E740481C1C}">
                <a14:useLocalDpi xmlns:a14="http://schemas.microsoft.com/office/drawing/2010/main" val="0"/>
              </a:ext>
            </a:extLst>
          </a:blip>
          <a:srcRect t="4410" b="4410"/>
          <a:stretch/>
        </p:blipFill>
        <p:spPr>
          <a:xfrm>
            <a:off x="4992833" y="1039709"/>
            <a:ext cx="3973746" cy="4201031"/>
          </a:xfrm>
          <a:prstGeom prst="rect">
            <a:avLst/>
          </a:prstGeom>
        </p:spPr>
      </p:pic>
    </p:spTree>
    <p:extLst>
      <p:ext uri="{BB962C8B-B14F-4D97-AF65-F5344CB8AC3E}">
        <p14:creationId xmlns:p14="http://schemas.microsoft.com/office/powerpoint/2010/main" val="1094841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solidFill>
                  <a:schemeClr val="accent2"/>
                </a:solidFill>
                <a:latin typeface="+mj-lt"/>
              </a:rPr>
              <a:t>Contact US </a:t>
            </a:r>
          </a:p>
        </p:txBody>
      </p:sp>
      <p:sp>
        <p:nvSpPr>
          <p:cNvPr id="4" name="Content Placeholder 1"/>
          <p:cNvSpPr txBox="1">
            <a:spLocks/>
          </p:cNvSpPr>
          <p:nvPr/>
        </p:nvSpPr>
        <p:spPr>
          <a:xfrm>
            <a:off x="559965" y="2010427"/>
            <a:ext cx="3863131" cy="3533123"/>
          </a:xfrm>
          <a:prstGeom prst="rect">
            <a:avLst/>
          </a:prstGeom>
        </p:spPr>
        <p:txBody>
          <a:bodyPr vert="horz" lIns="68580" tIns="34290" rIns="68580" bIns="34290" rtlCol="0">
            <a:normAutofit/>
          </a:bodyPr>
          <a:lstStyle>
            <a:lvl1pPr marL="342900" indent="-342900" algn="l" defTabSz="914400" rtl="0" eaLnBrk="1" latinLnBrk="0" hangingPunct="1">
              <a:lnSpc>
                <a:spcPct val="100000"/>
              </a:lnSpc>
              <a:spcBef>
                <a:spcPts val="12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800100" indent="-342900" algn="l" defTabSz="914400" rtl="0" eaLnBrk="1" latinLnBrk="0" hangingPunct="1">
              <a:lnSpc>
                <a:spcPct val="100000"/>
              </a:lnSpc>
              <a:spcBef>
                <a:spcPts val="1200"/>
              </a:spcBef>
              <a:buSzPct val="80000"/>
              <a:buFont typeface="Courier New" panose="02070309020205020404" pitchFamily="49" charset="0"/>
              <a:buChar char="o"/>
              <a:defRPr sz="2000" kern="1200">
                <a:solidFill>
                  <a:schemeClr val="tx1"/>
                </a:solidFill>
                <a:latin typeface="Segoe UI" panose="020B0502040204020203" pitchFamily="34" charset="0"/>
                <a:ea typeface="+mn-ea"/>
                <a:cs typeface="Segoe UI" panose="020B0502040204020203" pitchFamily="34" charset="0"/>
              </a:defRPr>
            </a:lvl2pPr>
            <a:lvl3pPr marL="1257300" indent="-342900" algn="l" defTabSz="914400" rtl="0" eaLnBrk="1" latinLnBrk="0" hangingPunct="1">
              <a:lnSpc>
                <a:spcPct val="100000"/>
              </a:lnSpc>
              <a:spcBef>
                <a:spcPts val="1200"/>
              </a:spcBef>
              <a:buSzPct val="100000"/>
              <a:buFont typeface="Wingdings" panose="05000000000000000000" pitchFamily="2" charset="2"/>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1200"/>
              </a:spcBef>
              <a:buSzPct val="80000"/>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900"/>
              </a:spcBef>
              <a:buNone/>
            </a:pPr>
            <a:r>
              <a:rPr lang="en-US" sz="1800" b="1">
                <a:solidFill>
                  <a:srgbClr val="000000"/>
                </a:solidFill>
              </a:rPr>
              <a:t>Public Works, Facilities, Leasing</a:t>
            </a:r>
          </a:p>
          <a:p>
            <a:pPr marL="0" indent="0" defTabSz="685800">
              <a:spcBef>
                <a:spcPts val="900"/>
              </a:spcBef>
              <a:buNone/>
            </a:pPr>
            <a:r>
              <a:rPr lang="en-US" sz="1500">
                <a:solidFill>
                  <a:srgbClr val="000000"/>
                </a:solidFill>
              </a:rPr>
              <a:t>(360) 407-2220 </a:t>
            </a:r>
          </a:p>
          <a:p>
            <a:pPr marL="0" indent="0" defTabSz="685800">
              <a:spcBef>
                <a:spcPts val="900"/>
              </a:spcBef>
              <a:buNone/>
            </a:pPr>
            <a:r>
              <a:rPr lang="en-US" sz="1500">
                <a:solidFill>
                  <a:srgbClr val="000000"/>
                </a:solidFill>
              </a:rPr>
              <a:t>FacilitiesandLeasing@des.wa.gov </a:t>
            </a:r>
          </a:p>
          <a:p>
            <a:pPr marL="0" indent="0" defTabSz="685800">
              <a:spcBef>
                <a:spcPts val="900"/>
              </a:spcBef>
              <a:buNone/>
            </a:pPr>
            <a:endParaRPr lang="en-US" sz="1800">
              <a:solidFill>
                <a:srgbClr val="000000"/>
              </a:solidFill>
            </a:endParaRPr>
          </a:p>
          <a:p>
            <a:pPr marL="0" indent="0" defTabSz="685800">
              <a:spcBef>
                <a:spcPts val="900"/>
              </a:spcBef>
              <a:buNone/>
            </a:pPr>
            <a:endParaRPr lang="en-US" sz="1800">
              <a:solidFill>
                <a:srgbClr val="000000"/>
              </a:solidFill>
            </a:endParaRPr>
          </a:p>
          <a:p>
            <a:pPr marL="0" indent="0" defTabSz="685800">
              <a:spcBef>
                <a:spcPts val="900"/>
              </a:spcBef>
              <a:buNone/>
            </a:pPr>
            <a:r>
              <a:rPr lang="en-US" sz="1800" b="1">
                <a:solidFill>
                  <a:srgbClr val="000000"/>
                </a:solidFill>
              </a:rPr>
              <a:t>Contracting &amp; Purchasing</a:t>
            </a:r>
          </a:p>
          <a:p>
            <a:pPr marL="0" indent="0" defTabSz="685800">
              <a:spcBef>
                <a:spcPts val="900"/>
              </a:spcBef>
              <a:buNone/>
            </a:pPr>
            <a:r>
              <a:rPr lang="en-US" sz="1500">
                <a:solidFill>
                  <a:srgbClr val="000000"/>
                </a:solidFill>
              </a:rPr>
              <a:t>(360) 407-2210 </a:t>
            </a:r>
          </a:p>
          <a:p>
            <a:pPr marL="0" indent="0" defTabSz="685800">
              <a:spcBef>
                <a:spcPts val="900"/>
              </a:spcBef>
              <a:buNone/>
            </a:pPr>
            <a:r>
              <a:rPr lang="en-US" sz="1500">
                <a:solidFill>
                  <a:srgbClr val="000000"/>
                </a:solidFill>
              </a:rPr>
              <a:t>ContractingandPurchasing@des.wa.gov </a:t>
            </a:r>
          </a:p>
          <a:p>
            <a:pPr marL="0" indent="0" defTabSz="685800">
              <a:spcBef>
                <a:spcPts val="900"/>
              </a:spcBef>
              <a:buNone/>
            </a:pPr>
            <a:endParaRPr lang="en-US" sz="1800">
              <a:solidFill>
                <a:srgbClr val="000000"/>
              </a:solidFill>
            </a:endParaRPr>
          </a:p>
        </p:txBody>
      </p:sp>
      <p:sp>
        <p:nvSpPr>
          <p:cNvPr id="2" name="Content Placeholder 1"/>
          <p:cNvSpPr>
            <a:spLocks noGrp="1"/>
          </p:cNvSpPr>
          <p:nvPr>
            <p:ph idx="1"/>
          </p:nvPr>
        </p:nvSpPr>
        <p:spPr>
          <a:xfrm>
            <a:off x="4423096" y="2010427"/>
            <a:ext cx="4410512" cy="3533123"/>
          </a:xfrm>
        </p:spPr>
        <p:txBody>
          <a:bodyPr>
            <a:normAutofit/>
          </a:bodyPr>
          <a:lstStyle/>
          <a:p>
            <a:pPr marL="0" indent="0">
              <a:buNone/>
            </a:pPr>
            <a:r>
              <a:rPr lang="en-US" b="1"/>
              <a:t>WEBS Customer Service</a:t>
            </a:r>
          </a:p>
          <a:p>
            <a:pPr marL="0" indent="0">
              <a:buNone/>
            </a:pPr>
            <a:r>
              <a:rPr lang="en-US" sz="1500"/>
              <a:t>(360) 902-7400 </a:t>
            </a:r>
          </a:p>
          <a:p>
            <a:pPr marL="0" indent="0">
              <a:buNone/>
            </a:pPr>
            <a:r>
              <a:rPr lang="en-US" sz="1500">
                <a:hlinkClick r:id="rId3"/>
              </a:rPr>
              <a:t>webscustomerservice@des.wa.gov</a:t>
            </a:r>
            <a:r>
              <a:rPr lang="en-US" sz="1500"/>
              <a:t> </a:t>
            </a:r>
          </a:p>
          <a:p>
            <a:pPr marL="0" indent="0">
              <a:buNone/>
            </a:pPr>
            <a:endParaRPr lang="en-US"/>
          </a:p>
          <a:p>
            <a:pPr marL="0" indent="0">
              <a:buNone/>
            </a:pPr>
            <a:endParaRPr lang="en-US"/>
          </a:p>
          <a:p>
            <a:pPr marL="0" indent="0">
              <a:buNone/>
            </a:pPr>
            <a:r>
              <a:rPr lang="en-US" b="1"/>
              <a:t>Enterprise Policy </a:t>
            </a:r>
          </a:p>
          <a:p>
            <a:pPr marL="0" indent="0">
              <a:buNone/>
            </a:pPr>
            <a:r>
              <a:rPr lang="en-US" sz="1500"/>
              <a:t>(360) 407-2210</a:t>
            </a:r>
          </a:p>
          <a:p>
            <a:pPr marL="0" indent="0">
              <a:buNone/>
            </a:pPr>
            <a:r>
              <a:rPr lang="en-US" sz="1500"/>
              <a:t>DESmiEnterpriseProcurementPolicy@des.wa.gov</a:t>
            </a:r>
          </a:p>
        </p:txBody>
      </p:sp>
    </p:spTree>
    <p:extLst>
      <p:ext uri="{BB962C8B-B14F-4D97-AF65-F5344CB8AC3E}">
        <p14:creationId xmlns:p14="http://schemas.microsoft.com/office/powerpoint/2010/main" val="3689116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B155467-CC13-44B4-AB27-B6B2BCBA1A25}"/>
              </a:ext>
            </a:extLst>
          </p:cNvPr>
          <p:cNvSpPr/>
          <p:nvPr/>
        </p:nvSpPr>
        <p:spPr>
          <a:xfrm>
            <a:off x="0" y="857250"/>
            <a:ext cx="9144000" cy="5143500"/>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pic>
        <p:nvPicPr>
          <p:cNvPr id="9" name="Picture 8">
            <a:extLst>
              <a:ext uri="{FF2B5EF4-FFF2-40B4-BE49-F238E27FC236}">
                <a16:creationId xmlns:a16="http://schemas.microsoft.com/office/drawing/2014/main" id="{CEE9EDB7-217C-4B83-836E-206E35022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1"/>
            <a:ext cx="9144000" cy="5143499"/>
          </a:xfrm>
          <a:prstGeom prst="rect">
            <a:avLst/>
          </a:prstGeom>
        </p:spPr>
      </p:pic>
      <p:sp>
        <p:nvSpPr>
          <p:cNvPr id="10" name="Title 1">
            <a:extLst>
              <a:ext uri="{FF2B5EF4-FFF2-40B4-BE49-F238E27FC236}">
                <a16:creationId xmlns:a16="http://schemas.microsoft.com/office/drawing/2014/main" id="{B008F2AA-0C09-4CA9-8BC9-0B0730CE794B}"/>
              </a:ext>
            </a:extLst>
          </p:cNvPr>
          <p:cNvSpPr txBox="1">
            <a:spLocks/>
          </p:cNvSpPr>
          <p:nvPr/>
        </p:nvSpPr>
        <p:spPr>
          <a:xfrm>
            <a:off x="1143000" y="4372484"/>
            <a:ext cx="6858000" cy="723258"/>
          </a:xfrm>
          <a:prstGeom prst="rect">
            <a:avLst/>
          </a:prstGeom>
        </p:spPr>
        <p:txBody>
          <a:bodyPr/>
          <a:lstStyle>
            <a:lvl1pPr algn="l" defTabSz="914400" rtl="0" eaLnBrk="1" latinLnBrk="0" hangingPunct="1">
              <a:lnSpc>
                <a:spcPct val="90000"/>
              </a:lnSpc>
              <a:spcBef>
                <a:spcPct val="0"/>
              </a:spcBef>
              <a:buNone/>
              <a:defRPr sz="4400" b="1" kern="1200">
                <a:solidFill>
                  <a:schemeClr val="bg1">
                    <a:lumMod val="50000"/>
                  </a:schemeClr>
                </a:solidFill>
                <a:latin typeface="Myriad Pro" panose="020B0503030403020204" pitchFamily="34" charset="0"/>
                <a:ea typeface="+mj-ea"/>
                <a:cs typeface="+mj-cs"/>
              </a:defRPr>
            </a:lvl1pPr>
          </a:lstStyle>
          <a:p>
            <a:pPr algn="ctr"/>
            <a:r>
              <a:rPr lang="en-US" sz="4500"/>
              <a:t>INTRODUCTION TO CERTIFICATION</a:t>
            </a:r>
          </a:p>
        </p:txBody>
      </p:sp>
    </p:spTree>
    <p:extLst>
      <p:ext uri="{BB962C8B-B14F-4D97-AF65-F5344CB8AC3E}">
        <p14:creationId xmlns:p14="http://schemas.microsoft.com/office/powerpoint/2010/main" val="1725390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57288"/>
            <a:ext cx="4138613" cy="544512"/>
          </a:xfrm>
        </p:spPr>
        <p:txBody>
          <a:bodyPr>
            <a:noAutofit/>
          </a:bodyPr>
          <a:lstStyle/>
          <a:p>
            <a:r>
              <a:rPr lang="en-US" sz="5400">
                <a:latin typeface="Arial" panose="020B0604020202020204" pitchFamily="34" charset="0"/>
                <a:cs typeface="Arial" panose="020B0604020202020204" pitchFamily="34" charset="0"/>
              </a:rPr>
              <a:t>ABOUT </a:t>
            </a:r>
            <a:r>
              <a:rPr lang="en-US" sz="5400">
                <a:solidFill>
                  <a:schemeClr val="accent1">
                    <a:lumMod val="60000"/>
                    <a:lumOff val="40000"/>
                  </a:schemeClr>
                </a:solidFill>
                <a:latin typeface="Arial" panose="020B0604020202020204" pitchFamily="34" charset="0"/>
                <a:cs typeface="Arial" panose="020B0604020202020204" pitchFamily="34" charset="0"/>
              </a:rPr>
              <a:t>US</a:t>
            </a:r>
          </a:p>
        </p:txBody>
      </p:sp>
      <p:sp>
        <p:nvSpPr>
          <p:cNvPr id="3" name="Content Placeholder 2"/>
          <p:cNvSpPr>
            <a:spLocks noGrp="1"/>
          </p:cNvSpPr>
          <p:nvPr>
            <p:ph idx="4294967295"/>
          </p:nvPr>
        </p:nvSpPr>
        <p:spPr>
          <a:xfrm>
            <a:off x="0" y="2316163"/>
            <a:ext cx="8532813" cy="1685925"/>
          </a:xfrm>
        </p:spPr>
        <p:txBody>
          <a:bodyPr anchor="ctr">
            <a:noAutofit/>
          </a:bodyPr>
          <a:lstStyle/>
          <a:p>
            <a:pPr marL="0" indent="0">
              <a:buNone/>
            </a:pPr>
            <a:r>
              <a:rPr lang="en-US" b="1">
                <a:latin typeface="Arial" panose="020B0604020202020204" pitchFamily="34" charset="0"/>
                <a:ea typeface="Calibri" panose="020F0502020204030204" pitchFamily="34" charset="0"/>
                <a:cs typeface="Arial" panose="020B0604020202020204" pitchFamily="34" charset="0"/>
              </a:rPr>
              <a:t>Will Pina, </a:t>
            </a:r>
            <a:r>
              <a:rPr lang="en-US" b="1">
                <a:solidFill>
                  <a:schemeClr val="accent1"/>
                </a:solidFill>
                <a:latin typeface="Arial" panose="020B0604020202020204" pitchFamily="34" charset="0"/>
                <a:ea typeface="Calibri" panose="020F0502020204030204" pitchFamily="34" charset="0"/>
                <a:cs typeface="Arial" panose="020B0604020202020204" pitchFamily="34" charset="0"/>
              </a:rPr>
              <a:t>Certification Supervisor </a:t>
            </a:r>
          </a:p>
          <a:p>
            <a:pPr marL="0" indent="0">
              <a:buNone/>
            </a:pPr>
            <a:endParaRPr lang="en-US" b="1">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US" b="1">
                <a:latin typeface="Arial" panose="020B0604020202020204" pitchFamily="34" charset="0"/>
                <a:ea typeface="Calibri" panose="020F0502020204030204" pitchFamily="34" charset="0"/>
                <a:cs typeface="Arial" panose="020B0604020202020204" pitchFamily="34" charset="0"/>
              </a:rPr>
              <a:t>Sherif Azab, </a:t>
            </a:r>
            <a:r>
              <a:rPr lang="en-US" b="1">
                <a:solidFill>
                  <a:schemeClr val="accent1"/>
                </a:solidFill>
                <a:latin typeface="Arial" panose="020B0604020202020204" pitchFamily="34" charset="0"/>
                <a:ea typeface="Calibri" panose="020F0502020204030204" pitchFamily="34" charset="0"/>
                <a:cs typeface="Arial" panose="020B0604020202020204" pitchFamily="34" charset="0"/>
              </a:rPr>
              <a:t>Outreach Specialist</a:t>
            </a:r>
          </a:p>
          <a:p>
            <a:pPr marL="0" indent="0">
              <a:buNone/>
            </a:pPr>
            <a:endParaRPr lang="en-US" sz="2475" b="1">
              <a:solidFill>
                <a:schemeClr val="accent1"/>
              </a:solidFill>
              <a:ea typeface="Calibri" panose="020F0502020204030204" pitchFamily="34" charset="0"/>
            </a:endParaRPr>
          </a:p>
        </p:txBody>
      </p:sp>
      <p:pic>
        <p:nvPicPr>
          <p:cNvPr id="8" name="Picture 7" descr="A collage of a city&#10;&#10;Description automatically generated with low confidence">
            <a:extLst>
              <a:ext uri="{FF2B5EF4-FFF2-40B4-BE49-F238E27FC236}">
                <a16:creationId xmlns:a16="http://schemas.microsoft.com/office/drawing/2014/main" id="{817EED15-ACEF-4AD1-85D7-704A81528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 y="3897630"/>
            <a:ext cx="9139428" cy="2103120"/>
          </a:xfrm>
          <a:prstGeom prst="rect">
            <a:avLst/>
          </a:prstGeom>
        </p:spPr>
      </p:pic>
      <p:cxnSp>
        <p:nvCxnSpPr>
          <p:cNvPr id="12" name="Straight Connector 11">
            <a:extLst>
              <a:ext uri="{FF2B5EF4-FFF2-40B4-BE49-F238E27FC236}">
                <a16:creationId xmlns:a16="http://schemas.microsoft.com/office/drawing/2014/main" id="{0BC1C8EC-192C-49A6-9FE9-15CE3DA5AE5E}"/>
              </a:ext>
            </a:extLst>
          </p:cNvPr>
          <p:cNvCxnSpPr>
            <a:cxnSpLocks/>
          </p:cNvCxnSpPr>
          <p:nvPr/>
        </p:nvCxnSpPr>
        <p:spPr>
          <a:xfrm>
            <a:off x="371785" y="1925437"/>
            <a:ext cx="8453808"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0CD5BA19-3A32-4B3E-A458-497D493C602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52831" y="1141643"/>
            <a:ext cx="1872762" cy="664619"/>
          </a:xfrm>
          <a:prstGeom prst="rect">
            <a:avLst/>
          </a:prstGeom>
        </p:spPr>
      </p:pic>
      <p:sp>
        <p:nvSpPr>
          <p:cNvPr id="16" name="Rectangle 15">
            <a:extLst>
              <a:ext uri="{FF2B5EF4-FFF2-40B4-BE49-F238E27FC236}">
                <a16:creationId xmlns:a16="http://schemas.microsoft.com/office/drawing/2014/main" id="{ECF81E05-BA49-4709-9501-83A611115DB4}"/>
              </a:ext>
            </a:extLst>
          </p:cNvPr>
          <p:cNvSpPr/>
          <p:nvPr/>
        </p:nvSpPr>
        <p:spPr>
          <a:xfrm>
            <a:off x="371785" y="1891460"/>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93873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90746" y="1513830"/>
            <a:ext cx="3532371" cy="517219"/>
          </a:xfrm>
        </p:spPr>
        <p:txBody>
          <a:bodyPr anchor="b">
            <a:normAutofit/>
          </a:bodyPr>
          <a:lstStyle/>
          <a:p>
            <a:r>
              <a:rPr lang="en-US" sz="3000">
                <a:latin typeface="Arial" panose="020B0604020202020204" pitchFamily="34" charset="0"/>
                <a:cs typeface="Arial" panose="020B0604020202020204" pitchFamily="34" charset="0"/>
              </a:rPr>
              <a:t>OMWBE </a:t>
            </a:r>
            <a:r>
              <a:rPr lang="en-US" sz="3000">
                <a:solidFill>
                  <a:schemeClr val="accent1">
                    <a:lumMod val="60000"/>
                    <a:lumOff val="40000"/>
                  </a:schemeClr>
                </a:solidFill>
                <a:latin typeface="Arial" panose="020B0604020202020204" pitchFamily="34" charset="0"/>
                <a:cs typeface="Arial" panose="020B0604020202020204" pitchFamily="34" charset="0"/>
              </a:rPr>
              <a:t>Purpose</a:t>
            </a:r>
          </a:p>
        </p:txBody>
      </p:sp>
      <p:sp>
        <p:nvSpPr>
          <p:cNvPr id="3" name="Content Placeholder 2"/>
          <p:cNvSpPr>
            <a:spLocks noGrp="1"/>
          </p:cNvSpPr>
          <p:nvPr>
            <p:ph idx="4294967295"/>
          </p:nvPr>
        </p:nvSpPr>
        <p:spPr>
          <a:xfrm>
            <a:off x="5125914" y="2282913"/>
            <a:ext cx="3532372" cy="3054120"/>
          </a:xfrm>
        </p:spPr>
        <p:txBody>
          <a:bodyPr anchor="t">
            <a:normAutofit fontScale="92500" lnSpcReduction="20000"/>
          </a:bodyPr>
          <a:lstStyle/>
          <a:p>
            <a:pPr marL="0" indent="0" fontAlgn="base">
              <a:lnSpc>
                <a:spcPct val="100000"/>
              </a:lnSpc>
              <a:spcBef>
                <a:spcPts val="0"/>
              </a:spcBef>
              <a:spcAft>
                <a:spcPts val="450"/>
              </a:spcAft>
              <a:buNone/>
              <a:defRPr/>
            </a:pPr>
            <a:r>
              <a:rPr lang="en-US" sz="1800">
                <a:latin typeface="Arial" panose="020B0604020202020204" pitchFamily="34" charset="0"/>
                <a:cs typeface="Arial" panose="020B0604020202020204" pitchFamily="34" charset="0"/>
              </a:rPr>
              <a:t>To be a vital and trusted resource for businesses owned by minorities, women and other under-represented communities to gain access to state contracting and procurement opportunities.  </a:t>
            </a:r>
          </a:p>
          <a:p>
            <a:pPr marL="0" indent="0" fontAlgn="base">
              <a:lnSpc>
                <a:spcPct val="100000"/>
              </a:lnSpc>
              <a:spcBef>
                <a:spcPts val="0"/>
              </a:spcBef>
              <a:spcAft>
                <a:spcPts val="450"/>
              </a:spcAft>
              <a:buNone/>
              <a:defRPr/>
            </a:pPr>
            <a:endParaRPr lang="en-US" sz="1800">
              <a:latin typeface="Arial" panose="020B0604020202020204" pitchFamily="34" charset="0"/>
              <a:cs typeface="Arial" panose="020B0604020202020204" pitchFamily="34" charset="0"/>
            </a:endParaRPr>
          </a:p>
          <a:p>
            <a:pPr marL="0" indent="0" fontAlgn="base">
              <a:lnSpc>
                <a:spcPct val="100000"/>
              </a:lnSpc>
              <a:spcBef>
                <a:spcPts val="0"/>
              </a:spcBef>
              <a:spcAft>
                <a:spcPts val="450"/>
              </a:spcAft>
              <a:buNone/>
              <a:defRPr/>
            </a:pPr>
            <a:r>
              <a:rPr lang="en-US" sz="1800">
                <a:solidFill>
                  <a:schemeClr val="accent5">
                    <a:lumMod val="75000"/>
                  </a:schemeClr>
                </a:solidFill>
                <a:latin typeface="Arial" panose="020B0604020202020204" pitchFamily="34" charset="0"/>
                <a:cs typeface="Arial" panose="020B0604020202020204" pitchFamily="34" charset="0"/>
              </a:rPr>
              <a:t>We work to promote equity </a:t>
            </a:r>
            <a:r>
              <a:rPr lang="en-US" sz="1800">
                <a:latin typeface="Arial" panose="020B0604020202020204" pitchFamily="34" charset="0"/>
                <a:cs typeface="Arial" panose="020B0604020202020204" pitchFamily="34" charset="0"/>
              </a:rPr>
              <a:t>in how Washington State spends its resources in the private sector by eliminating barriers </a:t>
            </a:r>
            <a:r>
              <a:rPr lang="en-US" sz="1800">
                <a:solidFill>
                  <a:schemeClr val="accent5">
                    <a:lumMod val="75000"/>
                  </a:schemeClr>
                </a:solidFill>
                <a:latin typeface="Arial" panose="020B0604020202020204" pitchFamily="34" charset="0"/>
                <a:cs typeface="Arial" panose="020B0604020202020204" pitchFamily="34" charset="0"/>
              </a:rPr>
              <a:t>to equitable participation in public spending and contracting</a:t>
            </a:r>
            <a:r>
              <a:rPr lang="en-US" sz="1800">
                <a:latin typeface="Arial" panose="020B0604020202020204" pitchFamily="34" charset="0"/>
                <a:cs typeface="Arial" panose="020B0604020202020204" pitchFamily="34" charset="0"/>
              </a:rPr>
              <a:t>.</a:t>
            </a:r>
            <a:endParaRPr lang="en-US" sz="1800">
              <a:latin typeface="Arial" panose="020B0604020202020204" pitchFamily="34" charset="0"/>
              <a:ea typeface="Calibri" panose="020F0502020204030204" pitchFamily="34" charset="0"/>
              <a:cs typeface="Arial" panose="020B0604020202020204" pitchFamily="34" charset="0"/>
            </a:endParaRPr>
          </a:p>
          <a:p>
            <a:pPr marL="0" indent="0" fontAlgn="base">
              <a:spcBef>
                <a:spcPts val="0"/>
              </a:spcBef>
              <a:spcAft>
                <a:spcPts val="450"/>
              </a:spcAft>
              <a:buNone/>
              <a:defRPr/>
            </a:pPr>
            <a:endParaRPr lang="en-US" sz="1500">
              <a:latin typeface="Arial" panose="020B0604020202020204" pitchFamily="34" charset="0"/>
              <a:ea typeface="Calibri" panose="020F0502020204030204" pitchFamily="34" charset="0"/>
              <a:cs typeface="Arial" panose="020B0604020202020204" pitchFamily="34" charset="0"/>
            </a:endParaRPr>
          </a:p>
          <a:p>
            <a:pPr marL="0" indent="0" fontAlgn="base">
              <a:spcBef>
                <a:spcPts val="0"/>
              </a:spcBef>
              <a:spcAft>
                <a:spcPts val="450"/>
              </a:spcAft>
              <a:buNone/>
              <a:defRPr/>
            </a:pPr>
            <a:endParaRPr lang="en-US" sz="1500">
              <a:latin typeface="Arial" panose="020B0604020202020204" pitchFamily="34" charset="0"/>
              <a:ea typeface="Calibri" panose="020F0502020204030204" pitchFamily="34" charset="0"/>
              <a:cs typeface="Arial" panose="020B0604020202020204" pitchFamily="34" charset="0"/>
            </a:endParaRPr>
          </a:p>
        </p:txBody>
      </p:sp>
      <p:pic>
        <p:nvPicPr>
          <p:cNvPr id="6" name="Picture 5" descr="Logo, company name&#10;&#10;Description automatically generated">
            <a:extLst>
              <a:ext uri="{FF2B5EF4-FFF2-40B4-BE49-F238E27FC236}">
                <a16:creationId xmlns:a16="http://schemas.microsoft.com/office/drawing/2014/main" id="{835B7AA6-05C6-44FB-913D-7D23A0C69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676"/>
            <a:ext cx="4576193" cy="5143075"/>
          </a:xfrm>
          <a:prstGeom prst="rect">
            <a:avLst/>
          </a:prstGeom>
        </p:spPr>
      </p:pic>
      <p:cxnSp>
        <p:nvCxnSpPr>
          <p:cNvPr id="11" name="Straight Connector 10">
            <a:extLst>
              <a:ext uri="{FF2B5EF4-FFF2-40B4-BE49-F238E27FC236}">
                <a16:creationId xmlns:a16="http://schemas.microsoft.com/office/drawing/2014/main" id="{B9DF74FB-D0D1-4EDE-92FB-EEC473FAF833}"/>
              </a:ext>
            </a:extLst>
          </p:cNvPr>
          <p:cNvCxnSpPr>
            <a:cxnSpLocks/>
          </p:cNvCxnSpPr>
          <p:nvPr/>
        </p:nvCxnSpPr>
        <p:spPr>
          <a:xfrm>
            <a:off x="5169877" y="2142551"/>
            <a:ext cx="3261947"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FE2A7EF-351B-493C-9BAA-A96CE12F9B15}"/>
              </a:ext>
            </a:extLst>
          </p:cNvPr>
          <p:cNvSpPr/>
          <p:nvPr/>
        </p:nvSpPr>
        <p:spPr>
          <a:xfrm>
            <a:off x="5169876" y="2108412"/>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Tree>
    <p:extLst>
      <p:ext uri="{BB962C8B-B14F-4D97-AF65-F5344CB8AC3E}">
        <p14:creationId xmlns:p14="http://schemas.microsoft.com/office/powerpoint/2010/main" val="1870591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95F12F72-FFE4-061B-ED6E-306326AF6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5" y="857250"/>
            <a:ext cx="3025857" cy="5143500"/>
          </a:xfrm>
          <a:prstGeom prst="rect">
            <a:avLst/>
          </a:prstGeom>
        </p:spPr>
      </p:pic>
      <p:sp>
        <p:nvSpPr>
          <p:cNvPr id="13" name="TextBox 12">
            <a:extLst>
              <a:ext uri="{FF2B5EF4-FFF2-40B4-BE49-F238E27FC236}">
                <a16:creationId xmlns:a16="http://schemas.microsoft.com/office/drawing/2014/main" id="{E6BEFD8E-8091-46F3-9F97-B8C9FD24A6DE}"/>
              </a:ext>
            </a:extLst>
          </p:cNvPr>
          <p:cNvSpPr txBox="1"/>
          <p:nvPr/>
        </p:nvSpPr>
        <p:spPr>
          <a:xfrm>
            <a:off x="3317090" y="1308711"/>
            <a:ext cx="4611566"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5400" b="1">
                <a:solidFill>
                  <a:prstClr val="black">
                    <a:lumMod val="50000"/>
                    <a:lumOff val="50000"/>
                  </a:prstClr>
                </a:solidFill>
                <a:latin typeface="Arial" panose="020B0604020202020204" pitchFamily="34" charset="0"/>
                <a:cs typeface="Arial" panose="020B0604020202020204" pitchFamily="34" charset="0"/>
              </a:rPr>
              <a:t>WHAT IS </a:t>
            </a:r>
          </a:p>
          <a:p>
            <a:pPr defTabSz="685800">
              <a:lnSpc>
                <a:spcPct val="90000"/>
              </a:lnSpc>
              <a:spcBef>
                <a:spcPct val="0"/>
              </a:spcBef>
              <a:spcAft>
                <a:spcPts val="450"/>
              </a:spcAft>
            </a:pPr>
            <a:r>
              <a:rPr lang="en-US" sz="5400" b="1">
                <a:solidFill>
                  <a:srgbClr val="2E75B5">
                    <a:lumMod val="60000"/>
                    <a:lumOff val="40000"/>
                  </a:srgbClr>
                </a:solidFill>
                <a:latin typeface="Arial" panose="020B0604020202020204" pitchFamily="34" charset="0"/>
                <a:cs typeface="Arial" panose="020B0604020202020204" pitchFamily="34" charset="0"/>
              </a:rPr>
              <a:t>Certification?</a:t>
            </a:r>
          </a:p>
        </p:txBody>
      </p:sp>
      <p:cxnSp>
        <p:nvCxnSpPr>
          <p:cNvPr id="14" name="Straight Connector 13">
            <a:extLst>
              <a:ext uri="{FF2B5EF4-FFF2-40B4-BE49-F238E27FC236}">
                <a16:creationId xmlns:a16="http://schemas.microsoft.com/office/drawing/2014/main" id="{6EB6023A-720D-4645-A882-E68FF83342E5}"/>
              </a:ext>
            </a:extLst>
          </p:cNvPr>
          <p:cNvCxnSpPr>
            <a:cxnSpLocks/>
          </p:cNvCxnSpPr>
          <p:nvPr/>
        </p:nvCxnSpPr>
        <p:spPr>
          <a:xfrm>
            <a:off x="3444579" y="2666156"/>
            <a:ext cx="5381014"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159A9AC-AA6E-4206-A364-FC438167B887}"/>
              </a:ext>
            </a:extLst>
          </p:cNvPr>
          <p:cNvSpPr/>
          <p:nvPr/>
        </p:nvSpPr>
        <p:spPr>
          <a:xfrm>
            <a:off x="3444579" y="2632271"/>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23" name="Picture 22">
            <a:extLst>
              <a:ext uri="{FF2B5EF4-FFF2-40B4-BE49-F238E27FC236}">
                <a16:creationId xmlns:a16="http://schemas.microsoft.com/office/drawing/2014/main" id="{36023BF7-40C8-436D-923C-7B6340E361F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52831" y="1141643"/>
            <a:ext cx="1872762" cy="664619"/>
          </a:xfrm>
          <a:prstGeom prst="rect">
            <a:avLst/>
          </a:prstGeom>
        </p:spPr>
      </p:pic>
      <p:pic>
        <p:nvPicPr>
          <p:cNvPr id="11" name="Graphic 10">
            <a:extLst>
              <a:ext uri="{FF2B5EF4-FFF2-40B4-BE49-F238E27FC236}">
                <a16:creationId xmlns:a16="http://schemas.microsoft.com/office/drawing/2014/main" id="{2A1D8323-A952-4A4B-B18C-BBC60137389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459316" y="3392127"/>
            <a:ext cx="5143500" cy="73747"/>
          </a:xfrm>
          <a:prstGeom prst="rect">
            <a:avLst/>
          </a:prstGeom>
        </p:spPr>
      </p:pic>
      <p:sp>
        <p:nvSpPr>
          <p:cNvPr id="16" name="Rectangle 15">
            <a:extLst>
              <a:ext uri="{FF2B5EF4-FFF2-40B4-BE49-F238E27FC236}">
                <a16:creationId xmlns:a16="http://schemas.microsoft.com/office/drawing/2014/main" id="{941FA359-6ED9-4A31-B22A-1C70474AE0DF}"/>
              </a:ext>
            </a:extLst>
          </p:cNvPr>
          <p:cNvSpPr/>
          <p:nvPr/>
        </p:nvSpPr>
        <p:spPr>
          <a:xfrm>
            <a:off x="2572727" y="2891245"/>
            <a:ext cx="6252866" cy="1308943"/>
          </a:xfrm>
          <a:prstGeom prst="rect">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18" name="TextBox 17">
            <a:extLst>
              <a:ext uri="{FF2B5EF4-FFF2-40B4-BE49-F238E27FC236}">
                <a16:creationId xmlns:a16="http://schemas.microsoft.com/office/drawing/2014/main" id="{BDF44C42-5D06-42FA-B867-06CEC82F560B}"/>
              </a:ext>
            </a:extLst>
          </p:cNvPr>
          <p:cNvSpPr txBox="1"/>
          <p:nvPr/>
        </p:nvSpPr>
        <p:spPr>
          <a:xfrm>
            <a:off x="2675466" y="2957093"/>
            <a:ext cx="6007100" cy="1200329"/>
          </a:xfrm>
          <a:prstGeom prst="rect">
            <a:avLst/>
          </a:prstGeom>
          <a:noFill/>
        </p:spPr>
        <p:txBody>
          <a:bodyPr wrap="square">
            <a:spAutoFit/>
          </a:bodyPr>
          <a:lstStyle/>
          <a:p>
            <a:pPr defTabSz="685800"/>
            <a:r>
              <a:rPr lang="en-US">
                <a:solidFill>
                  <a:prstClr val="white"/>
                </a:solidFill>
                <a:latin typeface="Arial" panose="020B0604020202020204" pitchFamily="34" charset="0"/>
                <a:cs typeface="Arial" panose="020B0604020202020204" pitchFamily="34" charset="0"/>
              </a:rPr>
              <a:t>State certification is a program of  Washington state</a:t>
            </a:r>
          </a:p>
          <a:p>
            <a:pPr defTabSz="685800"/>
            <a:endParaRPr lang="en-US">
              <a:solidFill>
                <a:prstClr val="white"/>
              </a:solidFill>
              <a:latin typeface="Arial" panose="020B0604020202020204" pitchFamily="34" charset="0"/>
              <a:cs typeface="Arial" panose="020B0604020202020204" pitchFamily="34" charset="0"/>
            </a:endParaRPr>
          </a:p>
          <a:p>
            <a:pPr defTabSz="685800"/>
            <a:r>
              <a:rPr lang="en-US">
                <a:solidFill>
                  <a:prstClr val="white"/>
                </a:solidFill>
                <a:latin typeface="Arial" panose="020B0604020202020204" pitchFamily="34" charset="0"/>
                <a:cs typeface="Arial" panose="020B0604020202020204" pitchFamily="34" charset="0"/>
              </a:rPr>
              <a:t>Federal certification is a program of US Department of Transportation</a:t>
            </a:r>
          </a:p>
        </p:txBody>
      </p:sp>
      <p:sp>
        <p:nvSpPr>
          <p:cNvPr id="19" name="Rectangle 18">
            <a:extLst>
              <a:ext uri="{FF2B5EF4-FFF2-40B4-BE49-F238E27FC236}">
                <a16:creationId xmlns:a16="http://schemas.microsoft.com/office/drawing/2014/main" id="{B4743F0C-F735-41B5-9FF5-F2EA3C2A9136}"/>
              </a:ext>
            </a:extLst>
          </p:cNvPr>
          <p:cNvSpPr/>
          <p:nvPr/>
        </p:nvSpPr>
        <p:spPr>
          <a:xfrm>
            <a:off x="2568493" y="4392450"/>
            <a:ext cx="6252866" cy="1308943"/>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20" name="TextBox 19">
            <a:extLst>
              <a:ext uri="{FF2B5EF4-FFF2-40B4-BE49-F238E27FC236}">
                <a16:creationId xmlns:a16="http://schemas.microsoft.com/office/drawing/2014/main" id="{DE0A47F5-15AC-4A43-A36A-919B8C1A1E4F}"/>
              </a:ext>
            </a:extLst>
          </p:cNvPr>
          <p:cNvSpPr txBox="1"/>
          <p:nvPr/>
        </p:nvSpPr>
        <p:spPr>
          <a:xfrm>
            <a:off x="2675465" y="4458298"/>
            <a:ext cx="6011334" cy="1200329"/>
          </a:xfrm>
          <a:prstGeom prst="rect">
            <a:avLst/>
          </a:prstGeom>
          <a:noFill/>
        </p:spPr>
        <p:txBody>
          <a:bodyPr wrap="square">
            <a:spAutoFit/>
          </a:bodyPr>
          <a:lstStyle/>
          <a:p>
            <a:pPr defTabSz="685800"/>
            <a:r>
              <a:rPr lang="en-US">
                <a:solidFill>
                  <a:prstClr val="white"/>
                </a:solidFill>
                <a:latin typeface="Arial" panose="020B0604020202020204" pitchFamily="34" charset="0"/>
                <a:cs typeface="Arial" panose="020B0604020202020204" pitchFamily="34" charset="0"/>
              </a:rPr>
              <a:t>OMWBE certifies businesses to increase contracting opportunities with state and local government</a:t>
            </a:r>
          </a:p>
          <a:p>
            <a:pPr defTabSz="685800"/>
            <a:endParaRPr lang="en-US">
              <a:solidFill>
                <a:prstClr val="white"/>
              </a:solidFill>
              <a:latin typeface="Arial" panose="020B0604020202020204" pitchFamily="34" charset="0"/>
              <a:cs typeface="Arial" panose="020B0604020202020204" pitchFamily="34" charset="0"/>
            </a:endParaRPr>
          </a:p>
          <a:p>
            <a:pPr defTabSz="685800"/>
            <a:r>
              <a:rPr lang="en-US">
                <a:solidFill>
                  <a:prstClr val="white"/>
                </a:solidFill>
                <a:latin typeface="Arial" panose="020B0604020202020204" pitchFamily="34" charset="0"/>
                <a:cs typeface="Arial" panose="020B0604020202020204" pitchFamily="34" charset="0"/>
              </a:rPr>
              <a:t>We are the sole certifying agency in Washington state</a:t>
            </a:r>
          </a:p>
        </p:txBody>
      </p:sp>
    </p:spTree>
    <p:extLst>
      <p:ext uri="{BB962C8B-B14F-4D97-AF65-F5344CB8AC3E}">
        <p14:creationId xmlns:p14="http://schemas.microsoft.com/office/powerpoint/2010/main" val="178298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2BA5A0-D8C0-40A6-942D-F373ACE98A79}"/>
              </a:ext>
            </a:extLst>
          </p:cNvPr>
          <p:cNvSpPr/>
          <p:nvPr/>
        </p:nvSpPr>
        <p:spPr>
          <a:xfrm>
            <a:off x="0" y="889089"/>
            <a:ext cx="9144000" cy="5149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4" name="TextBox 3">
            <a:extLst>
              <a:ext uri="{FF2B5EF4-FFF2-40B4-BE49-F238E27FC236}">
                <a16:creationId xmlns:a16="http://schemas.microsoft.com/office/drawing/2014/main" id="{96EC1A5C-2D18-493D-BCA4-826A1B978BA2}"/>
              </a:ext>
            </a:extLst>
          </p:cNvPr>
          <p:cNvSpPr txBox="1"/>
          <p:nvPr/>
        </p:nvSpPr>
        <p:spPr>
          <a:xfrm>
            <a:off x="344658" y="1133284"/>
            <a:ext cx="5088989"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4500" b="1">
                <a:solidFill>
                  <a:prstClr val="black">
                    <a:lumMod val="50000"/>
                    <a:lumOff val="50000"/>
                  </a:prstClr>
                </a:solidFill>
                <a:latin typeface="Arial" panose="020B0604020202020204" pitchFamily="34" charset="0"/>
                <a:cs typeface="Arial" panose="020B0604020202020204" pitchFamily="34" charset="0"/>
              </a:rPr>
              <a:t>WHY </a:t>
            </a:r>
            <a:r>
              <a:rPr lang="en-US" sz="4500" b="1">
                <a:solidFill>
                  <a:srgbClr val="2E75B5">
                    <a:lumMod val="60000"/>
                    <a:lumOff val="40000"/>
                  </a:srgbClr>
                </a:solidFill>
                <a:latin typeface="Arial" panose="020B0604020202020204" pitchFamily="34" charset="0"/>
                <a:cs typeface="Arial" panose="020B0604020202020204" pitchFamily="34" charset="0"/>
              </a:rPr>
              <a:t>Certification Matters</a:t>
            </a:r>
          </a:p>
        </p:txBody>
      </p:sp>
      <p:cxnSp>
        <p:nvCxnSpPr>
          <p:cNvPr id="5" name="Straight Connector 4">
            <a:extLst>
              <a:ext uri="{FF2B5EF4-FFF2-40B4-BE49-F238E27FC236}">
                <a16:creationId xmlns:a16="http://schemas.microsoft.com/office/drawing/2014/main" id="{0CF76055-77DE-4292-9E70-9357C50C22F6}"/>
              </a:ext>
            </a:extLst>
          </p:cNvPr>
          <p:cNvCxnSpPr>
            <a:cxnSpLocks/>
          </p:cNvCxnSpPr>
          <p:nvPr/>
        </p:nvCxnSpPr>
        <p:spPr>
          <a:xfrm>
            <a:off x="378168" y="2330114"/>
            <a:ext cx="5381014"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329E09A-87A1-4860-BE20-613707942332}"/>
              </a:ext>
            </a:extLst>
          </p:cNvPr>
          <p:cNvSpPr/>
          <p:nvPr/>
        </p:nvSpPr>
        <p:spPr>
          <a:xfrm>
            <a:off x="378168" y="2296228"/>
            <a:ext cx="624254" cy="463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9" name="Picture 8">
            <a:extLst>
              <a:ext uri="{FF2B5EF4-FFF2-40B4-BE49-F238E27FC236}">
                <a16:creationId xmlns:a16="http://schemas.microsoft.com/office/drawing/2014/main" id="{EC00C145-33E9-41D0-9972-B7A07CE29947}"/>
              </a:ext>
            </a:extLst>
          </p:cNvPr>
          <p:cNvPicPr>
            <a:picLocks noChangeAspect="1"/>
          </p:cNvPicPr>
          <p:nvPr/>
        </p:nvPicPr>
        <p:blipFill>
          <a:blip r:embed="rId3">
            <a:extLst>
              <a:ext uri="{28A0092B-C50C-407E-A947-70E740481C1C}">
                <a14:useLocalDpi xmlns:a14="http://schemas.microsoft.com/office/drawing/2010/main" val="0"/>
              </a:ext>
            </a:extLst>
          </a:blip>
          <a:srcRect t="842" b="842"/>
          <a:stretch/>
        </p:blipFill>
        <p:spPr>
          <a:xfrm>
            <a:off x="6120843" y="851472"/>
            <a:ext cx="3023157" cy="5143501"/>
          </a:xfrm>
          <a:prstGeom prst="rect">
            <a:avLst/>
          </a:prstGeom>
        </p:spPr>
      </p:pic>
      <p:pic>
        <p:nvPicPr>
          <p:cNvPr id="10" name="Graphic 9">
            <a:extLst>
              <a:ext uri="{FF2B5EF4-FFF2-40B4-BE49-F238E27FC236}">
                <a16:creationId xmlns:a16="http://schemas.microsoft.com/office/drawing/2014/main" id="{64BB8022-A202-4F91-B2A0-D64005D8FEA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3572062" y="3392127"/>
            <a:ext cx="5143500" cy="73747"/>
          </a:xfrm>
          <a:prstGeom prst="rect">
            <a:avLst/>
          </a:prstGeom>
        </p:spPr>
      </p:pic>
      <p:sp>
        <p:nvSpPr>
          <p:cNvPr id="11" name="Rectangle 10">
            <a:extLst>
              <a:ext uri="{FF2B5EF4-FFF2-40B4-BE49-F238E27FC236}">
                <a16:creationId xmlns:a16="http://schemas.microsoft.com/office/drawing/2014/main" id="{73A05CB4-15BF-401A-A70F-EEBD54206A97}"/>
              </a:ext>
            </a:extLst>
          </p:cNvPr>
          <p:cNvSpPr/>
          <p:nvPr/>
        </p:nvSpPr>
        <p:spPr>
          <a:xfrm>
            <a:off x="344659" y="2512938"/>
            <a:ext cx="6252866" cy="3323221"/>
          </a:xfrm>
          <a:prstGeom prst="rect">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12" name="TextBox 11">
            <a:extLst>
              <a:ext uri="{FF2B5EF4-FFF2-40B4-BE49-F238E27FC236}">
                <a16:creationId xmlns:a16="http://schemas.microsoft.com/office/drawing/2014/main" id="{84DF2160-632E-4CE3-9AB7-711705D03F97}"/>
              </a:ext>
            </a:extLst>
          </p:cNvPr>
          <p:cNvSpPr txBox="1"/>
          <p:nvPr/>
        </p:nvSpPr>
        <p:spPr>
          <a:xfrm>
            <a:off x="378168" y="3822527"/>
            <a:ext cx="6089222" cy="733534"/>
          </a:xfrm>
          <a:prstGeom prst="rect">
            <a:avLst/>
          </a:prstGeom>
          <a:noFill/>
          <a:ln w="19050" cmpd="thinThick">
            <a:noFill/>
          </a:ln>
        </p:spPr>
        <p:txBody>
          <a:bodyPr wrap="square">
            <a:spAutoFit/>
          </a:bodyPr>
          <a:lstStyle/>
          <a:p>
            <a:pPr marL="257175" indent="-257175" defTabSz="685800">
              <a:spcAft>
                <a:spcPts val="450"/>
              </a:spcAft>
              <a:buFont typeface="Arial" panose="020B0604020202020204" pitchFamily="34" charset="0"/>
              <a:buChar char="•"/>
            </a:pPr>
            <a:r>
              <a:rPr lang="en-US" sz="2100" b="1">
                <a:solidFill>
                  <a:prstClr val="white"/>
                </a:solidFill>
                <a:latin typeface="Arial" panose="020B0604020202020204" pitchFamily="34" charset="0"/>
                <a:ea typeface="Calibri" panose="020F0502020204030204" pitchFamily="34" charset="0"/>
                <a:cs typeface="Arial" panose="020B0604020202020204" pitchFamily="34" charset="0"/>
              </a:rPr>
              <a:t>Be seen</a:t>
            </a:r>
          </a:p>
          <a:p>
            <a:pPr marL="342900" lvl="1" defTabSz="685800">
              <a:spcAft>
                <a:spcPts val="450"/>
              </a:spcAft>
            </a:pPr>
            <a:r>
              <a:rPr lang="en-US" sz="1650">
                <a:solidFill>
                  <a:prstClr val="white"/>
                </a:solidFill>
                <a:latin typeface="Arial" panose="020B0604020202020204" pitchFamily="34" charset="0"/>
                <a:ea typeface="Calibri" panose="020F0502020204030204" pitchFamily="34" charset="0"/>
                <a:cs typeface="Arial" panose="020B0604020202020204" pitchFamily="34" charset="0"/>
              </a:rPr>
              <a:t>Increase your visibility for those seeking diverse businesses</a:t>
            </a:r>
          </a:p>
        </p:txBody>
      </p:sp>
      <p:pic>
        <p:nvPicPr>
          <p:cNvPr id="3" name="Picture 2" descr="A black and white sign with white text&#10;&#10;Description automatically generated">
            <a:extLst>
              <a:ext uri="{FF2B5EF4-FFF2-40B4-BE49-F238E27FC236}">
                <a16:creationId xmlns:a16="http://schemas.microsoft.com/office/drawing/2014/main" id="{40A1CA66-F20B-4867-23DA-9BE01045A2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8523" y="5440549"/>
            <a:ext cx="1299050" cy="450770"/>
          </a:xfrm>
          <a:prstGeom prst="rect">
            <a:avLst/>
          </a:prstGeom>
        </p:spPr>
      </p:pic>
      <p:sp>
        <p:nvSpPr>
          <p:cNvPr id="13" name="TextBox 12">
            <a:extLst>
              <a:ext uri="{FF2B5EF4-FFF2-40B4-BE49-F238E27FC236}">
                <a16:creationId xmlns:a16="http://schemas.microsoft.com/office/drawing/2014/main" id="{3661F2D0-B3F9-5C04-1AB8-97A10E2F36C7}"/>
              </a:ext>
            </a:extLst>
          </p:cNvPr>
          <p:cNvSpPr txBox="1"/>
          <p:nvPr/>
        </p:nvSpPr>
        <p:spPr>
          <a:xfrm>
            <a:off x="378168" y="2600017"/>
            <a:ext cx="6089222" cy="987450"/>
          </a:xfrm>
          <a:prstGeom prst="rect">
            <a:avLst/>
          </a:prstGeom>
          <a:noFill/>
          <a:ln w="19050" cmpd="thinThick">
            <a:noFill/>
          </a:ln>
        </p:spPr>
        <p:txBody>
          <a:bodyPr wrap="square">
            <a:spAutoFit/>
          </a:bodyPr>
          <a:lstStyle/>
          <a:p>
            <a:pPr marL="257175" indent="-257175" defTabSz="685800">
              <a:spcAft>
                <a:spcPts val="450"/>
              </a:spcAft>
              <a:buFont typeface="Arial" panose="020B0604020202020204" pitchFamily="34" charset="0"/>
              <a:buChar char="•"/>
            </a:pPr>
            <a:r>
              <a:rPr lang="en-US" sz="2100" b="1">
                <a:solidFill>
                  <a:prstClr val="white"/>
                </a:solidFill>
                <a:latin typeface="Arial" panose="020B0604020202020204" pitchFamily="34" charset="0"/>
                <a:ea typeface="Calibri" panose="020F0502020204030204" pitchFamily="34" charset="0"/>
                <a:cs typeface="Arial" panose="020B0604020202020204" pitchFamily="34" charset="0"/>
              </a:rPr>
              <a:t>Opportunity</a:t>
            </a:r>
          </a:p>
          <a:p>
            <a:pPr marL="342900" lvl="1" defTabSz="685800">
              <a:spcAft>
                <a:spcPts val="450"/>
              </a:spcAft>
            </a:pPr>
            <a:r>
              <a:rPr lang="en-US" sz="1650">
                <a:solidFill>
                  <a:prstClr val="white"/>
                </a:solidFill>
                <a:latin typeface="Arial" panose="020B0604020202020204" pitchFamily="34" charset="0"/>
                <a:ea typeface="Calibri" panose="020F0502020204030204" pitchFamily="34" charset="0"/>
                <a:cs typeface="Arial" panose="020B0604020202020204" pitchFamily="34" charset="0"/>
              </a:rPr>
              <a:t>State agencies, educational institutions, and local governments may have diverse spend goals</a:t>
            </a:r>
          </a:p>
        </p:txBody>
      </p:sp>
      <p:sp>
        <p:nvSpPr>
          <p:cNvPr id="15" name="TextBox 14">
            <a:extLst>
              <a:ext uri="{FF2B5EF4-FFF2-40B4-BE49-F238E27FC236}">
                <a16:creationId xmlns:a16="http://schemas.microsoft.com/office/drawing/2014/main" id="{7DEE93BB-2373-EEA5-B48C-EA4EC9442FEC}"/>
              </a:ext>
            </a:extLst>
          </p:cNvPr>
          <p:cNvSpPr txBox="1"/>
          <p:nvPr/>
        </p:nvSpPr>
        <p:spPr>
          <a:xfrm>
            <a:off x="344658" y="4924471"/>
            <a:ext cx="6089222" cy="733534"/>
          </a:xfrm>
          <a:prstGeom prst="rect">
            <a:avLst/>
          </a:prstGeom>
          <a:noFill/>
          <a:ln w="19050" cmpd="thinThick">
            <a:noFill/>
          </a:ln>
        </p:spPr>
        <p:txBody>
          <a:bodyPr wrap="square">
            <a:spAutoFit/>
          </a:bodyPr>
          <a:lstStyle/>
          <a:p>
            <a:pPr marL="257175" indent="-257175" defTabSz="685800">
              <a:spcAft>
                <a:spcPts val="450"/>
              </a:spcAft>
              <a:buFont typeface="Arial" panose="020B0604020202020204" pitchFamily="34" charset="0"/>
              <a:buChar char="•"/>
            </a:pPr>
            <a:r>
              <a:rPr lang="en-US" sz="2100" b="1">
                <a:solidFill>
                  <a:prstClr val="white"/>
                </a:solidFill>
                <a:latin typeface="Arial" panose="020B0604020202020204" pitchFamily="34" charset="0"/>
                <a:ea typeface="Calibri" panose="020F0502020204030204" pitchFamily="34" charset="0"/>
                <a:cs typeface="Arial" panose="020B0604020202020204" pitchFamily="34" charset="0"/>
              </a:rPr>
              <a:t>Promote participation</a:t>
            </a:r>
          </a:p>
          <a:p>
            <a:pPr marL="342900" lvl="1" defTabSz="685800">
              <a:spcAft>
                <a:spcPts val="450"/>
              </a:spcAft>
            </a:pPr>
            <a:r>
              <a:rPr lang="en-US" sz="1650">
                <a:solidFill>
                  <a:prstClr val="white"/>
                </a:solidFill>
                <a:latin typeface="Arial" panose="020B0604020202020204" pitchFamily="34" charset="0"/>
                <a:ea typeface="Calibri" panose="020F0502020204030204" pitchFamily="34" charset="0"/>
                <a:cs typeface="Arial" panose="020B0604020202020204" pitchFamily="34" charset="0"/>
              </a:rPr>
              <a:t>Your work contributes to diverse spend goals</a:t>
            </a:r>
          </a:p>
        </p:txBody>
      </p:sp>
    </p:spTree>
    <p:extLst>
      <p:ext uri="{BB962C8B-B14F-4D97-AF65-F5344CB8AC3E}">
        <p14:creationId xmlns:p14="http://schemas.microsoft.com/office/powerpoint/2010/main" val="845779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FF358A3-23CE-497F-AB65-731858841709}"/>
              </a:ext>
            </a:extLst>
          </p:cNvPr>
          <p:cNvSpPr/>
          <p:nvPr/>
        </p:nvSpPr>
        <p:spPr>
          <a:xfrm>
            <a:off x="0" y="857250"/>
            <a:ext cx="9144000" cy="5152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4" name="Picture 3">
            <a:extLst>
              <a:ext uri="{FF2B5EF4-FFF2-40B4-BE49-F238E27FC236}">
                <a16:creationId xmlns:a16="http://schemas.microsoft.com/office/drawing/2014/main" id="{B94FDB23-EC2D-40A4-B9BA-093DE0FF1279}"/>
              </a:ext>
            </a:extLst>
          </p:cNvPr>
          <p:cNvPicPr>
            <a:picLocks noChangeAspect="1"/>
          </p:cNvPicPr>
          <p:nvPr/>
        </p:nvPicPr>
        <p:blipFill>
          <a:blip r:embed="rId3">
            <a:extLst>
              <a:ext uri="{28A0092B-C50C-407E-A947-70E740481C1C}">
                <a14:useLocalDpi xmlns:a14="http://schemas.microsoft.com/office/drawing/2010/main" val="0"/>
              </a:ext>
            </a:extLst>
          </a:blip>
          <a:srcRect t="19" b="19"/>
          <a:stretch/>
        </p:blipFill>
        <p:spPr>
          <a:xfrm>
            <a:off x="0" y="857250"/>
            <a:ext cx="3031067" cy="5152754"/>
          </a:xfrm>
          <a:prstGeom prst="rect">
            <a:avLst/>
          </a:prstGeom>
        </p:spPr>
      </p:pic>
      <p:sp>
        <p:nvSpPr>
          <p:cNvPr id="5" name="TextBox 4">
            <a:extLst>
              <a:ext uri="{FF2B5EF4-FFF2-40B4-BE49-F238E27FC236}">
                <a16:creationId xmlns:a16="http://schemas.microsoft.com/office/drawing/2014/main" id="{24AFDE04-C250-45A5-92CD-2FAC48232D96}"/>
              </a:ext>
            </a:extLst>
          </p:cNvPr>
          <p:cNvSpPr txBox="1"/>
          <p:nvPr/>
        </p:nvSpPr>
        <p:spPr>
          <a:xfrm>
            <a:off x="3317090" y="1308711"/>
            <a:ext cx="4611566"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3600" b="1">
                <a:solidFill>
                  <a:prstClr val="black">
                    <a:lumMod val="50000"/>
                    <a:lumOff val="50000"/>
                  </a:prstClr>
                </a:solidFill>
                <a:latin typeface="Arial" panose="020B0604020202020204" pitchFamily="34" charset="0"/>
                <a:cs typeface="Arial" panose="020B0604020202020204" pitchFamily="34" charset="0"/>
              </a:rPr>
              <a:t>CERTIFICATION </a:t>
            </a:r>
          </a:p>
          <a:p>
            <a:pPr defTabSz="685800">
              <a:lnSpc>
                <a:spcPct val="90000"/>
              </a:lnSpc>
              <a:spcBef>
                <a:spcPct val="0"/>
              </a:spcBef>
              <a:spcAft>
                <a:spcPts val="450"/>
              </a:spcAft>
            </a:pPr>
            <a:r>
              <a:rPr lang="en-US" sz="3600" b="1">
                <a:solidFill>
                  <a:srgbClr val="2E75B5">
                    <a:lumMod val="60000"/>
                    <a:lumOff val="40000"/>
                  </a:srgbClr>
                </a:solidFill>
                <a:latin typeface="Arial" panose="020B0604020202020204" pitchFamily="34" charset="0"/>
                <a:cs typeface="Arial" panose="020B0604020202020204" pitchFamily="34" charset="0"/>
              </a:rPr>
              <a:t>Eligibility</a:t>
            </a:r>
          </a:p>
        </p:txBody>
      </p:sp>
      <p:cxnSp>
        <p:nvCxnSpPr>
          <p:cNvPr id="6" name="Straight Connector 5">
            <a:extLst>
              <a:ext uri="{FF2B5EF4-FFF2-40B4-BE49-F238E27FC236}">
                <a16:creationId xmlns:a16="http://schemas.microsoft.com/office/drawing/2014/main" id="{F10C2BC4-72B1-4297-AA24-AB7D6F264BD4}"/>
              </a:ext>
            </a:extLst>
          </p:cNvPr>
          <p:cNvCxnSpPr>
            <a:cxnSpLocks/>
          </p:cNvCxnSpPr>
          <p:nvPr/>
        </p:nvCxnSpPr>
        <p:spPr>
          <a:xfrm>
            <a:off x="3444579" y="2560017"/>
            <a:ext cx="5381014"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4721B48-02B8-46D5-9BF0-1272A77B3D15}"/>
              </a:ext>
            </a:extLst>
          </p:cNvPr>
          <p:cNvSpPr/>
          <p:nvPr/>
        </p:nvSpPr>
        <p:spPr>
          <a:xfrm>
            <a:off x="3444579" y="2526132"/>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12" name="Picture 11">
            <a:extLst>
              <a:ext uri="{FF2B5EF4-FFF2-40B4-BE49-F238E27FC236}">
                <a16:creationId xmlns:a16="http://schemas.microsoft.com/office/drawing/2014/main" id="{FCF1C817-2375-4CE3-9D7E-BAAD4ADC84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52831" y="1141643"/>
            <a:ext cx="1872762" cy="664619"/>
          </a:xfrm>
          <a:prstGeom prst="rect">
            <a:avLst/>
          </a:prstGeom>
        </p:spPr>
      </p:pic>
      <p:sp>
        <p:nvSpPr>
          <p:cNvPr id="18" name="Rectangle 17">
            <a:extLst>
              <a:ext uri="{FF2B5EF4-FFF2-40B4-BE49-F238E27FC236}">
                <a16:creationId xmlns:a16="http://schemas.microsoft.com/office/drawing/2014/main" id="{04001EAD-9342-4CA4-9897-5B936D6A3D1C}"/>
              </a:ext>
            </a:extLst>
          </p:cNvPr>
          <p:cNvSpPr/>
          <p:nvPr/>
        </p:nvSpPr>
        <p:spPr>
          <a:xfrm>
            <a:off x="5764962" y="2758301"/>
            <a:ext cx="3060631" cy="2958057"/>
          </a:xfrm>
          <a:prstGeom prst="rect">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21" name="TextBox 20">
            <a:extLst>
              <a:ext uri="{FF2B5EF4-FFF2-40B4-BE49-F238E27FC236}">
                <a16:creationId xmlns:a16="http://schemas.microsoft.com/office/drawing/2014/main" id="{2E483628-C7F6-4860-BAAB-D7EA17A9C0D5}"/>
              </a:ext>
            </a:extLst>
          </p:cNvPr>
          <p:cNvSpPr txBox="1"/>
          <p:nvPr/>
        </p:nvSpPr>
        <p:spPr>
          <a:xfrm>
            <a:off x="5891508" y="2813195"/>
            <a:ext cx="2807538" cy="2769989"/>
          </a:xfrm>
          <a:prstGeom prst="rect">
            <a:avLst/>
          </a:prstGeom>
          <a:noFill/>
        </p:spPr>
        <p:txBody>
          <a:bodyPr wrap="square">
            <a:spAutoFit/>
          </a:bodyPr>
          <a:lstStyle/>
          <a:p>
            <a:pPr algn="ctr" defTabSz="685800"/>
            <a:r>
              <a:rPr lang="en-US" sz="2100" b="1">
                <a:solidFill>
                  <a:prstClr val="white"/>
                </a:solidFill>
                <a:latin typeface="Arial" panose="020B0604020202020204" pitchFamily="34" charset="0"/>
                <a:cs typeface="Arial" panose="020B0604020202020204" pitchFamily="34" charset="0"/>
              </a:rPr>
              <a:t>BUSINESS OWNER</a:t>
            </a:r>
          </a:p>
          <a:p>
            <a:pPr defTabSz="685800"/>
            <a:endParaRPr lang="en-US" sz="600">
              <a:solidFill>
                <a:prstClr val="whit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050">
                <a:solidFill>
                  <a:prstClr val="white"/>
                </a:solidFill>
                <a:latin typeface="Arial" panose="020B0604020202020204" pitchFamily="34" charset="0"/>
                <a:cs typeface="Arial" panose="020B0604020202020204" pitchFamily="34" charset="0"/>
              </a:rPr>
              <a:t>Woman or minority owned</a:t>
            </a:r>
          </a:p>
          <a:p>
            <a:pPr marL="257175" indent="-257175" defTabSz="685800">
              <a:buFont typeface="Arial" panose="020B0604020202020204" pitchFamily="34" charset="0"/>
              <a:buChar char="•"/>
            </a:pPr>
            <a:endParaRPr lang="en-US" sz="1050">
              <a:solidFill>
                <a:prstClr val="whit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050">
                <a:solidFill>
                  <a:prstClr val="white"/>
                </a:solidFill>
                <a:latin typeface="Arial" panose="020B0604020202020204" pitchFamily="34" charset="0"/>
                <a:cs typeface="Arial" panose="020B0604020202020204" pitchFamily="34" charset="0"/>
              </a:rPr>
              <a:t>At least 51% ownership</a:t>
            </a:r>
          </a:p>
          <a:p>
            <a:pPr marL="257175" indent="-257175" defTabSz="685800">
              <a:buFont typeface="Arial" panose="020B0604020202020204" pitchFamily="34" charset="0"/>
              <a:buChar char="•"/>
            </a:pPr>
            <a:endParaRPr lang="en-US" sz="1050">
              <a:solidFill>
                <a:prstClr val="whit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050">
                <a:solidFill>
                  <a:prstClr val="white"/>
                </a:solidFill>
                <a:latin typeface="Arial" panose="020B0604020202020204" pitchFamily="34" charset="0"/>
                <a:cs typeface="Arial" panose="020B0604020202020204" pitchFamily="34" charset="0"/>
              </a:rPr>
              <a:t>Show financial investment of capital or expertise</a:t>
            </a:r>
          </a:p>
          <a:p>
            <a:pPr marL="257175" indent="-257175" defTabSz="685800">
              <a:buFont typeface="Arial" panose="020B0604020202020204" pitchFamily="34" charset="0"/>
              <a:buChar char="•"/>
            </a:pPr>
            <a:endParaRPr lang="en-US" sz="1050">
              <a:solidFill>
                <a:prstClr val="whit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050">
                <a:solidFill>
                  <a:prstClr val="white"/>
                </a:solidFill>
                <a:latin typeface="Arial" panose="020B0604020202020204" pitchFamily="34" charset="0"/>
                <a:cs typeface="Arial" panose="020B0604020202020204" pitchFamily="34" charset="0"/>
              </a:rPr>
              <a:t>Need to have knowledge/experience in the field seeking certification in</a:t>
            </a:r>
          </a:p>
          <a:p>
            <a:pPr marL="257175" indent="-257175" defTabSz="685800">
              <a:buFont typeface="Arial" panose="020B0604020202020204" pitchFamily="34" charset="0"/>
              <a:buChar char="•"/>
            </a:pPr>
            <a:endParaRPr lang="en-US" sz="1050">
              <a:solidFill>
                <a:prstClr val="whit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050">
                <a:solidFill>
                  <a:prstClr val="white"/>
                </a:solidFill>
                <a:latin typeface="Arial" panose="020B0604020202020204" pitchFamily="34" charset="0"/>
                <a:cs typeface="Arial" panose="020B0604020202020204" pitchFamily="34" charset="0"/>
              </a:rPr>
              <a:t>Final decision-making authority</a:t>
            </a:r>
          </a:p>
          <a:p>
            <a:pPr marL="257175" indent="-257175" defTabSz="685800">
              <a:buFont typeface="Arial" panose="020B0604020202020204" pitchFamily="34" charset="0"/>
              <a:buChar char="•"/>
            </a:pPr>
            <a:endParaRPr lang="en-US" sz="1050">
              <a:solidFill>
                <a:prstClr val="white"/>
              </a:solidFill>
              <a:latin typeface="Arial" panose="020B0604020202020204" pitchFamily="34" charset="0"/>
              <a:cs typeface="Arial" panose="020B0604020202020204" pitchFamily="34" charset="0"/>
            </a:endParaRPr>
          </a:p>
          <a:p>
            <a:pPr marL="257175" indent="-257175" defTabSz="685800">
              <a:buFont typeface="Arial" panose="020B0604020202020204" pitchFamily="34" charset="0"/>
              <a:buChar char="•"/>
            </a:pPr>
            <a:r>
              <a:rPr lang="en-US" sz="1050">
                <a:solidFill>
                  <a:prstClr val="white"/>
                </a:solidFill>
                <a:latin typeface="Arial" panose="020B0604020202020204" pitchFamily="34" charset="0"/>
                <a:cs typeface="Arial" panose="020B0604020202020204" pitchFamily="34" charset="0"/>
              </a:rPr>
              <a:t>Personal Net Worth of owner is under $2.047 million</a:t>
            </a:r>
          </a:p>
        </p:txBody>
      </p:sp>
      <p:pic>
        <p:nvPicPr>
          <p:cNvPr id="14" name="Graphic 13">
            <a:extLst>
              <a:ext uri="{FF2B5EF4-FFF2-40B4-BE49-F238E27FC236}">
                <a16:creationId xmlns:a16="http://schemas.microsoft.com/office/drawing/2014/main" id="{C3620DA4-8A9A-4CC1-9DC8-DA73B8BD6A3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459317" y="3392127"/>
            <a:ext cx="5143500" cy="73747"/>
          </a:xfrm>
          <a:prstGeom prst="rect">
            <a:avLst/>
          </a:prstGeom>
        </p:spPr>
      </p:pic>
      <p:sp>
        <p:nvSpPr>
          <p:cNvPr id="8" name="Rectangle 7">
            <a:extLst>
              <a:ext uri="{FF2B5EF4-FFF2-40B4-BE49-F238E27FC236}">
                <a16:creationId xmlns:a16="http://schemas.microsoft.com/office/drawing/2014/main" id="{D8027786-1E5F-44A5-9254-BA08918509BE}"/>
              </a:ext>
            </a:extLst>
          </p:cNvPr>
          <p:cNvSpPr/>
          <p:nvPr/>
        </p:nvSpPr>
        <p:spPr>
          <a:xfrm>
            <a:off x="2572727" y="2758301"/>
            <a:ext cx="3060631" cy="2958057"/>
          </a:xfrm>
          <a:prstGeom prst="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20" name="TextBox 19">
            <a:extLst>
              <a:ext uri="{FF2B5EF4-FFF2-40B4-BE49-F238E27FC236}">
                <a16:creationId xmlns:a16="http://schemas.microsoft.com/office/drawing/2014/main" id="{23DE10ED-DC12-4002-8E06-7E57C2BC04DB}"/>
              </a:ext>
            </a:extLst>
          </p:cNvPr>
          <p:cNvSpPr txBox="1"/>
          <p:nvPr/>
        </p:nvSpPr>
        <p:spPr>
          <a:xfrm>
            <a:off x="2699273" y="2805263"/>
            <a:ext cx="2807538" cy="2239074"/>
          </a:xfrm>
          <a:prstGeom prst="rect">
            <a:avLst/>
          </a:prstGeom>
          <a:noFill/>
        </p:spPr>
        <p:txBody>
          <a:bodyPr wrap="square">
            <a:spAutoFit/>
          </a:bodyPr>
          <a:lstStyle/>
          <a:p>
            <a:pPr algn="ctr" defTabSz="685800"/>
            <a:r>
              <a:rPr lang="en-US" sz="2100" b="1">
                <a:solidFill>
                  <a:prstClr val="white"/>
                </a:solidFill>
                <a:latin typeface="Arial" panose="020B0604020202020204" pitchFamily="34" charset="0"/>
                <a:cs typeface="Arial" panose="020B0604020202020204" pitchFamily="34" charset="0"/>
              </a:rPr>
              <a:t>BUSINESS</a:t>
            </a:r>
          </a:p>
          <a:p>
            <a:pPr defTabSz="685800"/>
            <a:endParaRPr lang="en-US" sz="135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500">
                <a:solidFill>
                  <a:prstClr val="white"/>
                </a:solidFill>
                <a:latin typeface="Arial" panose="020B0604020202020204" pitchFamily="34" charset="0"/>
                <a:cs typeface="Arial" panose="020B0604020202020204" pitchFamily="34" charset="0"/>
              </a:rPr>
              <a:t>Business is for-profit</a:t>
            </a:r>
          </a:p>
          <a:p>
            <a:pPr marL="214313" indent="-214313" defTabSz="685800">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500">
                <a:solidFill>
                  <a:prstClr val="white"/>
                </a:solidFill>
                <a:latin typeface="Arial" panose="020B0604020202020204" pitchFamily="34" charset="0"/>
                <a:cs typeface="Arial" panose="020B0604020202020204" pitchFamily="34" charset="0"/>
              </a:rPr>
              <a:t>Licensed to do business in Washington State</a:t>
            </a:r>
          </a:p>
          <a:p>
            <a:pPr marL="214313" indent="-214313" defTabSz="685800">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500">
                <a:solidFill>
                  <a:prstClr val="white"/>
                </a:solidFill>
                <a:latin typeface="Arial" panose="020B0604020202020204" pitchFamily="34" charset="0"/>
                <a:cs typeface="Arial" panose="020B0604020202020204" pitchFamily="34" charset="0"/>
              </a:rPr>
              <a:t>Gross receipts under $30.72 million (3-year average)</a:t>
            </a:r>
          </a:p>
        </p:txBody>
      </p:sp>
    </p:spTree>
    <p:extLst>
      <p:ext uri="{BB962C8B-B14F-4D97-AF65-F5344CB8AC3E}">
        <p14:creationId xmlns:p14="http://schemas.microsoft.com/office/powerpoint/2010/main" val="4287528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3AA06AD-22D0-25EE-7D5F-41DA06327EA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2834" y="2370708"/>
            <a:ext cx="4227383" cy="3270415"/>
          </a:xfrm>
          <a:prstGeom prst="rect">
            <a:avLst/>
          </a:prstGeom>
        </p:spPr>
      </p:pic>
      <p:pic>
        <p:nvPicPr>
          <p:cNvPr id="17" name="Graphic 16">
            <a:extLst>
              <a:ext uri="{FF2B5EF4-FFF2-40B4-BE49-F238E27FC236}">
                <a16:creationId xmlns:a16="http://schemas.microsoft.com/office/drawing/2014/main" id="{D193906F-1639-5495-95CF-98ECDDE2E5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91386" y="2376680"/>
            <a:ext cx="4227383" cy="3270414"/>
          </a:xfrm>
          <a:prstGeom prst="rect">
            <a:avLst/>
          </a:prstGeom>
        </p:spPr>
      </p:pic>
      <p:sp>
        <p:nvSpPr>
          <p:cNvPr id="3" name="Content Placeholder 2"/>
          <p:cNvSpPr>
            <a:spLocks noGrp="1"/>
          </p:cNvSpPr>
          <p:nvPr>
            <p:ph idx="4294967295"/>
          </p:nvPr>
        </p:nvSpPr>
        <p:spPr>
          <a:xfrm>
            <a:off x="1" y="1874044"/>
            <a:ext cx="7156847" cy="1687116"/>
          </a:xfrm>
        </p:spPr>
        <p:txBody>
          <a:bodyPr>
            <a:noAutofit/>
          </a:bodyPr>
          <a:lstStyle/>
          <a:p>
            <a:pPr marL="0" indent="0" fontAlgn="base">
              <a:lnSpc>
                <a:spcPct val="100000"/>
              </a:lnSpc>
              <a:spcBef>
                <a:spcPts val="0"/>
              </a:spcBef>
              <a:buNone/>
              <a:defRPr/>
            </a:pPr>
            <a:endParaRPr lang="en-US">
              <a:ea typeface="Calibri" panose="020F0502020204030204" pitchFamily="34" charset="0"/>
            </a:endParaRPr>
          </a:p>
          <a:p>
            <a:pPr marL="0" indent="0" fontAlgn="base">
              <a:lnSpc>
                <a:spcPct val="100000"/>
              </a:lnSpc>
              <a:spcBef>
                <a:spcPts val="0"/>
              </a:spcBef>
              <a:buNone/>
              <a:defRPr/>
            </a:pPr>
            <a:endParaRPr lang="en-US">
              <a:ea typeface="Calibri" panose="020F0502020204030204" pitchFamily="34" charset="0"/>
            </a:endParaRPr>
          </a:p>
        </p:txBody>
      </p:sp>
      <p:sp>
        <p:nvSpPr>
          <p:cNvPr id="9" name="Title 1">
            <a:extLst>
              <a:ext uri="{FF2B5EF4-FFF2-40B4-BE49-F238E27FC236}">
                <a16:creationId xmlns:a16="http://schemas.microsoft.com/office/drawing/2014/main" id="{0CDAECE4-E548-43B4-AFAF-229F7D72ACF6}"/>
              </a:ext>
            </a:extLst>
          </p:cNvPr>
          <p:cNvSpPr txBox="1">
            <a:spLocks/>
          </p:cNvSpPr>
          <p:nvPr/>
        </p:nvSpPr>
        <p:spPr>
          <a:xfrm>
            <a:off x="284491" y="1157257"/>
            <a:ext cx="6600474" cy="54411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b="1" kern="1200">
                <a:solidFill>
                  <a:schemeClr val="bg1">
                    <a:lumMod val="50000"/>
                  </a:schemeClr>
                </a:solidFill>
                <a:latin typeface="Myriad Pro" panose="020B0503030403020204" pitchFamily="34" charset="0"/>
                <a:ea typeface="+mj-ea"/>
                <a:cs typeface="+mj-cs"/>
              </a:defRPr>
            </a:lvl1pPr>
          </a:lstStyle>
          <a:p>
            <a:pPr defTabSz="685800"/>
            <a:r>
              <a:rPr lang="en-US" sz="4500">
                <a:solidFill>
                  <a:prstClr val="white">
                    <a:lumMod val="50000"/>
                  </a:prstClr>
                </a:solidFill>
                <a:latin typeface="Arial" panose="020B0604020202020204" pitchFamily="34" charset="0"/>
                <a:cs typeface="Arial" panose="020B0604020202020204" pitchFamily="34" charset="0"/>
              </a:rPr>
              <a:t>CERTIFICATION </a:t>
            </a:r>
            <a:r>
              <a:rPr lang="en-US" sz="4500">
                <a:solidFill>
                  <a:srgbClr val="2E75B5">
                    <a:lumMod val="60000"/>
                    <a:lumOff val="40000"/>
                  </a:srgbClr>
                </a:solidFill>
                <a:latin typeface="Arial" panose="020B0604020202020204" pitchFamily="34" charset="0"/>
                <a:cs typeface="Arial" panose="020B0604020202020204" pitchFamily="34" charset="0"/>
              </a:rPr>
              <a:t>Types</a:t>
            </a:r>
          </a:p>
        </p:txBody>
      </p:sp>
      <p:cxnSp>
        <p:nvCxnSpPr>
          <p:cNvPr id="10" name="Straight Connector 9">
            <a:extLst>
              <a:ext uri="{FF2B5EF4-FFF2-40B4-BE49-F238E27FC236}">
                <a16:creationId xmlns:a16="http://schemas.microsoft.com/office/drawing/2014/main" id="{C8193C97-68C6-40F1-AC2E-AEA66823A56A}"/>
              </a:ext>
            </a:extLst>
          </p:cNvPr>
          <p:cNvCxnSpPr>
            <a:cxnSpLocks/>
          </p:cNvCxnSpPr>
          <p:nvPr/>
        </p:nvCxnSpPr>
        <p:spPr>
          <a:xfrm>
            <a:off x="371785" y="1925437"/>
            <a:ext cx="8453808"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8615FB1-4A35-4DB7-963A-E23CE245809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52831" y="1141643"/>
            <a:ext cx="1872762" cy="664619"/>
          </a:xfrm>
          <a:prstGeom prst="rect">
            <a:avLst/>
          </a:prstGeom>
        </p:spPr>
      </p:pic>
      <p:sp>
        <p:nvSpPr>
          <p:cNvPr id="12" name="Rectangle 11">
            <a:extLst>
              <a:ext uri="{FF2B5EF4-FFF2-40B4-BE49-F238E27FC236}">
                <a16:creationId xmlns:a16="http://schemas.microsoft.com/office/drawing/2014/main" id="{C2E3B29E-3657-47D5-A6A0-14A74517BB4E}"/>
              </a:ext>
            </a:extLst>
          </p:cNvPr>
          <p:cNvSpPr/>
          <p:nvPr/>
        </p:nvSpPr>
        <p:spPr>
          <a:xfrm>
            <a:off x="371785" y="1891460"/>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18" name="TextBox 17">
            <a:extLst>
              <a:ext uri="{FF2B5EF4-FFF2-40B4-BE49-F238E27FC236}">
                <a16:creationId xmlns:a16="http://schemas.microsoft.com/office/drawing/2014/main" id="{DCDE7C1D-334C-2633-DE63-DCD2A0081E19}"/>
              </a:ext>
            </a:extLst>
          </p:cNvPr>
          <p:cNvSpPr txBox="1"/>
          <p:nvPr/>
        </p:nvSpPr>
        <p:spPr>
          <a:xfrm>
            <a:off x="506628" y="2463628"/>
            <a:ext cx="3830594" cy="415498"/>
          </a:xfrm>
          <a:prstGeom prst="rect">
            <a:avLst/>
          </a:prstGeom>
          <a:noFill/>
        </p:spPr>
        <p:txBody>
          <a:bodyPr wrap="square" rtlCol="0">
            <a:spAutoFit/>
          </a:bodyPr>
          <a:lstStyle/>
          <a:p>
            <a:pPr defTabSz="685800"/>
            <a:r>
              <a:rPr lang="en-US" sz="2100" b="1">
                <a:solidFill>
                  <a:prstClr val="white"/>
                </a:solidFill>
                <a:latin typeface="Arial" panose="020B0604020202020204" pitchFamily="34" charset="0"/>
                <a:cs typeface="Arial" panose="020B0604020202020204" pitchFamily="34" charset="0"/>
              </a:rPr>
              <a:t>FEDERAL CERTIFICATION</a:t>
            </a:r>
          </a:p>
        </p:txBody>
      </p:sp>
      <p:sp>
        <p:nvSpPr>
          <p:cNvPr id="19" name="TextBox 18">
            <a:extLst>
              <a:ext uri="{FF2B5EF4-FFF2-40B4-BE49-F238E27FC236}">
                <a16:creationId xmlns:a16="http://schemas.microsoft.com/office/drawing/2014/main" id="{1B98C260-FB9D-CD87-8EBF-CBBB12D0440B}"/>
              </a:ext>
            </a:extLst>
          </p:cNvPr>
          <p:cNvSpPr txBox="1"/>
          <p:nvPr/>
        </p:nvSpPr>
        <p:spPr>
          <a:xfrm>
            <a:off x="5149273" y="2463628"/>
            <a:ext cx="3830594" cy="415498"/>
          </a:xfrm>
          <a:prstGeom prst="rect">
            <a:avLst/>
          </a:prstGeom>
          <a:noFill/>
        </p:spPr>
        <p:txBody>
          <a:bodyPr wrap="square" rtlCol="0">
            <a:spAutoFit/>
          </a:bodyPr>
          <a:lstStyle/>
          <a:p>
            <a:pPr defTabSz="685800"/>
            <a:r>
              <a:rPr lang="en-US" sz="2100" b="1">
                <a:solidFill>
                  <a:prstClr val="white"/>
                </a:solidFill>
                <a:latin typeface="Arial" panose="020B0604020202020204" pitchFamily="34" charset="0"/>
                <a:cs typeface="Arial" panose="020B0604020202020204" pitchFamily="34" charset="0"/>
              </a:rPr>
              <a:t>STATE CERTIFICATION</a:t>
            </a:r>
          </a:p>
        </p:txBody>
      </p:sp>
      <p:sp>
        <p:nvSpPr>
          <p:cNvPr id="20" name="TextBox 19">
            <a:extLst>
              <a:ext uri="{FF2B5EF4-FFF2-40B4-BE49-F238E27FC236}">
                <a16:creationId xmlns:a16="http://schemas.microsoft.com/office/drawing/2014/main" id="{39E57199-8339-11A6-7C44-FDB1A39D31D7}"/>
              </a:ext>
            </a:extLst>
          </p:cNvPr>
          <p:cNvSpPr txBox="1"/>
          <p:nvPr/>
        </p:nvSpPr>
        <p:spPr>
          <a:xfrm>
            <a:off x="1081215" y="3248283"/>
            <a:ext cx="3132438" cy="1846659"/>
          </a:xfrm>
          <a:prstGeom prst="rect">
            <a:avLst/>
          </a:prstGeom>
          <a:noFill/>
        </p:spPr>
        <p:txBody>
          <a:bodyPr wrap="square" rtlCol="0">
            <a:spAutoFit/>
          </a:bodyPr>
          <a:lstStyle/>
          <a:p>
            <a:pPr defTabSz="685800"/>
            <a:r>
              <a:rPr lang="en-US" sz="1425" b="1">
                <a:solidFill>
                  <a:prstClr val="white"/>
                </a:solidFill>
                <a:latin typeface="Arial" panose="020B0604020202020204" pitchFamily="34" charset="0"/>
                <a:cs typeface="Arial" panose="020B0604020202020204" pitchFamily="34" charset="0"/>
              </a:rPr>
              <a:t>Disadvantaged Business</a:t>
            </a:r>
          </a:p>
          <a:p>
            <a:pPr defTabSz="685800"/>
            <a:r>
              <a:rPr lang="en-US" sz="1425" b="1">
                <a:solidFill>
                  <a:prstClr val="white"/>
                </a:solidFill>
                <a:latin typeface="Arial" panose="020B0604020202020204" pitchFamily="34" charset="0"/>
                <a:cs typeface="Arial" panose="020B0604020202020204" pitchFamily="34" charset="0"/>
              </a:rPr>
              <a:t>Enterprise (DBE)</a:t>
            </a:r>
          </a:p>
          <a:p>
            <a:pPr defTabSz="685800"/>
            <a:endParaRPr lang="en-US" sz="1425" b="1">
              <a:solidFill>
                <a:prstClr val="white"/>
              </a:solidFill>
              <a:latin typeface="Arial" panose="020B0604020202020204" pitchFamily="34" charset="0"/>
              <a:cs typeface="Arial" panose="020B0604020202020204" pitchFamily="34" charset="0"/>
            </a:endParaRPr>
          </a:p>
          <a:p>
            <a:pPr defTabSz="685800"/>
            <a:r>
              <a:rPr lang="en-US" sz="1425" b="1">
                <a:solidFill>
                  <a:prstClr val="white"/>
                </a:solidFill>
                <a:latin typeface="Arial" panose="020B0604020202020204" pitchFamily="34" charset="0"/>
                <a:cs typeface="Arial" panose="020B0604020202020204" pitchFamily="34" charset="0"/>
              </a:rPr>
              <a:t>Airport Concession Disadvantaged</a:t>
            </a:r>
          </a:p>
          <a:p>
            <a:pPr defTabSz="685800"/>
            <a:r>
              <a:rPr lang="en-US" sz="1425" b="1">
                <a:solidFill>
                  <a:prstClr val="white"/>
                </a:solidFill>
                <a:latin typeface="Arial" panose="020B0604020202020204" pitchFamily="34" charset="0"/>
                <a:cs typeface="Arial" panose="020B0604020202020204" pitchFamily="34" charset="0"/>
              </a:rPr>
              <a:t>Business Enterprise (ACDBE)</a:t>
            </a:r>
          </a:p>
          <a:p>
            <a:pPr defTabSz="685800"/>
            <a:endParaRPr lang="en-US" sz="1425" b="1">
              <a:solidFill>
                <a:prstClr val="white"/>
              </a:solidFill>
              <a:latin typeface="Arial" panose="020B0604020202020204" pitchFamily="34" charset="0"/>
              <a:cs typeface="Arial" panose="020B0604020202020204" pitchFamily="34" charset="0"/>
            </a:endParaRPr>
          </a:p>
          <a:p>
            <a:pPr defTabSz="685800"/>
            <a:r>
              <a:rPr lang="en-US" sz="1425" b="1">
                <a:solidFill>
                  <a:prstClr val="white"/>
                </a:solidFill>
                <a:latin typeface="Arial" panose="020B0604020202020204" pitchFamily="34" charset="0"/>
                <a:cs typeface="Arial" panose="020B0604020202020204" pitchFamily="34" charset="0"/>
              </a:rPr>
              <a:t>Small Business Enterprise (SBE)</a:t>
            </a:r>
          </a:p>
        </p:txBody>
      </p:sp>
      <p:sp>
        <p:nvSpPr>
          <p:cNvPr id="21" name="TextBox 20">
            <a:extLst>
              <a:ext uri="{FF2B5EF4-FFF2-40B4-BE49-F238E27FC236}">
                <a16:creationId xmlns:a16="http://schemas.microsoft.com/office/drawing/2014/main" id="{C70B7F5E-17DE-5A5B-1C00-0949066FF97C}"/>
              </a:ext>
            </a:extLst>
          </p:cNvPr>
          <p:cNvSpPr txBox="1"/>
          <p:nvPr/>
        </p:nvSpPr>
        <p:spPr>
          <a:xfrm>
            <a:off x="5525316" y="3056386"/>
            <a:ext cx="3319966" cy="2631490"/>
          </a:xfrm>
          <a:prstGeom prst="rect">
            <a:avLst/>
          </a:prstGeom>
          <a:noFill/>
        </p:spPr>
        <p:txBody>
          <a:bodyPr wrap="square" rtlCol="0">
            <a:spAutoFit/>
          </a:bodyPr>
          <a:lstStyle/>
          <a:p>
            <a:pPr defTabSz="685800"/>
            <a:r>
              <a:rPr lang="en-US" sz="1200" b="1">
                <a:solidFill>
                  <a:prstClr val="white"/>
                </a:solidFill>
                <a:latin typeface="Arial" panose="020B0604020202020204" pitchFamily="34" charset="0"/>
                <a:cs typeface="Arial" panose="020B0604020202020204" pitchFamily="34" charset="0"/>
              </a:rPr>
              <a:t>Minority Business Enterprise (MBE)</a:t>
            </a:r>
          </a:p>
          <a:p>
            <a:pPr defTabSz="685800"/>
            <a:endParaRPr lang="en-US" sz="825" b="1">
              <a:solidFill>
                <a:prstClr val="white"/>
              </a:solidFill>
              <a:latin typeface="Arial" panose="020B0604020202020204" pitchFamily="34" charset="0"/>
              <a:cs typeface="Arial" panose="020B0604020202020204" pitchFamily="34" charset="0"/>
            </a:endParaRPr>
          </a:p>
          <a:p>
            <a:pPr defTabSz="685800"/>
            <a:r>
              <a:rPr lang="en-US" sz="1200" b="1">
                <a:solidFill>
                  <a:prstClr val="white"/>
                </a:solidFill>
                <a:latin typeface="Arial" panose="020B0604020202020204" pitchFamily="34" charset="0"/>
                <a:cs typeface="Arial" panose="020B0604020202020204" pitchFamily="34" charset="0"/>
              </a:rPr>
              <a:t>Minority Woman Business</a:t>
            </a:r>
          </a:p>
          <a:p>
            <a:pPr defTabSz="685800"/>
            <a:r>
              <a:rPr lang="en-US" sz="1200" b="1">
                <a:solidFill>
                  <a:prstClr val="white"/>
                </a:solidFill>
                <a:latin typeface="Arial" panose="020B0604020202020204" pitchFamily="34" charset="0"/>
                <a:cs typeface="Arial" panose="020B0604020202020204" pitchFamily="34" charset="0"/>
              </a:rPr>
              <a:t>Enterprise (MWBE)</a:t>
            </a:r>
          </a:p>
          <a:p>
            <a:pPr defTabSz="685800"/>
            <a:endParaRPr lang="en-US" sz="825" b="1">
              <a:solidFill>
                <a:prstClr val="white"/>
              </a:solidFill>
              <a:latin typeface="Arial" panose="020B0604020202020204" pitchFamily="34" charset="0"/>
              <a:cs typeface="Arial" panose="020B0604020202020204" pitchFamily="34" charset="0"/>
            </a:endParaRPr>
          </a:p>
          <a:p>
            <a:pPr defTabSz="685800"/>
            <a:r>
              <a:rPr lang="en-US" sz="1200" b="1">
                <a:solidFill>
                  <a:prstClr val="white"/>
                </a:solidFill>
                <a:latin typeface="Arial" panose="020B0604020202020204" pitchFamily="34" charset="0"/>
                <a:cs typeface="Arial" panose="020B0604020202020204" pitchFamily="34" charset="0"/>
              </a:rPr>
              <a:t>Woman Business Enterprise (WBE)</a:t>
            </a:r>
          </a:p>
          <a:p>
            <a:pPr defTabSz="685800"/>
            <a:endParaRPr lang="en-US" sz="825" b="1">
              <a:solidFill>
                <a:prstClr val="white"/>
              </a:solidFill>
              <a:latin typeface="Arial" panose="020B0604020202020204" pitchFamily="34" charset="0"/>
              <a:cs typeface="Arial" panose="020B0604020202020204" pitchFamily="34" charset="0"/>
            </a:endParaRPr>
          </a:p>
          <a:p>
            <a:pPr defTabSz="685800"/>
            <a:r>
              <a:rPr lang="en-US" sz="1200" b="1">
                <a:solidFill>
                  <a:prstClr val="white"/>
                </a:solidFill>
                <a:latin typeface="Arial" panose="020B0604020202020204" pitchFamily="34" charset="0"/>
                <a:cs typeface="Arial" panose="020B0604020202020204" pitchFamily="34" charset="0"/>
              </a:rPr>
              <a:t>Combination Business</a:t>
            </a:r>
          </a:p>
          <a:p>
            <a:pPr defTabSz="685800"/>
            <a:r>
              <a:rPr lang="en-US" sz="1200" b="1">
                <a:solidFill>
                  <a:prstClr val="white"/>
                </a:solidFill>
                <a:latin typeface="Arial" panose="020B0604020202020204" pitchFamily="34" charset="0"/>
                <a:cs typeface="Arial" panose="020B0604020202020204" pitchFamily="34" charset="0"/>
              </a:rPr>
              <a:t>Enterprise (CBE)</a:t>
            </a:r>
          </a:p>
          <a:p>
            <a:pPr defTabSz="685800"/>
            <a:endParaRPr lang="en-US" sz="825" b="1">
              <a:solidFill>
                <a:prstClr val="white"/>
              </a:solidFill>
              <a:latin typeface="Arial" panose="020B0604020202020204" pitchFamily="34" charset="0"/>
              <a:cs typeface="Arial" panose="020B0604020202020204" pitchFamily="34" charset="0"/>
            </a:endParaRPr>
          </a:p>
          <a:p>
            <a:pPr defTabSz="685800"/>
            <a:r>
              <a:rPr lang="en-US" sz="1200" b="1">
                <a:solidFill>
                  <a:prstClr val="white"/>
                </a:solidFill>
                <a:latin typeface="Arial" panose="020B0604020202020204" pitchFamily="34" charset="0"/>
                <a:cs typeface="Arial" panose="020B0604020202020204" pitchFamily="34" charset="0"/>
              </a:rPr>
              <a:t>Socially and Economically Disadvantaged Business Enterprise (SEDBE)</a:t>
            </a:r>
          </a:p>
          <a:p>
            <a:pPr defTabSz="685800"/>
            <a:endParaRPr lang="en-US" sz="1200" b="1">
              <a:solidFill>
                <a:prstClr val="white"/>
              </a:solidFill>
              <a:latin typeface="Arial" panose="020B0604020202020204" pitchFamily="34" charset="0"/>
              <a:cs typeface="Arial" panose="020B0604020202020204" pitchFamily="34" charset="0"/>
            </a:endParaRPr>
          </a:p>
          <a:p>
            <a:pPr defTabSz="685800"/>
            <a:r>
              <a:rPr lang="en-US" sz="1200" b="1">
                <a:solidFill>
                  <a:prstClr val="white"/>
                </a:solidFill>
                <a:latin typeface="Arial" panose="020B0604020202020204" pitchFamily="34" charset="0"/>
                <a:cs typeface="Arial" panose="020B0604020202020204" pitchFamily="34" charset="0"/>
              </a:rPr>
              <a:t>Public Works Small Business Enterprise (PWSBE)</a:t>
            </a:r>
          </a:p>
        </p:txBody>
      </p:sp>
      <p:pic>
        <p:nvPicPr>
          <p:cNvPr id="25" name="Graphic 24">
            <a:extLst>
              <a:ext uri="{FF2B5EF4-FFF2-40B4-BE49-F238E27FC236}">
                <a16:creationId xmlns:a16="http://schemas.microsoft.com/office/drawing/2014/main" id="{075A0C09-10E0-2BE5-0690-FE790F15BD9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7152" y="3329614"/>
            <a:ext cx="375950" cy="302594"/>
          </a:xfrm>
          <a:prstGeom prst="rect">
            <a:avLst/>
          </a:prstGeom>
        </p:spPr>
      </p:pic>
      <p:pic>
        <p:nvPicPr>
          <p:cNvPr id="26" name="Graphic 25">
            <a:extLst>
              <a:ext uri="{FF2B5EF4-FFF2-40B4-BE49-F238E27FC236}">
                <a16:creationId xmlns:a16="http://schemas.microsoft.com/office/drawing/2014/main" id="{F5AB8298-31E4-5567-3421-20050A1CD2E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7152" y="3962885"/>
            <a:ext cx="375950" cy="302594"/>
          </a:xfrm>
          <a:prstGeom prst="rect">
            <a:avLst/>
          </a:prstGeom>
        </p:spPr>
      </p:pic>
      <p:pic>
        <p:nvPicPr>
          <p:cNvPr id="27" name="Graphic 26">
            <a:extLst>
              <a:ext uri="{FF2B5EF4-FFF2-40B4-BE49-F238E27FC236}">
                <a16:creationId xmlns:a16="http://schemas.microsoft.com/office/drawing/2014/main" id="{F2939E63-3332-E64A-DE9E-E16C44812EE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7891" y="4540621"/>
            <a:ext cx="375950" cy="302594"/>
          </a:xfrm>
          <a:prstGeom prst="rect">
            <a:avLst/>
          </a:prstGeom>
        </p:spPr>
      </p:pic>
      <p:pic>
        <p:nvPicPr>
          <p:cNvPr id="28" name="Graphic 27">
            <a:extLst>
              <a:ext uri="{FF2B5EF4-FFF2-40B4-BE49-F238E27FC236}">
                <a16:creationId xmlns:a16="http://schemas.microsoft.com/office/drawing/2014/main" id="{31CA40C4-8A9A-956F-DE01-30FC9EA68A8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24646" y="3111633"/>
            <a:ext cx="194874" cy="156850"/>
          </a:xfrm>
          <a:prstGeom prst="rect">
            <a:avLst/>
          </a:prstGeom>
        </p:spPr>
      </p:pic>
      <p:pic>
        <p:nvPicPr>
          <p:cNvPr id="29" name="Graphic 28">
            <a:extLst>
              <a:ext uri="{FF2B5EF4-FFF2-40B4-BE49-F238E27FC236}">
                <a16:creationId xmlns:a16="http://schemas.microsoft.com/office/drawing/2014/main" id="{79BAB5C9-3AA4-7A23-891C-033EF7F78A7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13724" y="3480385"/>
            <a:ext cx="194874" cy="156850"/>
          </a:xfrm>
          <a:prstGeom prst="rect">
            <a:avLst/>
          </a:prstGeom>
        </p:spPr>
      </p:pic>
      <p:pic>
        <p:nvPicPr>
          <p:cNvPr id="30" name="Graphic 29">
            <a:extLst>
              <a:ext uri="{FF2B5EF4-FFF2-40B4-BE49-F238E27FC236}">
                <a16:creationId xmlns:a16="http://schemas.microsoft.com/office/drawing/2014/main" id="{297AC6F5-489E-2FF6-BC63-4811320B2B7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24646" y="3933462"/>
            <a:ext cx="194874" cy="156850"/>
          </a:xfrm>
          <a:prstGeom prst="rect">
            <a:avLst/>
          </a:prstGeom>
        </p:spPr>
      </p:pic>
      <p:pic>
        <p:nvPicPr>
          <p:cNvPr id="31" name="Graphic 30">
            <a:extLst>
              <a:ext uri="{FF2B5EF4-FFF2-40B4-BE49-F238E27FC236}">
                <a16:creationId xmlns:a16="http://schemas.microsoft.com/office/drawing/2014/main" id="{FD6BE0AC-6B6F-9D94-5939-DA2344BCC51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13724" y="4316789"/>
            <a:ext cx="194874" cy="156850"/>
          </a:xfrm>
          <a:prstGeom prst="rect">
            <a:avLst/>
          </a:prstGeom>
        </p:spPr>
      </p:pic>
      <p:pic>
        <p:nvPicPr>
          <p:cNvPr id="32" name="Graphic 31">
            <a:extLst>
              <a:ext uri="{FF2B5EF4-FFF2-40B4-BE49-F238E27FC236}">
                <a16:creationId xmlns:a16="http://schemas.microsoft.com/office/drawing/2014/main" id="{3630C031-EEA4-D36B-7099-C32F6ECA0FC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24646" y="4803469"/>
            <a:ext cx="194874" cy="156850"/>
          </a:xfrm>
          <a:prstGeom prst="rect">
            <a:avLst/>
          </a:prstGeom>
        </p:spPr>
      </p:pic>
      <p:pic>
        <p:nvPicPr>
          <p:cNvPr id="2" name="Graphic 1">
            <a:extLst>
              <a:ext uri="{FF2B5EF4-FFF2-40B4-BE49-F238E27FC236}">
                <a16:creationId xmlns:a16="http://schemas.microsoft.com/office/drawing/2014/main" id="{F9DA0528-96B7-CFB5-17E0-8085498A56D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113724" y="5278054"/>
            <a:ext cx="194874" cy="156850"/>
          </a:xfrm>
          <a:prstGeom prst="rect">
            <a:avLst/>
          </a:prstGeom>
        </p:spPr>
      </p:pic>
    </p:spTree>
    <p:extLst>
      <p:ext uri="{BB962C8B-B14F-4D97-AF65-F5344CB8AC3E}">
        <p14:creationId xmlns:p14="http://schemas.microsoft.com/office/powerpoint/2010/main" val="2702154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715879" y="1851423"/>
            <a:ext cx="7537784" cy="33944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endParaRPr lang="en-US" sz="2100">
              <a:solidFill>
                <a:prstClr val="black"/>
              </a:solidFill>
              <a:latin typeface="Gill Sans MT"/>
            </a:endParaRPr>
          </a:p>
        </p:txBody>
      </p:sp>
      <p:sp>
        <p:nvSpPr>
          <p:cNvPr id="7" name="Rectangle 6"/>
          <p:cNvSpPr/>
          <p:nvPr/>
        </p:nvSpPr>
        <p:spPr>
          <a:xfrm>
            <a:off x="628650" y="1764229"/>
            <a:ext cx="6871376" cy="1406411"/>
          </a:xfrm>
          <a:prstGeom prst="rect">
            <a:avLst/>
          </a:prstGeom>
        </p:spPr>
        <p:txBody>
          <a:bodyPr wrap="square">
            <a:spAutoFit/>
          </a:bodyPr>
          <a:lstStyle/>
          <a:p>
            <a:pPr defTabSz="685800">
              <a:lnSpc>
                <a:spcPct val="107000"/>
              </a:lnSpc>
              <a:spcAft>
                <a:spcPts val="600"/>
              </a:spcAft>
            </a:pPr>
            <a:endParaRPr lang="en-US" sz="2400">
              <a:solidFill>
                <a:srgbClr val="2E75B5">
                  <a:lumMod val="75000"/>
                </a:srgbClr>
              </a:solidFill>
              <a:latin typeface="Gill Sans MT"/>
              <a:ea typeface="Calibri" panose="020F0502020204030204" pitchFamily="34" charset="0"/>
              <a:cs typeface="Times New Roman" panose="02020603050405020304" pitchFamily="18" charset="0"/>
            </a:endParaRPr>
          </a:p>
          <a:p>
            <a:pPr defTabSz="685800">
              <a:lnSpc>
                <a:spcPct val="107000"/>
              </a:lnSpc>
              <a:spcAft>
                <a:spcPts val="600"/>
              </a:spcAft>
            </a:pPr>
            <a:endParaRPr lang="en-US" sz="2400">
              <a:solidFill>
                <a:srgbClr val="2E75B5">
                  <a:lumMod val="75000"/>
                </a:srgbClr>
              </a:solidFill>
              <a:latin typeface="Gill Sans MT"/>
              <a:ea typeface="Calibri" panose="020F0502020204030204" pitchFamily="34" charset="0"/>
              <a:cs typeface="Times New Roman" panose="02020603050405020304" pitchFamily="18" charset="0"/>
            </a:endParaRPr>
          </a:p>
          <a:p>
            <a:pPr defTabSz="685800">
              <a:lnSpc>
                <a:spcPct val="107000"/>
              </a:lnSpc>
              <a:spcAft>
                <a:spcPts val="600"/>
              </a:spcAft>
            </a:pPr>
            <a:endParaRPr lang="en-US" sz="2400">
              <a:solidFill>
                <a:srgbClr val="2E75B5">
                  <a:lumMod val="75000"/>
                </a:srgbClr>
              </a:solidFill>
              <a:latin typeface="Gill Sans M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4FF581DD-F81D-41E0-983E-F5F20023275B}"/>
              </a:ext>
            </a:extLst>
          </p:cNvPr>
          <p:cNvSpPr/>
          <p:nvPr/>
        </p:nvSpPr>
        <p:spPr>
          <a:xfrm>
            <a:off x="0" y="857250"/>
            <a:ext cx="9144000" cy="5152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20" name="Picture 19">
            <a:extLst>
              <a:ext uri="{FF2B5EF4-FFF2-40B4-BE49-F238E27FC236}">
                <a16:creationId xmlns:a16="http://schemas.microsoft.com/office/drawing/2014/main" id="{E6A84F06-E3A4-423A-80AD-E32AD39A6763}"/>
              </a:ext>
            </a:extLst>
          </p:cNvPr>
          <p:cNvPicPr>
            <a:picLocks noChangeAspect="1"/>
          </p:cNvPicPr>
          <p:nvPr/>
        </p:nvPicPr>
        <p:blipFill>
          <a:blip r:embed="rId3" cstate="print">
            <a:extLst>
              <a:ext uri="{28A0092B-C50C-407E-A947-70E740481C1C}">
                <a14:useLocalDpi xmlns:a14="http://schemas.microsoft.com/office/drawing/2010/main" val="0"/>
              </a:ext>
            </a:extLst>
          </a:blip>
          <a:srcRect l="30413" r="30413"/>
          <a:stretch/>
        </p:blipFill>
        <p:spPr>
          <a:xfrm>
            <a:off x="0" y="857250"/>
            <a:ext cx="3031067" cy="5152754"/>
          </a:xfrm>
          <a:prstGeom prst="rect">
            <a:avLst/>
          </a:prstGeom>
        </p:spPr>
      </p:pic>
      <p:pic>
        <p:nvPicPr>
          <p:cNvPr id="25" name="Picture 24">
            <a:extLst>
              <a:ext uri="{FF2B5EF4-FFF2-40B4-BE49-F238E27FC236}">
                <a16:creationId xmlns:a16="http://schemas.microsoft.com/office/drawing/2014/main" id="{54F302B1-10DE-4691-BFB1-EADD12E1ED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952831" y="1141643"/>
            <a:ext cx="1872762" cy="664619"/>
          </a:xfrm>
          <a:prstGeom prst="rect">
            <a:avLst/>
          </a:prstGeom>
        </p:spPr>
      </p:pic>
      <p:sp>
        <p:nvSpPr>
          <p:cNvPr id="30" name="TextBox 29">
            <a:extLst>
              <a:ext uri="{FF2B5EF4-FFF2-40B4-BE49-F238E27FC236}">
                <a16:creationId xmlns:a16="http://schemas.microsoft.com/office/drawing/2014/main" id="{048937EC-5EA2-41FC-8E59-D9790C032D66}"/>
              </a:ext>
            </a:extLst>
          </p:cNvPr>
          <p:cNvSpPr txBox="1"/>
          <p:nvPr/>
        </p:nvSpPr>
        <p:spPr>
          <a:xfrm>
            <a:off x="3317090" y="1308711"/>
            <a:ext cx="4611566"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5400" b="1">
                <a:solidFill>
                  <a:prstClr val="black">
                    <a:lumMod val="50000"/>
                    <a:lumOff val="50000"/>
                  </a:prstClr>
                </a:solidFill>
                <a:latin typeface="Arial" panose="020B0604020202020204" pitchFamily="34" charset="0"/>
                <a:cs typeface="Arial" panose="020B0604020202020204" pitchFamily="34" charset="0"/>
              </a:rPr>
              <a:t>TYPES OF</a:t>
            </a:r>
          </a:p>
          <a:p>
            <a:pPr defTabSz="685800">
              <a:lnSpc>
                <a:spcPct val="90000"/>
              </a:lnSpc>
              <a:spcBef>
                <a:spcPct val="0"/>
              </a:spcBef>
              <a:spcAft>
                <a:spcPts val="450"/>
              </a:spcAft>
            </a:pPr>
            <a:r>
              <a:rPr lang="en-US" sz="5400" b="1">
                <a:solidFill>
                  <a:srgbClr val="2E75B5">
                    <a:lumMod val="60000"/>
                    <a:lumOff val="40000"/>
                  </a:srgbClr>
                </a:solidFill>
                <a:latin typeface="Arial" panose="020B0604020202020204" pitchFamily="34" charset="0"/>
                <a:cs typeface="Arial" panose="020B0604020202020204" pitchFamily="34" charset="0"/>
              </a:rPr>
              <a:t>Documents</a:t>
            </a:r>
          </a:p>
        </p:txBody>
      </p:sp>
      <p:cxnSp>
        <p:nvCxnSpPr>
          <p:cNvPr id="32" name="Straight Connector 31">
            <a:extLst>
              <a:ext uri="{FF2B5EF4-FFF2-40B4-BE49-F238E27FC236}">
                <a16:creationId xmlns:a16="http://schemas.microsoft.com/office/drawing/2014/main" id="{CA5C073D-16D9-40AC-A74F-9459A8493958}"/>
              </a:ext>
            </a:extLst>
          </p:cNvPr>
          <p:cNvCxnSpPr>
            <a:cxnSpLocks/>
          </p:cNvCxnSpPr>
          <p:nvPr/>
        </p:nvCxnSpPr>
        <p:spPr>
          <a:xfrm>
            <a:off x="3444579" y="2666156"/>
            <a:ext cx="5381014"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F91D358E-FFCD-459C-A130-F50896CEC15A}"/>
              </a:ext>
            </a:extLst>
          </p:cNvPr>
          <p:cNvSpPr/>
          <p:nvPr/>
        </p:nvSpPr>
        <p:spPr>
          <a:xfrm>
            <a:off x="3444579" y="2632271"/>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47" name="Graphic 46">
            <a:extLst>
              <a:ext uri="{FF2B5EF4-FFF2-40B4-BE49-F238E27FC236}">
                <a16:creationId xmlns:a16="http://schemas.microsoft.com/office/drawing/2014/main" id="{7ECABA59-A191-43BF-95EC-7213F441FE4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469539" y="3392127"/>
            <a:ext cx="5143500" cy="73747"/>
          </a:xfrm>
          <a:prstGeom prst="rect">
            <a:avLst/>
          </a:prstGeom>
        </p:spPr>
      </p:pic>
      <p:sp>
        <p:nvSpPr>
          <p:cNvPr id="24" name="Rectangle 23">
            <a:extLst>
              <a:ext uri="{FF2B5EF4-FFF2-40B4-BE49-F238E27FC236}">
                <a16:creationId xmlns:a16="http://schemas.microsoft.com/office/drawing/2014/main" id="{2F02B0AC-31AB-4541-A016-5E2DEE8F0BD8}"/>
              </a:ext>
            </a:extLst>
          </p:cNvPr>
          <p:cNvSpPr/>
          <p:nvPr/>
        </p:nvSpPr>
        <p:spPr>
          <a:xfrm>
            <a:off x="2572727" y="2886889"/>
            <a:ext cx="6252866" cy="408432"/>
          </a:xfrm>
          <a:prstGeom prst="rect">
            <a:avLst/>
          </a:prstGeom>
          <a:solidFill>
            <a:srgbClr val="0A1A28"/>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34" name="Rectangle 33">
            <a:extLst>
              <a:ext uri="{FF2B5EF4-FFF2-40B4-BE49-F238E27FC236}">
                <a16:creationId xmlns:a16="http://schemas.microsoft.com/office/drawing/2014/main" id="{451515F9-D4BB-46AA-B551-0ED39F6C77BB}"/>
              </a:ext>
            </a:extLst>
          </p:cNvPr>
          <p:cNvSpPr/>
          <p:nvPr/>
        </p:nvSpPr>
        <p:spPr>
          <a:xfrm>
            <a:off x="2572727" y="3276175"/>
            <a:ext cx="6252866" cy="408432"/>
          </a:xfrm>
          <a:prstGeom prst="rect">
            <a:avLst/>
          </a:prstGeom>
          <a:solidFill>
            <a:schemeClr val="accent1">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35" name="Rectangle 34">
            <a:extLst>
              <a:ext uri="{FF2B5EF4-FFF2-40B4-BE49-F238E27FC236}">
                <a16:creationId xmlns:a16="http://schemas.microsoft.com/office/drawing/2014/main" id="{C9C1684E-CA65-4EEF-84F2-87BF9614AFD2}"/>
              </a:ext>
            </a:extLst>
          </p:cNvPr>
          <p:cNvSpPr/>
          <p:nvPr/>
        </p:nvSpPr>
        <p:spPr>
          <a:xfrm>
            <a:off x="2572726" y="3679948"/>
            <a:ext cx="6252866" cy="408432"/>
          </a:xfrm>
          <a:prstGeom prst="rect">
            <a:avLst/>
          </a:prstGeom>
          <a:solidFill>
            <a:schemeClr val="accent1">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36" name="Rectangle 35">
            <a:extLst>
              <a:ext uri="{FF2B5EF4-FFF2-40B4-BE49-F238E27FC236}">
                <a16:creationId xmlns:a16="http://schemas.microsoft.com/office/drawing/2014/main" id="{0AD1061F-E1BE-49F3-A87A-2FD60999C121}"/>
              </a:ext>
            </a:extLst>
          </p:cNvPr>
          <p:cNvSpPr/>
          <p:nvPr/>
        </p:nvSpPr>
        <p:spPr>
          <a:xfrm>
            <a:off x="2572726" y="4081625"/>
            <a:ext cx="6252866" cy="408432"/>
          </a:xfrm>
          <a:prstGeom prst="rect">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37" name="Rectangle 36">
            <a:extLst>
              <a:ext uri="{FF2B5EF4-FFF2-40B4-BE49-F238E27FC236}">
                <a16:creationId xmlns:a16="http://schemas.microsoft.com/office/drawing/2014/main" id="{763EA5EE-5069-49A4-A99F-694AE5F4E81F}"/>
              </a:ext>
            </a:extLst>
          </p:cNvPr>
          <p:cNvSpPr/>
          <p:nvPr/>
        </p:nvSpPr>
        <p:spPr>
          <a:xfrm>
            <a:off x="2572725" y="4489721"/>
            <a:ext cx="6252866" cy="408432"/>
          </a:xfrm>
          <a:prstGeom prst="rect">
            <a:avLst/>
          </a:prstGeom>
          <a:solidFill>
            <a:schemeClr val="accent1">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38" name="Rectangle 37">
            <a:extLst>
              <a:ext uri="{FF2B5EF4-FFF2-40B4-BE49-F238E27FC236}">
                <a16:creationId xmlns:a16="http://schemas.microsoft.com/office/drawing/2014/main" id="{48D39FF6-CAA3-40BA-8F97-F4AB3509C71C}"/>
              </a:ext>
            </a:extLst>
          </p:cNvPr>
          <p:cNvSpPr/>
          <p:nvPr/>
        </p:nvSpPr>
        <p:spPr>
          <a:xfrm>
            <a:off x="2572725" y="4895734"/>
            <a:ext cx="6252866" cy="408432"/>
          </a:xfrm>
          <a:prstGeom prst="rect">
            <a:avLst/>
          </a:pr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39" name="Rectangle 38">
            <a:extLst>
              <a:ext uri="{FF2B5EF4-FFF2-40B4-BE49-F238E27FC236}">
                <a16:creationId xmlns:a16="http://schemas.microsoft.com/office/drawing/2014/main" id="{23BEB74A-208A-43A2-AB92-5ED660D7F0CD}"/>
              </a:ext>
            </a:extLst>
          </p:cNvPr>
          <p:cNvSpPr/>
          <p:nvPr/>
        </p:nvSpPr>
        <p:spPr>
          <a:xfrm>
            <a:off x="2572725" y="5306434"/>
            <a:ext cx="6252866" cy="408432"/>
          </a:xfrm>
          <a:prstGeom prst="rect">
            <a:avLst/>
          </a:prstGeom>
          <a:solidFill>
            <a:schemeClr val="accent1">
              <a:lumMod val="20000"/>
              <a:lumOff val="8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40" name="TextBox 39">
            <a:extLst>
              <a:ext uri="{FF2B5EF4-FFF2-40B4-BE49-F238E27FC236}">
                <a16:creationId xmlns:a16="http://schemas.microsoft.com/office/drawing/2014/main" id="{C71226EB-BE68-46D5-95FF-F6159751AAF5}"/>
              </a:ext>
            </a:extLst>
          </p:cNvPr>
          <p:cNvSpPr txBox="1"/>
          <p:nvPr/>
        </p:nvSpPr>
        <p:spPr>
          <a:xfrm>
            <a:off x="2745337" y="2888502"/>
            <a:ext cx="6080255" cy="403957"/>
          </a:xfrm>
          <a:prstGeom prst="rect">
            <a:avLst/>
          </a:prstGeom>
          <a:noFill/>
        </p:spPr>
        <p:txBody>
          <a:bodyPr wrap="square">
            <a:spAutoFit/>
          </a:bodyPr>
          <a:lstStyle/>
          <a:p>
            <a:pPr defTabSz="685800"/>
            <a:r>
              <a:rPr lang="en-US" sz="2025" b="1">
                <a:solidFill>
                  <a:prstClr val="white"/>
                </a:solidFill>
                <a:latin typeface="Arial" panose="020B0604020202020204" pitchFamily="34" charset="0"/>
                <a:cs typeface="Arial" panose="020B0604020202020204" pitchFamily="34" charset="0"/>
              </a:rPr>
              <a:t>Affidavit of Certification</a:t>
            </a:r>
          </a:p>
        </p:txBody>
      </p:sp>
      <p:sp>
        <p:nvSpPr>
          <p:cNvPr id="41" name="TextBox 40">
            <a:extLst>
              <a:ext uri="{FF2B5EF4-FFF2-40B4-BE49-F238E27FC236}">
                <a16:creationId xmlns:a16="http://schemas.microsoft.com/office/drawing/2014/main" id="{5FF15E71-579A-4B9C-AC1E-25E5B0C15BFC}"/>
              </a:ext>
            </a:extLst>
          </p:cNvPr>
          <p:cNvSpPr txBox="1"/>
          <p:nvPr/>
        </p:nvSpPr>
        <p:spPr>
          <a:xfrm>
            <a:off x="2751564" y="3270432"/>
            <a:ext cx="6074027" cy="403957"/>
          </a:xfrm>
          <a:prstGeom prst="rect">
            <a:avLst/>
          </a:prstGeom>
          <a:noFill/>
        </p:spPr>
        <p:txBody>
          <a:bodyPr wrap="square">
            <a:spAutoFit/>
          </a:bodyPr>
          <a:lstStyle/>
          <a:p>
            <a:pPr defTabSz="685800"/>
            <a:r>
              <a:rPr lang="en-US" sz="2025" b="1">
                <a:solidFill>
                  <a:prstClr val="white"/>
                </a:solidFill>
                <a:latin typeface="Arial" panose="020B0604020202020204" pitchFamily="34" charset="0"/>
                <a:cs typeface="Arial" panose="020B0604020202020204" pitchFamily="34" charset="0"/>
              </a:rPr>
              <a:t>Personal and Business Taxes (3 Years, 5 Years)</a:t>
            </a:r>
          </a:p>
        </p:txBody>
      </p:sp>
      <p:sp>
        <p:nvSpPr>
          <p:cNvPr id="42" name="TextBox 41">
            <a:extLst>
              <a:ext uri="{FF2B5EF4-FFF2-40B4-BE49-F238E27FC236}">
                <a16:creationId xmlns:a16="http://schemas.microsoft.com/office/drawing/2014/main" id="{9020E161-A771-4F50-A3E1-E938DA4DBD87}"/>
              </a:ext>
            </a:extLst>
          </p:cNvPr>
          <p:cNvSpPr txBox="1"/>
          <p:nvPr/>
        </p:nvSpPr>
        <p:spPr>
          <a:xfrm>
            <a:off x="2751564" y="3680237"/>
            <a:ext cx="6074027" cy="403957"/>
          </a:xfrm>
          <a:prstGeom prst="rect">
            <a:avLst/>
          </a:prstGeom>
          <a:noFill/>
        </p:spPr>
        <p:txBody>
          <a:bodyPr wrap="square">
            <a:spAutoFit/>
          </a:bodyPr>
          <a:lstStyle/>
          <a:p>
            <a:pPr defTabSz="685800"/>
            <a:r>
              <a:rPr lang="en-US" sz="2025" b="1">
                <a:solidFill>
                  <a:prstClr val="white"/>
                </a:solidFill>
                <a:latin typeface="Arial" panose="020B0604020202020204" pitchFamily="34" charset="0"/>
                <a:cs typeface="Arial" panose="020B0604020202020204" pitchFamily="34" charset="0"/>
              </a:rPr>
              <a:t>Personal Net Worth Statement</a:t>
            </a:r>
          </a:p>
        </p:txBody>
      </p:sp>
      <p:sp>
        <p:nvSpPr>
          <p:cNvPr id="43" name="TextBox 42">
            <a:extLst>
              <a:ext uri="{FF2B5EF4-FFF2-40B4-BE49-F238E27FC236}">
                <a16:creationId xmlns:a16="http://schemas.microsoft.com/office/drawing/2014/main" id="{7C5898C2-32EF-471D-84C4-5B6CB3045CFA}"/>
              </a:ext>
            </a:extLst>
          </p:cNvPr>
          <p:cNvSpPr txBox="1"/>
          <p:nvPr/>
        </p:nvSpPr>
        <p:spPr>
          <a:xfrm>
            <a:off x="2751564" y="4073317"/>
            <a:ext cx="6074027" cy="403957"/>
          </a:xfrm>
          <a:prstGeom prst="rect">
            <a:avLst/>
          </a:prstGeom>
          <a:noFill/>
        </p:spPr>
        <p:txBody>
          <a:bodyPr wrap="square">
            <a:spAutoFit/>
          </a:bodyPr>
          <a:lstStyle/>
          <a:p>
            <a:pPr defTabSz="685800"/>
            <a:r>
              <a:rPr lang="en-US" sz="2025" b="1">
                <a:solidFill>
                  <a:prstClr val="white"/>
                </a:solidFill>
                <a:latin typeface="Arial" panose="020B0604020202020204" pitchFamily="34" charset="0"/>
                <a:cs typeface="Arial" panose="020B0604020202020204" pitchFamily="34" charset="0"/>
              </a:rPr>
              <a:t>Business Formation and Operating Documents</a:t>
            </a:r>
          </a:p>
        </p:txBody>
      </p:sp>
      <p:sp>
        <p:nvSpPr>
          <p:cNvPr id="44" name="TextBox 43">
            <a:extLst>
              <a:ext uri="{FF2B5EF4-FFF2-40B4-BE49-F238E27FC236}">
                <a16:creationId xmlns:a16="http://schemas.microsoft.com/office/drawing/2014/main" id="{24B707CC-315B-473C-B9D3-92A2E880F321}"/>
              </a:ext>
            </a:extLst>
          </p:cNvPr>
          <p:cNvSpPr txBox="1"/>
          <p:nvPr/>
        </p:nvSpPr>
        <p:spPr>
          <a:xfrm>
            <a:off x="2748778" y="4488701"/>
            <a:ext cx="6074027" cy="403957"/>
          </a:xfrm>
          <a:prstGeom prst="rect">
            <a:avLst/>
          </a:prstGeom>
          <a:noFill/>
        </p:spPr>
        <p:txBody>
          <a:bodyPr wrap="square">
            <a:spAutoFit/>
          </a:bodyPr>
          <a:lstStyle/>
          <a:p>
            <a:pPr defTabSz="685800"/>
            <a:r>
              <a:rPr lang="en-US" sz="2025" b="1">
                <a:solidFill>
                  <a:prstClr val="white"/>
                </a:solidFill>
                <a:latin typeface="Myriad Pro" panose="020B0503030403020204" pitchFamily="34" charset="0"/>
              </a:rPr>
              <a:t>Resume(s)</a:t>
            </a:r>
          </a:p>
        </p:txBody>
      </p:sp>
      <p:sp>
        <p:nvSpPr>
          <p:cNvPr id="45" name="TextBox 44">
            <a:extLst>
              <a:ext uri="{FF2B5EF4-FFF2-40B4-BE49-F238E27FC236}">
                <a16:creationId xmlns:a16="http://schemas.microsoft.com/office/drawing/2014/main" id="{0CB33482-90CE-41EB-AB8C-1A3B54E7D182}"/>
              </a:ext>
            </a:extLst>
          </p:cNvPr>
          <p:cNvSpPr txBox="1"/>
          <p:nvPr/>
        </p:nvSpPr>
        <p:spPr>
          <a:xfrm>
            <a:off x="2748778" y="4890142"/>
            <a:ext cx="6074027" cy="403957"/>
          </a:xfrm>
          <a:prstGeom prst="rect">
            <a:avLst/>
          </a:prstGeom>
          <a:noFill/>
        </p:spPr>
        <p:txBody>
          <a:bodyPr wrap="square">
            <a:spAutoFit/>
          </a:bodyPr>
          <a:lstStyle/>
          <a:p>
            <a:pPr defTabSz="685800"/>
            <a:r>
              <a:rPr lang="en-US" sz="2025" b="1">
                <a:solidFill>
                  <a:srgbClr val="2E75B5">
                    <a:lumMod val="75000"/>
                  </a:srgbClr>
                </a:solidFill>
                <a:latin typeface="Arial" panose="020B0604020202020204" pitchFamily="34" charset="0"/>
                <a:cs typeface="Arial" panose="020B0604020202020204" pitchFamily="34" charset="0"/>
              </a:rPr>
              <a:t>Proof of Initial Investment</a:t>
            </a:r>
          </a:p>
        </p:txBody>
      </p:sp>
      <p:sp>
        <p:nvSpPr>
          <p:cNvPr id="46" name="TextBox 45">
            <a:extLst>
              <a:ext uri="{FF2B5EF4-FFF2-40B4-BE49-F238E27FC236}">
                <a16:creationId xmlns:a16="http://schemas.microsoft.com/office/drawing/2014/main" id="{01C22AC5-2238-4499-AC53-51E99B00E48A}"/>
              </a:ext>
            </a:extLst>
          </p:cNvPr>
          <p:cNvSpPr txBox="1"/>
          <p:nvPr/>
        </p:nvSpPr>
        <p:spPr>
          <a:xfrm>
            <a:off x="2748778" y="5299951"/>
            <a:ext cx="6074027" cy="403957"/>
          </a:xfrm>
          <a:prstGeom prst="rect">
            <a:avLst/>
          </a:prstGeom>
          <a:noFill/>
        </p:spPr>
        <p:txBody>
          <a:bodyPr wrap="square">
            <a:spAutoFit/>
          </a:bodyPr>
          <a:lstStyle/>
          <a:p>
            <a:pPr defTabSz="685800"/>
            <a:r>
              <a:rPr lang="en-US" sz="2025" b="1">
                <a:solidFill>
                  <a:srgbClr val="2E75B5">
                    <a:lumMod val="75000"/>
                  </a:srgbClr>
                </a:solidFill>
                <a:latin typeface="Arial" panose="020B0604020202020204" pitchFamily="34" charset="0"/>
                <a:cs typeface="Arial" panose="020B0604020202020204" pitchFamily="34" charset="0"/>
              </a:rPr>
              <a:t>List of Equipment</a:t>
            </a:r>
          </a:p>
        </p:txBody>
      </p:sp>
    </p:spTree>
    <p:extLst>
      <p:ext uri="{BB962C8B-B14F-4D97-AF65-F5344CB8AC3E}">
        <p14:creationId xmlns:p14="http://schemas.microsoft.com/office/powerpoint/2010/main" val="124636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9305" y="492245"/>
            <a:ext cx="8184662" cy="991998"/>
          </a:xfrm>
        </p:spPr>
        <p:txBody>
          <a:bodyPr lIns="91440" tIns="45720" rIns="91440" bIns="45720" anchor="b">
            <a:normAutofit/>
          </a:bodyPr>
          <a:lstStyle/>
          <a:p>
            <a:r>
              <a:rPr lang="en-US" sz="3600" b="1" dirty="0"/>
              <a:t>Agenda  May 7, 2026</a:t>
            </a:r>
            <a:endParaRPr lang="en-US" b="1" dirty="0"/>
          </a:p>
        </p:txBody>
      </p:sp>
      <p:sp>
        <p:nvSpPr>
          <p:cNvPr id="3" name="Text Placeholder 2"/>
          <p:cNvSpPr>
            <a:spLocks noGrp="1"/>
          </p:cNvSpPr>
          <p:nvPr>
            <p:ph type="body" sz="quarter" idx="11"/>
          </p:nvPr>
        </p:nvSpPr>
        <p:spPr>
          <a:xfrm>
            <a:off x="659305" y="1484243"/>
            <a:ext cx="8196210" cy="5002247"/>
          </a:xfrm>
        </p:spPr>
        <p:txBody>
          <a:bodyPr/>
          <a:lstStyle/>
          <a:p>
            <a:pPr marL="434340">
              <a:spcBef>
                <a:spcPts val="0"/>
              </a:spcBef>
              <a:spcAft>
                <a:spcPts val="600"/>
              </a:spcAft>
              <a:buFont typeface="Wingdings" panose="05000000000000000000" pitchFamily="2" charset="2"/>
              <a:buChar char="Ø"/>
            </a:pPr>
            <a:r>
              <a:rPr lang="en-US"/>
              <a:t>Welcome and Introductions</a:t>
            </a:r>
          </a:p>
          <a:p>
            <a:pPr marL="834390" lvl="1">
              <a:spcBef>
                <a:spcPts val="0"/>
              </a:spcBef>
              <a:spcAft>
                <a:spcPts val="600"/>
              </a:spcAft>
              <a:buFont typeface="Wingdings" panose="05000000000000000000" pitchFamily="2" charset="2"/>
              <a:buChar char="Ø"/>
            </a:pPr>
            <a:r>
              <a:rPr lang="en-US"/>
              <a:t>Please add your email in chat</a:t>
            </a:r>
          </a:p>
          <a:p>
            <a:pPr marL="434340">
              <a:spcBef>
                <a:spcPts val="0"/>
              </a:spcBef>
              <a:spcAft>
                <a:spcPts val="600"/>
              </a:spcAft>
              <a:buFont typeface="Wingdings" panose="05000000000000000000" pitchFamily="2" charset="2"/>
              <a:buChar char="Ø"/>
            </a:pPr>
            <a:r>
              <a:rPr lang="en-US"/>
              <a:t>Overview - Doing Business with:</a:t>
            </a:r>
          </a:p>
          <a:p>
            <a:pPr marL="834390" lvl="1">
              <a:spcBef>
                <a:spcPts val="0"/>
              </a:spcBef>
              <a:spcAft>
                <a:spcPts val="600"/>
              </a:spcAft>
              <a:buFont typeface="Wingdings" panose="05000000000000000000" pitchFamily="2" charset="2"/>
              <a:buChar char="Ø"/>
            </a:pPr>
            <a:r>
              <a:rPr lang="en-US"/>
              <a:t>University of Washington</a:t>
            </a:r>
          </a:p>
          <a:p>
            <a:pPr marL="1234440" lvl="2">
              <a:spcBef>
                <a:spcPts val="0"/>
              </a:spcBef>
              <a:spcAft>
                <a:spcPts val="600"/>
              </a:spcAft>
              <a:buFont typeface="Wingdings" panose="05000000000000000000" pitchFamily="2" charset="2"/>
              <a:buChar char="Ø"/>
            </a:pPr>
            <a:r>
              <a:rPr lang="en-US"/>
              <a:t>UW Foster Business School</a:t>
            </a:r>
          </a:p>
          <a:p>
            <a:pPr marL="1234440" lvl="2">
              <a:spcBef>
                <a:spcPts val="0"/>
              </a:spcBef>
              <a:spcAft>
                <a:spcPts val="600"/>
              </a:spcAft>
              <a:buFont typeface="Wingdings" panose="05000000000000000000" pitchFamily="2" charset="2"/>
              <a:buChar char="Ø"/>
            </a:pPr>
            <a:r>
              <a:rPr lang="en-US"/>
              <a:t>Academy</a:t>
            </a:r>
          </a:p>
          <a:p>
            <a:pPr marL="1234440" lvl="2">
              <a:spcBef>
                <a:spcPts val="0"/>
              </a:spcBef>
              <a:spcAft>
                <a:spcPts val="600"/>
              </a:spcAft>
              <a:buFont typeface="Wingdings" panose="05000000000000000000" pitchFamily="2" charset="2"/>
              <a:buChar char="Ø"/>
            </a:pPr>
            <a:r>
              <a:rPr lang="en-US"/>
              <a:t>Medicine Supply Chain</a:t>
            </a:r>
          </a:p>
          <a:p>
            <a:pPr marL="834390" lvl="1">
              <a:spcBef>
                <a:spcPts val="0"/>
              </a:spcBef>
              <a:spcAft>
                <a:spcPts val="600"/>
              </a:spcAft>
              <a:buFont typeface="Wingdings" panose="05000000000000000000" pitchFamily="2" charset="2"/>
              <a:buChar char="Ø"/>
            </a:pPr>
            <a:r>
              <a:rPr lang="en-US"/>
              <a:t>State of Washington</a:t>
            </a:r>
          </a:p>
          <a:p>
            <a:pPr marL="434340">
              <a:spcBef>
                <a:spcPts val="0"/>
              </a:spcBef>
              <a:spcAft>
                <a:spcPts val="600"/>
              </a:spcAft>
              <a:buFont typeface="Wingdings" panose="05000000000000000000" pitchFamily="2" charset="2"/>
              <a:buChar char="Ø"/>
            </a:pPr>
            <a:r>
              <a:rPr lang="en-US"/>
              <a:t>Introduction to Other Resources:</a:t>
            </a:r>
          </a:p>
          <a:p>
            <a:pPr marL="834390" lvl="1">
              <a:spcBef>
                <a:spcPts val="0"/>
              </a:spcBef>
              <a:spcAft>
                <a:spcPts val="600"/>
              </a:spcAft>
              <a:buFont typeface="Wingdings" panose="05000000000000000000" pitchFamily="2" charset="2"/>
              <a:buChar char="Ø"/>
            </a:pPr>
            <a:r>
              <a:rPr lang="en-US"/>
              <a:t>Office of Minority and Women’s Business Enterprises</a:t>
            </a:r>
          </a:p>
          <a:p>
            <a:pPr marL="834390" lvl="1">
              <a:spcBef>
                <a:spcPts val="0"/>
              </a:spcBef>
              <a:spcAft>
                <a:spcPts val="600"/>
              </a:spcAft>
              <a:buFont typeface="Wingdings" panose="05000000000000000000" pitchFamily="2" charset="2"/>
              <a:buChar char="Ø"/>
            </a:pPr>
            <a:r>
              <a:rPr lang="en-US"/>
              <a:t>APEX Accelerator (formerly Washington PTAC)</a:t>
            </a:r>
          </a:p>
          <a:p>
            <a:pPr marL="834390" lvl="1">
              <a:spcBef>
                <a:spcPts val="0"/>
              </a:spcBef>
              <a:spcAft>
                <a:spcPts val="600"/>
              </a:spcAft>
              <a:buFont typeface="Wingdings" panose="05000000000000000000" pitchFamily="2" charset="2"/>
              <a:buChar char="Ø"/>
            </a:pPr>
            <a:r>
              <a:rPr lang="en-US"/>
              <a:t>Small Business Development Center </a:t>
            </a:r>
          </a:p>
          <a:p>
            <a:pPr marL="548640" lvl="1" indent="0">
              <a:spcBef>
                <a:spcPts val="0"/>
              </a:spcBef>
              <a:spcAft>
                <a:spcPts val="600"/>
              </a:spcAft>
              <a:buNone/>
            </a:pPr>
            <a:endParaRPr lang="en-US" sz="2400"/>
          </a:p>
          <a:p>
            <a:pPr marL="548640" lvl="1" indent="0">
              <a:spcBef>
                <a:spcPts val="0"/>
              </a:spcBef>
              <a:spcAft>
                <a:spcPts val="600"/>
              </a:spcAft>
              <a:buNone/>
            </a:pPr>
            <a:endParaRPr lang="en-US"/>
          </a:p>
          <a:p>
            <a:pPr marL="548640" lvl="1" indent="0">
              <a:spcBef>
                <a:spcPts val="0"/>
              </a:spcBef>
              <a:spcAft>
                <a:spcPts val="600"/>
              </a:spcAft>
              <a:buNone/>
            </a:pPr>
            <a:endParaRPr lang="en-US"/>
          </a:p>
          <a:p>
            <a:pPr marL="834390" lvl="1">
              <a:spcBef>
                <a:spcPts val="0"/>
              </a:spcBef>
              <a:spcAft>
                <a:spcPts val="600"/>
              </a:spcAft>
              <a:buFont typeface="Wingdings" panose="05000000000000000000" pitchFamily="2" charset="2"/>
              <a:buChar char="Ø"/>
            </a:pPr>
            <a:endParaRPr lang="en-US"/>
          </a:p>
          <a:p>
            <a:pPr marL="434340">
              <a:spcBef>
                <a:spcPts val="0"/>
              </a:spcBef>
              <a:spcAft>
                <a:spcPts val="600"/>
              </a:spcAft>
              <a:buFont typeface="Wingdings" panose="05000000000000000000" pitchFamily="2" charset="2"/>
              <a:buChar char="Ø"/>
            </a:pPr>
            <a:endParaRPr lang="en-US"/>
          </a:p>
          <a:p>
            <a:pPr marL="91440" indent="0">
              <a:spcBef>
                <a:spcPts val="0"/>
              </a:spcBef>
              <a:spcAft>
                <a:spcPts val="600"/>
              </a:spcAft>
              <a:buNone/>
            </a:pPr>
            <a:endParaRPr lang="en-US"/>
          </a:p>
        </p:txBody>
      </p:sp>
    </p:spTree>
    <p:extLst>
      <p:ext uri="{BB962C8B-B14F-4D97-AF65-F5344CB8AC3E}">
        <p14:creationId xmlns:p14="http://schemas.microsoft.com/office/powerpoint/2010/main" val="1856098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219AD5-30B6-40A8-9799-DF2BED2163B7}"/>
              </a:ext>
            </a:extLst>
          </p:cNvPr>
          <p:cNvSpPr/>
          <p:nvPr/>
        </p:nvSpPr>
        <p:spPr>
          <a:xfrm>
            <a:off x="0" y="843218"/>
            <a:ext cx="9144000" cy="5157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5" name="Picture 4" descr="Diagram, engineering drawing&#10;&#10;Description automatically generated">
            <a:extLst>
              <a:ext uri="{FF2B5EF4-FFF2-40B4-BE49-F238E27FC236}">
                <a16:creationId xmlns:a16="http://schemas.microsoft.com/office/drawing/2014/main" id="{8555B8C2-1FBD-421B-8DFE-1C1B73B885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641"/>
          <a:stretch/>
        </p:blipFill>
        <p:spPr>
          <a:xfrm>
            <a:off x="0" y="840315"/>
            <a:ext cx="9144000" cy="3345059"/>
          </a:xfrm>
          <a:prstGeom prst="rect">
            <a:avLst/>
          </a:prstGeom>
        </p:spPr>
      </p:pic>
      <p:sp>
        <p:nvSpPr>
          <p:cNvPr id="8" name="Title 1">
            <a:extLst>
              <a:ext uri="{FF2B5EF4-FFF2-40B4-BE49-F238E27FC236}">
                <a16:creationId xmlns:a16="http://schemas.microsoft.com/office/drawing/2014/main" id="{27DA08D9-5A80-4B43-9353-7C96AAAFB0C1}"/>
              </a:ext>
            </a:extLst>
          </p:cNvPr>
          <p:cNvSpPr txBox="1">
            <a:spLocks/>
          </p:cNvSpPr>
          <p:nvPr/>
        </p:nvSpPr>
        <p:spPr>
          <a:xfrm>
            <a:off x="231458" y="1202837"/>
            <a:ext cx="8634956" cy="1099883"/>
          </a:xfrm>
          <a:prstGeom prst="rect">
            <a:avLst/>
          </a:prstGeom>
          <a:effectLst>
            <a:outerShdw blurRad="50800" dist="38100" dir="2700000" algn="tl" rotWithShape="0">
              <a:prstClr val="black">
                <a:alpha val="40000"/>
              </a:prstClr>
            </a:outerShdw>
          </a:effectLst>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b="1" kern="1200">
                <a:solidFill>
                  <a:schemeClr val="bg1">
                    <a:lumMod val="50000"/>
                  </a:schemeClr>
                </a:solidFill>
                <a:latin typeface="Myriad Pro" panose="020B0503030403020204" pitchFamily="34" charset="0"/>
                <a:ea typeface="+mj-ea"/>
                <a:cs typeface="+mj-cs"/>
              </a:defRPr>
            </a:lvl1pPr>
          </a:lstStyle>
          <a:p>
            <a:pPr algn="ctr" defTabSz="685800"/>
            <a:r>
              <a:rPr lang="en-US" sz="5700">
                <a:solidFill>
                  <a:prstClr val="black"/>
                </a:solidFill>
                <a:latin typeface="Arial" panose="020B0604020202020204" pitchFamily="34" charset="0"/>
                <a:cs typeface="Arial" panose="020B0604020202020204" pitchFamily="34" charset="0"/>
              </a:rPr>
              <a:t>Application Process Time</a:t>
            </a:r>
          </a:p>
        </p:txBody>
      </p:sp>
      <p:sp>
        <p:nvSpPr>
          <p:cNvPr id="10" name="Title 1">
            <a:extLst>
              <a:ext uri="{FF2B5EF4-FFF2-40B4-BE49-F238E27FC236}">
                <a16:creationId xmlns:a16="http://schemas.microsoft.com/office/drawing/2014/main" id="{066780BD-ABEB-4D38-BEBE-E3260DFC8847}"/>
              </a:ext>
            </a:extLst>
          </p:cNvPr>
          <p:cNvSpPr txBox="1">
            <a:spLocks/>
          </p:cNvSpPr>
          <p:nvPr/>
        </p:nvSpPr>
        <p:spPr>
          <a:xfrm>
            <a:off x="243297" y="1170587"/>
            <a:ext cx="8564333" cy="1099883"/>
          </a:xfrm>
          <a:prstGeom prst="rect">
            <a:avLst/>
          </a:prstGeom>
        </p:spPr>
        <p:txBody>
          <a:bodyPr vert="horz" lIns="68580" tIns="34290" rIns="68580" bIns="34290" rtlCol="0" anchor="ctr">
            <a:normAutofit fontScale="92500"/>
          </a:bodyPr>
          <a:lstStyle>
            <a:lvl1pPr algn="l" defTabSz="914400" rtl="0" eaLnBrk="1" latinLnBrk="0" hangingPunct="1">
              <a:lnSpc>
                <a:spcPct val="90000"/>
              </a:lnSpc>
              <a:spcBef>
                <a:spcPct val="0"/>
              </a:spcBef>
              <a:buNone/>
              <a:defRPr sz="4400" b="1" kern="1200">
                <a:solidFill>
                  <a:schemeClr val="bg1">
                    <a:lumMod val="50000"/>
                  </a:schemeClr>
                </a:solidFill>
                <a:latin typeface="Myriad Pro" panose="020B0503030403020204" pitchFamily="34" charset="0"/>
                <a:ea typeface="+mj-ea"/>
                <a:cs typeface="+mj-cs"/>
              </a:defRPr>
            </a:lvl1pPr>
          </a:lstStyle>
          <a:p>
            <a:pPr algn="ctr" defTabSz="685800"/>
            <a:r>
              <a:rPr lang="en-US" sz="5700">
                <a:solidFill>
                  <a:prstClr val="white"/>
                </a:solidFill>
                <a:latin typeface="Arial" panose="020B0604020202020204" pitchFamily="34" charset="0"/>
                <a:cs typeface="Arial" panose="020B0604020202020204" pitchFamily="34" charset="0"/>
              </a:rPr>
              <a:t>Application Process Time</a:t>
            </a:r>
          </a:p>
        </p:txBody>
      </p:sp>
      <p:pic>
        <p:nvPicPr>
          <p:cNvPr id="21" name="Graphic 20">
            <a:extLst>
              <a:ext uri="{FF2B5EF4-FFF2-40B4-BE49-F238E27FC236}">
                <a16:creationId xmlns:a16="http://schemas.microsoft.com/office/drawing/2014/main" id="{C84943F2-3EEE-45AB-B99B-842AB0ACFF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11027" y="4170290"/>
            <a:ext cx="9155027" cy="77675"/>
          </a:xfrm>
          <a:prstGeom prst="rect">
            <a:avLst/>
          </a:prstGeom>
        </p:spPr>
      </p:pic>
      <p:sp>
        <p:nvSpPr>
          <p:cNvPr id="13" name="Rectangle 12">
            <a:extLst>
              <a:ext uri="{FF2B5EF4-FFF2-40B4-BE49-F238E27FC236}">
                <a16:creationId xmlns:a16="http://schemas.microsoft.com/office/drawing/2014/main" id="{F48A48A6-4074-4E4A-B764-195EC3290703}"/>
              </a:ext>
            </a:extLst>
          </p:cNvPr>
          <p:cNvSpPr/>
          <p:nvPr/>
        </p:nvSpPr>
        <p:spPr>
          <a:xfrm>
            <a:off x="1419374" y="2758301"/>
            <a:ext cx="3060631" cy="2958057"/>
          </a:xfrm>
          <a:prstGeom prst="rect">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14" name="Rectangle 13">
            <a:extLst>
              <a:ext uri="{FF2B5EF4-FFF2-40B4-BE49-F238E27FC236}">
                <a16:creationId xmlns:a16="http://schemas.microsoft.com/office/drawing/2014/main" id="{70BFD319-1509-4620-B6A7-EE8A2E8106D2}"/>
              </a:ext>
            </a:extLst>
          </p:cNvPr>
          <p:cNvSpPr/>
          <p:nvPr/>
        </p:nvSpPr>
        <p:spPr>
          <a:xfrm>
            <a:off x="4611609" y="2758301"/>
            <a:ext cx="3060631" cy="2958057"/>
          </a:xfrm>
          <a:prstGeom prst="rect">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15" name="TextBox 14">
            <a:extLst>
              <a:ext uri="{FF2B5EF4-FFF2-40B4-BE49-F238E27FC236}">
                <a16:creationId xmlns:a16="http://schemas.microsoft.com/office/drawing/2014/main" id="{C65CCD24-5D21-4986-A532-3C851B8026ED}"/>
              </a:ext>
            </a:extLst>
          </p:cNvPr>
          <p:cNvSpPr txBox="1"/>
          <p:nvPr/>
        </p:nvSpPr>
        <p:spPr>
          <a:xfrm>
            <a:off x="1550002" y="3286084"/>
            <a:ext cx="2807538" cy="1754326"/>
          </a:xfrm>
          <a:prstGeom prst="rect">
            <a:avLst/>
          </a:prstGeom>
          <a:noFill/>
        </p:spPr>
        <p:txBody>
          <a:bodyPr wrap="square">
            <a:spAutoFit/>
          </a:bodyPr>
          <a:lstStyle/>
          <a:p>
            <a:pPr algn="ctr" defTabSz="685800"/>
            <a:r>
              <a:rPr lang="en-US" sz="2700" b="1">
                <a:solidFill>
                  <a:prstClr val="white"/>
                </a:solidFill>
                <a:latin typeface="Arial" panose="020B0604020202020204" pitchFamily="34" charset="0"/>
                <a:cs typeface="Arial" panose="020B0604020202020204" pitchFamily="34" charset="0"/>
              </a:rPr>
              <a:t>UP TO </a:t>
            </a:r>
          </a:p>
          <a:p>
            <a:pPr algn="ctr" defTabSz="685800"/>
            <a:r>
              <a:rPr lang="en-US" sz="2700" b="1">
                <a:solidFill>
                  <a:prstClr val="white"/>
                </a:solidFill>
                <a:latin typeface="Arial" panose="020B0604020202020204" pitchFamily="34" charset="0"/>
                <a:cs typeface="Arial" panose="020B0604020202020204" pitchFamily="34" charset="0"/>
              </a:rPr>
              <a:t>60 DAYS FOR</a:t>
            </a:r>
          </a:p>
          <a:p>
            <a:pPr algn="ctr" defTabSz="685800"/>
            <a:r>
              <a:rPr lang="en-US" sz="2700" b="1">
                <a:solidFill>
                  <a:prstClr val="white"/>
                </a:solidFill>
                <a:latin typeface="Arial" panose="020B0604020202020204" pitchFamily="34" charset="0"/>
                <a:cs typeface="Arial" panose="020B0604020202020204" pitchFamily="34" charset="0"/>
              </a:rPr>
              <a:t>STATE</a:t>
            </a:r>
          </a:p>
          <a:p>
            <a:pPr algn="ctr" defTabSz="685800"/>
            <a:r>
              <a:rPr lang="en-US" sz="2700" b="1">
                <a:solidFill>
                  <a:prstClr val="white"/>
                </a:solidFill>
                <a:latin typeface="Arial" panose="020B0604020202020204" pitchFamily="34" charset="0"/>
                <a:cs typeface="Arial" panose="020B0604020202020204" pitchFamily="34" charset="0"/>
              </a:rPr>
              <a:t>CERTIFICATION</a:t>
            </a:r>
            <a:endParaRPr lang="en-US" sz="2700">
              <a:solidFill>
                <a:prstClr val="whit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29E86AF-D953-4258-AFDB-EC8872BE68D9}"/>
              </a:ext>
            </a:extLst>
          </p:cNvPr>
          <p:cNvSpPr txBox="1"/>
          <p:nvPr/>
        </p:nvSpPr>
        <p:spPr>
          <a:xfrm>
            <a:off x="4734539" y="3074630"/>
            <a:ext cx="2807538" cy="2285241"/>
          </a:xfrm>
          <a:prstGeom prst="rect">
            <a:avLst/>
          </a:prstGeom>
          <a:noFill/>
        </p:spPr>
        <p:txBody>
          <a:bodyPr wrap="square">
            <a:spAutoFit/>
          </a:bodyPr>
          <a:lstStyle/>
          <a:p>
            <a:pPr algn="ctr" defTabSz="685800"/>
            <a:r>
              <a:rPr lang="en-US" sz="2700" b="1">
                <a:solidFill>
                  <a:prstClr val="white"/>
                </a:solidFill>
                <a:latin typeface="Arial" panose="020B0604020202020204" pitchFamily="34" charset="0"/>
                <a:cs typeface="Arial" panose="020B0604020202020204" pitchFamily="34" charset="0"/>
              </a:rPr>
              <a:t>UP TO </a:t>
            </a:r>
          </a:p>
          <a:p>
            <a:pPr algn="ctr" defTabSz="685800"/>
            <a:r>
              <a:rPr lang="en-US" sz="2700" b="1">
                <a:solidFill>
                  <a:prstClr val="white"/>
                </a:solidFill>
                <a:latin typeface="Arial" panose="020B0604020202020204" pitchFamily="34" charset="0"/>
                <a:cs typeface="Arial" panose="020B0604020202020204" pitchFamily="34" charset="0"/>
              </a:rPr>
              <a:t>90 DAYS FOR</a:t>
            </a:r>
          </a:p>
          <a:p>
            <a:pPr algn="ctr" defTabSz="685800"/>
            <a:r>
              <a:rPr lang="en-US" sz="2700" b="1">
                <a:solidFill>
                  <a:prstClr val="white"/>
                </a:solidFill>
                <a:latin typeface="Arial" panose="020B0604020202020204" pitchFamily="34" charset="0"/>
                <a:cs typeface="Arial" panose="020B0604020202020204" pitchFamily="34" charset="0"/>
              </a:rPr>
              <a:t>FEDERAL</a:t>
            </a:r>
          </a:p>
          <a:p>
            <a:pPr algn="ctr" defTabSz="685800">
              <a:spcAft>
                <a:spcPts val="900"/>
              </a:spcAft>
            </a:pPr>
            <a:r>
              <a:rPr lang="en-US" sz="2700" b="1">
                <a:solidFill>
                  <a:prstClr val="white"/>
                </a:solidFill>
                <a:latin typeface="Arial" panose="020B0604020202020204" pitchFamily="34" charset="0"/>
                <a:cs typeface="Arial" panose="020B0604020202020204" pitchFamily="34" charset="0"/>
              </a:rPr>
              <a:t>CERTIFICATION</a:t>
            </a:r>
          </a:p>
          <a:p>
            <a:pPr algn="ctr" defTabSz="685800"/>
            <a:r>
              <a:rPr lang="en-US" sz="1350">
                <a:solidFill>
                  <a:prstClr val="white"/>
                </a:solidFill>
                <a:latin typeface="Arial" panose="020B0604020202020204" pitchFamily="34" charset="0"/>
                <a:cs typeface="Arial" panose="020B0604020202020204" pitchFamily="34" charset="0"/>
              </a:rPr>
              <a:t>*Federal Certification Requires an Onsite Visit</a:t>
            </a:r>
          </a:p>
        </p:txBody>
      </p:sp>
    </p:spTree>
    <p:extLst>
      <p:ext uri="{BB962C8B-B14F-4D97-AF65-F5344CB8AC3E}">
        <p14:creationId xmlns:p14="http://schemas.microsoft.com/office/powerpoint/2010/main" val="776998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1E3812-6C9E-2F61-37A4-60397B6310B1}"/>
              </a:ext>
            </a:extLst>
          </p:cNvPr>
          <p:cNvPicPr>
            <a:picLocks noChangeAspect="1"/>
          </p:cNvPicPr>
          <p:nvPr/>
        </p:nvPicPr>
        <p:blipFill rotWithShape="1">
          <a:blip r:embed="rId2"/>
          <a:srcRect l="3805" r="2779"/>
          <a:stretch/>
        </p:blipFill>
        <p:spPr>
          <a:xfrm>
            <a:off x="1" y="855518"/>
            <a:ext cx="9156721" cy="5146964"/>
          </a:xfrm>
          <a:prstGeom prst="rect">
            <a:avLst/>
          </a:prstGeom>
        </p:spPr>
      </p:pic>
      <p:sp>
        <p:nvSpPr>
          <p:cNvPr id="12" name="TextBox 11">
            <a:extLst>
              <a:ext uri="{FF2B5EF4-FFF2-40B4-BE49-F238E27FC236}">
                <a16:creationId xmlns:a16="http://schemas.microsoft.com/office/drawing/2014/main" id="{8B3C1D50-C69E-98D2-17F3-0BD78F862108}"/>
              </a:ext>
            </a:extLst>
          </p:cNvPr>
          <p:cNvSpPr txBox="1"/>
          <p:nvPr/>
        </p:nvSpPr>
        <p:spPr>
          <a:xfrm>
            <a:off x="4636101" y="1501814"/>
            <a:ext cx="4344614" cy="1754326"/>
          </a:xfrm>
          <a:prstGeom prst="rect">
            <a:avLst/>
          </a:prstGeom>
          <a:noFill/>
        </p:spPr>
        <p:txBody>
          <a:bodyPr wrap="square">
            <a:spAutoFit/>
          </a:bodyPr>
          <a:lstStyle/>
          <a:p>
            <a:pPr algn="ctr" defTabSz="685800"/>
            <a:r>
              <a:rPr lang="en-US" sz="3600" b="1">
                <a:solidFill>
                  <a:prstClr val="white"/>
                </a:solidFill>
                <a:latin typeface="Arial" panose="020B0604020202020204" pitchFamily="34" charset="0"/>
                <a:cs typeface="Arial" panose="020B0604020202020204" pitchFamily="34" charset="0"/>
              </a:rPr>
              <a:t>OMWBE is Waiving </a:t>
            </a:r>
          </a:p>
          <a:p>
            <a:pPr algn="ctr" defTabSz="685800"/>
            <a:r>
              <a:rPr lang="en-US" sz="3600" b="1">
                <a:solidFill>
                  <a:prstClr val="white"/>
                </a:solidFill>
                <a:latin typeface="Arial" panose="020B0604020202020204" pitchFamily="34" charset="0"/>
                <a:cs typeface="Arial" panose="020B0604020202020204" pitchFamily="34" charset="0"/>
              </a:rPr>
              <a:t>Certification Fees </a:t>
            </a:r>
          </a:p>
        </p:txBody>
      </p:sp>
      <p:pic>
        <p:nvPicPr>
          <p:cNvPr id="2" name="Picture 1">
            <a:extLst>
              <a:ext uri="{FF2B5EF4-FFF2-40B4-BE49-F238E27FC236}">
                <a16:creationId xmlns:a16="http://schemas.microsoft.com/office/drawing/2014/main" id="{9CDA5DC1-31B9-7D8A-3BB7-F9B1FFBA5F74}"/>
              </a:ext>
            </a:extLst>
          </p:cNvPr>
          <p:cNvPicPr>
            <a:picLocks noChangeAspect="1"/>
          </p:cNvPicPr>
          <p:nvPr/>
        </p:nvPicPr>
        <p:blipFill>
          <a:blip r:embed="rId3"/>
          <a:stretch>
            <a:fillRect/>
          </a:stretch>
        </p:blipFill>
        <p:spPr>
          <a:xfrm>
            <a:off x="4686300" y="4160262"/>
            <a:ext cx="4213512" cy="1585478"/>
          </a:xfrm>
          <a:prstGeom prst="rect">
            <a:avLst/>
          </a:prstGeom>
        </p:spPr>
      </p:pic>
    </p:spTree>
    <p:extLst>
      <p:ext uri="{BB962C8B-B14F-4D97-AF65-F5344CB8AC3E}">
        <p14:creationId xmlns:p14="http://schemas.microsoft.com/office/powerpoint/2010/main" val="9215015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CE72E8-2EED-4903-90CB-88991991FEDF}"/>
              </a:ext>
            </a:extLst>
          </p:cNvPr>
          <p:cNvSpPr txBox="1"/>
          <p:nvPr/>
        </p:nvSpPr>
        <p:spPr>
          <a:xfrm>
            <a:off x="259423" y="1308711"/>
            <a:ext cx="4611566"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3450" b="1">
                <a:solidFill>
                  <a:prstClr val="black">
                    <a:lumMod val="50000"/>
                    <a:lumOff val="50000"/>
                  </a:prstClr>
                </a:solidFill>
                <a:latin typeface="Arial" panose="020B0604020202020204" pitchFamily="34" charset="0"/>
                <a:cs typeface="Arial" panose="020B0604020202020204" pitchFamily="34" charset="0"/>
              </a:rPr>
              <a:t>CERTIFICATION</a:t>
            </a:r>
          </a:p>
          <a:p>
            <a:pPr defTabSz="685800">
              <a:lnSpc>
                <a:spcPct val="90000"/>
              </a:lnSpc>
              <a:spcBef>
                <a:spcPct val="0"/>
              </a:spcBef>
              <a:spcAft>
                <a:spcPts val="450"/>
              </a:spcAft>
            </a:pPr>
            <a:r>
              <a:rPr lang="en-US" sz="3450" b="1">
                <a:solidFill>
                  <a:srgbClr val="2E75B5">
                    <a:lumMod val="60000"/>
                    <a:lumOff val="40000"/>
                  </a:srgbClr>
                </a:solidFill>
                <a:latin typeface="Arial" panose="020B0604020202020204" pitchFamily="34" charset="0"/>
                <a:cs typeface="Arial" panose="020B0604020202020204" pitchFamily="34" charset="0"/>
              </a:rPr>
              <a:t>Application</a:t>
            </a:r>
          </a:p>
        </p:txBody>
      </p:sp>
      <p:cxnSp>
        <p:nvCxnSpPr>
          <p:cNvPr id="8" name="Straight Connector 7">
            <a:extLst>
              <a:ext uri="{FF2B5EF4-FFF2-40B4-BE49-F238E27FC236}">
                <a16:creationId xmlns:a16="http://schemas.microsoft.com/office/drawing/2014/main" id="{BA064B75-9B89-4051-98A6-379E01D7BC3E}"/>
              </a:ext>
            </a:extLst>
          </p:cNvPr>
          <p:cNvCxnSpPr>
            <a:cxnSpLocks/>
          </p:cNvCxnSpPr>
          <p:nvPr/>
        </p:nvCxnSpPr>
        <p:spPr>
          <a:xfrm>
            <a:off x="386912" y="2528996"/>
            <a:ext cx="5381014"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67C8EF6-ACAC-4A5B-8AC8-8DF7E6CDFFAF}"/>
              </a:ext>
            </a:extLst>
          </p:cNvPr>
          <p:cNvSpPr/>
          <p:nvPr/>
        </p:nvSpPr>
        <p:spPr>
          <a:xfrm>
            <a:off x="386911" y="2495111"/>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10" name="Picture 9">
            <a:extLst>
              <a:ext uri="{FF2B5EF4-FFF2-40B4-BE49-F238E27FC236}">
                <a16:creationId xmlns:a16="http://schemas.microsoft.com/office/drawing/2014/main" id="{3BDE3AAE-EABD-4F70-9E13-39896C26AA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95163" y="1141643"/>
            <a:ext cx="1872762" cy="664619"/>
          </a:xfrm>
          <a:prstGeom prst="rect">
            <a:avLst/>
          </a:prstGeom>
        </p:spPr>
      </p:pic>
      <p:sp>
        <p:nvSpPr>
          <p:cNvPr id="11" name="TextBox 10">
            <a:extLst>
              <a:ext uri="{FF2B5EF4-FFF2-40B4-BE49-F238E27FC236}">
                <a16:creationId xmlns:a16="http://schemas.microsoft.com/office/drawing/2014/main" id="{3CCA0B13-BCBB-47BF-BC14-BFA57C8901FD}"/>
              </a:ext>
            </a:extLst>
          </p:cNvPr>
          <p:cNvSpPr txBox="1"/>
          <p:nvPr/>
        </p:nvSpPr>
        <p:spPr>
          <a:xfrm>
            <a:off x="310024" y="2606266"/>
            <a:ext cx="5466062" cy="692497"/>
          </a:xfrm>
          <a:prstGeom prst="rect">
            <a:avLst/>
          </a:prstGeom>
          <a:noFill/>
        </p:spPr>
        <p:txBody>
          <a:bodyPr wrap="square">
            <a:spAutoFit/>
          </a:bodyPr>
          <a:lstStyle/>
          <a:p>
            <a:pPr defTabSz="685800"/>
            <a:r>
              <a:rPr lang="en-US" sz="1950" b="1">
                <a:solidFill>
                  <a:srgbClr val="2E75B5"/>
                </a:solidFill>
                <a:latin typeface="Arial" panose="020B0604020202020204" pitchFamily="34" charset="0"/>
                <a:cs typeface="Arial" panose="020B0604020202020204" pitchFamily="34" charset="0"/>
              </a:rPr>
              <a:t>Where do I start my certification application?</a:t>
            </a:r>
            <a:endParaRPr lang="en-US" sz="1950">
              <a:solidFill>
                <a:srgbClr val="2E75B5"/>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63C1EF1A-B1D4-4383-9772-4BAD92A578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4" t="28414" r="17864" b="41"/>
          <a:stretch/>
        </p:blipFill>
        <p:spPr>
          <a:xfrm>
            <a:off x="6120843" y="851472"/>
            <a:ext cx="3023157" cy="5149279"/>
          </a:xfrm>
          <a:prstGeom prst="rect">
            <a:avLst/>
          </a:prstGeom>
        </p:spPr>
      </p:pic>
      <p:pic>
        <p:nvPicPr>
          <p:cNvPr id="14" name="Graphic 13">
            <a:extLst>
              <a:ext uri="{FF2B5EF4-FFF2-40B4-BE49-F238E27FC236}">
                <a16:creationId xmlns:a16="http://schemas.microsoft.com/office/drawing/2014/main" id="{75C94472-F8D8-41DD-AB61-921A9C2ACC2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3572062" y="3392127"/>
            <a:ext cx="5143500" cy="73747"/>
          </a:xfrm>
          <a:prstGeom prst="rect">
            <a:avLst/>
          </a:prstGeom>
        </p:spPr>
      </p:pic>
      <p:sp>
        <p:nvSpPr>
          <p:cNvPr id="13" name="Rectangle 12">
            <a:extLst>
              <a:ext uri="{FF2B5EF4-FFF2-40B4-BE49-F238E27FC236}">
                <a16:creationId xmlns:a16="http://schemas.microsoft.com/office/drawing/2014/main" id="{59166619-B3D7-4AAA-B9BB-DB19731D2D78}"/>
              </a:ext>
            </a:extLst>
          </p:cNvPr>
          <p:cNvSpPr/>
          <p:nvPr/>
        </p:nvSpPr>
        <p:spPr>
          <a:xfrm>
            <a:off x="145324" y="3337565"/>
            <a:ext cx="6252866" cy="2575646"/>
          </a:xfrm>
          <a:prstGeom prst="rect">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15" name="TextBox 14">
            <a:extLst>
              <a:ext uri="{FF2B5EF4-FFF2-40B4-BE49-F238E27FC236}">
                <a16:creationId xmlns:a16="http://schemas.microsoft.com/office/drawing/2014/main" id="{EA066719-AFA7-4012-9C44-6A0018F5B8AE}"/>
              </a:ext>
            </a:extLst>
          </p:cNvPr>
          <p:cNvSpPr txBox="1"/>
          <p:nvPr/>
        </p:nvSpPr>
        <p:spPr>
          <a:xfrm>
            <a:off x="458897" y="3426110"/>
            <a:ext cx="6011334" cy="2319866"/>
          </a:xfrm>
          <a:prstGeom prst="rect">
            <a:avLst/>
          </a:prstGeom>
          <a:noFill/>
        </p:spPr>
        <p:txBody>
          <a:bodyPr wrap="square" rtlCol="0">
            <a:spAutoFit/>
          </a:bodyPr>
          <a:lstStyle/>
          <a:p>
            <a:pPr defTabSz="685800"/>
            <a:r>
              <a:rPr lang="en-US" sz="1500" b="1">
                <a:solidFill>
                  <a:prstClr val="white"/>
                </a:solidFill>
                <a:latin typeface="Arial" panose="020B0604020202020204" pitchFamily="34" charset="0"/>
                <a:ea typeface="Calibri" panose="020F0502020204030204" pitchFamily="34" charset="0"/>
                <a:cs typeface="Arial" panose="020B0604020202020204" pitchFamily="34" charset="0"/>
              </a:rPr>
              <a:t>CREATE AN ACCOUNT ON THE CERTIFICATION PORTAL</a:t>
            </a:r>
          </a:p>
          <a:p>
            <a:pPr marL="214313" indent="-214313" defTabSz="685800">
              <a:buFont typeface="Arial" panose="020B0604020202020204" pitchFamily="34" charset="0"/>
              <a:buChar char="•"/>
            </a:pPr>
            <a:r>
              <a:rPr lang="en-US" sz="1500">
                <a:solidFill>
                  <a:prstClr val="white"/>
                </a:solidFill>
                <a:latin typeface="Arial" panose="020B0604020202020204" pitchFamily="34" charset="0"/>
                <a:cs typeface="Arial" panose="020B0604020202020204" pitchFamily="34" charset="0"/>
              </a:rPr>
              <a:t>Visit </a:t>
            </a:r>
            <a:r>
              <a:rPr lang="en-US" sz="1500" b="1">
                <a:solidFill>
                  <a:srgbClr val="FFFF00"/>
                </a:solidFill>
                <a:latin typeface="Arial" panose="020B0604020202020204" pitchFamily="34" charset="0"/>
                <a:cs typeface="Arial" panose="020B0604020202020204" pitchFamily="34" charset="0"/>
              </a:rPr>
              <a:t>omwbe.diversitycompliance.com</a:t>
            </a:r>
          </a:p>
          <a:p>
            <a:pPr marL="214313" indent="-214313" defTabSz="685800">
              <a:buFont typeface="Arial" panose="020B0604020202020204" pitchFamily="34" charset="0"/>
              <a:buChar char="•"/>
            </a:pPr>
            <a:r>
              <a:rPr lang="en-US" sz="1500">
                <a:solidFill>
                  <a:prstClr val="white"/>
                </a:solidFill>
                <a:latin typeface="Arial" panose="020B0604020202020204" pitchFamily="34" charset="0"/>
                <a:cs typeface="Arial" panose="020B0604020202020204" pitchFamily="34" charset="0"/>
              </a:rPr>
              <a:t>“Apply For / Renew Certification” | “Create Account”</a:t>
            </a:r>
          </a:p>
          <a:p>
            <a:pPr marL="214313" indent="-214313" defTabSz="685800">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500">
                <a:solidFill>
                  <a:prstClr val="white"/>
                </a:solidFill>
                <a:latin typeface="Arial" panose="020B0604020202020204" pitchFamily="34" charset="0"/>
                <a:cs typeface="Arial" panose="020B0604020202020204" pitchFamily="34" charset="0"/>
              </a:rPr>
              <a:t>If you want </a:t>
            </a:r>
            <a:r>
              <a:rPr lang="en-US" sz="1500" b="1">
                <a:solidFill>
                  <a:prstClr val="white"/>
                </a:solidFill>
                <a:latin typeface="Arial" panose="020B0604020202020204" pitchFamily="34" charset="0"/>
                <a:cs typeface="Arial" panose="020B0604020202020204" pitchFamily="34" charset="0"/>
              </a:rPr>
              <a:t>both</a:t>
            </a:r>
            <a:r>
              <a:rPr lang="en-US" sz="1500">
                <a:solidFill>
                  <a:prstClr val="white"/>
                </a:solidFill>
                <a:latin typeface="Arial" panose="020B0604020202020204" pitchFamily="34" charset="0"/>
                <a:cs typeface="Arial" panose="020B0604020202020204" pitchFamily="34" charset="0"/>
              </a:rPr>
              <a:t> State and Federal certifications </a:t>
            </a:r>
            <a:r>
              <a:rPr lang="en-US" sz="1500">
                <a:solidFill>
                  <a:prstClr val="white"/>
                </a:solidFill>
                <a:latin typeface="Arial" panose="020B0604020202020204" pitchFamily="34" charset="0"/>
                <a:cs typeface="Arial" panose="020B0604020202020204" pitchFamily="34" charset="0"/>
                <a:sym typeface="Wingdings" panose="05000000000000000000" pitchFamily="2" charset="2"/>
              </a:rPr>
              <a:t> Start with Federal and select State when it prompts you </a:t>
            </a:r>
            <a:endParaRPr lang="en-US" sz="150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defTabSz="685800"/>
            <a:r>
              <a:rPr lang="en-US" sz="975">
                <a:solidFill>
                  <a:prstClr val="white"/>
                </a:solidFill>
                <a:latin typeface="Arial" panose="020B0604020202020204" pitchFamily="34" charset="0"/>
                <a:cs typeface="Arial" panose="020B0604020202020204" pitchFamily="34" charset="0"/>
              </a:rPr>
              <a:t>You can start and application and save it to finish it later.  It does not need to be completed in one sitting.</a:t>
            </a:r>
          </a:p>
        </p:txBody>
      </p:sp>
    </p:spTree>
    <p:extLst>
      <p:ext uri="{BB962C8B-B14F-4D97-AF65-F5344CB8AC3E}">
        <p14:creationId xmlns:p14="http://schemas.microsoft.com/office/powerpoint/2010/main" val="397718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2BA5A0-D8C0-40A6-942D-F373ACE98A79}"/>
              </a:ext>
            </a:extLst>
          </p:cNvPr>
          <p:cNvSpPr/>
          <p:nvPr/>
        </p:nvSpPr>
        <p:spPr>
          <a:xfrm>
            <a:off x="0" y="851472"/>
            <a:ext cx="9144000" cy="5149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sp>
        <p:nvSpPr>
          <p:cNvPr id="4" name="TextBox 3">
            <a:extLst>
              <a:ext uri="{FF2B5EF4-FFF2-40B4-BE49-F238E27FC236}">
                <a16:creationId xmlns:a16="http://schemas.microsoft.com/office/drawing/2014/main" id="{96EC1A5C-2D18-493D-BCA4-826A1B978BA2}"/>
              </a:ext>
            </a:extLst>
          </p:cNvPr>
          <p:cNvSpPr txBox="1"/>
          <p:nvPr/>
        </p:nvSpPr>
        <p:spPr>
          <a:xfrm>
            <a:off x="259423" y="1308711"/>
            <a:ext cx="4611566"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5400" b="1">
                <a:solidFill>
                  <a:prstClr val="black">
                    <a:lumMod val="50000"/>
                    <a:lumOff val="50000"/>
                  </a:prstClr>
                </a:solidFill>
                <a:latin typeface="Arial" panose="020B0604020202020204" pitchFamily="34" charset="0"/>
                <a:cs typeface="Arial" panose="020B0604020202020204" pitchFamily="34" charset="0"/>
              </a:rPr>
              <a:t>LINKED</a:t>
            </a:r>
          </a:p>
          <a:p>
            <a:pPr defTabSz="685800">
              <a:lnSpc>
                <a:spcPct val="90000"/>
              </a:lnSpc>
              <a:spcBef>
                <a:spcPct val="0"/>
              </a:spcBef>
              <a:spcAft>
                <a:spcPts val="450"/>
              </a:spcAft>
            </a:pPr>
            <a:r>
              <a:rPr lang="en-US" sz="5400" b="1">
                <a:solidFill>
                  <a:srgbClr val="2E75B5">
                    <a:lumMod val="60000"/>
                    <a:lumOff val="40000"/>
                  </a:srgbClr>
                </a:solidFill>
                <a:latin typeface="Arial" panose="020B0604020202020204" pitchFamily="34" charset="0"/>
                <a:cs typeface="Arial" panose="020B0604020202020204" pitchFamily="34" charset="0"/>
              </a:rPr>
              <a:t>Deposit</a:t>
            </a:r>
          </a:p>
        </p:txBody>
      </p:sp>
      <p:cxnSp>
        <p:nvCxnSpPr>
          <p:cNvPr id="5" name="Straight Connector 4">
            <a:extLst>
              <a:ext uri="{FF2B5EF4-FFF2-40B4-BE49-F238E27FC236}">
                <a16:creationId xmlns:a16="http://schemas.microsoft.com/office/drawing/2014/main" id="{0CF76055-77DE-4292-9E70-9357C50C22F6}"/>
              </a:ext>
            </a:extLst>
          </p:cNvPr>
          <p:cNvCxnSpPr>
            <a:cxnSpLocks/>
          </p:cNvCxnSpPr>
          <p:nvPr/>
        </p:nvCxnSpPr>
        <p:spPr>
          <a:xfrm>
            <a:off x="386912" y="2666156"/>
            <a:ext cx="5381014"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329E09A-87A1-4860-BE20-613707942332}"/>
              </a:ext>
            </a:extLst>
          </p:cNvPr>
          <p:cNvSpPr/>
          <p:nvPr/>
        </p:nvSpPr>
        <p:spPr>
          <a:xfrm>
            <a:off x="386911" y="2632271"/>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7" name="Picture 6">
            <a:extLst>
              <a:ext uri="{FF2B5EF4-FFF2-40B4-BE49-F238E27FC236}">
                <a16:creationId xmlns:a16="http://schemas.microsoft.com/office/drawing/2014/main" id="{F8D66672-484E-4BE0-BD3D-BA85121D38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95163" y="1141643"/>
            <a:ext cx="1872762" cy="664619"/>
          </a:xfrm>
          <a:prstGeom prst="rect">
            <a:avLst/>
          </a:prstGeom>
        </p:spPr>
      </p:pic>
      <p:sp>
        <p:nvSpPr>
          <p:cNvPr id="8" name="TextBox 7">
            <a:extLst>
              <a:ext uri="{FF2B5EF4-FFF2-40B4-BE49-F238E27FC236}">
                <a16:creationId xmlns:a16="http://schemas.microsoft.com/office/drawing/2014/main" id="{E2442AC2-CF48-44A5-B609-1EF610629A02}"/>
              </a:ext>
            </a:extLst>
          </p:cNvPr>
          <p:cNvSpPr txBox="1"/>
          <p:nvPr/>
        </p:nvSpPr>
        <p:spPr>
          <a:xfrm>
            <a:off x="320438" y="2886954"/>
            <a:ext cx="5466062" cy="553998"/>
          </a:xfrm>
          <a:prstGeom prst="rect">
            <a:avLst/>
          </a:prstGeom>
          <a:noFill/>
        </p:spPr>
        <p:txBody>
          <a:bodyPr wrap="square">
            <a:spAutoFit/>
          </a:bodyPr>
          <a:lstStyle/>
          <a:p>
            <a:pPr defTabSz="685800"/>
            <a:r>
              <a:rPr lang="en-US" sz="1500" b="1">
                <a:solidFill>
                  <a:prstClr val="white">
                    <a:lumMod val="50000"/>
                  </a:prstClr>
                </a:solidFill>
                <a:latin typeface="Arial" panose="020B0604020202020204" pitchFamily="34" charset="0"/>
                <a:cs typeface="Arial" panose="020B0604020202020204" pitchFamily="34" charset="0"/>
              </a:rPr>
              <a:t>The Linked Deposit Program helps to make borrowing capital  more affordable for state certified businesses</a:t>
            </a:r>
            <a:endParaRPr lang="en-US" sz="1500">
              <a:solidFill>
                <a:srgbClr val="2E75B5"/>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C00C145-33E9-41D0-9972-B7A07CE299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07" r="44023"/>
          <a:stretch/>
        </p:blipFill>
        <p:spPr>
          <a:xfrm>
            <a:off x="6154837" y="857250"/>
            <a:ext cx="2989163" cy="5149278"/>
          </a:xfrm>
          <a:prstGeom prst="rect">
            <a:avLst/>
          </a:prstGeom>
        </p:spPr>
      </p:pic>
      <p:pic>
        <p:nvPicPr>
          <p:cNvPr id="10" name="Graphic 9">
            <a:extLst>
              <a:ext uri="{FF2B5EF4-FFF2-40B4-BE49-F238E27FC236}">
                <a16:creationId xmlns:a16="http://schemas.microsoft.com/office/drawing/2014/main" id="{64BB8022-A202-4F91-B2A0-D64005D8FE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6200000">
            <a:off x="3572062" y="3392127"/>
            <a:ext cx="5143500" cy="73747"/>
          </a:xfrm>
          <a:prstGeom prst="rect">
            <a:avLst/>
          </a:prstGeom>
        </p:spPr>
      </p:pic>
      <p:sp>
        <p:nvSpPr>
          <p:cNvPr id="11" name="Rectangle 10">
            <a:extLst>
              <a:ext uri="{FF2B5EF4-FFF2-40B4-BE49-F238E27FC236}">
                <a16:creationId xmlns:a16="http://schemas.microsoft.com/office/drawing/2014/main" id="{73A05CB4-15BF-401A-A70F-EEBD54206A97}"/>
              </a:ext>
            </a:extLst>
          </p:cNvPr>
          <p:cNvSpPr/>
          <p:nvPr/>
        </p:nvSpPr>
        <p:spPr>
          <a:xfrm>
            <a:off x="259423" y="3733797"/>
            <a:ext cx="6252866" cy="2005625"/>
          </a:xfrm>
          <a:prstGeom prst="rect">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2881" indent="-192881" defTabSz="685800">
              <a:spcBef>
                <a:spcPts val="506"/>
              </a:spcBef>
              <a:buFont typeface="Arial" panose="020B0604020202020204" pitchFamily="34" charset="0"/>
              <a:buChar char="•"/>
            </a:pPr>
            <a:r>
              <a:rPr lang="en-US" sz="1500">
                <a:solidFill>
                  <a:prstClr val="white"/>
                </a:solidFill>
                <a:latin typeface="Arial" panose="020B0604020202020204" pitchFamily="34" charset="0"/>
                <a:ea typeface="Calibri" panose="020F0502020204030204" pitchFamily="34" charset="0"/>
                <a:cs typeface="Arial" panose="020B0604020202020204" pitchFamily="34" charset="0"/>
              </a:rPr>
              <a:t>State-certified businesses who borrow with a participating lender</a:t>
            </a:r>
          </a:p>
          <a:p>
            <a:pPr marL="192881" indent="-192881" defTabSz="685800">
              <a:spcBef>
                <a:spcPts val="506"/>
              </a:spcBef>
              <a:buFont typeface="Arial" panose="020B0604020202020204" pitchFamily="34" charset="0"/>
              <a:buChar char="•"/>
            </a:pPr>
            <a:endParaRPr lang="en-US" sz="1500">
              <a:solidFill>
                <a:prstClr val="white"/>
              </a:solidFill>
              <a:latin typeface="Arial" panose="020B0604020202020204" pitchFamily="34" charset="0"/>
              <a:ea typeface="Calibri" panose="020F0502020204030204" pitchFamily="34" charset="0"/>
              <a:cs typeface="Arial" panose="020B0604020202020204" pitchFamily="34" charset="0"/>
            </a:endParaRPr>
          </a:p>
          <a:p>
            <a:pPr marL="192881" indent="-192881" defTabSz="685800">
              <a:spcBef>
                <a:spcPts val="506"/>
              </a:spcBef>
              <a:buFont typeface="Arial" panose="020B0604020202020204" pitchFamily="34" charset="0"/>
              <a:buChar char="•"/>
            </a:pPr>
            <a:r>
              <a:rPr lang="en-US" sz="1500">
                <a:solidFill>
                  <a:prstClr val="white"/>
                </a:solidFill>
                <a:latin typeface="Arial" panose="020B0604020202020204" pitchFamily="34" charset="0"/>
                <a:ea typeface="Calibri" panose="020F0502020204030204" pitchFamily="34" charset="0"/>
                <a:cs typeface="Arial" panose="020B0604020202020204" pitchFamily="34" charset="0"/>
              </a:rPr>
              <a:t>Business-related loans up to $1 million dollars are eligible to apply to enroll </a:t>
            </a:r>
          </a:p>
          <a:p>
            <a:pPr marL="192881" indent="-192881" defTabSz="685800">
              <a:spcBef>
                <a:spcPts val="506"/>
              </a:spcBef>
              <a:buFont typeface="Arial" panose="020B0604020202020204" pitchFamily="34" charset="0"/>
              <a:buChar char="•"/>
            </a:pPr>
            <a:endParaRPr lang="en-US" sz="1500">
              <a:solidFill>
                <a:prstClr val="white"/>
              </a:solidFill>
              <a:latin typeface="Arial" panose="020B0604020202020204" pitchFamily="34" charset="0"/>
              <a:cs typeface="Arial" panose="020B0604020202020204" pitchFamily="34" charset="0"/>
            </a:endParaRPr>
          </a:p>
          <a:p>
            <a:pPr marL="192881" indent="-192881" defTabSz="685800">
              <a:spcBef>
                <a:spcPts val="506"/>
              </a:spcBef>
              <a:buFont typeface="Arial" panose="020B0604020202020204" pitchFamily="34" charset="0"/>
              <a:buChar char="•"/>
            </a:pPr>
            <a:r>
              <a:rPr lang="en-US" sz="1500">
                <a:solidFill>
                  <a:prstClr val="white"/>
                </a:solidFill>
                <a:latin typeface="Arial" panose="020B0604020202020204" pitchFamily="34" charset="0"/>
                <a:ea typeface="Calibri" panose="020F0502020204030204" pitchFamily="34" charset="0"/>
                <a:cs typeface="Arial" panose="020B0604020202020204" pitchFamily="34" charset="0"/>
              </a:rPr>
              <a:t>Receive an interest rate reduction of up to 2%</a:t>
            </a:r>
          </a:p>
        </p:txBody>
      </p:sp>
      <p:pic>
        <p:nvPicPr>
          <p:cNvPr id="2" name="Picture 1">
            <a:extLst>
              <a:ext uri="{FF2B5EF4-FFF2-40B4-BE49-F238E27FC236}">
                <a16:creationId xmlns:a16="http://schemas.microsoft.com/office/drawing/2014/main" id="{6BC3D568-BCA6-1488-9B8C-E1E542140C90}"/>
              </a:ext>
            </a:extLst>
          </p:cNvPr>
          <p:cNvPicPr>
            <a:picLocks noChangeAspect="1"/>
          </p:cNvPicPr>
          <p:nvPr/>
        </p:nvPicPr>
        <p:blipFill>
          <a:blip r:embed="rId6"/>
          <a:stretch>
            <a:fillRect/>
          </a:stretch>
        </p:blipFill>
        <p:spPr>
          <a:xfrm>
            <a:off x="3800812" y="1862587"/>
            <a:ext cx="1967114" cy="637235"/>
          </a:xfrm>
          <a:prstGeom prst="rect">
            <a:avLst/>
          </a:prstGeom>
        </p:spPr>
      </p:pic>
    </p:spTree>
    <p:extLst>
      <p:ext uri="{BB962C8B-B14F-4D97-AF65-F5344CB8AC3E}">
        <p14:creationId xmlns:p14="http://schemas.microsoft.com/office/powerpoint/2010/main" val="84091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8502D2-75CD-4CDB-9C0F-F893D02FF551}"/>
              </a:ext>
            </a:extLst>
          </p:cNvPr>
          <p:cNvSpPr/>
          <p:nvPr/>
        </p:nvSpPr>
        <p:spPr>
          <a:xfrm>
            <a:off x="4217" y="857250"/>
            <a:ext cx="610846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1350">
                <a:solidFill>
                  <a:srgbClr val="2E75B5">
                    <a:lumMod val="20000"/>
                    <a:lumOff val="80000"/>
                  </a:srgbClr>
                </a:solidFill>
                <a:latin typeface="Gill Sans MT"/>
              </a:rPr>
              <a:t> </a:t>
            </a:r>
          </a:p>
        </p:txBody>
      </p:sp>
      <p:sp>
        <p:nvSpPr>
          <p:cNvPr id="9" name="TextBox 8">
            <a:extLst>
              <a:ext uri="{FF2B5EF4-FFF2-40B4-BE49-F238E27FC236}">
                <a16:creationId xmlns:a16="http://schemas.microsoft.com/office/drawing/2014/main" id="{AE498B44-AC4A-4CD4-8F68-FDC852AB061D}"/>
              </a:ext>
            </a:extLst>
          </p:cNvPr>
          <p:cNvSpPr txBox="1"/>
          <p:nvPr/>
        </p:nvSpPr>
        <p:spPr>
          <a:xfrm>
            <a:off x="236136" y="1300549"/>
            <a:ext cx="4611566" cy="998129"/>
          </a:xfrm>
          <a:prstGeom prst="rect">
            <a:avLst/>
          </a:prstGeom>
        </p:spPr>
        <p:txBody>
          <a:bodyPr vert="horz" lIns="68580" tIns="34290" rIns="68580" bIns="34290" rtlCol="0" anchor="ctr">
            <a:noAutofit/>
          </a:bodyPr>
          <a:lstStyle/>
          <a:p>
            <a:pPr defTabSz="685800">
              <a:lnSpc>
                <a:spcPct val="90000"/>
              </a:lnSpc>
              <a:spcBef>
                <a:spcPct val="0"/>
              </a:spcBef>
              <a:spcAft>
                <a:spcPts val="450"/>
              </a:spcAft>
            </a:pPr>
            <a:r>
              <a:rPr lang="en-US" sz="5400" b="1">
                <a:solidFill>
                  <a:prstClr val="black">
                    <a:lumMod val="50000"/>
                    <a:lumOff val="50000"/>
                  </a:prstClr>
                </a:solidFill>
                <a:latin typeface="Arial" panose="020B0604020202020204" pitchFamily="34" charset="0"/>
                <a:cs typeface="Arial" panose="020B0604020202020204" pitchFamily="34" charset="0"/>
              </a:rPr>
              <a:t>Q &amp; A </a:t>
            </a:r>
          </a:p>
          <a:p>
            <a:pPr defTabSz="685800">
              <a:lnSpc>
                <a:spcPct val="90000"/>
              </a:lnSpc>
              <a:spcBef>
                <a:spcPct val="0"/>
              </a:spcBef>
              <a:spcAft>
                <a:spcPts val="450"/>
              </a:spcAft>
            </a:pPr>
            <a:r>
              <a:rPr lang="en-US" sz="5400" b="1">
                <a:solidFill>
                  <a:srgbClr val="2E75B5">
                    <a:lumMod val="60000"/>
                    <a:lumOff val="40000"/>
                  </a:srgbClr>
                </a:solidFill>
                <a:latin typeface="Arial" panose="020B0604020202020204" pitchFamily="34" charset="0"/>
                <a:cs typeface="Arial" panose="020B0604020202020204" pitchFamily="34" charset="0"/>
              </a:rPr>
              <a:t>Thank You!</a:t>
            </a:r>
          </a:p>
        </p:txBody>
      </p:sp>
      <p:cxnSp>
        <p:nvCxnSpPr>
          <p:cNvPr id="11" name="Straight Connector 10">
            <a:extLst>
              <a:ext uri="{FF2B5EF4-FFF2-40B4-BE49-F238E27FC236}">
                <a16:creationId xmlns:a16="http://schemas.microsoft.com/office/drawing/2014/main" id="{93AD4150-52D0-4C27-A708-B34F0502AEB1}"/>
              </a:ext>
            </a:extLst>
          </p:cNvPr>
          <p:cNvCxnSpPr>
            <a:cxnSpLocks/>
          </p:cNvCxnSpPr>
          <p:nvPr/>
        </p:nvCxnSpPr>
        <p:spPr>
          <a:xfrm>
            <a:off x="379948" y="2715143"/>
            <a:ext cx="5392202"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0AAB04-FBA9-433B-AD76-F245BEA5D7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73" t="18409" r="25063" b="1435"/>
          <a:stretch/>
        </p:blipFill>
        <p:spPr>
          <a:xfrm>
            <a:off x="6120843" y="857353"/>
            <a:ext cx="3023157" cy="5143397"/>
          </a:xfrm>
          <a:prstGeom prst="rect">
            <a:avLst/>
          </a:prstGeom>
        </p:spPr>
      </p:pic>
      <p:sp>
        <p:nvSpPr>
          <p:cNvPr id="13" name="Rectangle 12">
            <a:extLst>
              <a:ext uri="{FF2B5EF4-FFF2-40B4-BE49-F238E27FC236}">
                <a16:creationId xmlns:a16="http://schemas.microsoft.com/office/drawing/2014/main" id="{D03E6BD5-52A3-4A05-BD92-63FA9D4B8707}"/>
              </a:ext>
            </a:extLst>
          </p:cNvPr>
          <p:cNvSpPr/>
          <p:nvPr/>
        </p:nvSpPr>
        <p:spPr>
          <a:xfrm>
            <a:off x="379948" y="2681258"/>
            <a:ext cx="624254" cy="42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Gill Sans MT"/>
            </a:endParaRPr>
          </a:p>
        </p:txBody>
      </p:sp>
      <p:pic>
        <p:nvPicPr>
          <p:cNvPr id="14" name="Picture 13">
            <a:extLst>
              <a:ext uri="{FF2B5EF4-FFF2-40B4-BE49-F238E27FC236}">
                <a16:creationId xmlns:a16="http://schemas.microsoft.com/office/drawing/2014/main" id="{2BF609F7-DDDF-42D4-A889-C4FB91F901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95163" y="1141643"/>
            <a:ext cx="1872762" cy="664619"/>
          </a:xfrm>
          <a:prstGeom prst="rect">
            <a:avLst/>
          </a:prstGeom>
        </p:spPr>
      </p:pic>
      <p:sp>
        <p:nvSpPr>
          <p:cNvPr id="16" name="TextBox 15">
            <a:extLst>
              <a:ext uri="{FF2B5EF4-FFF2-40B4-BE49-F238E27FC236}">
                <a16:creationId xmlns:a16="http://schemas.microsoft.com/office/drawing/2014/main" id="{03862700-BABC-4275-AA13-613D98E09439}"/>
              </a:ext>
            </a:extLst>
          </p:cNvPr>
          <p:cNvSpPr txBox="1"/>
          <p:nvPr/>
        </p:nvSpPr>
        <p:spPr>
          <a:xfrm>
            <a:off x="370635" y="2822944"/>
            <a:ext cx="5387977" cy="2527615"/>
          </a:xfrm>
          <a:prstGeom prst="rect">
            <a:avLst/>
          </a:prstGeom>
          <a:noFill/>
        </p:spPr>
        <p:txBody>
          <a:bodyPr wrap="square">
            <a:spAutoFit/>
          </a:bodyPr>
          <a:lstStyle/>
          <a:p>
            <a:pPr defTabSz="685800"/>
            <a:endParaRPr lang="en-US" sz="2100" b="1">
              <a:solidFill>
                <a:srgbClr val="4472C4"/>
              </a:solidFill>
              <a:latin typeface="Myriad Pro" panose="020B0503030403020204" pitchFamily="34" charset="0"/>
            </a:endParaRPr>
          </a:p>
          <a:p>
            <a:pPr defTabSz="685800"/>
            <a:r>
              <a:rPr lang="en-US" sz="1875" b="1">
                <a:solidFill>
                  <a:srgbClr val="4472C4"/>
                </a:solidFill>
                <a:latin typeface="Arial" panose="020B0604020202020204" pitchFamily="34" charset="0"/>
                <a:cs typeface="Arial" panose="020B0604020202020204" pitchFamily="34" charset="0"/>
              </a:rPr>
              <a:t>Certification Application Questions</a:t>
            </a:r>
            <a:endParaRPr lang="en-US" sz="1875" b="1">
              <a:solidFill>
                <a:prstClr val="white">
                  <a:lumMod val="50000"/>
                </a:prstClr>
              </a:solidFill>
              <a:latin typeface="Arial" panose="020B0604020202020204" pitchFamily="34" charset="0"/>
              <a:cs typeface="Arial" panose="020B0604020202020204" pitchFamily="34" charset="0"/>
            </a:endParaRPr>
          </a:p>
          <a:p>
            <a:pPr defTabSz="685800"/>
            <a:r>
              <a:rPr lang="en-US" sz="1875" b="1">
                <a:solidFill>
                  <a:prstClr val="white">
                    <a:lumMod val="50000"/>
                  </a:prstClr>
                </a:solidFill>
                <a:latin typeface="Arial" panose="020B0604020202020204" pitchFamily="34" charset="0"/>
                <a:cs typeface="Arial" panose="020B0604020202020204" pitchFamily="34" charset="0"/>
              </a:rPr>
              <a:t>Email: </a:t>
            </a:r>
            <a:r>
              <a:rPr lang="en-US" sz="1875" b="1">
                <a:solidFill>
                  <a:prstClr val="white">
                    <a:lumMod val="50000"/>
                  </a:prst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TechnicalAssistance@omwbe.wa.gov</a:t>
            </a:r>
            <a:endParaRPr lang="en-US" sz="1875" b="1">
              <a:solidFill>
                <a:prstClr val="white">
                  <a:lumMod val="50000"/>
                </a:prstClr>
              </a:solidFill>
              <a:latin typeface="Arial" panose="020B0604020202020204" pitchFamily="34" charset="0"/>
              <a:cs typeface="Arial" panose="020B0604020202020204" pitchFamily="34" charset="0"/>
            </a:endParaRPr>
          </a:p>
          <a:p>
            <a:pPr defTabSz="685800"/>
            <a:r>
              <a:rPr lang="en-US" sz="1875" b="1">
                <a:solidFill>
                  <a:prstClr val="white">
                    <a:lumMod val="50000"/>
                  </a:prstClr>
                </a:solidFill>
                <a:latin typeface="Arial" panose="020B0604020202020204" pitchFamily="34" charset="0"/>
                <a:cs typeface="Arial" panose="020B0604020202020204" pitchFamily="34" charset="0"/>
              </a:rPr>
              <a:t>Phone:</a:t>
            </a:r>
            <a:r>
              <a:rPr lang="en-US" sz="1875" b="1">
                <a:solidFill>
                  <a:srgbClr val="E7E6E6">
                    <a:lumMod val="50000"/>
                  </a:srgbClr>
                </a:solidFill>
                <a:latin typeface="Arial" panose="020B0604020202020204" pitchFamily="34" charset="0"/>
                <a:cs typeface="Arial" panose="020B0604020202020204" pitchFamily="34" charset="0"/>
              </a:rPr>
              <a:t> </a:t>
            </a:r>
            <a:r>
              <a:rPr lang="en-US" sz="1875" b="1">
                <a:solidFill>
                  <a:prstClr val="white">
                    <a:lumMod val="50000"/>
                  </a:prstClr>
                </a:solidFill>
                <a:latin typeface="Arial" panose="020B0604020202020204" pitchFamily="34" charset="0"/>
                <a:cs typeface="Arial" panose="020B0604020202020204" pitchFamily="34" charset="0"/>
              </a:rPr>
              <a:t>(360) 664-9750</a:t>
            </a:r>
          </a:p>
          <a:p>
            <a:pPr defTabSz="685800"/>
            <a:endParaRPr lang="en-US" sz="2700" b="1">
              <a:solidFill>
                <a:srgbClr val="2E75B5"/>
              </a:solidFill>
              <a:latin typeface="Arial" panose="020B0604020202020204" pitchFamily="34" charset="0"/>
              <a:cs typeface="Arial" panose="020B0604020202020204" pitchFamily="34" charset="0"/>
            </a:endParaRPr>
          </a:p>
          <a:p>
            <a:pPr defTabSz="685800"/>
            <a:r>
              <a:rPr lang="en-US" sz="1350" b="1">
                <a:solidFill>
                  <a:srgbClr val="2E75B5"/>
                </a:solidFill>
                <a:latin typeface="Arial" panose="020B0604020202020204" pitchFamily="34" charset="0"/>
                <a:cs typeface="Arial" panose="020B0604020202020204" pitchFamily="34" charset="0"/>
              </a:rPr>
              <a:t>Office of Minority &amp; Women’s Business Enterprises</a:t>
            </a:r>
          </a:p>
          <a:p>
            <a:pPr defTabSz="685800"/>
            <a:r>
              <a:rPr lang="en-US" sz="1350">
                <a:solidFill>
                  <a:prstClr val="white">
                    <a:lumMod val="50000"/>
                  </a:prstClr>
                </a:solidFill>
                <a:latin typeface="Arial" panose="020B0604020202020204" pitchFamily="34" charset="0"/>
                <a:cs typeface="Arial" panose="020B0604020202020204" pitchFamily="34" charset="0"/>
              </a:rPr>
              <a:t>1110 Capitol Way S #150, Olympia, WA 98501 </a:t>
            </a:r>
          </a:p>
          <a:p>
            <a:pPr defTabSz="685800"/>
            <a:r>
              <a:rPr lang="en-US" sz="1350">
                <a:solidFill>
                  <a:prstClr val="white">
                    <a:lumMod val="50000"/>
                  </a:prstClr>
                </a:solidFill>
                <a:latin typeface="Arial" panose="020B0604020202020204" pitchFamily="34" charset="0"/>
                <a:cs typeface="Arial" panose="020B0604020202020204" pitchFamily="34" charset="0"/>
              </a:rPr>
              <a:t>Phone: (360) 664-9750 | </a:t>
            </a:r>
            <a:r>
              <a:rPr lang="en-US" sz="1350" err="1">
                <a:solidFill>
                  <a:srgbClr val="2E75B5"/>
                </a:solidFill>
                <a:latin typeface="Arial" panose="020B0604020202020204" pitchFamily="34" charset="0"/>
                <a:cs typeface="Arial" panose="020B0604020202020204" pitchFamily="34" charset="0"/>
              </a:rPr>
              <a:t>omwbe.wa.gov</a:t>
            </a:r>
            <a:endParaRPr lang="en-US" sz="1350">
              <a:solidFill>
                <a:srgbClr val="2E75B5"/>
              </a:solidFill>
              <a:latin typeface="Arial" panose="020B0604020202020204" pitchFamily="34" charset="0"/>
              <a:cs typeface="Arial" panose="020B0604020202020204" pitchFamily="34" charset="0"/>
            </a:endParaRPr>
          </a:p>
          <a:p>
            <a:pPr defTabSz="685800"/>
            <a:endParaRPr lang="en-US" sz="1350">
              <a:solidFill>
                <a:srgbClr val="2E75B5"/>
              </a:solidFill>
              <a:latin typeface="Myriad Pro" panose="020B0503030403020204" pitchFamily="34" charset="0"/>
            </a:endParaRPr>
          </a:p>
        </p:txBody>
      </p:sp>
      <p:pic>
        <p:nvPicPr>
          <p:cNvPr id="15" name="Graphic 14">
            <a:extLst>
              <a:ext uri="{FF2B5EF4-FFF2-40B4-BE49-F238E27FC236}">
                <a16:creationId xmlns:a16="http://schemas.microsoft.com/office/drawing/2014/main" id="{44280ECB-69DF-43E6-9B57-2DA8BAFB5964}"/>
              </a:ext>
            </a:extLst>
          </p:cNvPr>
          <p:cNvPicPr>
            <a:picLocks noChangeAspect="1"/>
          </p:cNvPicPr>
          <p:nvPr/>
        </p:nvPicPr>
        <p:blipFill rotWithShape="1">
          <a:blip>
            <a:extLst>
              <a:ext uri="{96DAC541-7B7A-43D3-8B79-37D633B846F1}">
                <asvg:svgBlip xmlns:asvg="http://schemas.microsoft.com/office/drawing/2016/SVG/main" r:embed="rId6"/>
              </a:ext>
            </a:extLst>
          </a:blip>
          <a:srcRect r="11237" b="8784"/>
          <a:stretch/>
        </p:blipFill>
        <p:spPr>
          <a:xfrm>
            <a:off x="3178098" y="2959432"/>
            <a:ext cx="2942746" cy="3041318"/>
          </a:xfrm>
          <a:prstGeom prst="rect">
            <a:avLst/>
          </a:prstGeom>
        </p:spPr>
      </p:pic>
      <p:pic>
        <p:nvPicPr>
          <p:cNvPr id="20" name="Graphic 19">
            <a:extLst>
              <a:ext uri="{FF2B5EF4-FFF2-40B4-BE49-F238E27FC236}">
                <a16:creationId xmlns:a16="http://schemas.microsoft.com/office/drawing/2014/main" id="{3BD2B438-3BF0-40AF-BE6D-C048288D5E4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6200000">
            <a:off x="3576234" y="3396421"/>
            <a:ext cx="5135033" cy="73625"/>
          </a:xfrm>
          <a:prstGeom prst="rect">
            <a:avLst/>
          </a:prstGeom>
        </p:spPr>
      </p:pic>
    </p:spTree>
    <p:extLst>
      <p:ext uri="{BB962C8B-B14F-4D97-AF65-F5344CB8AC3E}">
        <p14:creationId xmlns:p14="http://schemas.microsoft.com/office/powerpoint/2010/main" val="1424400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447800" y="0"/>
            <a:ext cx="6248400" cy="1371600"/>
          </a:xfrm>
        </p:spPr>
        <p:txBody>
          <a:bodyPr/>
          <a:lstStyle/>
          <a:p>
            <a:pPr algn="ctr" eaLnBrk="1" hangingPunct="1"/>
            <a:br>
              <a:rPr lang="en-US" sz="3500"/>
            </a:br>
            <a:endParaRPr lang="en-US" sz="2500" i="1"/>
          </a:p>
        </p:txBody>
      </p:sp>
      <p:sp>
        <p:nvSpPr>
          <p:cNvPr id="5123" name="Rectangle 3"/>
          <p:cNvSpPr>
            <a:spLocks noGrp="1" noChangeArrowheads="1"/>
          </p:cNvSpPr>
          <p:nvPr>
            <p:ph type="subTitle" idx="1"/>
          </p:nvPr>
        </p:nvSpPr>
        <p:spPr>
          <a:xfrm>
            <a:off x="514351" y="1219200"/>
            <a:ext cx="8106508" cy="4712178"/>
          </a:xfrm>
        </p:spPr>
        <p:txBody>
          <a:bodyPr/>
          <a:lstStyle/>
          <a:p>
            <a:pPr algn="l" eaLnBrk="1" hangingPunct="1"/>
            <a:r>
              <a:rPr lang="en-US" sz="3200">
                <a:latin typeface="Arial" pitchFamily="34" charset="0"/>
                <a:ea typeface="+mj-ea"/>
                <a:cs typeface="Arial" pitchFamily="34" charset="0"/>
              </a:rPr>
              <a:t>What are APEX Accelerators…….  </a:t>
            </a:r>
          </a:p>
          <a:p>
            <a:pPr algn="l" eaLnBrk="1" hangingPunct="1"/>
            <a:r>
              <a:rPr lang="en-US" sz="3200" i="1"/>
              <a:t>……and how can </a:t>
            </a:r>
            <a:r>
              <a:rPr lang="en-US" sz="3200">
                <a:latin typeface="Arial" pitchFamily="34" charset="0"/>
                <a:cs typeface="Arial" pitchFamily="34" charset="0"/>
              </a:rPr>
              <a:t>APEX Accelerators</a:t>
            </a:r>
            <a:r>
              <a:rPr lang="en-US" sz="3200" i="1"/>
              <a:t> help?</a:t>
            </a:r>
            <a:endParaRPr lang="en-US" sz="3200"/>
          </a:p>
          <a:p>
            <a:pPr algn="l" eaLnBrk="1" hangingPunct="1"/>
            <a:endParaRPr lang="en-US" sz="2000" b="1"/>
          </a:p>
          <a:p>
            <a:pPr algn="l" eaLnBrk="1" hangingPunct="1"/>
            <a:r>
              <a:rPr lang="en-US" sz="2000" b="1"/>
              <a:t>APEX Accelerator</a:t>
            </a:r>
          </a:p>
          <a:p>
            <a:pPr algn="l" eaLnBrk="1" hangingPunct="1"/>
            <a:endParaRPr lang="en-US" sz="2000" b="1"/>
          </a:p>
          <a:p>
            <a:pPr algn="l" eaLnBrk="1" hangingPunct="1"/>
            <a:r>
              <a:rPr lang="en-US" sz="2000" b="1"/>
              <a:t>Green River College</a:t>
            </a:r>
          </a:p>
          <a:p>
            <a:pPr algn="l" eaLnBrk="1" hangingPunct="1"/>
            <a:r>
              <a:rPr lang="en-US" sz="2000"/>
              <a:t>Serving King and Pierce Counties</a:t>
            </a:r>
          </a:p>
          <a:p>
            <a:pPr algn="l" eaLnBrk="1" hangingPunct="1"/>
            <a:endParaRPr lang="en-US" sz="2000"/>
          </a:p>
          <a:p>
            <a:pPr algn="l" eaLnBrk="1" hangingPunct="1"/>
            <a:r>
              <a:rPr lang="en-US" sz="2000"/>
              <a:t>Darrell Sundell</a:t>
            </a:r>
          </a:p>
          <a:p>
            <a:pPr algn="l" eaLnBrk="1" hangingPunct="1"/>
            <a:r>
              <a:rPr lang="en-US" sz="2000"/>
              <a:t>Melinda Martirosian</a:t>
            </a:r>
          </a:p>
          <a:p>
            <a:pPr algn="l" eaLnBrk="1" hangingPunct="1"/>
            <a:r>
              <a:rPr lang="en-US" sz="2000"/>
              <a:t>APEX Business Advisors</a:t>
            </a:r>
          </a:p>
          <a:p>
            <a:pPr eaLnBrk="1" hangingPunct="1"/>
            <a:endParaRPr lang="en-US" sz="2000"/>
          </a:p>
        </p:txBody>
      </p:sp>
      <p:pic>
        <p:nvPicPr>
          <p:cNvPr id="1027" name="Picture 3"/>
          <p:cNvPicPr>
            <a:picLocks noChangeAspect="1" noChangeArrowheads="1"/>
          </p:cNvPicPr>
          <p:nvPr/>
        </p:nvPicPr>
        <p:blipFill>
          <a:blip r:embed="rId3"/>
          <a:stretch>
            <a:fillRect/>
          </a:stretch>
        </p:blipFill>
        <p:spPr bwMode="auto">
          <a:xfrm>
            <a:off x="6844748" y="5981670"/>
            <a:ext cx="185530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228600"/>
            <a:ext cx="8610600" cy="646331"/>
          </a:xfrm>
          <a:prstGeom prst="rect">
            <a:avLst/>
          </a:prstGeom>
          <a:noFill/>
        </p:spPr>
        <p:txBody>
          <a:bodyPr wrap="square" rtlCol="0">
            <a:spAutoFit/>
          </a:bodyPr>
          <a:lstStyle/>
          <a:p>
            <a:pPr algn="ctr"/>
            <a:r>
              <a:rPr lang="en-US" sz="3600" kern="0">
                <a:solidFill>
                  <a:srgbClr val="000000"/>
                </a:solidFill>
                <a:latin typeface="Arial" panose="020B0604020202020204" pitchFamily="34" charset="0"/>
                <a:cs typeface="Arial" pitchFamily="34" charset="0"/>
              </a:rPr>
              <a:t>APEX Accelerator</a:t>
            </a:r>
            <a:r>
              <a:rPr lang="en-US" sz="3600">
                <a:latin typeface="Arial" panose="020B0604020202020204" pitchFamily="34" charset="0"/>
                <a:cs typeface="Arial" panose="020B0604020202020204" pitchFamily="34" charset="0"/>
              </a:rPr>
              <a:t> Outreach &amp; Training</a:t>
            </a:r>
          </a:p>
        </p:txBody>
      </p:sp>
      <p:pic>
        <p:nvPicPr>
          <p:cNvPr id="7" name="Picture 6" descr="https://www.gatornet.greenriver.edu/marcom/images/GR_logo_Grn.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04800" y="5931378"/>
            <a:ext cx="1619417" cy="74066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a:xfrm>
            <a:off x="641838" y="236250"/>
            <a:ext cx="7816362" cy="795704"/>
          </a:xfrm>
        </p:spPr>
        <p:txBody>
          <a:bodyPr/>
          <a:lstStyle/>
          <a:p>
            <a:pPr eaLnBrk="1" hangingPunct="1"/>
            <a:r>
              <a:rPr lang="en-US" sz="3600" b="1">
                <a:latin typeface="Arial" pitchFamily="34" charset="0"/>
                <a:cs typeface="Arial" pitchFamily="34" charset="0"/>
              </a:rPr>
              <a:t>              APEX Accelerator </a:t>
            </a:r>
            <a:endParaRPr lang="en-US" sz="3600" b="1"/>
          </a:p>
        </p:txBody>
      </p:sp>
      <p:sp>
        <p:nvSpPr>
          <p:cNvPr id="7171" name="Content Placeholder 2"/>
          <p:cNvSpPr>
            <a:spLocks noGrp="1"/>
          </p:cNvSpPr>
          <p:nvPr>
            <p:ph idx="1"/>
          </p:nvPr>
        </p:nvSpPr>
        <p:spPr>
          <a:xfrm>
            <a:off x="914400" y="1522069"/>
            <a:ext cx="7543800" cy="4332079"/>
          </a:xfrm>
        </p:spPr>
        <p:txBody>
          <a:bodyPr/>
          <a:lstStyle/>
          <a:p>
            <a:pPr eaLnBrk="1" hangingPunct="1">
              <a:buFontTx/>
              <a:buNone/>
            </a:pPr>
            <a:r>
              <a:rPr lang="en-US" sz="2400"/>
              <a:t>The mission of the APEX Accelerator is to maximize the number of capable companies successfully participating in the government marketplace.</a:t>
            </a:r>
          </a:p>
          <a:p>
            <a:pPr eaLnBrk="1" hangingPunct="1">
              <a:buFontTx/>
              <a:buNone/>
            </a:pPr>
            <a:endParaRPr lang="en-US" sz="800"/>
          </a:p>
          <a:p>
            <a:pPr marL="0" indent="0" eaLnBrk="1" hangingPunct="1">
              <a:buNone/>
            </a:pPr>
            <a:r>
              <a:rPr lang="en-US" sz="2000"/>
              <a:t>We provide technical assistance and training to help clients   prepare for, find, respond to, and perform on government contracting opportunities.</a:t>
            </a:r>
          </a:p>
          <a:p>
            <a:pPr marL="0" indent="0" eaLnBrk="1" hangingPunct="1">
              <a:buNone/>
            </a:pPr>
            <a:endParaRPr lang="en-US" sz="800"/>
          </a:p>
          <a:p>
            <a:pPr marL="0" indent="0" eaLnBrk="1" hangingPunct="1">
              <a:buNone/>
            </a:pPr>
            <a:r>
              <a:rPr lang="en-US" sz="2000"/>
              <a:t>Delivered through:</a:t>
            </a:r>
          </a:p>
          <a:p>
            <a:pPr marL="0" indent="0" eaLnBrk="1" hangingPunct="1">
              <a:buNone/>
            </a:pPr>
            <a:r>
              <a:rPr lang="en-US" sz="2000"/>
              <a:t>One-on-one Counseling</a:t>
            </a:r>
          </a:p>
          <a:p>
            <a:pPr marL="0" indent="0" eaLnBrk="1" hangingPunct="1">
              <a:buNone/>
            </a:pPr>
            <a:r>
              <a:rPr lang="en-US" sz="2000"/>
              <a:t>Classes and Workshops</a:t>
            </a:r>
          </a:p>
          <a:p>
            <a:pPr marL="0" indent="0" eaLnBrk="1" hangingPunct="1">
              <a:buNone/>
            </a:pPr>
            <a:r>
              <a:rPr lang="en-US" sz="2000"/>
              <a:t>Networking events</a:t>
            </a:r>
          </a:p>
          <a:p>
            <a:pPr marL="0" indent="0" eaLnBrk="1" hangingPunct="1">
              <a:buNone/>
            </a:pPr>
            <a:r>
              <a:rPr lang="en-US" sz="2000"/>
              <a:t>Web-based Bid-Match Service</a:t>
            </a:r>
          </a:p>
          <a:p>
            <a:pPr marL="0" indent="0" eaLnBrk="1" hangingPunct="1">
              <a:buNone/>
            </a:pPr>
            <a:endParaRPr lang="en-US"/>
          </a:p>
        </p:txBody>
      </p:sp>
      <p:pic>
        <p:nvPicPr>
          <p:cNvPr id="6" name="Picture 3"/>
          <p:cNvPicPr>
            <a:picLocks noChangeAspect="1" noChangeArrowheads="1"/>
          </p:cNvPicPr>
          <p:nvPr/>
        </p:nvPicPr>
        <p:blipFill>
          <a:blip r:embed="rId3"/>
          <a:stretch>
            <a:fillRect/>
          </a:stretch>
        </p:blipFill>
        <p:spPr bwMode="auto">
          <a:xfrm>
            <a:off x="6853139" y="5981670"/>
            <a:ext cx="185530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https://www.gatornet.greenriver.edu/marcom/images/GR_logo_Grn.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04800" y="5931378"/>
            <a:ext cx="1619417" cy="740664"/>
          </a:xfrm>
          <a:prstGeom prst="rect">
            <a:avLst/>
          </a:prstGeom>
          <a:noFill/>
          <a:ln>
            <a:noFill/>
          </a:ln>
        </p:spPr>
      </p:pic>
    </p:spTree>
    <p:extLst>
      <p:ext uri="{BB962C8B-B14F-4D97-AF65-F5344CB8AC3E}">
        <p14:creationId xmlns:p14="http://schemas.microsoft.com/office/powerpoint/2010/main" val="4204592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1404" y="76200"/>
            <a:ext cx="7658100" cy="914400"/>
          </a:xfrm>
        </p:spPr>
        <p:txBody>
          <a:bodyPr/>
          <a:lstStyle/>
          <a:p>
            <a:pPr algn="ctr" eaLnBrk="1" hangingPunct="1"/>
            <a:r>
              <a:rPr lang="en-US" sz="4000"/>
              <a:t>APEX Accelerator Assistance Includes</a:t>
            </a:r>
            <a:endParaRPr lang="en-US" sz="3800"/>
          </a:p>
        </p:txBody>
      </p:sp>
      <p:sp>
        <p:nvSpPr>
          <p:cNvPr id="12" name="Rectangle 3"/>
          <p:cNvSpPr txBox="1">
            <a:spLocks noChangeArrowheads="1"/>
          </p:cNvSpPr>
          <p:nvPr/>
        </p:nvSpPr>
        <p:spPr bwMode="auto">
          <a:xfrm>
            <a:off x="253550" y="1577310"/>
            <a:ext cx="8915400" cy="4724400"/>
          </a:xfrm>
          <a:prstGeom prst="rect">
            <a:avLst/>
          </a:prstGeom>
          <a:noFill/>
          <a:ln w="9525">
            <a:noFill/>
            <a:miter lim="800000"/>
            <a:headEnd/>
            <a:tailEnd/>
          </a:ln>
        </p:spPr>
        <p:txBody>
          <a:bodyPr/>
          <a:lstStyle/>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Providing education on government contracting</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Assisting with registrations and certifications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Providing guidance on preparing for contracting opportunities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Reviewing marketing materials and strategies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Assisting with locating bid opportunities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Helping to understand the rules and regulations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Helping to interpret solicitations and determine bid readiness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Reviewing client responses to IFBs, RFQs, RFQQs and RFPs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Hosting matchmaking sessions for small businesses with agencies and prime contractors</a:t>
            </a:r>
          </a:p>
          <a:p>
            <a:pPr marL="342900" indent="-342900">
              <a:lnSpc>
                <a:spcPct val="90000"/>
              </a:lnSpc>
              <a:spcBef>
                <a:spcPct val="20000"/>
              </a:spcBef>
              <a:buClr>
                <a:srgbClr val="000000"/>
              </a:buClr>
              <a:buFontTx/>
              <a:buChar char="•"/>
              <a:defRPr/>
            </a:pPr>
            <a:r>
              <a:rPr lang="en-US" sz="2300" kern="0">
                <a:solidFill>
                  <a:srgbClr val="000000"/>
                </a:solidFill>
                <a:latin typeface="Arial" panose="020B0604020202020204" pitchFamily="34" charset="0"/>
                <a:cs typeface="Arial" panose="020B0604020202020204" pitchFamily="34" charset="0"/>
              </a:rPr>
              <a:t>Providing post-award assistance</a:t>
            </a:r>
          </a:p>
        </p:txBody>
      </p:sp>
      <p:pic>
        <p:nvPicPr>
          <p:cNvPr id="6" name="Picture 3"/>
          <p:cNvPicPr>
            <a:picLocks noChangeAspect="1" noChangeArrowheads="1"/>
          </p:cNvPicPr>
          <p:nvPr/>
        </p:nvPicPr>
        <p:blipFill>
          <a:blip r:embed="rId3"/>
          <a:stretch>
            <a:fillRect/>
          </a:stretch>
        </p:blipFill>
        <p:spPr bwMode="auto">
          <a:xfrm>
            <a:off x="6900370" y="5981670"/>
            <a:ext cx="185530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https://www.gatornet.greenriver.edu/marcom/images/GR_logo_Grn.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04800" y="5931378"/>
            <a:ext cx="1619417" cy="74066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181100" y="182910"/>
            <a:ext cx="6781800" cy="717962"/>
          </a:xfrm>
        </p:spPr>
        <p:txBody>
          <a:bodyPr/>
          <a:lstStyle/>
          <a:p>
            <a:pPr algn="ctr" eaLnBrk="1" hangingPunct="1"/>
            <a:r>
              <a:rPr lang="en-US" sz="3200"/>
              <a:t>APEX ACCELERATOR LOCATIONS</a:t>
            </a:r>
            <a:endParaRPr lang="en-US" sz="2800"/>
          </a:p>
        </p:txBody>
      </p:sp>
      <p:sp>
        <p:nvSpPr>
          <p:cNvPr id="11267" name="Rectangle 9"/>
          <p:cNvSpPr>
            <a:spLocks noChangeArrowheads="1"/>
          </p:cNvSpPr>
          <p:nvPr/>
        </p:nvSpPr>
        <p:spPr bwMode="auto">
          <a:xfrm>
            <a:off x="1666142" y="6035010"/>
            <a:ext cx="5039458" cy="533400"/>
          </a:xfrm>
          <a:prstGeom prst="rect">
            <a:avLst/>
          </a:prstGeom>
          <a:noFill/>
          <a:ln w="9525">
            <a:noFill/>
            <a:miter lim="800000"/>
            <a:headEnd/>
            <a:tailEnd/>
          </a:ln>
        </p:spPr>
        <p:txBody>
          <a:bodyPr/>
          <a:lstStyle/>
          <a:p>
            <a:pPr marL="342900" lvl="0" indent="-342900" algn="ctr" defTabSz="914400" eaLnBrk="0" fontAlgn="base" hangingPunct="0">
              <a:spcBef>
                <a:spcPct val="20000"/>
              </a:spcBef>
              <a:spcAft>
                <a:spcPct val="0"/>
              </a:spcAft>
              <a:defRPr/>
            </a:pPr>
            <a:r>
              <a:rPr lang="en-US" sz="2400">
                <a:solidFill>
                  <a:srgbClr val="000000"/>
                </a:solidFill>
                <a:latin typeface="Arial" charset="0"/>
                <a:cs typeface="Arial" charset="0"/>
                <a:hlinkClick r:id="rId3"/>
              </a:rPr>
              <a:t>www.washingtonapex.org</a:t>
            </a:r>
            <a:r>
              <a:rPr lang="en-US" sz="2400">
                <a:solidFill>
                  <a:srgbClr val="000000"/>
                </a:solidFill>
                <a:latin typeface="Arial" charset="0"/>
                <a:cs typeface="Arial" charset="0"/>
              </a:rPr>
              <a:t> </a:t>
            </a: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a:ln>
                  <a:noFill/>
                </a:ln>
                <a:solidFill>
                  <a:srgbClr val="264D73"/>
                </a:solidFill>
                <a:effectLst/>
                <a:uLnTx/>
                <a:uFillTx/>
                <a:latin typeface="Arial" charset="0"/>
                <a:ea typeface="+mn-ea"/>
                <a:cs typeface="Arial" charset="0"/>
              </a:rPr>
              <a:t> </a:t>
            </a: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264D73"/>
              </a:solidFill>
              <a:effectLst/>
              <a:uLnTx/>
              <a:uFillTx/>
              <a:latin typeface="Arial" charset="0"/>
              <a:ea typeface="+mn-ea"/>
              <a:cs typeface="Arial" charset="0"/>
            </a:endParaRPr>
          </a:p>
        </p:txBody>
      </p:sp>
      <p:pic>
        <p:nvPicPr>
          <p:cNvPr id="7" name="Picture 3"/>
          <p:cNvPicPr>
            <a:picLocks noChangeAspect="1" noChangeArrowheads="1"/>
          </p:cNvPicPr>
          <p:nvPr/>
        </p:nvPicPr>
        <p:blipFill>
          <a:blip r:embed="rId4"/>
          <a:stretch>
            <a:fillRect/>
          </a:stretch>
        </p:blipFill>
        <p:spPr bwMode="auto">
          <a:xfrm>
            <a:off x="6903956" y="6035010"/>
            <a:ext cx="185530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s://www.gatornet.greenriver.edu/marcom/images/GR_logo_Grn.jpg"/>
          <p:cNvPicPr>
            <a:picLocks noChangeAspect="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52400" y="6038404"/>
            <a:ext cx="1619417" cy="740664"/>
          </a:xfrm>
          <a:prstGeom prst="rect">
            <a:avLst/>
          </a:prstGeom>
          <a:noFill/>
          <a:ln>
            <a:noFill/>
          </a:ln>
        </p:spPr>
      </p:pic>
      <p:pic>
        <p:nvPicPr>
          <p:cNvPr id="3" name="Picture 2">
            <a:extLst>
              <a:ext uri="{FF2B5EF4-FFF2-40B4-BE49-F238E27FC236}">
                <a16:creationId xmlns:a16="http://schemas.microsoft.com/office/drawing/2014/main" id="{5F281F6E-C9F3-5990-7F68-C0101FAD261B}"/>
              </a:ext>
            </a:extLst>
          </p:cNvPr>
          <p:cNvPicPr>
            <a:picLocks noChangeAspect="1"/>
          </p:cNvPicPr>
          <p:nvPr/>
        </p:nvPicPr>
        <p:blipFill>
          <a:blip r:embed="rId7"/>
          <a:stretch>
            <a:fillRect/>
          </a:stretch>
        </p:blipFill>
        <p:spPr>
          <a:xfrm>
            <a:off x="426720" y="1293688"/>
            <a:ext cx="8290560" cy="4663440"/>
          </a:xfrm>
          <a:prstGeom prst="rect">
            <a:avLst/>
          </a:prstGeom>
        </p:spPr>
      </p:pic>
    </p:spTree>
    <p:extLst>
      <p:ext uri="{BB962C8B-B14F-4D97-AF65-F5344CB8AC3E}">
        <p14:creationId xmlns:p14="http://schemas.microsoft.com/office/powerpoint/2010/main" val="2419805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143000" y="76200"/>
            <a:ext cx="6781800" cy="914400"/>
          </a:xfrm>
        </p:spPr>
        <p:txBody>
          <a:bodyPr/>
          <a:lstStyle/>
          <a:p>
            <a:pPr algn="ctr" eaLnBrk="1" hangingPunct="1"/>
            <a:r>
              <a:rPr lang="en-US" sz="4000"/>
              <a:t>APEX Accelerator is Here to Help!</a:t>
            </a:r>
            <a:endParaRPr lang="en-US" sz="3800"/>
          </a:p>
        </p:txBody>
      </p:sp>
      <p:sp>
        <p:nvSpPr>
          <p:cNvPr id="15363" name="Rectangle 3"/>
          <p:cNvSpPr>
            <a:spLocks noGrp="1" noChangeArrowheads="1"/>
          </p:cNvSpPr>
          <p:nvPr>
            <p:ph idx="1"/>
          </p:nvPr>
        </p:nvSpPr>
        <p:spPr>
          <a:xfrm>
            <a:off x="723900" y="1511144"/>
            <a:ext cx="8153400" cy="2117881"/>
          </a:xfrm>
        </p:spPr>
        <p:txBody>
          <a:bodyPr/>
          <a:lstStyle/>
          <a:p>
            <a:pPr lvl="1" eaLnBrk="1" hangingPunct="1"/>
            <a:r>
              <a:rPr lang="en-US" sz="2400"/>
              <a:t>One-on-one Counseling</a:t>
            </a:r>
          </a:p>
          <a:p>
            <a:pPr lvl="1" eaLnBrk="1" hangingPunct="1"/>
            <a:r>
              <a:rPr lang="en-US" sz="2400"/>
              <a:t>Classes and Workshops</a:t>
            </a:r>
          </a:p>
          <a:p>
            <a:pPr lvl="1" eaLnBrk="1" hangingPunct="1"/>
            <a:r>
              <a:rPr lang="en-US" sz="2400"/>
              <a:t>Web-based Bid-Match Service</a:t>
            </a:r>
          </a:p>
          <a:p>
            <a:pPr lvl="1" eaLnBrk="1" hangingPunct="1"/>
            <a:r>
              <a:rPr lang="en-US" sz="2400"/>
              <a:t>Matchmaking with government agencies and primes</a:t>
            </a:r>
          </a:p>
          <a:p>
            <a:pPr marL="457200" lvl="1" indent="0" eaLnBrk="1" hangingPunct="1">
              <a:buNone/>
            </a:pPr>
            <a:endParaRPr lang="en-US" sz="2400"/>
          </a:p>
        </p:txBody>
      </p:sp>
      <p:sp>
        <p:nvSpPr>
          <p:cNvPr id="15364" name="Rectangle 3"/>
          <p:cNvSpPr>
            <a:spLocks noChangeArrowheads="1"/>
          </p:cNvSpPr>
          <p:nvPr/>
        </p:nvSpPr>
        <p:spPr bwMode="auto">
          <a:xfrm>
            <a:off x="723900" y="4139818"/>
            <a:ext cx="7620000" cy="243143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000" b="1" i="0" u="none" strike="noStrike" kern="1200" cap="none" spc="0" normalizeH="0" baseline="0" noProof="0">
                <a:ln>
                  <a:noFill/>
                </a:ln>
                <a:solidFill>
                  <a:srgbClr val="000000"/>
                </a:solidFill>
                <a:effectLst/>
                <a:uLnTx/>
                <a:uFillTx/>
                <a:latin typeface="Arial" charset="0"/>
                <a:ea typeface="+mn-ea"/>
                <a:cs typeface="Arial" charset="0"/>
              </a:rPr>
              <a:t>Questions?</a:t>
            </a:r>
            <a:br>
              <a:rPr kumimoji="0" lang="en-US" sz="3000" b="0" i="0" u="none" strike="noStrike" kern="1200" cap="none" spc="0" normalizeH="0" baseline="0" noProof="0">
                <a:ln>
                  <a:noFill/>
                </a:ln>
                <a:solidFill>
                  <a:srgbClr val="000000"/>
                </a:solidFill>
                <a:effectLst/>
                <a:uLnTx/>
                <a:uFillTx/>
                <a:latin typeface="Arial" charset="0"/>
                <a:ea typeface="+mn-ea"/>
                <a:cs typeface="Arial" charset="0"/>
              </a:rPr>
            </a:br>
            <a:r>
              <a:rPr kumimoji="0" lang="en-US" sz="3000" b="0" i="0" u="sng" strike="noStrike" kern="1200" cap="none" spc="0" normalizeH="0" baseline="0" noProof="0">
                <a:ln>
                  <a:noFill/>
                </a:ln>
                <a:solidFill>
                  <a:srgbClr val="000000"/>
                </a:solidFill>
                <a:effectLst/>
                <a:uLnTx/>
                <a:uFillTx/>
                <a:latin typeface="Arial" charset="0"/>
                <a:ea typeface="+mn-ea"/>
                <a:cs typeface="Arial" charset="0"/>
                <a:hlinkClick r:id="rId3"/>
              </a:rPr>
              <a:t>dsundell@greenriver.edu</a:t>
            </a:r>
            <a:endParaRPr kumimoji="0" lang="en-US" sz="3000" b="0" i="0" u="sng" strike="noStrike" kern="1200" cap="none" spc="0" normalizeH="0" baseline="0" noProof="0">
              <a:ln>
                <a:noFill/>
              </a:ln>
              <a:solidFill>
                <a:srgbClr val="000000"/>
              </a:solidFill>
              <a:effectLst/>
              <a:uLnTx/>
              <a:uFillTx/>
              <a:latin typeface="Arial" charset="0"/>
              <a:ea typeface="+mn-ea"/>
              <a:cs typeface="Arial" charset="0"/>
            </a:endParaRPr>
          </a:p>
          <a:p>
            <a:pPr lvl="0" algn="ctr" defTabSz="914400" fontAlgn="base">
              <a:spcBef>
                <a:spcPct val="0"/>
              </a:spcBef>
              <a:spcAft>
                <a:spcPct val="0"/>
              </a:spcAft>
              <a:defRPr/>
            </a:pPr>
            <a:r>
              <a:rPr lang="en-US" sz="3000" u="sng">
                <a:solidFill>
                  <a:srgbClr val="000000"/>
                </a:solidFill>
                <a:latin typeface="Arial" charset="0"/>
                <a:cs typeface="Arial" charset="0"/>
                <a:hlinkClick r:id="rId4"/>
              </a:rPr>
              <a:t>mmartirosian@greenriver.edu</a:t>
            </a:r>
            <a:r>
              <a:rPr lang="en-US" sz="3000" u="sng">
                <a:solidFill>
                  <a:srgbClr val="000000"/>
                </a:solidFill>
                <a:latin typeface="Arial" charset="0"/>
                <a:cs typeface="Arial" charset="0"/>
              </a:rPr>
              <a:t>  </a:t>
            </a:r>
            <a:endParaRPr kumimoji="0" lang="en-US" sz="3000" b="0" i="0" u="sng" strike="noStrike" kern="1200" cap="none" spc="0" normalizeH="0" baseline="0" noProof="0">
              <a:ln>
                <a:noFill/>
              </a:ln>
              <a:solidFill>
                <a:srgbClr val="000000"/>
              </a:solidFill>
              <a:effectLst/>
              <a:uLnTx/>
              <a:uFillTx/>
              <a:latin typeface="Arial" charset="0"/>
              <a:ea typeface="+mn-ea"/>
              <a:cs typeface="Arial" charset="0"/>
            </a:endParaRPr>
          </a:p>
          <a:p>
            <a:pPr algn="ctr" defTabSz="914400" fontAlgn="base">
              <a:spcBef>
                <a:spcPct val="0"/>
              </a:spcBef>
              <a:spcAft>
                <a:spcPct val="0"/>
              </a:spcAft>
              <a:defRPr/>
            </a:pPr>
            <a:r>
              <a:rPr lang="en-US" sz="3200">
                <a:solidFill>
                  <a:srgbClr val="000000"/>
                </a:solidFill>
                <a:latin typeface="Arial" charset="0"/>
                <a:cs typeface="Arial" charset="0"/>
                <a:hlinkClick r:id="rId5"/>
              </a:rPr>
              <a:t>www.washingtonapex.org</a:t>
            </a:r>
            <a:r>
              <a:rPr lang="en-US" sz="3200">
                <a:solidFill>
                  <a:srgbClr val="000000"/>
                </a:solidFill>
                <a:latin typeface="Arial" charset="0"/>
                <a:cs typeface="Arial" charset="0"/>
              </a:rPr>
              <a:t> </a:t>
            </a:r>
            <a:br>
              <a:rPr kumimoji="0" lang="en-US" sz="3000" b="0" i="0" u="none" strike="noStrike" kern="1200" cap="none" spc="0" normalizeH="0" baseline="0" noProof="0">
                <a:ln>
                  <a:noFill/>
                </a:ln>
                <a:solidFill>
                  <a:srgbClr val="000000"/>
                </a:solidFill>
                <a:effectLst/>
                <a:uLnTx/>
                <a:uFillTx/>
                <a:latin typeface="Arial" charset="0"/>
                <a:ea typeface="+mn-ea"/>
                <a:cs typeface="Arial" charset="0"/>
              </a:rPr>
            </a:br>
            <a:r>
              <a:rPr kumimoji="0" lang="en-US" sz="3000" b="0" i="0" u="none" strike="noStrike" kern="1200" cap="none" spc="0" normalizeH="0" baseline="0" noProof="0">
                <a:ln>
                  <a:noFill/>
                </a:ln>
                <a:solidFill>
                  <a:srgbClr val="000000"/>
                </a:solidFill>
                <a:effectLst/>
                <a:uLnTx/>
                <a:uFillTx/>
                <a:latin typeface="Arial" charset="0"/>
                <a:ea typeface="+mn-ea"/>
                <a:cs typeface="Arial" charset="0"/>
              </a:rPr>
              <a:t>253-520-6284</a:t>
            </a:r>
          </a:p>
        </p:txBody>
      </p:sp>
      <p:pic>
        <p:nvPicPr>
          <p:cNvPr id="7" name="Picture 3"/>
          <p:cNvPicPr>
            <a:picLocks noChangeAspect="1" noChangeArrowheads="1"/>
          </p:cNvPicPr>
          <p:nvPr/>
        </p:nvPicPr>
        <p:blipFill>
          <a:blip r:embed="rId6"/>
          <a:stretch>
            <a:fillRect/>
          </a:stretch>
        </p:blipFill>
        <p:spPr bwMode="auto">
          <a:xfrm>
            <a:off x="6826543" y="6031962"/>
            <a:ext cx="185530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https://www.gatornet.greenriver.edu/marcom/images/GR_logo_Grn.jpg"/>
          <p:cNvPicPr>
            <a:picLocks noChangeAspect="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04800" y="5931378"/>
            <a:ext cx="1619417" cy="7406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2464D1-B872-4720-9536-BC73D407E096}"/>
              </a:ext>
            </a:extLst>
          </p:cNvPr>
          <p:cNvSpPr>
            <a:spLocks noGrp="1"/>
          </p:cNvSpPr>
          <p:nvPr>
            <p:ph type="body" sz="quarter" idx="10"/>
          </p:nvPr>
        </p:nvSpPr>
        <p:spPr>
          <a:xfrm>
            <a:off x="671757" y="371510"/>
            <a:ext cx="8184662" cy="860942"/>
          </a:xfrm>
        </p:spPr>
        <p:txBody>
          <a:bodyPr>
            <a:normAutofit/>
          </a:bodyPr>
          <a:lstStyle/>
          <a:p>
            <a:r>
              <a:rPr lang="en-US" sz="4000"/>
              <a:t>UW</a:t>
            </a:r>
            <a:r>
              <a:rPr lang="en-US" sz="3600"/>
              <a:t> Statistics</a:t>
            </a:r>
          </a:p>
        </p:txBody>
      </p:sp>
      <p:sp>
        <p:nvSpPr>
          <p:cNvPr id="3" name="Text Placeholder 2">
            <a:extLst>
              <a:ext uri="{FF2B5EF4-FFF2-40B4-BE49-F238E27FC236}">
                <a16:creationId xmlns:a16="http://schemas.microsoft.com/office/drawing/2014/main" id="{069B6FCD-FFB3-4D9B-95F5-1904F7A84B0E}"/>
              </a:ext>
            </a:extLst>
          </p:cNvPr>
          <p:cNvSpPr>
            <a:spLocks noGrp="1"/>
          </p:cNvSpPr>
          <p:nvPr>
            <p:ph type="body" sz="quarter" idx="11"/>
          </p:nvPr>
        </p:nvSpPr>
        <p:spPr>
          <a:xfrm>
            <a:off x="659305" y="1232452"/>
            <a:ext cx="8196210" cy="4965149"/>
          </a:xfrm>
        </p:spPr>
        <p:txBody>
          <a:bodyPr lIns="91440" tIns="45720" rIns="91440" bIns="45720" anchor="t"/>
          <a:lstStyle/>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lang="en-US" sz="1800" b="0">
              <a:effectLst/>
              <a:latin typeface="Arial" panose="020B0604020202020204" pitchFamily="34" charset="0"/>
            </a:endParaRPr>
          </a:p>
          <a:p>
            <a:pPr marL="434340" defTabSz="914400">
              <a:spcBef>
                <a:spcPts val="0"/>
              </a:spcBef>
              <a:spcAft>
                <a:spcPts val="600"/>
              </a:spcAft>
              <a:buFont typeface="Wingdings" panose="05000000000000000000" pitchFamily="2" charset="2"/>
              <a:buChar char="Ø"/>
              <a:defRPr/>
            </a:pPr>
            <a:r>
              <a:rPr lang="en-US" sz="1800" b="0">
                <a:latin typeface="Arial"/>
              </a:rPr>
              <a:t>The UW received more federal research dollars in FY25 than any other U.S. Public University. </a:t>
            </a:r>
            <a:endParaRPr lang="en-US" sz="1800" b="0">
              <a:latin typeface="Arial" panose="020B0604020202020204" pitchFamily="34" charset="0"/>
            </a:endParaRPr>
          </a:p>
          <a:p>
            <a:pPr marL="548640" lvl="1" indent="0" defTabSz="914400">
              <a:spcBef>
                <a:spcPts val="0"/>
              </a:spcBef>
              <a:spcAft>
                <a:spcPts val="600"/>
              </a:spcAft>
              <a:buNone/>
              <a:defRPr/>
            </a:pPr>
            <a:endParaRPr lang="en-US" sz="1600">
              <a:latin typeface="Arial" panose="020B0604020202020204" pitchFamily="34" charset="0"/>
            </a:endParaRP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US" sz="1800" b="0">
                <a:latin typeface="Arial" panose="020B0604020202020204" pitchFamily="34" charset="0"/>
              </a:rPr>
              <a:t>O</a:t>
            </a:r>
            <a:r>
              <a:rPr lang="en-US" sz="1800" b="0">
                <a:effectLst/>
                <a:latin typeface="Arial" panose="020B0604020202020204" pitchFamily="34" charset="0"/>
              </a:rPr>
              <a:t>ne of the few universities in the U.S. with total research funding over one billion. $1.7 Billion</a:t>
            </a: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lang="en-US" sz="1800" b="0">
              <a:effectLst/>
              <a:latin typeface="Arial" panose="020B0604020202020204" pitchFamily="34" charset="0"/>
            </a:endParaRP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US" sz="1800" b="0">
                <a:effectLst/>
                <a:latin typeface="Arial" panose="020B0604020202020204" pitchFamily="34" charset="0"/>
              </a:rPr>
              <a:t>Since 1972, the UW has continued to receive more externally sponsored research funding than any other U.S. public university. </a:t>
            </a: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lang="en-US" sz="1800" b="0">
              <a:latin typeface="Arial" panose="020B0604020202020204" pitchFamily="34" charset="0"/>
            </a:endParaRP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lang="en-US" sz="1800" b="0">
                <a:effectLst/>
                <a:latin typeface="Arial" panose="020B0604020202020204" pitchFamily="34" charset="0"/>
              </a:rPr>
              <a:t>The University has locations in Seattle, Bothell, Tacoma and throughout the world. </a:t>
            </a:r>
          </a:p>
          <a:p>
            <a:pPr marL="834390" lvl="1" defTabSz="914400">
              <a:spcBef>
                <a:spcPts val="0"/>
              </a:spcBef>
              <a:spcAft>
                <a:spcPts val="600"/>
              </a:spcAft>
              <a:buFont typeface="Wingdings" panose="05000000000000000000" pitchFamily="2" charset="2"/>
              <a:buChar char="Ø"/>
              <a:defRPr/>
            </a:pPr>
            <a:r>
              <a:rPr lang="en-US" sz="1600"/>
              <a:t>Across all campuses and facilities: 60,400+ students and 4,300+ faculty</a:t>
            </a: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lang="en-US" sz="1800" b="0">
              <a:effectLst/>
              <a:latin typeface="Arial" panose="020B0604020202020204" pitchFamily="34" charset="0"/>
            </a:endParaRPr>
          </a:p>
          <a:p>
            <a:pPr marL="434340" marR="0" lvl="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endParaRPr lang="en-US" sz="1800" b="0">
              <a:latin typeface="Arial" panose="020B0604020202020204" pitchFamily="34" charset="0"/>
            </a:endParaRPr>
          </a:p>
          <a:p>
            <a:pPr marL="91440" marR="0" lvl="0" indent="0" algn="l" defTabSz="914400" rtl="0" eaLnBrk="1" fontAlgn="auto" latinLnBrk="0" hangingPunct="1">
              <a:lnSpc>
                <a:spcPct val="100000"/>
              </a:lnSpc>
              <a:spcBef>
                <a:spcPts val="0"/>
              </a:spcBef>
              <a:spcAft>
                <a:spcPts val="600"/>
              </a:spcAft>
              <a:buClrTx/>
              <a:buSzTx/>
              <a:buNone/>
              <a:tabLst/>
              <a:defRPr/>
            </a:pPr>
            <a:endParaRPr lang="en-US" sz="1800" b="0">
              <a:solidFill>
                <a:schemeClr val="tx1"/>
              </a:solidFill>
            </a:endParaRPr>
          </a:p>
          <a:p>
            <a:pPr marL="0" indent="0">
              <a:buNone/>
            </a:pPr>
            <a:endParaRPr lang="en-US" b="0"/>
          </a:p>
        </p:txBody>
      </p:sp>
    </p:spTree>
    <p:extLst>
      <p:ext uri="{BB962C8B-B14F-4D97-AF65-F5344CB8AC3E}">
        <p14:creationId xmlns:p14="http://schemas.microsoft.com/office/powerpoint/2010/main" val="2412673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E0895-8CC1-1CC0-2BA9-EDB54BF4EA3C}"/>
              </a:ext>
            </a:extLst>
          </p:cNvPr>
          <p:cNvSpPr>
            <a:spLocks noGrp="1"/>
          </p:cNvSpPr>
          <p:nvPr>
            <p:ph type="title"/>
          </p:nvPr>
        </p:nvSpPr>
        <p:spPr>
          <a:xfrm>
            <a:off x="502917" y="3800118"/>
            <a:ext cx="6330341" cy="1021556"/>
          </a:xfrm>
        </p:spPr>
        <p:txBody>
          <a:bodyPr anchor="t">
            <a:noAutofit/>
          </a:bodyPr>
          <a:lstStyle/>
          <a:p>
            <a:r>
              <a:rPr lang="en-US" sz="3300"/>
              <a:t>About the Washington</a:t>
            </a:r>
            <a:br>
              <a:rPr lang="en-US" sz="3300"/>
            </a:br>
            <a:r>
              <a:rPr lang="en-US" sz="3300"/>
              <a:t>Small Business Development Center</a:t>
            </a:r>
          </a:p>
        </p:txBody>
      </p:sp>
      <p:sp>
        <p:nvSpPr>
          <p:cNvPr id="5" name="Text Placeholder 4">
            <a:extLst>
              <a:ext uri="{FF2B5EF4-FFF2-40B4-BE49-F238E27FC236}">
                <a16:creationId xmlns:a16="http://schemas.microsoft.com/office/drawing/2014/main" id="{6B28239E-CE1D-EF30-DA6D-31EF1CF779D7}"/>
              </a:ext>
            </a:extLst>
          </p:cNvPr>
          <p:cNvSpPr>
            <a:spLocks noGrp="1"/>
          </p:cNvSpPr>
          <p:nvPr>
            <p:ph type="body" idx="1"/>
          </p:nvPr>
        </p:nvSpPr>
        <p:spPr/>
        <p:txBody>
          <a:bodyPr/>
          <a:lstStyle/>
          <a:p>
            <a:r>
              <a:rPr lang="en-US"/>
              <a:t>2026</a:t>
            </a:r>
          </a:p>
        </p:txBody>
      </p:sp>
    </p:spTree>
    <p:extLst>
      <p:ext uri="{BB962C8B-B14F-4D97-AF65-F5344CB8AC3E}">
        <p14:creationId xmlns:p14="http://schemas.microsoft.com/office/powerpoint/2010/main" val="1956736222"/>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AF31-020D-C664-A3CB-3AA0116350F1}"/>
              </a:ext>
            </a:extLst>
          </p:cNvPr>
          <p:cNvSpPr>
            <a:spLocks noGrp="1"/>
          </p:cNvSpPr>
          <p:nvPr>
            <p:ph type="title"/>
          </p:nvPr>
        </p:nvSpPr>
        <p:spPr/>
        <p:txBody>
          <a:bodyPr/>
          <a:lstStyle/>
          <a:p>
            <a:r>
              <a:rPr lang="en-US"/>
              <a:t>Washington SBDC</a:t>
            </a:r>
          </a:p>
        </p:txBody>
      </p:sp>
      <p:sp>
        <p:nvSpPr>
          <p:cNvPr id="3" name="Content Placeholder 2">
            <a:extLst>
              <a:ext uri="{FF2B5EF4-FFF2-40B4-BE49-F238E27FC236}">
                <a16:creationId xmlns:a16="http://schemas.microsoft.com/office/drawing/2014/main" id="{874BC5B6-27AB-3821-5DED-B3C57E563912}"/>
              </a:ext>
            </a:extLst>
          </p:cNvPr>
          <p:cNvSpPr>
            <a:spLocks noGrp="1"/>
          </p:cNvSpPr>
          <p:nvPr>
            <p:ph idx="1"/>
          </p:nvPr>
        </p:nvSpPr>
        <p:spPr>
          <a:xfrm>
            <a:off x="344877" y="2264569"/>
            <a:ext cx="8585440" cy="1315745"/>
          </a:xfrm>
        </p:spPr>
        <p:txBody>
          <a:bodyPr/>
          <a:lstStyle/>
          <a:p>
            <a:pPr marL="0" indent="0">
              <a:buNone/>
            </a:pPr>
            <a:r>
              <a:rPr lang="en-US" sz="1800" b="1"/>
              <a:t>No-cost services:</a:t>
            </a:r>
          </a:p>
          <a:p>
            <a:pPr>
              <a:lnSpc>
                <a:spcPct val="100000"/>
              </a:lnSpc>
              <a:spcBef>
                <a:spcPts val="0"/>
              </a:spcBef>
            </a:pPr>
            <a:r>
              <a:rPr lang="en-US" sz="1500"/>
              <a:t>One-on-one business advising that is tailored, objective, and confidential</a:t>
            </a:r>
          </a:p>
          <a:p>
            <a:pPr>
              <a:lnSpc>
                <a:spcPct val="100000"/>
              </a:lnSpc>
              <a:spcBef>
                <a:spcPts val="0"/>
              </a:spcBef>
            </a:pPr>
            <a:r>
              <a:rPr lang="en-US" sz="1500"/>
              <a:t>Market research</a:t>
            </a:r>
          </a:p>
          <a:p>
            <a:pPr>
              <a:lnSpc>
                <a:spcPct val="100000"/>
              </a:lnSpc>
              <a:spcBef>
                <a:spcPts val="0"/>
              </a:spcBef>
            </a:pPr>
            <a:r>
              <a:rPr lang="en-US" sz="1500"/>
              <a:t>Referrals to resources and experts</a:t>
            </a:r>
          </a:p>
          <a:p>
            <a:pPr>
              <a:lnSpc>
                <a:spcPct val="100000"/>
              </a:lnSpc>
              <a:spcBef>
                <a:spcPts val="0"/>
              </a:spcBef>
            </a:pPr>
            <a:endParaRPr lang="en-US" sz="1800" b="1"/>
          </a:p>
          <a:p>
            <a:pPr marL="0" indent="0" algn="ctr">
              <a:buNone/>
            </a:pPr>
            <a:r>
              <a:rPr lang="en-US" sz="1725" b="1"/>
              <a:t>Guidance on every stage of business development for any industry. Topics include:</a:t>
            </a:r>
            <a:endParaRPr lang="en-US" sz="1725"/>
          </a:p>
        </p:txBody>
      </p:sp>
      <p:sp>
        <p:nvSpPr>
          <p:cNvPr id="5" name="TextBox 4">
            <a:extLst>
              <a:ext uri="{FF2B5EF4-FFF2-40B4-BE49-F238E27FC236}">
                <a16:creationId xmlns:a16="http://schemas.microsoft.com/office/drawing/2014/main" id="{8E2B2B91-B557-345D-2A01-44C8C2BCE9EE}"/>
              </a:ext>
            </a:extLst>
          </p:cNvPr>
          <p:cNvSpPr txBox="1"/>
          <p:nvPr/>
        </p:nvSpPr>
        <p:spPr>
          <a:xfrm>
            <a:off x="1160972" y="4065118"/>
            <a:ext cx="4041648" cy="1708160"/>
          </a:xfrm>
          <a:prstGeom prst="rect">
            <a:avLst/>
          </a:prstGeom>
          <a:noFill/>
        </p:spPr>
        <p:txBody>
          <a:bodyPr wrap="square" rtlCol="0">
            <a:spAutoFit/>
          </a:bodyPr>
          <a:lstStyle/>
          <a:p>
            <a:pPr marL="171450" indent="-171450" defTabSz="685800">
              <a:buFont typeface="Arial" panose="020B0604020202020204" pitchFamily="34" charset="0"/>
              <a:buChar char="•"/>
            </a:pPr>
            <a:r>
              <a:rPr lang="en-US" sz="1500">
                <a:solidFill>
                  <a:prstClr val="black"/>
                </a:solidFill>
                <a:latin typeface="Aptos" panose="02110004020202020204"/>
              </a:rPr>
              <a:t>Business/Marketing Plan</a:t>
            </a:r>
          </a:p>
          <a:p>
            <a:pPr marL="171450" indent="-171450" defTabSz="685800">
              <a:buFont typeface="Arial" panose="020B0604020202020204" pitchFamily="34" charset="0"/>
              <a:buChar char="•"/>
            </a:pPr>
            <a:r>
              <a:rPr lang="en-US" sz="1500">
                <a:solidFill>
                  <a:prstClr val="black"/>
                </a:solidFill>
                <a:latin typeface="Aptos" panose="02110004020202020204"/>
              </a:rPr>
              <a:t>Buy/Sell a Business</a:t>
            </a:r>
          </a:p>
          <a:p>
            <a:pPr marL="171450" indent="-171450" defTabSz="685800">
              <a:buFont typeface="Arial" panose="020B0604020202020204" pitchFamily="34" charset="0"/>
              <a:buChar char="•"/>
            </a:pPr>
            <a:r>
              <a:rPr lang="en-US" sz="1500">
                <a:solidFill>
                  <a:prstClr val="black"/>
                </a:solidFill>
                <a:latin typeface="Aptos" panose="02110004020202020204"/>
              </a:rPr>
              <a:t>Cash Flow</a:t>
            </a:r>
          </a:p>
          <a:p>
            <a:pPr marL="171450" indent="-171450" defTabSz="685800">
              <a:buFont typeface="Arial" panose="020B0604020202020204" pitchFamily="34" charset="0"/>
              <a:buChar char="•"/>
            </a:pPr>
            <a:r>
              <a:rPr lang="en-US" sz="1500">
                <a:solidFill>
                  <a:prstClr val="black"/>
                </a:solidFill>
                <a:latin typeface="Aptos" panose="02110004020202020204"/>
              </a:rPr>
              <a:t>Exporting</a:t>
            </a:r>
          </a:p>
          <a:p>
            <a:pPr marL="171450" indent="-171450" defTabSz="685800">
              <a:buFont typeface="Arial" panose="020B0604020202020204" pitchFamily="34" charset="0"/>
              <a:buChar char="•"/>
            </a:pPr>
            <a:r>
              <a:rPr lang="en-US" sz="1500">
                <a:solidFill>
                  <a:prstClr val="black"/>
                </a:solidFill>
                <a:latin typeface="Aptos" panose="02110004020202020204"/>
              </a:rPr>
              <a:t>Financing</a:t>
            </a:r>
          </a:p>
          <a:p>
            <a:pPr marL="171450" indent="-171450" defTabSz="685800">
              <a:buFont typeface="Arial" panose="020B0604020202020204" pitchFamily="34" charset="0"/>
              <a:buChar char="•"/>
            </a:pPr>
            <a:r>
              <a:rPr lang="en-US" sz="1500">
                <a:solidFill>
                  <a:prstClr val="black"/>
                </a:solidFill>
                <a:latin typeface="Aptos" panose="02110004020202020204"/>
              </a:rPr>
              <a:t>Financial Analysis</a:t>
            </a:r>
          </a:p>
          <a:p>
            <a:pPr defTabSz="685800"/>
            <a:endParaRPr lang="en-US" sz="1500">
              <a:solidFill>
                <a:prstClr val="black"/>
              </a:solidFill>
              <a:latin typeface="Aptos" panose="02110004020202020204"/>
            </a:endParaRPr>
          </a:p>
        </p:txBody>
      </p:sp>
      <p:sp>
        <p:nvSpPr>
          <p:cNvPr id="6" name="TextBox 5">
            <a:extLst>
              <a:ext uri="{FF2B5EF4-FFF2-40B4-BE49-F238E27FC236}">
                <a16:creationId xmlns:a16="http://schemas.microsoft.com/office/drawing/2014/main" id="{415B03F3-5FCF-EA79-2ACE-AED78AE66C19}"/>
              </a:ext>
            </a:extLst>
          </p:cNvPr>
          <p:cNvSpPr txBox="1"/>
          <p:nvPr/>
        </p:nvSpPr>
        <p:spPr>
          <a:xfrm>
            <a:off x="4637596" y="4065118"/>
            <a:ext cx="4041648" cy="1477328"/>
          </a:xfrm>
          <a:prstGeom prst="rect">
            <a:avLst/>
          </a:prstGeom>
          <a:noFill/>
        </p:spPr>
        <p:txBody>
          <a:bodyPr wrap="square" rtlCol="0">
            <a:spAutoFit/>
          </a:bodyPr>
          <a:lstStyle/>
          <a:p>
            <a:pPr marL="171450" indent="-171450" defTabSz="685800">
              <a:buFont typeface="Arial" panose="020B0604020202020204" pitchFamily="34" charset="0"/>
              <a:buChar char="•"/>
            </a:pPr>
            <a:r>
              <a:rPr lang="en-US" sz="1500">
                <a:solidFill>
                  <a:prstClr val="black"/>
                </a:solidFill>
                <a:latin typeface="Aptos" panose="02110004020202020204"/>
              </a:rPr>
              <a:t>HR Issues</a:t>
            </a:r>
          </a:p>
          <a:p>
            <a:pPr marL="171450" indent="-171450" defTabSz="685800">
              <a:buFont typeface="Arial" panose="020B0604020202020204" pitchFamily="34" charset="0"/>
              <a:buChar char="•"/>
            </a:pPr>
            <a:r>
              <a:rPr lang="en-US" sz="1500">
                <a:solidFill>
                  <a:prstClr val="black"/>
                </a:solidFill>
                <a:latin typeface="Aptos" panose="02110004020202020204"/>
              </a:rPr>
              <a:t>Operations Efficiency</a:t>
            </a:r>
          </a:p>
          <a:p>
            <a:pPr marL="171450" indent="-171450" defTabSz="685800">
              <a:buFont typeface="Arial" panose="020B0604020202020204" pitchFamily="34" charset="0"/>
              <a:buChar char="•"/>
            </a:pPr>
            <a:r>
              <a:rPr lang="en-US" sz="1500">
                <a:solidFill>
                  <a:prstClr val="black"/>
                </a:solidFill>
                <a:latin typeface="Aptos" panose="02110004020202020204"/>
              </a:rPr>
              <a:t>Pricing &amp; Profitability</a:t>
            </a:r>
          </a:p>
          <a:p>
            <a:pPr marL="171450" indent="-171450" defTabSz="685800">
              <a:buFont typeface="Arial" panose="020B0604020202020204" pitchFamily="34" charset="0"/>
              <a:buChar char="•"/>
            </a:pPr>
            <a:r>
              <a:rPr lang="en-US" sz="1500">
                <a:solidFill>
                  <a:prstClr val="black"/>
                </a:solidFill>
                <a:latin typeface="Aptos" panose="02110004020202020204"/>
              </a:rPr>
              <a:t>Sales &amp; CRM</a:t>
            </a:r>
          </a:p>
          <a:p>
            <a:pPr marL="171450" indent="-171450" defTabSz="685800">
              <a:buFont typeface="Arial" panose="020B0604020202020204" pitchFamily="34" charset="0"/>
              <a:buChar char="•"/>
            </a:pPr>
            <a:r>
              <a:rPr lang="en-US" sz="1500">
                <a:solidFill>
                  <a:prstClr val="black"/>
                </a:solidFill>
                <a:latin typeface="Aptos" panose="02110004020202020204"/>
              </a:rPr>
              <a:t>Tech Commercialization</a:t>
            </a:r>
          </a:p>
          <a:p>
            <a:pPr marL="171450" indent="-171450" defTabSz="685800">
              <a:buFont typeface="Arial" panose="020B0604020202020204" pitchFamily="34" charset="0"/>
              <a:buChar char="•"/>
            </a:pPr>
            <a:r>
              <a:rPr lang="en-US" sz="1500">
                <a:solidFill>
                  <a:prstClr val="black"/>
                </a:solidFill>
                <a:latin typeface="Aptos" panose="02110004020202020204"/>
              </a:rPr>
              <a:t>Turnaround</a:t>
            </a:r>
          </a:p>
        </p:txBody>
      </p:sp>
    </p:spTree>
    <p:extLst>
      <p:ext uri="{BB962C8B-B14F-4D97-AF65-F5344CB8AC3E}">
        <p14:creationId xmlns:p14="http://schemas.microsoft.com/office/powerpoint/2010/main" val="4142208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E9790-70C7-AE98-4C1F-86C34D07985A}"/>
              </a:ext>
            </a:extLst>
          </p:cNvPr>
          <p:cNvSpPr>
            <a:spLocks noGrp="1"/>
          </p:cNvSpPr>
          <p:nvPr>
            <p:ph type="title"/>
          </p:nvPr>
        </p:nvSpPr>
        <p:spPr>
          <a:xfrm rot="16200000">
            <a:off x="-1198310" y="2336320"/>
            <a:ext cx="3659314" cy="994172"/>
          </a:xfrm>
          <a:prstGeom prst="rect">
            <a:avLst/>
          </a:prstGeom>
        </p:spPr>
        <p:txBody>
          <a:bodyPr/>
          <a:lstStyle/>
          <a:p>
            <a:pPr algn="ctr"/>
            <a:r>
              <a:rPr lang="en-US"/>
              <a:t>Statewide Network </a:t>
            </a:r>
          </a:p>
        </p:txBody>
      </p:sp>
      <p:pic>
        <p:nvPicPr>
          <p:cNvPr id="6" name="Picture 5" descr="A map of the state of washington&#10;&#10;AI-generated content may be incorrect.">
            <a:extLst>
              <a:ext uri="{FF2B5EF4-FFF2-40B4-BE49-F238E27FC236}">
                <a16:creationId xmlns:a16="http://schemas.microsoft.com/office/drawing/2014/main" id="{E35172BA-163D-DA13-1023-58546463A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754" y="1116188"/>
            <a:ext cx="5357501" cy="3692789"/>
          </a:xfrm>
          <a:prstGeom prst="rect">
            <a:avLst/>
          </a:prstGeom>
        </p:spPr>
      </p:pic>
      <p:pic>
        <p:nvPicPr>
          <p:cNvPr id="10" name="Picture 9" descr="A group of logos with text&#10;&#10;AI-generated content may be incorrect.">
            <a:extLst>
              <a:ext uri="{FF2B5EF4-FFF2-40B4-BE49-F238E27FC236}">
                <a16:creationId xmlns:a16="http://schemas.microsoft.com/office/drawing/2014/main" id="{6499E215-4920-0595-1AAC-5F92A39CDA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1334" y="1239234"/>
            <a:ext cx="1016932" cy="3446698"/>
          </a:xfrm>
          <a:prstGeom prst="rect">
            <a:avLst/>
          </a:prstGeom>
        </p:spPr>
      </p:pic>
      <p:sp>
        <p:nvSpPr>
          <p:cNvPr id="2" name="Rectangle 1">
            <a:extLst>
              <a:ext uri="{FF2B5EF4-FFF2-40B4-BE49-F238E27FC236}">
                <a16:creationId xmlns:a16="http://schemas.microsoft.com/office/drawing/2014/main" id="{98D73EB4-F854-2690-F437-B5ADFA2CA003}"/>
              </a:ext>
            </a:extLst>
          </p:cNvPr>
          <p:cNvSpPr/>
          <p:nvPr/>
        </p:nvSpPr>
        <p:spPr>
          <a:xfrm>
            <a:off x="1415514" y="892985"/>
            <a:ext cx="7082683" cy="369332"/>
          </a:xfrm>
          <a:prstGeom prst="rect">
            <a:avLst/>
          </a:prstGeom>
        </p:spPr>
        <p:txBody>
          <a:bodyPr wrap="square">
            <a:spAutoFit/>
          </a:bodyPr>
          <a:lstStyle/>
          <a:p>
            <a:pPr algn="ctr" defTabSz="685800">
              <a:defRPr/>
            </a:pPr>
            <a:r>
              <a:rPr lang="en-US" altLang="en-US">
                <a:ln w="0"/>
                <a:solidFill>
                  <a:srgbClr val="D11242"/>
                </a:solidFill>
                <a:latin typeface="Aptos" panose="02110004020202020204"/>
              </a:rPr>
              <a:t>Together…we help Washington businesses grow &amp; succeed </a:t>
            </a:r>
          </a:p>
        </p:txBody>
      </p:sp>
      <p:pic>
        <p:nvPicPr>
          <p:cNvPr id="5" name="Picture 4" descr="A group of people posing for a photo&#10;&#10;Description automatically generated">
            <a:extLst>
              <a:ext uri="{FF2B5EF4-FFF2-40B4-BE49-F238E27FC236}">
                <a16:creationId xmlns:a16="http://schemas.microsoft.com/office/drawing/2014/main" id="{6F598060-80D5-E464-46CE-D402BE8AC4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972" y="4708804"/>
            <a:ext cx="3579440" cy="1145448"/>
          </a:xfrm>
          <a:prstGeom prst="rect">
            <a:avLst/>
          </a:prstGeom>
          <a:ln>
            <a:solidFill>
              <a:schemeClr val="tx1"/>
            </a:solidFill>
          </a:ln>
        </p:spPr>
      </p:pic>
    </p:spTree>
    <p:extLst>
      <p:ext uri="{BB962C8B-B14F-4D97-AF65-F5344CB8AC3E}">
        <p14:creationId xmlns:p14="http://schemas.microsoft.com/office/powerpoint/2010/main" val="2631597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9407-07C7-25D1-116D-770426FC92BA}"/>
              </a:ext>
            </a:extLst>
          </p:cNvPr>
          <p:cNvSpPr>
            <a:spLocks noGrp="1"/>
          </p:cNvSpPr>
          <p:nvPr>
            <p:ph type="title"/>
          </p:nvPr>
        </p:nvSpPr>
        <p:spPr/>
        <p:txBody>
          <a:bodyPr/>
          <a:lstStyle/>
          <a:p>
            <a:r>
              <a:rPr lang="en-US"/>
              <a:t>SBDC vs Other Services</a:t>
            </a:r>
          </a:p>
        </p:txBody>
      </p:sp>
      <p:sp>
        <p:nvSpPr>
          <p:cNvPr id="3" name="Content Placeholder 2">
            <a:extLst>
              <a:ext uri="{FF2B5EF4-FFF2-40B4-BE49-F238E27FC236}">
                <a16:creationId xmlns:a16="http://schemas.microsoft.com/office/drawing/2014/main" id="{6956FEC8-0653-74A9-10E2-A2D9523755BD}"/>
              </a:ext>
            </a:extLst>
          </p:cNvPr>
          <p:cNvSpPr>
            <a:spLocks noGrp="1"/>
          </p:cNvSpPr>
          <p:nvPr>
            <p:ph idx="1"/>
          </p:nvPr>
        </p:nvSpPr>
        <p:spPr>
          <a:xfrm>
            <a:off x="168474" y="2264323"/>
            <a:ext cx="8585440" cy="3445544"/>
          </a:xfrm>
        </p:spPr>
        <p:txBody>
          <a:bodyPr lIns="68580" tIns="34290" rIns="68580" bIns="34290" anchor="t"/>
          <a:lstStyle/>
          <a:p>
            <a:r>
              <a:rPr lang="en-US" sz="2700"/>
              <a:t>Network of 40+ full-time advisors from diverse industries</a:t>
            </a:r>
          </a:p>
          <a:p>
            <a:r>
              <a:rPr lang="en-US" sz="2700"/>
              <a:t>Extensive small business ownership or management experience qualifications</a:t>
            </a:r>
          </a:p>
          <a:p>
            <a:r>
              <a:rPr lang="en-US" sz="2700"/>
              <a:t>In-house market research team</a:t>
            </a:r>
          </a:p>
          <a:p>
            <a:r>
              <a:rPr lang="en-US" sz="2700"/>
              <a:t>International trade advising</a:t>
            </a:r>
          </a:p>
          <a:p>
            <a:r>
              <a:rPr lang="en-US" sz="2700"/>
              <a:t>Aligned success metrics</a:t>
            </a:r>
          </a:p>
        </p:txBody>
      </p:sp>
    </p:spTree>
    <p:extLst>
      <p:ext uri="{BB962C8B-B14F-4D97-AF65-F5344CB8AC3E}">
        <p14:creationId xmlns:p14="http://schemas.microsoft.com/office/powerpoint/2010/main" val="3400858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5167-760B-2551-7CC8-FF95450FE211}"/>
              </a:ext>
            </a:extLst>
          </p:cNvPr>
          <p:cNvSpPr>
            <a:spLocks noGrp="1"/>
          </p:cNvSpPr>
          <p:nvPr>
            <p:ph type="title"/>
          </p:nvPr>
        </p:nvSpPr>
        <p:spPr/>
        <p:txBody>
          <a:bodyPr/>
          <a:lstStyle/>
          <a:p>
            <a:r>
              <a:rPr lang="en-US"/>
              <a:t>Economic Impact </a:t>
            </a:r>
            <a:r>
              <a:rPr lang="en-US" sz="3000"/>
              <a:t>(How We are Measured &amp; Funded)</a:t>
            </a:r>
            <a:br>
              <a:rPr lang="en-US"/>
            </a:br>
            <a:r>
              <a:rPr lang="en-US" sz="2700" i="1"/>
              <a:t>2024 by the Numbers</a:t>
            </a:r>
            <a:endParaRPr lang="en-US" i="1"/>
          </a:p>
        </p:txBody>
      </p:sp>
      <p:pic>
        <p:nvPicPr>
          <p:cNvPr id="4" name="Picture 3">
            <a:extLst>
              <a:ext uri="{FF2B5EF4-FFF2-40B4-BE49-F238E27FC236}">
                <a16:creationId xmlns:a16="http://schemas.microsoft.com/office/drawing/2014/main" id="{04B21DDE-604D-26D3-BF5A-20D69C6F238A}"/>
              </a:ext>
            </a:extLst>
          </p:cNvPr>
          <p:cNvPicPr>
            <a:picLocks noChangeAspect="1"/>
          </p:cNvPicPr>
          <p:nvPr/>
        </p:nvPicPr>
        <p:blipFill>
          <a:blip r:embed="rId3"/>
          <a:stretch>
            <a:fillRect/>
          </a:stretch>
        </p:blipFill>
        <p:spPr>
          <a:xfrm>
            <a:off x="1740287" y="2265721"/>
            <a:ext cx="5663426" cy="3213722"/>
          </a:xfrm>
          <a:prstGeom prst="rect">
            <a:avLst/>
          </a:prstGeom>
        </p:spPr>
      </p:pic>
    </p:spTree>
    <p:extLst>
      <p:ext uri="{BB962C8B-B14F-4D97-AF65-F5344CB8AC3E}">
        <p14:creationId xmlns:p14="http://schemas.microsoft.com/office/powerpoint/2010/main" val="2014578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E14CB-E806-832F-61A4-C1268D9F059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52A2DB-E9A1-7FCA-69DA-E35E853AA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341" y="2387346"/>
            <a:ext cx="2967948" cy="2967948"/>
          </a:xfrm>
          <a:prstGeom prst="rect">
            <a:avLst/>
          </a:prstGeom>
        </p:spPr>
      </p:pic>
      <p:sp>
        <p:nvSpPr>
          <p:cNvPr id="3" name="Content Placeholder 2">
            <a:extLst>
              <a:ext uri="{FF2B5EF4-FFF2-40B4-BE49-F238E27FC236}">
                <a16:creationId xmlns:a16="http://schemas.microsoft.com/office/drawing/2014/main" id="{CDC235D7-8334-01F7-2E7D-C96BD709714A}"/>
              </a:ext>
            </a:extLst>
          </p:cNvPr>
          <p:cNvSpPr>
            <a:spLocks noGrp="1"/>
          </p:cNvSpPr>
          <p:nvPr>
            <p:ph sz="half" idx="1"/>
          </p:nvPr>
        </p:nvSpPr>
        <p:spPr>
          <a:xfrm>
            <a:off x="278202" y="2556091"/>
            <a:ext cx="5477140" cy="3263504"/>
          </a:xfrm>
        </p:spPr>
        <p:txBody>
          <a:bodyPr>
            <a:normAutofit/>
          </a:bodyPr>
          <a:lstStyle/>
          <a:p>
            <a:r>
              <a:rPr lang="en-US" sz="1350"/>
              <a:t>15+ years in the restaurant industry at his family’s Thai restaurant, Chili Basil in Lynnwood, WA</a:t>
            </a:r>
          </a:p>
          <a:p>
            <a:r>
              <a:rPr lang="en-US" sz="1350"/>
              <a:t>7+ years of small business advising as the founder of a tech consulting firm, called Sidekick, and as the small business technology coach at Ventures Nonprofit</a:t>
            </a:r>
          </a:p>
          <a:p>
            <a:r>
              <a:rPr lang="en-US" sz="1350"/>
              <a:t>10 years in residential and commercial real estate, representing clients in the Greater Seattle Area</a:t>
            </a:r>
          </a:p>
          <a:p>
            <a:r>
              <a:rPr lang="en-US" sz="1350"/>
              <a:t>Conversationally fluent in Thai</a:t>
            </a:r>
          </a:p>
          <a:p>
            <a:r>
              <a:rPr lang="en-US" sz="1350"/>
              <a:t>Graduated from UW’s Foster School of Business</a:t>
            </a:r>
          </a:p>
          <a:p>
            <a:r>
              <a:rPr lang="en-US" sz="1350"/>
              <a:t>Current community involvements include the Good Business Network of Washington (formerly, the Seattle Good Business Network) and the Seattle Hub of the Global Shapers Program at the World Economic Forum</a:t>
            </a:r>
          </a:p>
          <a:p>
            <a:endParaRPr lang="en-US" sz="1350"/>
          </a:p>
        </p:txBody>
      </p:sp>
      <p:sp>
        <p:nvSpPr>
          <p:cNvPr id="2" name="Title 1">
            <a:extLst>
              <a:ext uri="{FF2B5EF4-FFF2-40B4-BE49-F238E27FC236}">
                <a16:creationId xmlns:a16="http://schemas.microsoft.com/office/drawing/2014/main" id="{BAABAEC1-4570-76E6-DB3E-83427A7C0584}"/>
              </a:ext>
            </a:extLst>
          </p:cNvPr>
          <p:cNvSpPr>
            <a:spLocks noGrp="1"/>
          </p:cNvSpPr>
          <p:nvPr>
            <p:ph type="title"/>
          </p:nvPr>
        </p:nvSpPr>
        <p:spPr>
          <a:xfrm>
            <a:off x="278202" y="1038405"/>
            <a:ext cx="8585440" cy="931653"/>
          </a:xfrm>
        </p:spPr>
        <p:txBody>
          <a:bodyPr lIns="68580" tIns="34290" rIns="68580" bIns="34290" anchor="ctr">
            <a:normAutofit/>
          </a:bodyPr>
          <a:lstStyle/>
          <a:p>
            <a:r>
              <a:rPr lang="en-US"/>
              <a:t>Seattle SBDC: </a:t>
            </a:r>
            <a:r>
              <a:rPr lang="en-US" err="1"/>
              <a:t>Supo</a:t>
            </a:r>
            <a:r>
              <a:rPr lang="en-US"/>
              <a:t> </a:t>
            </a:r>
            <a:r>
              <a:rPr lang="en-US" err="1"/>
              <a:t>Techagumthorn</a:t>
            </a:r>
            <a:endParaRPr lang="en-US" i="1" err="1"/>
          </a:p>
        </p:txBody>
      </p:sp>
    </p:spTree>
    <p:extLst>
      <p:ext uri="{BB962C8B-B14F-4D97-AF65-F5344CB8AC3E}">
        <p14:creationId xmlns:p14="http://schemas.microsoft.com/office/powerpoint/2010/main" val="34000847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84831C-1881-4DC2-8539-8B6DF82BCBAC}"/>
              </a:ext>
            </a:extLst>
          </p:cNvPr>
          <p:cNvSpPr txBox="1"/>
          <p:nvPr/>
        </p:nvSpPr>
        <p:spPr>
          <a:xfrm>
            <a:off x="2120081" y="1873352"/>
            <a:ext cx="4903839" cy="1454244"/>
          </a:xfrm>
          <a:prstGeom prst="rect">
            <a:avLst/>
          </a:prstGeom>
          <a:noFill/>
        </p:spPr>
        <p:txBody>
          <a:bodyPr wrap="square" lIns="68580" tIns="34290" rIns="68580" bIns="34290" rtlCol="0" anchor="t">
            <a:spAutoFit/>
          </a:bodyPr>
          <a:lstStyle/>
          <a:p>
            <a:pPr algn="ctr" defTabSz="685800"/>
            <a:r>
              <a:rPr lang="en-US">
                <a:solidFill>
                  <a:prstClr val="white"/>
                </a:solidFill>
                <a:latin typeface="Aptos" panose="02110004020202020204"/>
              </a:rPr>
              <a:t>www.WSBDC.org</a:t>
            </a:r>
          </a:p>
          <a:p>
            <a:pPr algn="ctr" defTabSz="685800"/>
            <a:endParaRPr lang="en-US">
              <a:solidFill>
                <a:prstClr val="white"/>
              </a:solidFill>
              <a:latin typeface="Aptos" panose="02110004020202020204"/>
            </a:endParaRPr>
          </a:p>
          <a:p>
            <a:pPr algn="ctr" defTabSz="685800"/>
            <a:r>
              <a:rPr lang="en-US">
                <a:solidFill>
                  <a:prstClr val="white"/>
                </a:solidFill>
                <a:latin typeface="Aptos" panose="02110004020202020204"/>
              </a:rPr>
              <a:t>Supo Techagumthorn</a:t>
            </a:r>
          </a:p>
          <a:p>
            <a:pPr algn="ctr" defTabSz="685800"/>
            <a:r>
              <a:rPr lang="en-US">
                <a:solidFill>
                  <a:prstClr val="white"/>
                </a:solidFill>
                <a:latin typeface="Aptos" panose="02110004020202020204"/>
              </a:rPr>
              <a:t>Seattle SBDC</a:t>
            </a:r>
          </a:p>
          <a:p>
            <a:pPr algn="ctr" defTabSz="685800"/>
            <a:r>
              <a:rPr lang="en-US">
                <a:solidFill>
                  <a:prstClr val="white"/>
                </a:solidFill>
                <a:latin typeface="Aptos" panose="02110004020202020204"/>
              </a:rPr>
              <a:t>supo@wsu.edu</a:t>
            </a:r>
          </a:p>
        </p:txBody>
      </p:sp>
    </p:spTree>
    <p:extLst>
      <p:ext uri="{BB962C8B-B14F-4D97-AF65-F5344CB8AC3E}">
        <p14:creationId xmlns:p14="http://schemas.microsoft.com/office/powerpoint/2010/main" val="39161847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371510"/>
            <a:ext cx="8184662" cy="670906"/>
          </a:xfrm>
        </p:spPr>
        <p:txBody>
          <a:bodyPr anchor="b">
            <a:normAutofit/>
          </a:bodyPr>
          <a:lstStyle/>
          <a:p>
            <a:pPr algn="ctr"/>
            <a:r>
              <a:rPr lang="en-US" dirty="0"/>
              <a:t>Upcoming Events</a:t>
            </a:r>
          </a:p>
        </p:txBody>
      </p:sp>
      <p:graphicFrame>
        <p:nvGraphicFramePr>
          <p:cNvPr id="5" name="Text Placeholder 2">
            <a:extLst>
              <a:ext uri="{FF2B5EF4-FFF2-40B4-BE49-F238E27FC236}">
                <a16:creationId xmlns:a16="http://schemas.microsoft.com/office/drawing/2014/main" id="{9EF8F644-410D-4A51-B733-37DA23552986}"/>
              </a:ext>
            </a:extLst>
          </p:cNvPr>
          <p:cNvGraphicFramePr/>
          <p:nvPr>
            <p:extLst>
              <p:ext uri="{D42A27DB-BD31-4B8C-83A1-F6EECF244321}">
                <p14:modId xmlns:p14="http://schemas.microsoft.com/office/powerpoint/2010/main" val="2176175066"/>
              </p:ext>
            </p:extLst>
          </p:nvPr>
        </p:nvGraphicFramePr>
        <p:xfrm>
          <a:off x="766763" y="938784"/>
          <a:ext cx="8021637" cy="6583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5596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73357" y="129654"/>
            <a:ext cx="8184662" cy="995762"/>
          </a:xfrm>
        </p:spPr>
        <p:txBody>
          <a:bodyPr>
            <a:normAutofit/>
          </a:bodyPr>
          <a:lstStyle/>
          <a:p>
            <a:pPr algn="ctr"/>
            <a:r>
              <a:rPr lang="en-US" sz="3200"/>
              <a:t>University Contacts</a:t>
            </a:r>
          </a:p>
        </p:txBody>
      </p:sp>
      <p:sp>
        <p:nvSpPr>
          <p:cNvPr id="3" name="Text Placeholder 2"/>
          <p:cNvSpPr>
            <a:spLocks noGrp="1"/>
          </p:cNvSpPr>
          <p:nvPr>
            <p:ph type="body" sz="quarter" idx="11"/>
          </p:nvPr>
        </p:nvSpPr>
        <p:spPr>
          <a:xfrm>
            <a:off x="301841" y="1019175"/>
            <a:ext cx="7945344" cy="5709171"/>
          </a:xfrm>
        </p:spPr>
        <p:txBody>
          <a:bodyPr lIns="91440" tIns="45720" rIns="91440" bIns="45720" anchor="t"/>
          <a:lstStyle/>
          <a:p>
            <a:pPr marL="0" indent="0">
              <a:buNone/>
            </a:pPr>
            <a:r>
              <a:rPr lang="en-US" sz="1600" dirty="0"/>
              <a:t>	Academy Procurement Services - Goods and Services	 </a:t>
            </a:r>
          </a:p>
          <a:p>
            <a:pPr lvl="1">
              <a:spcBef>
                <a:spcPts val="0"/>
              </a:spcBef>
            </a:pPr>
            <a:endParaRPr lang="en-US" sz="1400" b="0" dirty="0"/>
          </a:p>
          <a:p>
            <a:pPr lvl="1">
              <a:spcBef>
                <a:spcPts val="0"/>
              </a:spcBef>
            </a:pPr>
            <a:r>
              <a:rPr lang="en-US" sz="1200" b="0" dirty="0"/>
              <a:t>Kassy Ellefson </a:t>
            </a:r>
            <a:r>
              <a:rPr lang="en-US" sz="1200" b="0" dirty="0">
                <a:hlinkClick r:id="rId2"/>
              </a:rPr>
              <a:t>ellefson@uw.edu</a:t>
            </a:r>
            <a:r>
              <a:rPr lang="en-US" sz="1200" b="0" dirty="0"/>
              <a:t> / Scientific</a:t>
            </a:r>
          </a:p>
          <a:p>
            <a:pPr lvl="1">
              <a:spcBef>
                <a:spcPts val="0"/>
              </a:spcBef>
            </a:pPr>
            <a:r>
              <a:rPr lang="en-US" sz="1200" b="0" dirty="0"/>
              <a:t>Claudia Christensen </a:t>
            </a:r>
            <a:r>
              <a:rPr lang="en-US" sz="1200" b="0" dirty="0">
                <a:hlinkClick r:id="rId3"/>
              </a:rPr>
              <a:t>claudiac@uw.edu</a:t>
            </a:r>
            <a:r>
              <a:rPr lang="en-US" sz="1200" b="0" dirty="0"/>
              <a:t> /Furniture - Small Business Administrator</a:t>
            </a:r>
          </a:p>
          <a:p>
            <a:pPr lvl="1">
              <a:spcBef>
                <a:spcPts val="0"/>
              </a:spcBef>
            </a:pPr>
            <a:r>
              <a:rPr lang="en-US" sz="1200" b="0" dirty="0"/>
              <a:t>Robert Hardie / </a:t>
            </a:r>
            <a:r>
              <a:rPr lang="en-US" sz="1200" b="0" dirty="0">
                <a:hlinkClick r:id="rId4"/>
              </a:rPr>
              <a:t>bhardie@uw.edu/</a:t>
            </a:r>
            <a:r>
              <a:rPr lang="en-US" sz="1200" b="0" dirty="0"/>
              <a:t> – Tacoma Campus</a:t>
            </a:r>
          </a:p>
          <a:p>
            <a:pPr lvl="1">
              <a:spcBef>
                <a:spcPts val="0"/>
              </a:spcBef>
            </a:pPr>
            <a:r>
              <a:rPr lang="en-US" sz="1200" b="0" dirty="0"/>
              <a:t>Chao Huang / </a:t>
            </a:r>
            <a:r>
              <a:rPr lang="en-US" sz="1200" b="0" dirty="0">
                <a:hlinkClick r:id="rId5"/>
              </a:rPr>
              <a:t>choung21@uw.edu/</a:t>
            </a:r>
            <a:r>
              <a:rPr lang="en-US" sz="1200" b="0" dirty="0"/>
              <a:t> - Bothell Campus</a:t>
            </a:r>
          </a:p>
          <a:p>
            <a:pPr lvl="1">
              <a:spcBef>
                <a:spcPts val="0"/>
              </a:spcBef>
            </a:pPr>
            <a:r>
              <a:rPr lang="en-US" sz="1200" b="0" dirty="0"/>
              <a:t>Ping Huang </a:t>
            </a:r>
            <a:r>
              <a:rPr lang="en-US" sz="1200" b="0" dirty="0">
                <a:hlinkClick r:id="rId6"/>
              </a:rPr>
              <a:t>/pinghuang@uw.edu</a:t>
            </a:r>
            <a:r>
              <a:rPr lang="en-US" sz="1200" b="0" dirty="0"/>
              <a:t>  – Catering and Conferences</a:t>
            </a:r>
          </a:p>
          <a:p>
            <a:pPr lvl="1">
              <a:spcBef>
                <a:spcPts val="0"/>
              </a:spcBef>
            </a:pPr>
            <a:r>
              <a:rPr lang="en-US" sz="1200" b="0" dirty="0"/>
              <a:t>Dawn Lake  </a:t>
            </a:r>
            <a:r>
              <a:rPr lang="en-US" sz="1200" b="0" dirty="0">
                <a:hlinkClick r:id="rId7"/>
              </a:rPr>
              <a:t>dawnlake@uw.edu</a:t>
            </a:r>
            <a:r>
              <a:rPr lang="en-US" sz="1200" b="0" dirty="0"/>
              <a:t> / Consulting – Professional Services</a:t>
            </a:r>
          </a:p>
          <a:p>
            <a:pPr lvl="1">
              <a:spcBef>
                <a:spcPts val="0"/>
              </a:spcBef>
            </a:pPr>
            <a:r>
              <a:rPr lang="en-US" sz="1200" b="0" dirty="0"/>
              <a:t>Silvia Andersen/ silvif@uw.edu- Audio Visual – IT Consulting</a:t>
            </a:r>
          </a:p>
          <a:p>
            <a:pPr lvl="1">
              <a:spcBef>
                <a:spcPts val="0"/>
              </a:spcBef>
            </a:pPr>
            <a:r>
              <a:rPr lang="en-US" sz="1200" b="0" dirty="0"/>
              <a:t>Ben Cory </a:t>
            </a:r>
            <a:r>
              <a:rPr lang="en-US" sz="1200" b="0" dirty="0">
                <a:hlinkClick r:id="rId8"/>
              </a:rPr>
              <a:t>bcory@uw.edu/</a:t>
            </a:r>
            <a:r>
              <a:rPr lang="en-US" sz="1200" b="0" dirty="0"/>
              <a:t> - IT and Software</a:t>
            </a:r>
          </a:p>
          <a:p>
            <a:pPr lvl="1">
              <a:spcBef>
                <a:spcPts val="0"/>
              </a:spcBef>
            </a:pPr>
            <a:r>
              <a:rPr lang="en-US" sz="1200" b="0" dirty="0"/>
              <a:t>Kassy Ellefson/Claudia Christensen- Office, Janitorial, Laundry and Maintenance</a:t>
            </a:r>
          </a:p>
          <a:p>
            <a:pPr lvl="1">
              <a:spcBef>
                <a:spcPts val="0"/>
              </a:spcBef>
            </a:pPr>
            <a:r>
              <a:rPr lang="en-US" sz="1200" b="0" dirty="0"/>
              <a:t>Graham Sherwood </a:t>
            </a:r>
            <a:r>
              <a:rPr lang="en-US" sz="1200" b="0" dirty="0">
                <a:hlinkClick r:id="rId9"/>
              </a:rPr>
              <a:t>grams@uw.edu</a:t>
            </a:r>
            <a:r>
              <a:rPr lang="en-US" sz="1200" b="0" dirty="0"/>
              <a:t> /  Housing &amp; Food Services</a:t>
            </a:r>
          </a:p>
          <a:p>
            <a:pPr lvl="1">
              <a:spcBef>
                <a:spcPts val="0"/>
              </a:spcBef>
            </a:pPr>
            <a:r>
              <a:rPr lang="en-US" sz="1200" b="0" dirty="0">
                <a:hlinkClick r:id="rId10"/>
              </a:rPr>
              <a:t>uwfbuy@uw.edu</a:t>
            </a:r>
            <a:r>
              <a:rPr lang="en-US" sz="1200" b="0" dirty="0"/>
              <a:t> - work that affect UW buildings or infrastructure, including maintenance, repairs, alterations, or installations involving trade labor. </a:t>
            </a:r>
          </a:p>
          <a:p>
            <a:pPr lvl="1">
              <a:spcBef>
                <a:spcPts val="0"/>
              </a:spcBef>
            </a:pPr>
            <a:endParaRPr lang="en-US" sz="1200" b="0" dirty="0"/>
          </a:p>
          <a:p>
            <a:pPr marL="0" indent="0">
              <a:spcBef>
                <a:spcPts val="0"/>
              </a:spcBef>
              <a:buNone/>
            </a:pPr>
            <a:r>
              <a:rPr lang="en-US" sz="1600" dirty="0"/>
              <a:t>	UW Medicine Procurement – IT Purchases</a:t>
            </a:r>
          </a:p>
          <a:p>
            <a:pPr lvl="1">
              <a:spcBef>
                <a:spcPts val="0"/>
              </a:spcBef>
            </a:pPr>
            <a:r>
              <a:rPr lang="en-US" sz="1200" b="0" dirty="0"/>
              <a:t>Lisa Walton lw225@uw.edu</a:t>
            </a:r>
          </a:p>
          <a:p>
            <a:pPr lvl="1">
              <a:spcBef>
                <a:spcPts val="0"/>
              </a:spcBef>
            </a:pPr>
            <a:endParaRPr lang="en-US" sz="1400" b="0" dirty="0"/>
          </a:p>
          <a:p>
            <a:pPr marL="457200" lvl="1" indent="0">
              <a:spcBef>
                <a:spcPts val="0"/>
              </a:spcBef>
              <a:buNone/>
            </a:pPr>
            <a:r>
              <a:rPr lang="en-US" sz="1600" dirty="0"/>
              <a:t>UW Medicine Procurement – Supply Chain</a:t>
            </a:r>
            <a:endParaRPr lang="en-US" sz="1600" b="0" dirty="0"/>
          </a:p>
          <a:p>
            <a:pPr lvl="1">
              <a:spcBef>
                <a:spcPts val="0"/>
              </a:spcBef>
            </a:pPr>
            <a:r>
              <a:rPr lang="en-US" sz="1200" b="0" dirty="0"/>
              <a:t>Eddie Smith eys2@uw.edu</a:t>
            </a:r>
          </a:p>
          <a:p>
            <a:pPr lvl="1">
              <a:spcBef>
                <a:spcPts val="0"/>
              </a:spcBef>
            </a:pPr>
            <a:endParaRPr lang="en-US" sz="1400" b="0" dirty="0"/>
          </a:p>
          <a:p>
            <a:pPr marL="457200" lvl="1" indent="0">
              <a:spcBef>
                <a:spcPts val="0"/>
              </a:spcBef>
              <a:buNone/>
            </a:pPr>
            <a:r>
              <a:rPr lang="en-US" sz="1600" dirty="0"/>
              <a:t>UW Facilities - Construction </a:t>
            </a:r>
            <a:endParaRPr lang="en-US" sz="1600" b="0" dirty="0"/>
          </a:p>
          <a:p>
            <a:pPr lvl="1">
              <a:spcBef>
                <a:spcPts val="0"/>
              </a:spcBef>
            </a:pPr>
            <a:r>
              <a:rPr lang="en-US" sz="1200" b="0" dirty="0"/>
              <a:t> Monica Acevedo-Soto / </a:t>
            </a:r>
            <a:r>
              <a:rPr lang="en-US" sz="1200" b="0" dirty="0">
                <a:hlinkClick r:id="rId11"/>
              </a:rPr>
              <a:t>monica25@uw.edu</a:t>
            </a:r>
            <a:r>
              <a:rPr lang="en-US" sz="1200" b="0" dirty="0"/>
              <a:t>/ Trica Olsen Demarest / </a:t>
            </a:r>
            <a:r>
              <a:rPr lang="en-US" sz="1200" b="0" dirty="0">
                <a:hlinkClick r:id="rId12"/>
              </a:rPr>
              <a:t>triciaod@uw.edu</a:t>
            </a:r>
            <a:endParaRPr lang="en-US" sz="1200" b="0" dirty="0"/>
          </a:p>
          <a:p>
            <a:pPr lvl="1">
              <a:spcBef>
                <a:spcPts val="0"/>
              </a:spcBef>
            </a:pPr>
            <a:r>
              <a:rPr lang="en-US" sz="1200" b="0" dirty="0"/>
              <a:t>Angela Jones / </a:t>
            </a:r>
            <a:r>
              <a:rPr lang="en-US" sz="1200" b="0" dirty="0">
                <a:hlinkClick r:id="rId13"/>
              </a:rPr>
              <a:t>ajones77@uw.edu</a:t>
            </a:r>
            <a:r>
              <a:rPr lang="en-US" sz="1200" b="0" dirty="0"/>
              <a:t> – BDE Coordinator</a:t>
            </a:r>
          </a:p>
          <a:p>
            <a:pPr marL="457200" lvl="1" indent="0">
              <a:spcBef>
                <a:spcPts val="0"/>
              </a:spcBef>
              <a:buNone/>
            </a:pPr>
            <a:endParaRPr lang="en-US" sz="1400" b="0" dirty="0"/>
          </a:p>
          <a:p>
            <a:pPr marL="457200" lvl="1" indent="0">
              <a:spcBef>
                <a:spcPts val="0"/>
              </a:spcBef>
              <a:buNone/>
            </a:pPr>
            <a:r>
              <a:rPr lang="en-US" sz="1600" dirty="0"/>
              <a:t>UW Foster School Consulting and Business Development Center</a:t>
            </a:r>
          </a:p>
          <a:p>
            <a:pPr marL="457200" lvl="1" indent="0">
              <a:spcBef>
                <a:spcPts val="0"/>
              </a:spcBef>
              <a:buNone/>
            </a:pPr>
            <a:r>
              <a:rPr lang="en-US" sz="1600" dirty="0"/>
              <a:t>	</a:t>
            </a:r>
            <a:r>
              <a:rPr lang="en-US" sz="1200" b="0" dirty="0"/>
              <a:t>Wil Tutol </a:t>
            </a:r>
            <a:r>
              <a:rPr lang="en-US" sz="1200" b="0" dirty="0">
                <a:hlinkClick r:id="rId14"/>
              </a:rPr>
              <a:t>wtutol@uw.edu</a:t>
            </a:r>
            <a:r>
              <a:rPr lang="en-US" sz="1200" b="0" dirty="0"/>
              <a:t> / Gabriela Michan </a:t>
            </a:r>
            <a:r>
              <a:rPr lang="en-US" sz="1200" b="0" dirty="0">
                <a:hlinkClick r:id="rId15"/>
              </a:rPr>
              <a:t>gmichan@uw.edu</a:t>
            </a:r>
            <a:endParaRPr lang="en-US" sz="1200" b="0" dirty="0"/>
          </a:p>
          <a:p>
            <a:pPr marL="457200" lvl="1" indent="0">
              <a:spcBef>
                <a:spcPts val="0"/>
              </a:spcBef>
              <a:buNone/>
            </a:pPr>
            <a:endParaRPr lang="en-US" sz="1400" b="0" dirty="0"/>
          </a:p>
          <a:p>
            <a:pPr lvl="1">
              <a:spcBef>
                <a:spcPts val="0"/>
              </a:spcBef>
            </a:pPr>
            <a:endParaRPr lang="en-US" sz="1600" b="0" dirty="0"/>
          </a:p>
          <a:p>
            <a:pPr lvl="1">
              <a:spcBef>
                <a:spcPts val="0"/>
              </a:spcBef>
            </a:pPr>
            <a:endParaRPr lang="en-US" sz="1600" b="0" dirty="0"/>
          </a:p>
        </p:txBody>
      </p:sp>
    </p:spTree>
    <p:extLst>
      <p:ext uri="{BB962C8B-B14F-4D97-AF65-F5344CB8AC3E}">
        <p14:creationId xmlns:p14="http://schemas.microsoft.com/office/powerpoint/2010/main" val="1353056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1E6A4-53DC-3A68-D032-21EAE5B82853}"/>
              </a:ext>
            </a:extLst>
          </p:cNvPr>
          <p:cNvSpPr>
            <a:spLocks noGrp="1"/>
          </p:cNvSpPr>
          <p:nvPr>
            <p:ph type="body" sz="quarter" idx="10"/>
          </p:nvPr>
        </p:nvSpPr>
        <p:spPr/>
        <p:txBody>
          <a:bodyPr>
            <a:normAutofit/>
          </a:bodyPr>
          <a:lstStyle/>
          <a:p>
            <a:pPr algn="ctr"/>
            <a:r>
              <a:rPr lang="en-US" sz="3200"/>
              <a:t>UW Internal Supplier Business Directory</a:t>
            </a:r>
          </a:p>
        </p:txBody>
      </p:sp>
      <p:sp>
        <p:nvSpPr>
          <p:cNvPr id="3" name="Text Placeholder 2">
            <a:extLst>
              <a:ext uri="{FF2B5EF4-FFF2-40B4-BE49-F238E27FC236}">
                <a16:creationId xmlns:a16="http://schemas.microsoft.com/office/drawing/2014/main" id="{FA4E7B85-A71F-010D-59F9-69AD2302C7B0}"/>
              </a:ext>
            </a:extLst>
          </p:cNvPr>
          <p:cNvSpPr>
            <a:spLocks noGrp="1"/>
          </p:cNvSpPr>
          <p:nvPr>
            <p:ph type="body" sz="quarter" idx="11"/>
          </p:nvPr>
        </p:nvSpPr>
        <p:spPr/>
        <p:txBody>
          <a:bodyPr/>
          <a:lstStyle/>
          <a:p>
            <a:r>
              <a:rPr lang="en-US" sz="1800"/>
              <a:t>Register </a:t>
            </a:r>
            <a:r>
              <a:rPr lang="en-US" sz="1800" b="0"/>
              <a:t>to join the university’s internal supplier business directory (powered by Supplier.io). Supplier.io is an advanced business directory data platform designed to help organizations identify and monitor diverse suppliers. </a:t>
            </a:r>
          </a:p>
          <a:p>
            <a:r>
              <a:rPr lang="en-US" sz="1800" b="0"/>
              <a:t>University of Washington buyers and internal partners leverage this system to enhance spend initiatives and use the internal database when seeking businesses for work. The UW supplier business directory is open to all businesses interested in opportunities with the university. Small, veteran-owned, disadvantaged businesses, may register in the database, and provide evidence of their certification status (if applicable). </a:t>
            </a:r>
          </a:p>
          <a:p>
            <a:r>
              <a:rPr lang="en-US" sz="1800"/>
              <a:t>Register at</a:t>
            </a:r>
            <a:r>
              <a:rPr lang="en-US" sz="1800" b="0"/>
              <a:t>: </a:t>
            </a:r>
            <a:r>
              <a:rPr lang="en-US" sz="1800" b="0">
                <a:hlinkClick r:id="rId2"/>
              </a:rPr>
              <a:t>https://universityofwashington.supplierone.co/</a:t>
            </a:r>
            <a:endParaRPr lang="en-US" sz="1800" b="0"/>
          </a:p>
          <a:p>
            <a:endParaRPr lang="en-US" sz="1800" b="0"/>
          </a:p>
        </p:txBody>
      </p:sp>
    </p:spTree>
    <p:extLst>
      <p:ext uri="{BB962C8B-B14F-4D97-AF65-F5344CB8AC3E}">
        <p14:creationId xmlns:p14="http://schemas.microsoft.com/office/powerpoint/2010/main" val="3437955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869CCAD7-0459-A549-A788-8AAF633D0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864" y="5408028"/>
            <a:ext cx="2304572" cy="1166539"/>
          </a:xfrm>
          <a:prstGeom prst="rect">
            <a:avLst/>
          </a:prstGeom>
        </p:spPr>
      </p:pic>
      <p:sp>
        <p:nvSpPr>
          <p:cNvPr id="3" name="Subtitle 3">
            <a:extLst>
              <a:ext uri="{FF2B5EF4-FFF2-40B4-BE49-F238E27FC236}">
                <a16:creationId xmlns:a16="http://schemas.microsoft.com/office/drawing/2014/main" id="{D8BC71D9-1813-F12D-4706-0FB55E536232}"/>
              </a:ext>
            </a:extLst>
          </p:cNvPr>
          <p:cNvSpPr txBox="1">
            <a:spLocks/>
          </p:cNvSpPr>
          <p:nvPr/>
        </p:nvSpPr>
        <p:spPr>
          <a:xfrm>
            <a:off x="313723" y="4031396"/>
            <a:ext cx="8343900" cy="800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rgbClr val="4B2E84"/>
                </a:solidFill>
                <a:latin typeface="Open Sans" panose="020B0606030504020204" pitchFamily="34" charset="0"/>
                <a:ea typeface="Open Sans" panose="020B0606030504020204" pitchFamily="34" charset="0"/>
                <a:cs typeface="Open Sans" panose="020B0606030504020204" pitchFamily="34" charset="0"/>
              </a:rPr>
              <a:t>Accelerating student careers and growing businesses in communities where they’re needed the most</a:t>
            </a:r>
          </a:p>
        </p:txBody>
      </p:sp>
      <p:pic>
        <p:nvPicPr>
          <p:cNvPr id="8" name="Picture 7" descr="A purple letter w with black background&#10;&#10;AI-generated content may be incorrect.">
            <a:extLst>
              <a:ext uri="{FF2B5EF4-FFF2-40B4-BE49-F238E27FC236}">
                <a16:creationId xmlns:a16="http://schemas.microsoft.com/office/drawing/2014/main" id="{BC3BBB10-6060-5711-DC82-CBC1C32B3E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5882" y="283433"/>
            <a:ext cx="1748118" cy="1177066"/>
          </a:xfrm>
          <a:prstGeom prst="rect">
            <a:avLst/>
          </a:prstGeom>
        </p:spPr>
      </p:pic>
      <p:sp>
        <p:nvSpPr>
          <p:cNvPr id="14" name="Title 2">
            <a:extLst>
              <a:ext uri="{FF2B5EF4-FFF2-40B4-BE49-F238E27FC236}">
                <a16:creationId xmlns:a16="http://schemas.microsoft.com/office/drawing/2014/main" id="{83590E91-ABA8-8FA4-AB4D-E5D64941DD45}"/>
              </a:ext>
            </a:extLst>
          </p:cNvPr>
          <p:cNvSpPr txBox="1">
            <a:spLocks/>
          </p:cNvSpPr>
          <p:nvPr/>
        </p:nvSpPr>
        <p:spPr>
          <a:xfrm>
            <a:off x="261573" y="1448951"/>
            <a:ext cx="8343900" cy="1416926"/>
          </a:xfrm>
          <a:prstGeom prst="rect">
            <a:avLst/>
          </a:prstGeom>
        </p:spPr>
        <p:txBody>
          <a:bodyPr vert="horz" wrap="square" lIns="91440" tIns="45720" rIns="91440" bIns="45720" rtlCol="0" anchor="b" anchorCtr="0">
            <a:spAutoFit/>
          </a:bodyPr>
          <a:lstStyle>
            <a:lvl1pPr algn="l" defTabSz="457200" rtl="0" fontAlgn="base">
              <a:lnSpc>
                <a:spcPts val="5300"/>
              </a:lnSpc>
              <a:spcBef>
                <a:spcPts val="0"/>
              </a:spcBef>
              <a:spcAft>
                <a:spcPct val="0"/>
              </a:spcAft>
              <a:defRPr sz="5200" b="0" kern="1200" cap="all" spc="-30" baseline="0">
                <a:solidFill>
                  <a:schemeClr val="tx2"/>
                </a:solidFill>
                <a:latin typeface="Arial Black" panose="020B0A04020102020204" pitchFamily="34" charset="0"/>
                <a:ea typeface="+mj-ea"/>
                <a:cs typeface="Arial" panose="020B0604020202020204" pitchFamily="34" charset="0"/>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3500" dirty="0">
                <a:solidFill>
                  <a:srgbClr val="4B2E84"/>
                </a:solidFill>
              </a:rPr>
              <a:t>Consulting &amp; Business</a:t>
            </a:r>
            <a:br>
              <a:rPr lang="en-US" sz="3500" dirty="0">
                <a:solidFill>
                  <a:srgbClr val="4B2E84"/>
                </a:solidFill>
              </a:rPr>
            </a:br>
            <a:r>
              <a:rPr lang="en-US" sz="3500" dirty="0">
                <a:solidFill>
                  <a:srgbClr val="4B2E84"/>
                </a:solidFill>
              </a:rPr>
              <a:t>Development Center</a:t>
            </a:r>
          </a:p>
        </p:txBody>
      </p:sp>
      <p:sp>
        <p:nvSpPr>
          <p:cNvPr id="15" name="Freeform 8">
            <a:extLst>
              <a:ext uri="{FF2B5EF4-FFF2-40B4-BE49-F238E27FC236}">
                <a16:creationId xmlns:a16="http://schemas.microsoft.com/office/drawing/2014/main" id="{5DA19F06-F9FF-89D8-F714-347C5BD4A7A1}"/>
              </a:ext>
            </a:extLst>
          </p:cNvPr>
          <p:cNvSpPr>
            <a:spLocks/>
          </p:cNvSpPr>
          <p:nvPr/>
        </p:nvSpPr>
        <p:spPr bwMode="auto">
          <a:xfrm>
            <a:off x="0" y="3223551"/>
            <a:ext cx="5014913" cy="193850"/>
          </a:xfrm>
          <a:custGeom>
            <a:avLst/>
            <a:gdLst>
              <a:gd name="T0" fmla="*/ 0 w 2178"/>
              <a:gd name="T1" fmla="*/ 0 h 80"/>
              <a:gd name="T2" fmla="*/ 2178 w 2178"/>
              <a:gd name="T3" fmla="*/ 0 h 80"/>
              <a:gd name="T4" fmla="*/ 2157 w 2178"/>
              <a:gd name="T5" fmla="*/ 80 h 80"/>
              <a:gd name="T6" fmla="*/ 0 w 2178"/>
              <a:gd name="T7" fmla="*/ 80 h 80"/>
              <a:gd name="T8" fmla="*/ 0 w 2178"/>
              <a:gd name="T9" fmla="*/ 0 h 80"/>
            </a:gdLst>
            <a:ahLst/>
            <a:cxnLst>
              <a:cxn ang="0">
                <a:pos x="T0" y="T1"/>
              </a:cxn>
              <a:cxn ang="0">
                <a:pos x="T2" y="T3"/>
              </a:cxn>
              <a:cxn ang="0">
                <a:pos x="T4" y="T5"/>
              </a:cxn>
              <a:cxn ang="0">
                <a:pos x="T6" y="T7"/>
              </a:cxn>
              <a:cxn ang="0">
                <a:pos x="T8" y="T9"/>
              </a:cxn>
            </a:cxnLst>
            <a:rect l="0" t="0" r="r" b="b"/>
            <a:pathLst>
              <a:path w="2178" h="80">
                <a:moveTo>
                  <a:pt x="0" y="0"/>
                </a:moveTo>
                <a:lnTo>
                  <a:pt x="2178" y="0"/>
                </a:lnTo>
                <a:lnTo>
                  <a:pt x="2157" y="80"/>
                </a:lnTo>
                <a:lnTo>
                  <a:pt x="0" y="80"/>
                </a:lnTo>
                <a:lnTo>
                  <a:pt x="0" y="0"/>
                </a:lnTo>
                <a:close/>
              </a:path>
            </a:pathLst>
          </a:custGeom>
          <a:solidFill>
            <a:srgbClr val="D2B8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3581338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7426FE-5F90-5765-C5F2-15AA35EAEAB8}"/>
              </a:ext>
            </a:extLst>
          </p:cNvPr>
          <p:cNvSpPr>
            <a:spLocks noGrp="1"/>
          </p:cNvSpPr>
          <p:nvPr>
            <p:ph type="body" sz="quarter" idx="10"/>
          </p:nvPr>
        </p:nvSpPr>
        <p:spPr/>
        <p:txBody>
          <a:bodyPr>
            <a:normAutofit/>
          </a:bodyPr>
          <a:lstStyle/>
          <a:p>
            <a:pPr algn="ctr"/>
            <a:r>
              <a:rPr lang="en-US" sz="3200"/>
              <a:t>University Workday Strategic Sourcing</a:t>
            </a:r>
          </a:p>
        </p:txBody>
      </p:sp>
      <p:sp>
        <p:nvSpPr>
          <p:cNvPr id="3" name="Text Placeholder 2">
            <a:extLst>
              <a:ext uri="{FF2B5EF4-FFF2-40B4-BE49-F238E27FC236}">
                <a16:creationId xmlns:a16="http://schemas.microsoft.com/office/drawing/2014/main" id="{093E6A52-2ECD-0ECC-AE8C-7E5257017E07}"/>
              </a:ext>
            </a:extLst>
          </p:cNvPr>
          <p:cNvSpPr>
            <a:spLocks noGrp="1"/>
          </p:cNvSpPr>
          <p:nvPr>
            <p:ph type="body" sz="quarter" idx="11"/>
          </p:nvPr>
        </p:nvSpPr>
        <p:spPr/>
        <p:txBody>
          <a:bodyPr/>
          <a:lstStyle/>
          <a:p>
            <a:r>
              <a:rPr lang="en-US" sz="1800" b="0"/>
              <a:t>Some University solicitations are managed electronically through Workday and information about how to respond to solicitations in Workday will be included in the publication posted in WEBS. There is no fee for using Workday to respond to solicitations.  </a:t>
            </a:r>
          </a:p>
          <a:p>
            <a:endParaRPr lang="en-US" sz="1800" b="0"/>
          </a:p>
          <a:p>
            <a:r>
              <a:rPr lang="en-US" sz="1800" b="0"/>
              <a:t>To view open solicitations posted in Workday visit: https://university-of-washington.public-portal.us.workdayspend.com</a:t>
            </a:r>
          </a:p>
          <a:p>
            <a:endParaRPr lang="en-US" sz="1800" b="0"/>
          </a:p>
          <a:p>
            <a:r>
              <a:rPr lang="en-US" sz="1800" b="0"/>
              <a:t> Workday Strategic Sourcing Supplier Account Set-up Guidance</a:t>
            </a:r>
          </a:p>
          <a:p>
            <a:r>
              <a:rPr lang="en-US" sz="1800" b="0">
                <a:hlinkClick r:id="rId2"/>
              </a:rPr>
              <a:t>https://doc.workday.com/user-guide/en-us/strategic-sourcing/supplier-account-setup/gnj1594911610346.html</a:t>
            </a:r>
            <a:endParaRPr lang="en-US" sz="1800" b="0"/>
          </a:p>
          <a:p>
            <a:endParaRPr lang="en-US" sz="1800"/>
          </a:p>
        </p:txBody>
      </p:sp>
    </p:spTree>
    <p:extLst>
      <p:ext uri="{BB962C8B-B14F-4D97-AF65-F5344CB8AC3E}">
        <p14:creationId xmlns:p14="http://schemas.microsoft.com/office/powerpoint/2010/main" val="729661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748EEC-1E8A-CF9D-3CEC-CB3E124865D9}"/>
              </a:ext>
            </a:extLst>
          </p:cNvPr>
          <p:cNvSpPr>
            <a:spLocks noGrp="1"/>
          </p:cNvSpPr>
          <p:nvPr>
            <p:ph type="body" sz="quarter" idx="10"/>
          </p:nvPr>
        </p:nvSpPr>
        <p:spPr/>
        <p:txBody>
          <a:bodyPr/>
          <a:lstStyle/>
          <a:p>
            <a:pPr algn="ctr"/>
            <a:r>
              <a:rPr lang="en-US"/>
              <a:t>City of Seattle – The Liberty Project</a:t>
            </a:r>
          </a:p>
          <a:p>
            <a:pPr algn="ctr"/>
            <a:r>
              <a:rPr lang="en-US" sz="1600" b="0" i="0">
                <a:solidFill>
                  <a:srgbClr val="374151"/>
                </a:solidFill>
                <a:effectLst/>
                <a:latin typeface="Söhne"/>
              </a:rPr>
              <a:t>Achieving equitable growth of Black and African-American-owned businesses </a:t>
            </a:r>
            <a:endParaRPr lang="en-US" sz="2500"/>
          </a:p>
        </p:txBody>
      </p:sp>
      <p:sp>
        <p:nvSpPr>
          <p:cNvPr id="12" name="Rectangle 9">
            <a:extLst>
              <a:ext uri="{FF2B5EF4-FFF2-40B4-BE49-F238E27FC236}">
                <a16:creationId xmlns:a16="http://schemas.microsoft.com/office/drawing/2014/main" id="{A867B4C8-F941-BFBD-389B-ACB73186CB1B}"/>
              </a:ext>
            </a:extLst>
          </p:cNvPr>
          <p:cNvSpPr>
            <a:spLocks noChangeArrowheads="1"/>
          </p:cNvSpPr>
          <p:nvPr/>
        </p:nvSpPr>
        <p:spPr bwMode="auto">
          <a:xfrm>
            <a:off x="813816" y="1882626"/>
            <a:ext cx="7077456"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The Liberty Project Seattle collaborates with The City of Seattle, Tabor 100, the Consulting and Business Development Center at the University of Washington Foster School of Business, and the Business Foundry at Seattle University’s Albers School of Business and Economics to support the growth of Black and African-American-owned businesses in Seattle, aiming for equitable representation. Their services encompass technical assistance and business development, with applications directed to anchor partners for tailored support. Please sign </a:t>
            </a:r>
            <a:r>
              <a:rPr kumimoji="0" lang="en-US" altLang="en-US" sz="1800" b="0" i="0" u="none" strike="noStrike" cap="none" normalizeH="0" baseline="0">
                <a:ln>
                  <a:noFill/>
                </a:ln>
                <a:solidFill>
                  <a:schemeClr val="tx1"/>
                </a:solidFill>
                <a:effectLst/>
                <a:latin typeface="Arial" panose="020B0604020202020204" pitchFamily="34" charset="0"/>
                <a:hlinkClick r:id="rId2"/>
              </a:rPr>
              <a:t>here</a:t>
            </a:r>
            <a:r>
              <a:rPr kumimoji="0" lang="en-US" altLang="en-US" sz="1800" b="0" i="0" u="none" strike="noStrike" cap="none" normalizeH="0" baseline="0">
                <a:ln>
                  <a:noFill/>
                </a:ln>
                <a:solidFill>
                  <a:schemeClr val="tx1"/>
                </a:solidFill>
                <a:effectLst/>
                <a:latin typeface="Arial" panose="020B0604020202020204" pitchFamily="34" charset="0"/>
              </a:rPr>
              <a:t> up if this could be beneficial to you.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a:latin typeface="Arial" panose="020B0604020202020204" pitchFamily="34" charset="0"/>
              </a:rPr>
              <a:t>PORT OF SEATTLE CONTRACTING </a:t>
            </a:r>
          </a:p>
          <a:p>
            <a:pPr marL="0" marR="0">
              <a:spcBef>
                <a:spcPts val="0"/>
              </a:spcBef>
              <a:spcAft>
                <a:spcPts val="0"/>
              </a:spcAft>
            </a:pPr>
            <a:r>
              <a:rPr lang="en-US" sz="1800">
                <a:effectLst/>
                <a:latin typeface="Calibri" panose="020F0502020204030204" pitchFamily="34" charset="0"/>
                <a:ea typeface="Calibri" panose="020F0502020204030204" pitchFamily="34" charset="0"/>
              </a:rPr>
              <a:t>Yared Belete, Diversity Contracting Coordinator </a:t>
            </a: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hlinkClick r:id="rId3"/>
              </a:rPr>
              <a:t>Belete.Y@portseattle.org</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(206) 512-5548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0">
            <a:extLst>
              <a:ext uri="{FF2B5EF4-FFF2-40B4-BE49-F238E27FC236}">
                <a16:creationId xmlns:a16="http://schemas.microsoft.com/office/drawing/2014/main" id="{20669663-D4A5-F4EE-839F-C71203A6DFFF}"/>
              </a:ext>
            </a:extLst>
          </p:cNvPr>
          <p:cNvSpPr>
            <a:spLocks noChangeArrowheads="1"/>
          </p:cNvSpPr>
          <p:nvPr/>
        </p:nvSpPr>
        <p:spPr bwMode="auto">
          <a:xfrm>
            <a:off x="0" y="0"/>
            <a:ext cx="26289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366525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331170"/>
            <a:ext cx="8184662" cy="716580"/>
          </a:xfrm>
        </p:spPr>
        <p:txBody>
          <a:bodyPr>
            <a:normAutofit/>
          </a:bodyPr>
          <a:lstStyle/>
          <a:p>
            <a:r>
              <a:rPr lang="en-US" sz="3200"/>
              <a:t>Additional Resources</a:t>
            </a:r>
          </a:p>
        </p:txBody>
      </p:sp>
      <p:sp>
        <p:nvSpPr>
          <p:cNvPr id="3" name="Text Placeholder 2"/>
          <p:cNvSpPr>
            <a:spLocks noGrp="1"/>
          </p:cNvSpPr>
          <p:nvPr>
            <p:ph type="body" sz="quarter" idx="11"/>
          </p:nvPr>
        </p:nvSpPr>
        <p:spPr>
          <a:xfrm>
            <a:off x="473895" y="1523728"/>
            <a:ext cx="8196210" cy="5200922"/>
          </a:xfrm>
        </p:spPr>
        <p:txBody>
          <a:bodyPr lIns="91440" tIns="45720" rIns="91440" bIns="45720" anchor="t"/>
          <a:lstStyle/>
          <a:p>
            <a:pPr>
              <a:spcAft>
                <a:spcPts val="600"/>
              </a:spcAft>
            </a:pPr>
            <a:r>
              <a:rPr lang="en-US" sz="1200">
                <a:hlinkClick r:id="rId3"/>
              </a:rPr>
              <a:t>Washington’s  Electronic Business Solution (WEBS )</a:t>
            </a:r>
            <a:r>
              <a:rPr lang="en-US" sz="1200"/>
              <a:t>: </a:t>
            </a:r>
            <a:r>
              <a:rPr lang="en-US" sz="1200" b="0"/>
              <a:t>The University and other agencies post solicitations on this site.</a:t>
            </a:r>
          </a:p>
          <a:p>
            <a:pPr>
              <a:spcAft>
                <a:spcPts val="600"/>
              </a:spcAft>
            </a:pPr>
            <a:r>
              <a:rPr lang="en-US" sz="1200">
                <a:hlinkClick r:id="rId4"/>
              </a:rPr>
              <a:t>System for Award Management (SAM): </a:t>
            </a:r>
            <a:r>
              <a:rPr lang="en-US" sz="1200" b="0"/>
              <a:t>Register to do business with the Federal Government – the University uses this site to identify potential suppliers.</a:t>
            </a:r>
            <a:endParaRPr lang="en-US" sz="1200" b="0">
              <a:ea typeface="Open Sans"/>
            </a:endParaRPr>
          </a:p>
          <a:p>
            <a:pPr>
              <a:spcAft>
                <a:spcPts val="600"/>
              </a:spcAft>
            </a:pPr>
            <a:r>
              <a:rPr lang="en-US" sz="1200">
                <a:solidFill>
                  <a:schemeClr val="tx1"/>
                </a:solidFill>
                <a:hlinkClick r:id="rId5">
                  <a:extLst>
                    <a:ext uri="{A12FA001-AC4F-418D-AE19-62706E023703}">
                      <ahyp:hlinkClr xmlns:ahyp="http://schemas.microsoft.com/office/drawing/2018/hyperlinkcolor" val="tx"/>
                    </a:ext>
                  </a:extLst>
                </a:hlinkClick>
              </a:rPr>
              <a:t>State of Washington Office of Minority and Women Business Enterprises (OMWBE)</a:t>
            </a:r>
            <a:r>
              <a:rPr lang="en-US" sz="1200">
                <a:solidFill>
                  <a:schemeClr val="tx1"/>
                </a:solidFill>
              </a:rPr>
              <a:t>. </a:t>
            </a:r>
            <a:r>
              <a:rPr lang="en-US" sz="1200" b="0">
                <a:solidFill>
                  <a:schemeClr val="tx1"/>
                </a:solidFill>
              </a:rPr>
              <a:t>Certifies small businesses owned and controlled by minority, women, and socially economically disadvantaged persons.</a:t>
            </a:r>
            <a:endParaRPr lang="en-US" sz="1200" b="0">
              <a:solidFill>
                <a:schemeClr val="tx1"/>
              </a:solidFill>
              <a:ea typeface="Open Sans"/>
            </a:endParaRPr>
          </a:p>
          <a:p>
            <a:pPr>
              <a:spcAft>
                <a:spcPts val="600"/>
              </a:spcAft>
            </a:pPr>
            <a:r>
              <a:rPr lang="en-US" sz="1200">
                <a:hlinkClick r:id="rId6"/>
              </a:rPr>
              <a:t>Small Business Administr</a:t>
            </a:r>
            <a:r>
              <a:rPr lang="en-US" sz="1200"/>
              <a:t>ation:  </a:t>
            </a:r>
            <a:r>
              <a:rPr lang="en-US" sz="1200" b="0"/>
              <a:t>Register to receive news, information and tools to help your business.</a:t>
            </a:r>
            <a:endParaRPr lang="en-US" sz="1200" b="0">
              <a:ea typeface="Open Sans"/>
            </a:endParaRPr>
          </a:p>
          <a:p>
            <a:r>
              <a:rPr lang="en-US" sz="1200">
                <a:hlinkClick r:id="rId7"/>
              </a:rPr>
              <a:t>Washington Apex Accelerator (formerly Washington PTAC)</a:t>
            </a:r>
            <a:r>
              <a:rPr lang="en-US" sz="1200"/>
              <a:t>: </a:t>
            </a:r>
            <a:r>
              <a:rPr lang="en-US" sz="1200" b="0"/>
              <a:t>  Mission is to maximize the number of capable U.S. companies participating in the government marketplace by offering technical assistance.</a:t>
            </a:r>
            <a:endParaRPr lang="en-US" sz="1200" b="0">
              <a:ea typeface="Open Sans"/>
            </a:endParaRPr>
          </a:p>
          <a:p>
            <a:r>
              <a:rPr lang="en-US" sz="1200">
                <a:hlinkClick r:id="rId8"/>
              </a:rPr>
              <a:t>FedBiz Ops</a:t>
            </a:r>
            <a:r>
              <a:rPr lang="en-US" sz="1200"/>
              <a:t>: </a:t>
            </a:r>
            <a:r>
              <a:rPr lang="en-US" sz="1200" b="0"/>
              <a:t>Central website where federal agencies post procurement opportunities with a value of at least $25,000. </a:t>
            </a:r>
            <a:r>
              <a:rPr lang="en-US" sz="1050" b="1"/>
              <a:t>FBO.gov has been moved to </a:t>
            </a:r>
            <a:r>
              <a:rPr lang="en-US" sz="1050" b="1">
                <a:hlinkClick r:id="rId9"/>
              </a:rPr>
              <a:t>beta.SAM.gov</a:t>
            </a:r>
            <a:r>
              <a:rPr lang="en-US" sz="1050" b="1"/>
              <a:t> and is now known as Contract Opportunities.</a:t>
            </a:r>
            <a:r>
              <a:rPr lang="en-US" sz="1050"/>
              <a:t> </a:t>
            </a:r>
            <a:endParaRPr lang="en-US" sz="1050" b="1">
              <a:ea typeface="Open Sans"/>
            </a:endParaRPr>
          </a:p>
          <a:p>
            <a:r>
              <a:rPr lang="en-US" sz="1200">
                <a:hlinkClick r:id="rId10"/>
              </a:rPr>
              <a:t>Governor’s Office for Regulatory Innovation and Assistance</a:t>
            </a:r>
            <a:r>
              <a:rPr lang="en-US" sz="1200"/>
              <a:t>:  </a:t>
            </a:r>
            <a:r>
              <a:rPr lang="en-US" sz="1200" b="0"/>
              <a:t>Provides tools to help plan start or grow your business in Washington State.</a:t>
            </a:r>
            <a:endParaRPr lang="en-US" sz="1200" b="0">
              <a:ea typeface="Open Sans"/>
            </a:endParaRPr>
          </a:p>
          <a:p>
            <a:r>
              <a:rPr lang="en-US" sz="1200">
                <a:hlinkClick r:id="rId11"/>
              </a:rPr>
              <a:t>GSA Schedules:  </a:t>
            </a:r>
            <a:r>
              <a:rPr lang="en-US" sz="1200" b="0"/>
              <a:t>Under the Schedules Program, businesses sell their commercial goods and services directly to government agencies. GSA works with businesses to ensure they are compliant with basic federal regulations and policies and offer goods and services at fair and reasonable prices. State and local governments including the University can buy technology, security, fire and law enforcement goods and services via GSA Multiple Award Schedules (MAS)  formerly Schedules 70 and 84.</a:t>
            </a:r>
            <a:endParaRPr lang="en-US" sz="1200" b="0">
              <a:ea typeface="Open Sans"/>
            </a:endParaRPr>
          </a:p>
          <a:p>
            <a:r>
              <a:rPr lang="en-US" sz="1200"/>
              <a:t>Vizient: </a:t>
            </a:r>
            <a:r>
              <a:rPr lang="en-US" sz="1200" b="0"/>
              <a:t>Establishes and manages contracts on behalf of members. </a:t>
            </a:r>
            <a:endParaRPr lang="en-US" sz="1200" b="0">
              <a:ea typeface="Open Sans"/>
            </a:endParaRPr>
          </a:p>
          <a:p>
            <a:pPr marL="0" indent="0">
              <a:buNone/>
            </a:pPr>
            <a:r>
              <a:rPr lang="en-US" sz="1200" b="0"/>
              <a:t>         Register for opportunities at </a:t>
            </a:r>
            <a:r>
              <a:rPr lang="en-US" sz="1200" b="0">
                <a:hlinkClick r:id="rId12"/>
              </a:rPr>
              <a:t>https://www.vizientinc.com/suppliers</a:t>
            </a:r>
            <a:endParaRPr lang="en-US" sz="1200" b="0"/>
          </a:p>
          <a:p>
            <a:pPr marL="0" indent="0">
              <a:buNone/>
            </a:pPr>
            <a:endParaRPr lang="en-US" sz="1200" b="0"/>
          </a:p>
          <a:p>
            <a:pPr marL="0" indent="0">
              <a:buNone/>
            </a:pPr>
            <a:endParaRPr lang="en-US" sz="1200"/>
          </a:p>
        </p:txBody>
      </p:sp>
    </p:spTree>
    <p:extLst>
      <p:ext uri="{BB962C8B-B14F-4D97-AF65-F5344CB8AC3E}">
        <p14:creationId xmlns:p14="http://schemas.microsoft.com/office/powerpoint/2010/main" val="840827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FABEE6-8387-6F0F-4D58-CEA37C3A820C}"/>
              </a:ext>
            </a:extLst>
          </p:cNvPr>
          <p:cNvSpPr>
            <a:spLocks noGrp="1"/>
          </p:cNvSpPr>
          <p:nvPr>
            <p:ph type="body" sz="quarter" idx="10"/>
          </p:nvPr>
        </p:nvSpPr>
        <p:spPr>
          <a:xfrm>
            <a:off x="670853" y="335986"/>
            <a:ext cx="8184662" cy="991998"/>
          </a:xfrm>
        </p:spPr>
        <p:txBody>
          <a:bodyPr/>
          <a:lstStyle/>
          <a:p>
            <a:pPr algn="ctr"/>
            <a:r>
              <a:rPr lang="en-US"/>
              <a:t>THANK YOU FOR ATTENDING</a:t>
            </a:r>
          </a:p>
        </p:txBody>
      </p:sp>
      <p:sp>
        <p:nvSpPr>
          <p:cNvPr id="3" name="Text Placeholder 2">
            <a:extLst>
              <a:ext uri="{FF2B5EF4-FFF2-40B4-BE49-F238E27FC236}">
                <a16:creationId xmlns:a16="http://schemas.microsoft.com/office/drawing/2014/main" id="{B93F7802-D8F9-8722-A697-75D9A2AD1072}"/>
              </a:ext>
            </a:extLst>
          </p:cNvPr>
          <p:cNvSpPr>
            <a:spLocks noGrp="1"/>
          </p:cNvSpPr>
          <p:nvPr>
            <p:ph type="body" sz="quarter" idx="11"/>
          </p:nvPr>
        </p:nvSpPr>
        <p:spPr/>
        <p:txBody>
          <a:bodyPr/>
          <a:lstStyle/>
          <a:p>
            <a:endParaRPr lang="en-US"/>
          </a:p>
        </p:txBody>
      </p:sp>
      <p:graphicFrame>
        <p:nvGraphicFramePr>
          <p:cNvPr id="4" name="Table 3">
            <a:extLst>
              <a:ext uri="{FF2B5EF4-FFF2-40B4-BE49-F238E27FC236}">
                <a16:creationId xmlns:a16="http://schemas.microsoft.com/office/drawing/2014/main" id="{A51680C6-B6CB-59A5-E47E-8B17C87EADCA}"/>
              </a:ext>
            </a:extLst>
          </p:cNvPr>
          <p:cNvGraphicFramePr>
            <a:graphicFrameLocks noGrp="1"/>
          </p:cNvGraphicFramePr>
          <p:nvPr>
            <p:extLst>
              <p:ext uri="{D42A27DB-BD31-4B8C-83A1-F6EECF244321}">
                <p14:modId xmlns:p14="http://schemas.microsoft.com/office/powerpoint/2010/main" val="2242403471"/>
              </p:ext>
            </p:extLst>
          </p:nvPr>
        </p:nvGraphicFramePr>
        <p:xfrm>
          <a:off x="287582" y="1327984"/>
          <a:ext cx="8737546" cy="4609572"/>
        </p:xfrm>
        <a:graphic>
          <a:graphicData uri="http://schemas.openxmlformats.org/drawingml/2006/table">
            <a:tbl>
              <a:tblPr firstRow="1" bandRow="1">
                <a:tableStyleId>{5C22544A-7EE6-4342-B048-85BDC9FD1C3A}</a:tableStyleId>
              </a:tblPr>
              <a:tblGrid>
                <a:gridCol w="1319292">
                  <a:extLst>
                    <a:ext uri="{9D8B030D-6E8A-4147-A177-3AD203B41FA5}">
                      <a16:colId xmlns:a16="http://schemas.microsoft.com/office/drawing/2014/main" val="1689107590"/>
                    </a:ext>
                  </a:extLst>
                </a:gridCol>
                <a:gridCol w="1368643">
                  <a:extLst>
                    <a:ext uri="{9D8B030D-6E8A-4147-A177-3AD203B41FA5}">
                      <a16:colId xmlns:a16="http://schemas.microsoft.com/office/drawing/2014/main" val="663313294"/>
                    </a:ext>
                  </a:extLst>
                </a:gridCol>
                <a:gridCol w="1039783">
                  <a:extLst>
                    <a:ext uri="{9D8B030D-6E8A-4147-A177-3AD203B41FA5}">
                      <a16:colId xmlns:a16="http://schemas.microsoft.com/office/drawing/2014/main" val="2073200296"/>
                    </a:ext>
                  </a:extLst>
                </a:gridCol>
                <a:gridCol w="1832920">
                  <a:extLst>
                    <a:ext uri="{9D8B030D-6E8A-4147-A177-3AD203B41FA5}">
                      <a16:colId xmlns:a16="http://schemas.microsoft.com/office/drawing/2014/main" val="2076052363"/>
                    </a:ext>
                  </a:extLst>
                </a:gridCol>
                <a:gridCol w="1609855">
                  <a:extLst>
                    <a:ext uri="{9D8B030D-6E8A-4147-A177-3AD203B41FA5}">
                      <a16:colId xmlns:a16="http://schemas.microsoft.com/office/drawing/2014/main" val="1219751123"/>
                    </a:ext>
                  </a:extLst>
                </a:gridCol>
                <a:gridCol w="1567053">
                  <a:extLst>
                    <a:ext uri="{9D8B030D-6E8A-4147-A177-3AD203B41FA5}">
                      <a16:colId xmlns:a16="http://schemas.microsoft.com/office/drawing/2014/main" val="3956587574"/>
                    </a:ext>
                  </a:extLst>
                </a:gridCol>
              </a:tblGrid>
              <a:tr h="871044">
                <a:tc>
                  <a:txBody>
                    <a:bodyPr/>
                    <a:lstStyle/>
                    <a:p>
                      <a:r>
                        <a:rPr lang="en-US" sz="1600"/>
                        <a:t>UW Foster School</a:t>
                      </a:r>
                    </a:p>
                  </a:txBody>
                  <a:tcPr/>
                </a:tc>
                <a:tc>
                  <a:txBody>
                    <a:bodyPr/>
                    <a:lstStyle/>
                    <a:p>
                      <a:r>
                        <a:rPr lang="en-US" sz="1600"/>
                        <a:t>UW Procurement</a:t>
                      </a:r>
                    </a:p>
                  </a:txBody>
                  <a:tcPr/>
                </a:tc>
                <a:tc>
                  <a:txBody>
                    <a:bodyPr/>
                    <a:lstStyle/>
                    <a:p>
                      <a:r>
                        <a:rPr lang="en-US" sz="1600"/>
                        <a:t>UW Medical Center</a:t>
                      </a:r>
                    </a:p>
                  </a:txBody>
                  <a:tcPr/>
                </a:tc>
                <a:tc>
                  <a:txBody>
                    <a:bodyPr/>
                    <a:lstStyle/>
                    <a:p>
                      <a:r>
                        <a:rPr lang="en-US" sz="1600"/>
                        <a:t>State Department of Enterprise Services DES and OMWBE</a:t>
                      </a:r>
                    </a:p>
                  </a:txBody>
                  <a:tcPr/>
                </a:tc>
                <a:tc>
                  <a:txBody>
                    <a:bodyPr/>
                    <a:lstStyle/>
                    <a:p>
                      <a:r>
                        <a:rPr lang="en-US" sz="1600"/>
                        <a:t>Washington</a:t>
                      </a:r>
                    </a:p>
                    <a:p>
                      <a:r>
                        <a:rPr lang="en-US" sz="1600"/>
                        <a:t>APEX Accelerator</a:t>
                      </a:r>
                    </a:p>
                  </a:txBody>
                  <a:tcPr/>
                </a:tc>
                <a:tc>
                  <a:txBody>
                    <a:bodyPr/>
                    <a:lstStyle/>
                    <a:p>
                      <a:r>
                        <a:rPr lang="en-US" sz="1600"/>
                        <a:t>Small Business Development Center - SBDC</a:t>
                      </a:r>
                    </a:p>
                  </a:txBody>
                  <a:tcPr/>
                </a:tc>
                <a:extLst>
                  <a:ext uri="{0D108BD9-81ED-4DB2-BD59-A6C34878D82A}">
                    <a16:rowId xmlns:a16="http://schemas.microsoft.com/office/drawing/2014/main" val="4056793084"/>
                  </a:ext>
                </a:extLst>
              </a:tr>
              <a:tr h="871044">
                <a:tc>
                  <a:txBody>
                    <a:bodyPr/>
                    <a:lstStyle/>
                    <a:p>
                      <a:r>
                        <a:rPr lang="en-US" sz="1100"/>
                        <a:t>Wil Tutol </a:t>
                      </a:r>
                      <a:r>
                        <a:rPr lang="en-US" sz="1100">
                          <a:hlinkClick r:id="rId2"/>
                        </a:rPr>
                        <a:t>wilturol@uw.edu</a:t>
                      </a:r>
                      <a:endParaRPr lang="en-US" sz="1100"/>
                    </a:p>
                  </a:txBody>
                  <a:tcPr/>
                </a:tc>
                <a:tc>
                  <a:txBody>
                    <a:bodyPr/>
                    <a:lstStyle/>
                    <a:p>
                      <a:r>
                        <a:rPr lang="en-US" sz="1100"/>
                        <a:t>Dawn Lake </a:t>
                      </a:r>
                    </a:p>
                    <a:p>
                      <a:pPr lvl="0">
                        <a:buNone/>
                      </a:pPr>
                      <a:r>
                        <a:rPr lang="en-US" sz="1100">
                          <a:hlinkClick r:id="rId3"/>
                        </a:rPr>
                        <a:t>dawnlake@uw.edu</a:t>
                      </a:r>
                      <a:endParaRPr lang="en-US" sz="1100"/>
                    </a:p>
                  </a:txBody>
                  <a:tcPr/>
                </a:tc>
                <a:tc>
                  <a:txBody>
                    <a:bodyPr/>
                    <a:lstStyle/>
                    <a:p>
                      <a:r>
                        <a:rPr lang="en-US" sz="1100"/>
                        <a:t>Eddie Smith </a:t>
                      </a:r>
                      <a:r>
                        <a:rPr lang="en-US" sz="1100">
                          <a:hlinkClick r:id="rId4"/>
                        </a:rPr>
                        <a:t>sys2@uw.edu</a:t>
                      </a:r>
                      <a:endParaRPr lang="en-US" sz="1100"/>
                    </a:p>
                  </a:txBody>
                  <a:tcPr/>
                </a:tc>
                <a:tc>
                  <a:txBody>
                    <a:bodyPr/>
                    <a:lstStyle/>
                    <a:p>
                      <a:pPr lvl="0">
                        <a:buNone/>
                      </a:pPr>
                      <a:r>
                        <a:rPr lang="en-US" sz="1100" b="0" i="0" u="none" strike="noStrike" noProof="0">
                          <a:solidFill>
                            <a:srgbClr val="4B2E83"/>
                          </a:solidFill>
                          <a:latin typeface="Calibri"/>
                        </a:rPr>
                        <a:t>Joe Norwood -</a:t>
                      </a:r>
                      <a:r>
                        <a:rPr lang="en-US" sz="1100" b="0" i="0" u="none" strike="noStrike" noProof="0">
                          <a:latin typeface="Calibri"/>
                          <a:hlinkClick r:id="rId5"/>
                        </a:rPr>
                        <a:t>joe.Norwood@des.wa.gov</a:t>
                      </a:r>
                      <a:endParaRPr lang="en-US" sz="1100">
                        <a:latin typeface="Calibri"/>
                      </a:endParaRPr>
                    </a:p>
                  </a:txBody>
                  <a:tcPr/>
                </a:tc>
                <a:tc>
                  <a:txBody>
                    <a:bodyPr/>
                    <a:lstStyle/>
                    <a:p>
                      <a:pPr lvl="0" algn="l">
                        <a:lnSpc>
                          <a:spcPct val="100000"/>
                        </a:lnSpc>
                        <a:spcBef>
                          <a:spcPts val="0"/>
                        </a:spcBef>
                        <a:spcAft>
                          <a:spcPts val="0"/>
                        </a:spcAft>
                        <a:buNone/>
                      </a:pPr>
                      <a:r>
                        <a:rPr lang="en-US" sz="1100" b="0" i="0" u="none" strike="noStrike" noProof="0">
                          <a:solidFill>
                            <a:srgbClr val="4B2E83"/>
                          </a:solidFill>
                          <a:latin typeface="Calibri"/>
                        </a:rPr>
                        <a:t>Melinda Martirosian </a:t>
                      </a:r>
                    </a:p>
                    <a:p>
                      <a:pPr lvl="0" algn="l">
                        <a:lnSpc>
                          <a:spcPct val="100000"/>
                        </a:lnSpc>
                        <a:spcBef>
                          <a:spcPts val="0"/>
                        </a:spcBef>
                        <a:spcAft>
                          <a:spcPts val="0"/>
                        </a:spcAft>
                        <a:buNone/>
                      </a:pPr>
                      <a:r>
                        <a:rPr lang="en-US" sz="1000" b="0" i="0" u="none" strike="noStrike" noProof="0">
                          <a:latin typeface="Calibri"/>
                          <a:hlinkClick r:id="rId6"/>
                        </a:rPr>
                        <a:t>mmartirosian@greenriver.edu</a:t>
                      </a:r>
                      <a:endParaRPr lang="en-US" sz="1000" b="0" i="0" u="none" strike="noStrike" noProof="0">
                        <a:solidFill>
                          <a:srgbClr val="4B2E83"/>
                        </a:solidFill>
                        <a:latin typeface="Calibri"/>
                      </a:endParaRPr>
                    </a:p>
                  </a:txBody>
                  <a:tcPr/>
                </a:tc>
                <a:tc>
                  <a:txBody>
                    <a:bodyPr/>
                    <a:lstStyle/>
                    <a:p>
                      <a:r>
                        <a:rPr lang="en-US" sz="1100" err="1"/>
                        <a:t>Supo</a:t>
                      </a:r>
                      <a:r>
                        <a:rPr lang="en-US" sz="1100"/>
                        <a:t> </a:t>
                      </a:r>
                      <a:r>
                        <a:rPr lang="en-US" sz="1100" err="1"/>
                        <a:t>Techagumthorn</a:t>
                      </a:r>
                      <a:endParaRPr lang="en-US" sz="1100"/>
                    </a:p>
                    <a:p>
                      <a:r>
                        <a:rPr lang="en-US" sz="1100">
                          <a:hlinkClick r:id="rId7"/>
                        </a:rPr>
                        <a:t>supo@wsu.edu</a:t>
                      </a:r>
                      <a:endParaRPr lang="en-US" sz="1100"/>
                    </a:p>
                    <a:p>
                      <a:endParaRPr lang="en-US" sz="1100"/>
                    </a:p>
                  </a:txBody>
                  <a:tcPr/>
                </a:tc>
                <a:extLst>
                  <a:ext uri="{0D108BD9-81ED-4DB2-BD59-A6C34878D82A}">
                    <a16:rowId xmlns:a16="http://schemas.microsoft.com/office/drawing/2014/main" val="2496120956"/>
                  </a:ext>
                </a:extLst>
              </a:tr>
              <a:tr h="871044">
                <a:tc>
                  <a:txBody>
                    <a:bodyPr/>
                    <a:lstStyle/>
                    <a:p>
                      <a:pPr lvl="0">
                        <a:buNone/>
                      </a:pPr>
                      <a:r>
                        <a:rPr lang="en-US" sz="1100"/>
                        <a:t>Gabriela Michan</a:t>
                      </a:r>
                    </a:p>
                    <a:p>
                      <a:pPr lvl="0">
                        <a:buNone/>
                      </a:pPr>
                      <a:r>
                        <a:rPr lang="en-US" sz="1100">
                          <a:hlinkClick r:id="rId8"/>
                        </a:rPr>
                        <a:t>gmichan@uw.edu</a:t>
                      </a:r>
                      <a:endParaRPr lang="en-US" sz="1100"/>
                    </a:p>
                  </a:txBody>
                  <a:tcPr/>
                </a:tc>
                <a:tc>
                  <a:txBody>
                    <a:bodyPr/>
                    <a:lstStyle/>
                    <a:p>
                      <a:r>
                        <a:rPr lang="en-US" sz="1100"/>
                        <a:t>Linda Moran </a:t>
                      </a:r>
                    </a:p>
                    <a:p>
                      <a:pPr lvl="0">
                        <a:buNone/>
                      </a:pPr>
                      <a:r>
                        <a:rPr lang="en-US" sz="1100">
                          <a:hlinkClick r:id="rId9"/>
                        </a:rPr>
                        <a:t>imherelm@uw.edu</a:t>
                      </a:r>
                      <a:endParaRPr lang="en-US" sz="1100"/>
                    </a:p>
                  </a:txBody>
                  <a:tcPr/>
                </a:tc>
                <a:tc>
                  <a:txBody>
                    <a:bodyPr/>
                    <a:lstStyle/>
                    <a:p>
                      <a:endParaRPr lang="en-US"/>
                    </a:p>
                  </a:txBody>
                  <a:tcPr/>
                </a:tc>
                <a:tc>
                  <a:txBody>
                    <a:bodyPr/>
                    <a:lstStyle/>
                    <a:p>
                      <a:pPr lvl="0">
                        <a:buNone/>
                      </a:pPr>
                      <a:r>
                        <a:rPr lang="en-US" sz="1100" b="0" i="0" u="none" strike="noStrike" noProof="0">
                          <a:solidFill>
                            <a:srgbClr val="4B2E83"/>
                          </a:solidFill>
                          <a:latin typeface="Calibri"/>
                        </a:rPr>
                        <a:t>Shana Barehand  </a:t>
                      </a:r>
                      <a:endParaRPr lang="en-US" sz="1100">
                        <a:latin typeface="Calibri"/>
                      </a:endParaRPr>
                    </a:p>
                    <a:p>
                      <a:pPr lvl="0">
                        <a:buNone/>
                      </a:pPr>
                      <a:r>
                        <a:rPr lang="en-US" sz="1000" b="0" i="0" u="none" strike="noStrike" noProof="0" err="1">
                          <a:latin typeface="Calibri"/>
                          <a:hlinkClick r:id="rId10"/>
                        </a:rPr>
                        <a:t>shana.barehand</a:t>
                      </a:r>
                      <a:r>
                        <a:rPr lang="en-US" sz="1000" b="0" i="0" u="none" strike="noStrike" noProof="0">
                          <a:latin typeface="Calibri"/>
                          <a:hlinkClick r:id="rId10"/>
                        </a:rPr>
                        <a:t>@</a:t>
                      </a:r>
                    </a:p>
                    <a:p>
                      <a:pPr lvl="0">
                        <a:buNone/>
                      </a:pPr>
                      <a:r>
                        <a:rPr lang="en-US" sz="1000" b="0" i="0" u="none" strike="noStrike" noProof="0">
                          <a:latin typeface="Calibri"/>
                          <a:hlinkClick r:id="rId10"/>
                        </a:rPr>
                        <a:t>des.wa.gov</a:t>
                      </a:r>
                      <a:endParaRPr lang="en-US" sz="1000">
                        <a:latin typeface="Calibri"/>
                      </a:endParaRPr>
                    </a:p>
                  </a:txBody>
                  <a:tcPr/>
                </a:tc>
                <a:tc>
                  <a:txBody>
                    <a:bodyPr/>
                    <a:lstStyle/>
                    <a:p>
                      <a:pPr lvl="0">
                        <a:buNone/>
                      </a:pPr>
                      <a:r>
                        <a:rPr lang="en-US" sz="1100" b="0" i="0" u="none" strike="noStrike" noProof="0">
                          <a:solidFill>
                            <a:srgbClr val="4B2E83"/>
                          </a:solidFill>
                          <a:latin typeface="Calibri"/>
                        </a:rPr>
                        <a:t>Darrell  Sundell </a:t>
                      </a:r>
                      <a:endParaRPr lang="en-US" sz="1100">
                        <a:latin typeface="Calibri"/>
                      </a:endParaRPr>
                    </a:p>
                    <a:p>
                      <a:pPr lvl="0">
                        <a:buNone/>
                      </a:pPr>
                      <a:r>
                        <a:rPr lang="en-US" sz="1000" b="0" i="0" u="none" strike="noStrike" noProof="0">
                          <a:latin typeface="Calibri"/>
                          <a:hlinkClick r:id="rId11"/>
                        </a:rPr>
                        <a:t>dsundell@greenriver.edu</a:t>
                      </a:r>
                      <a:endParaRPr lang="en-US" sz="1000">
                        <a:latin typeface="Calibri"/>
                      </a:endParaRPr>
                    </a:p>
                  </a:txBody>
                  <a:tcPr/>
                </a:tc>
                <a:tc>
                  <a:txBody>
                    <a:bodyPr/>
                    <a:lstStyle/>
                    <a:p>
                      <a:r>
                        <a:rPr lang="en-US" sz="1100"/>
                        <a:t>Giselle </a:t>
                      </a:r>
                      <a:r>
                        <a:rPr lang="en-US" sz="1100" err="1"/>
                        <a:t>Saquid</a:t>
                      </a:r>
                      <a:endParaRPr lang="en-US" sz="1100"/>
                    </a:p>
                    <a:p>
                      <a:r>
                        <a:rPr lang="en-US" sz="1100">
                          <a:hlinkClick r:id="rId12"/>
                        </a:rPr>
                        <a:t>giselle.saquid@wsu.edu</a:t>
                      </a:r>
                      <a:endParaRPr lang="en-US" sz="1100"/>
                    </a:p>
                    <a:p>
                      <a:endParaRPr lang="en-US" sz="1100"/>
                    </a:p>
                  </a:txBody>
                  <a:tcPr/>
                </a:tc>
                <a:extLst>
                  <a:ext uri="{0D108BD9-81ED-4DB2-BD59-A6C34878D82A}">
                    <a16:rowId xmlns:a16="http://schemas.microsoft.com/office/drawing/2014/main" val="1801200336"/>
                  </a:ext>
                </a:extLst>
              </a:tr>
              <a:tr h="871044">
                <a:tc>
                  <a:txBody>
                    <a:bodyPr/>
                    <a:lstStyle/>
                    <a:p>
                      <a:endParaRPr lang="en-US" sz="110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a:t>Claudia Christensen </a:t>
                      </a:r>
                      <a:r>
                        <a:rPr lang="en-US" sz="1100">
                          <a:hlinkClick r:id="rId13"/>
                        </a:rPr>
                        <a:t>claudiac@uw.edu</a:t>
                      </a:r>
                      <a:endParaRPr lang="en-US" sz="1100"/>
                    </a:p>
                  </a:txBody>
                  <a:tcPr/>
                </a:tc>
                <a:tc>
                  <a:txBody>
                    <a:bodyPr/>
                    <a:lstStyle/>
                    <a:p>
                      <a:endParaRPr lang="en-US"/>
                    </a:p>
                  </a:txBody>
                  <a:tcPr/>
                </a:tc>
                <a:tc>
                  <a:txBody>
                    <a:bodyPr/>
                    <a:lstStyle/>
                    <a:p>
                      <a:pPr lvl="0">
                        <a:buNone/>
                      </a:pPr>
                      <a:r>
                        <a:rPr lang="en-US" sz="1100" b="0" i="0" u="none" strike="noStrike" noProof="0">
                          <a:latin typeface="Calibri"/>
                          <a:hlinkClick r:id="rId14"/>
                        </a:rPr>
                        <a:t>DES Procurement</a:t>
                      </a:r>
                      <a:r>
                        <a:rPr lang="en-US" sz="1100" b="0" i="0" u="none" strike="noStrike" noProof="0">
                          <a:latin typeface="Calibri"/>
                        </a:rPr>
                        <a:t>  </a:t>
                      </a:r>
                    </a:p>
                    <a:p>
                      <a:pPr lvl="0">
                        <a:buNone/>
                      </a:pPr>
                      <a:r>
                        <a:rPr lang="en-US" sz="1100" b="0" i="0" u="sng" strike="noStrike" noProof="0">
                          <a:latin typeface="Calibri"/>
                        </a:rPr>
                        <a:t>contractingan</a:t>
                      </a:r>
                      <a:r>
                        <a:rPr lang="en-US" sz="1100" b="0" i="0" u="sng" strike="noStrike" noProof="0">
                          <a:latin typeface="Calibri"/>
                          <a:hlinkClick r:id="rId14"/>
                        </a:rPr>
                        <a:t>dp</a:t>
                      </a:r>
                      <a:r>
                        <a:rPr lang="en-US" sz="1100" b="0" i="0" u="sng" strike="noStrike" noProof="0">
                          <a:latin typeface="Calibri"/>
                        </a:rPr>
                        <a:t>u</a:t>
                      </a:r>
                      <a:r>
                        <a:rPr lang="en-US" sz="1100" b="0" i="0" u="sng" strike="noStrike" noProof="0">
                          <a:latin typeface="Calibri"/>
                          <a:hlinkClick r:id="rId14"/>
                        </a:rPr>
                        <a:t>rcha</a:t>
                      </a:r>
                      <a:r>
                        <a:rPr lang="en-US" sz="1100" b="0" i="0" u="none" strike="noStrike" noProof="0">
                          <a:latin typeface="Calibri"/>
                          <a:hlinkClick r:id="rId14"/>
                        </a:rPr>
                        <a:t>sing@des.gov</a:t>
                      </a:r>
                      <a:endParaRPr lang="en-US" sz="1100">
                        <a:latin typeface="Calibri"/>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47166702"/>
                  </a:ext>
                </a:extLst>
              </a:tr>
              <a:tr h="871044">
                <a:tc>
                  <a:txBody>
                    <a:bodyPr/>
                    <a:lstStyle/>
                    <a:p>
                      <a:endParaRPr lang="en-US"/>
                    </a:p>
                  </a:txBody>
                  <a:tcPr/>
                </a:tc>
                <a:tc>
                  <a:txBody>
                    <a:bodyPr/>
                    <a:lstStyle/>
                    <a:p>
                      <a:endParaRPr lang="en-US"/>
                    </a:p>
                  </a:txBody>
                  <a:tcPr/>
                </a:tc>
                <a:tc>
                  <a:txBody>
                    <a:bodyPr/>
                    <a:lstStyle/>
                    <a:p>
                      <a:endParaRPr lang="en-US"/>
                    </a:p>
                  </a:txBody>
                  <a:tcPr/>
                </a:tc>
                <a:tc>
                  <a:txBody>
                    <a:bodyPr/>
                    <a:lstStyle/>
                    <a:p>
                      <a:pPr lvl="0">
                        <a:buNone/>
                      </a:pPr>
                      <a:r>
                        <a:rPr lang="en-US" sz="1100">
                          <a:latin typeface="+mn-lt"/>
                        </a:rPr>
                        <a:t>DES Diversity and Inclusion:</a:t>
                      </a:r>
                    </a:p>
                    <a:p>
                      <a:pPr lvl="0">
                        <a:buNone/>
                      </a:pPr>
                      <a:r>
                        <a:rPr lang="en-US" sz="1100">
                          <a:latin typeface="+mn-lt"/>
                        </a:rPr>
                        <a:t>Kim Sauer / C&amp;P Business Diversity Program Manager</a:t>
                      </a:r>
                    </a:p>
                    <a:p>
                      <a:pPr lvl="0">
                        <a:buNone/>
                      </a:pPr>
                      <a:r>
                        <a:rPr lang="en-US" sz="1100">
                          <a:latin typeface="+mn-lt"/>
                        </a:rPr>
                        <a:t>kim.sauer@des.wa.gov</a:t>
                      </a:r>
                    </a:p>
                    <a:p>
                      <a:pPr lvl="0">
                        <a:buNone/>
                      </a:pPr>
                      <a:r>
                        <a:rPr lang="en-US" sz="1100">
                          <a:latin typeface="+mn-lt"/>
                        </a:rPr>
                        <a:t>	</a:t>
                      </a:r>
                      <a:endParaRPr lang="en-US" sz="1100">
                        <a:latin typeface="Calibri"/>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2432584"/>
                  </a:ext>
                </a:extLst>
              </a:tr>
            </a:tbl>
          </a:graphicData>
        </a:graphic>
      </p:graphicFrame>
    </p:spTree>
    <p:extLst>
      <p:ext uri="{BB962C8B-B14F-4D97-AF65-F5344CB8AC3E}">
        <p14:creationId xmlns:p14="http://schemas.microsoft.com/office/powerpoint/2010/main" val="880160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23EBBC23-9997-FE89-EA5C-A3B0B28AD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507" y="6192662"/>
            <a:ext cx="1054577" cy="533810"/>
          </a:xfrm>
          <a:prstGeom prst="rect">
            <a:avLst/>
          </a:prstGeom>
        </p:spPr>
      </p:pic>
      <p:sp>
        <p:nvSpPr>
          <p:cNvPr id="3" name="Title 3">
            <a:extLst>
              <a:ext uri="{FF2B5EF4-FFF2-40B4-BE49-F238E27FC236}">
                <a16:creationId xmlns:a16="http://schemas.microsoft.com/office/drawing/2014/main" id="{E12D1ABB-9B3F-E1A5-91A4-913B5C1E3589}"/>
              </a:ext>
            </a:extLst>
          </p:cNvPr>
          <p:cNvSpPr>
            <a:spLocks noGrp="1"/>
          </p:cNvSpPr>
          <p:nvPr>
            <p:ph type="title"/>
          </p:nvPr>
        </p:nvSpPr>
        <p:spPr>
          <a:xfrm>
            <a:off x="-170330" y="-8965"/>
            <a:ext cx="5127812" cy="878541"/>
          </a:xfrm>
        </p:spPr>
        <p:txBody>
          <a:bodyPr>
            <a:normAutofit/>
          </a:bodyPr>
          <a:lstStyle/>
          <a:p>
            <a:pPr algn="ctr"/>
            <a:r>
              <a:rPr lang="en-US" sz="4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Mission and Goals</a:t>
            </a:r>
          </a:p>
        </p:txBody>
      </p:sp>
      <p:pic>
        <p:nvPicPr>
          <p:cNvPr id="4" name="Picture 4">
            <a:extLst>
              <a:ext uri="{FF2B5EF4-FFF2-40B4-BE49-F238E27FC236}">
                <a16:creationId xmlns:a16="http://schemas.microsoft.com/office/drawing/2014/main" id="{36D05F95-7D36-5F89-97C7-AA3D530B8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412" y="1"/>
            <a:ext cx="2644587" cy="17601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4">
            <a:extLst>
              <a:ext uri="{FF2B5EF4-FFF2-40B4-BE49-F238E27FC236}">
                <a16:creationId xmlns:a16="http://schemas.microsoft.com/office/drawing/2014/main" id="{58B6A0D9-2818-B61D-DB82-5C50E9347910}"/>
              </a:ext>
            </a:extLst>
          </p:cNvPr>
          <p:cNvSpPr>
            <a:spLocks noGrp="1"/>
          </p:cNvSpPr>
          <p:nvPr>
            <p:ph idx="1"/>
          </p:nvPr>
        </p:nvSpPr>
        <p:spPr>
          <a:xfrm>
            <a:off x="127198" y="953468"/>
            <a:ext cx="8936120" cy="2853187"/>
          </a:xfrm>
        </p:spPr>
        <p:txBody>
          <a:bodyPr>
            <a:normAutofit fontScale="92500" lnSpcReduction="10000"/>
          </a:bodyPr>
          <a:lstStyle/>
          <a:p>
            <a:pPr marL="0" indent="0">
              <a:buNone/>
            </a:pPr>
            <a:r>
              <a:rPr lang="en-US" sz="35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Center’s</a:t>
            </a:r>
            <a:r>
              <a:rPr lang="en-US" sz="3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 </a:t>
            </a:r>
            <a:r>
              <a:rPr lang="en-US" sz="35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Mission</a:t>
            </a:r>
            <a:r>
              <a:rPr lang="en-US" sz="3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a:t>
            </a:r>
          </a:p>
          <a:p>
            <a:pPr marL="0" indent="0">
              <a:lnSpc>
                <a:spcPct val="110000"/>
              </a:lnSpc>
              <a:buNone/>
            </a:pPr>
            <a:r>
              <a:rPr lang="en-US" sz="2100" dirty="0">
                <a:latin typeface="Open Sans" panose="020B0606030504020204" pitchFamily="34" charset="0"/>
                <a:ea typeface="Open Sans" panose="020B0606030504020204" pitchFamily="34" charset="0"/>
                <a:cs typeface="Open Sans" panose="020B0606030504020204" pitchFamily="34" charset="0"/>
              </a:rPr>
              <a:t>Link students, faculty, and staff from the UW Foster </a:t>
            </a:r>
          </a:p>
          <a:p>
            <a:pPr marL="0" indent="0">
              <a:lnSpc>
                <a:spcPct val="110000"/>
              </a:lnSpc>
              <a:buNone/>
            </a:pPr>
            <a:r>
              <a:rPr lang="en-US" sz="2100" dirty="0">
                <a:latin typeface="Open Sans" panose="020B0606030504020204" pitchFamily="34" charset="0"/>
                <a:ea typeface="Open Sans" panose="020B0606030504020204" pitchFamily="34" charset="0"/>
                <a:cs typeface="Open Sans" panose="020B0606030504020204" pitchFamily="34" charset="0"/>
              </a:rPr>
              <a:t>School with a racially and ethnically diverse business and nonprofit community to:</a:t>
            </a:r>
          </a:p>
          <a:p>
            <a:pPr marL="285750" indent="-285750">
              <a:lnSpc>
                <a:spcPct val="100000"/>
              </a:lnSpc>
              <a:buFont typeface="Arial" panose="020B0604020202020204" pitchFamily="34" charset="0"/>
              <a:buChar char="•"/>
            </a:pPr>
            <a:r>
              <a:rPr lang="en-US" sz="1900" dirty="0">
                <a:latin typeface="Open Sans" panose="020B0606030504020204" pitchFamily="34" charset="0"/>
                <a:ea typeface="Open Sans" panose="020B0606030504020204" pitchFamily="34" charset="0"/>
                <a:cs typeface="Open Sans" panose="020B0606030504020204" pitchFamily="34" charset="0"/>
              </a:rPr>
              <a:t>Expand students’ knowledge and skills</a:t>
            </a:r>
          </a:p>
          <a:p>
            <a:pPr marL="285750" indent="-285750">
              <a:lnSpc>
                <a:spcPct val="100000"/>
              </a:lnSpc>
              <a:buFont typeface="Arial" panose="020B0604020202020204" pitchFamily="34" charset="0"/>
              <a:buChar char="•"/>
            </a:pPr>
            <a:r>
              <a:rPr lang="en-US" sz="1900" dirty="0">
                <a:latin typeface="Open Sans" panose="020B0606030504020204" pitchFamily="34" charset="0"/>
                <a:ea typeface="Open Sans" panose="020B0606030504020204" pitchFamily="34" charset="0"/>
                <a:cs typeface="Open Sans" panose="020B0606030504020204" pitchFamily="34" charset="0"/>
              </a:rPr>
              <a:t>Help small businesses grow, create, and retain jobs</a:t>
            </a:r>
          </a:p>
          <a:p>
            <a:pPr marL="285750" indent="-285750">
              <a:lnSpc>
                <a:spcPct val="100000"/>
              </a:lnSpc>
              <a:buFont typeface="Arial" panose="020B0604020202020204" pitchFamily="34" charset="0"/>
              <a:buChar char="•"/>
            </a:pPr>
            <a:r>
              <a:rPr lang="en-US" sz="1900" dirty="0">
                <a:latin typeface="Open Sans" panose="020B0606030504020204" pitchFamily="34" charset="0"/>
                <a:ea typeface="Open Sans" panose="020B0606030504020204" pitchFamily="34" charset="0"/>
                <a:cs typeface="Open Sans" panose="020B0606030504020204" pitchFamily="34" charset="0"/>
              </a:rPr>
              <a:t>Open educational opportunities for URM students</a:t>
            </a:r>
          </a:p>
          <a:p>
            <a:pPr marL="285750" indent="-285750">
              <a:lnSpc>
                <a:spcPct val="100000"/>
              </a:lnSpc>
              <a:buFont typeface="Arial" panose="020B0604020202020204" pitchFamily="34" charset="0"/>
              <a:buChar char="•"/>
            </a:pPr>
            <a:r>
              <a:rPr lang="en-US" sz="1900" dirty="0">
                <a:latin typeface="Open Sans" panose="020B0606030504020204" pitchFamily="34" charset="0"/>
                <a:ea typeface="Open Sans" panose="020B0606030504020204" pitchFamily="34" charset="0"/>
                <a:cs typeface="Open Sans" panose="020B0606030504020204" pitchFamily="34" charset="0"/>
              </a:rPr>
              <a:t>Stimulate innovative economic development research</a:t>
            </a:r>
          </a:p>
        </p:txBody>
      </p:sp>
      <p:sp>
        <p:nvSpPr>
          <p:cNvPr id="7" name="Content Placeholder 4">
            <a:extLst>
              <a:ext uri="{FF2B5EF4-FFF2-40B4-BE49-F238E27FC236}">
                <a16:creationId xmlns:a16="http://schemas.microsoft.com/office/drawing/2014/main" id="{C83B7F54-01E8-9B69-57A7-62452A3A27F4}"/>
              </a:ext>
            </a:extLst>
          </p:cNvPr>
          <p:cNvSpPr txBox="1">
            <a:spLocks/>
          </p:cNvSpPr>
          <p:nvPr/>
        </p:nvSpPr>
        <p:spPr>
          <a:xfrm>
            <a:off x="3203133" y="3838337"/>
            <a:ext cx="6020793" cy="2621230"/>
          </a:xfrm>
          <a:prstGeom prst="rect">
            <a:avLst/>
          </a:prstGeom>
        </p:spPr>
        <p:txBody>
          <a:bodyPr vert="horz" wrap="square" lIns="137160" tIns="45720" rIns="91440" bIns="45720" rtlCol="0">
            <a:spAutoFit/>
          </a:bodyPr>
          <a:lstStyle>
            <a:lvl1pPr marL="0" indent="0" algn="l" defTabSz="457200" rtl="0" fontAlgn="base">
              <a:spcBef>
                <a:spcPts val="0"/>
              </a:spcBef>
              <a:spcAft>
                <a:spcPts val="100"/>
              </a:spcAft>
              <a:buFont typeface="Arial" charset="0"/>
              <a:buNone/>
              <a:defRPr lang="en-US" sz="2400" kern="1200" dirty="0" smtClean="0">
                <a:solidFill>
                  <a:schemeClr val="tx1"/>
                </a:solidFill>
                <a:latin typeface="+mn-lt"/>
                <a:ea typeface="Open Sans" panose="020B0606030504020204" pitchFamily="34" charset="0"/>
                <a:cs typeface="Arial" panose="020B0604020202020204" pitchFamily="34" charset="0"/>
              </a:defRPr>
            </a:lvl1pPr>
            <a:lvl2pPr marL="628650" indent="-287338" algn="l" defTabSz="457200" rtl="0" fontAlgn="base">
              <a:spcBef>
                <a:spcPts val="0"/>
              </a:spcBef>
              <a:spcAft>
                <a:spcPts val="100"/>
              </a:spcAft>
              <a:buFont typeface="Arial" panose="020B0604020202020204" pitchFamily="34" charset="0"/>
              <a:buChar char="•"/>
              <a:defRPr lang="en-US" sz="2400" kern="1200" dirty="0" smtClean="0">
                <a:solidFill>
                  <a:schemeClr val="tx1"/>
                </a:solidFill>
                <a:latin typeface="+mn-lt"/>
                <a:ea typeface="Open Sans" panose="020B0606030504020204" pitchFamily="34" charset="0"/>
                <a:cs typeface="Arial" panose="020B0604020202020204" pitchFamily="34" charset="0"/>
              </a:defRPr>
            </a:lvl2pPr>
            <a:lvl3pPr marL="914400" indent="-227013" algn="l" defTabSz="457200" rtl="0" fontAlgn="base">
              <a:spcBef>
                <a:spcPts val="0"/>
              </a:spcBef>
              <a:spcAft>
                <a:spcPts val="100"/>
              </a:spcAft>
              <a:buFont typeface="Arial" charset="0"/>
              <a:buChar char="•"/>
              <a:defRPr lang="en-US" sz="2000" kern="1200" dirty="0" smtClean="0">
                <a:solidFill>
                  <a:schemeClr val="tx1"/>
                </a:solidFill>
                <a:latin typeface="+mn-lt"/>
                <a:ea typeface="Open Sans" panose="020B0606030504020204" pitchFamily="34" charset="0"/>
                <a:cs typeface="Arial" panose="020B0604020202020204" pitchFamily="34" charset="0"/>
              </a:defRPr>
            </a:lvl3pPr>
            <a:lvl4pPr marL="1143000" indent="-228600" algn="l" defTabSz="457200" rtl="0" fontAlgn="base">
              <a:spcBef>
                <a:spcPts val="0"/>
              </a:spcBef>
              <a:spcAft>
                <a:spcPts val="100"/>
              </a:spcAft>
              <a:buFont typeface="Arial" panose="020B0604020202020204" pitchFamily="34" charset="0"/>
              <a:buChar char="•"/>
              <a:tabLst/>
              <a:defRPr lang="en-US" sz="2000" kern="1200" dirty="0">
                <a:solidFill>
                  <a:schemeClr val="tx1"/>
                </a:solidFill>
                <a:latin typeface="+mn-lt"/>
                <a:ea typeface="Open Sans" panose="020B0606030504020204" pitchFamily="34" charset="0"/>
                <a:cs typeface="Arial" panose="020B0604020202020204" pitchFamily="34" charset="0"/>
              </a:defRPr>
            </a:lvl4pPr>
            <a:lvl5pPr marL="1371600" indent="-230188" algn="l" defTabSz="457200" rtl="0" fontAlgn="base">
              <a:spcBef>
                <a:spcPts val="0"/>
              </a:spcBef>
              <a:spcAft>
                <a:spcPts val="100"/>
              </a:spcAft>
              <a:buFont typeface="Arial" panose="020B0604020202020204" pitchFamily="34" charset="0"/>
              <a:buChar char="•"/>
              <a:defRPr sz="2000" kern="1200">
                <a:solidFill>
                  <a:schemeClr val="tx1"/>
                </a:solidFill>
                <a:latin typeface="+mn-lt"/>
                <a:ea typeface="Open Sans" panose="020B06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00"/>
              </a:spcAft>
              <a:buClrTx/>
              <a:buSzTx/>
              <a:buFont typeface="Arial" charset="0"/>
              <a:buNone/>
              <a:tabLst/>
              <a:defRPr/>
            </a:pPr>
            <a:r>
              <a:rPr kumimoji="0" lang="en-US" sz="3200" b="1" i="0" u="none" strike="noStrike" kern="1200" cap="none" spc="0" normalizeH="0" baseline="0" noProof="0" dirty="0">
                <a:ln>
                  <a:noFill/>
                </a:ln>
                <a:solidFill>
                  <a:srgbClr val="32006E"/>
                </a:solidFill>
                <a:effectLst/>
                <a:uLnTx/>
                <a:uFillTx/>
                <a:latin typeface="Open Sans" panose="020B0606030504020204" pitchFamily="34" charset="0"/>
                <a:cs typeface="Open Sans" panose="020B0606030504020204" pitchFamily="34" charset="0"/>
              </a:rPr>
              <a:t>Goals:</a:t>
            </a:r>
            <a:endParaRPr kumimoji="0" lang="en-US" sz="1000" b="1" i="0" u="none" strike="noStrike" kern="1200" cap="none" spc="0" normalizeH="0" baseline="0" noProof="0" dirty="0">
              <a:ln>
                <a:noFill/>
              </a:ln>
              <a:solidFill>
                <a:srgbClr val="32006E"/>
              </a:solidFill>
              <a:effectLst/>
              <a:uLnTx/>
              <a:uFillTx/>
              <a:latin typeface="Open Sans" panose="020B0606030504020204" pitchFamily="34" charset="0"/>
              <a:cs typeface="Open Sans" panose="020B0606030504020204" pitchFamily="34" charset="0"/>
            </a:endParaRPr>
          </a:p>
          <a:p>
            <a:pPr marL="169863" marR="0" lvl="0" indent="-169863" algn="l" defTabSz="457200" rtl="0" eaLnBrk="1" fontAlgn="base" latinLnBrk="0" hangingPunct="1">
              <a:lnSpc>
                <a:spcPct val="15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Provide field-based learning experiences to Foster students while growing small businesses</a:t>
            </a:r>
          </a:p>
          <a:p>
            <a:pPr marL="169863" marR="0" lvl="0" indent="-169863" algn="l" defTabSz="457200" rtl="0" eaLnBrk="1" fontAlgn="base" latinLnBrk="0" hangingPunct="1">
              <a:lnSpc>
                <a:spcPct val="150000"/>
              </a:lnSpc>
              <a:spcBef>
                <a:spcPts val="0"/>
              </a:spcBef>
              <a:spcAft>
                <a:spcPts val="1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endParaRPr>
          </a:p>
          <a:p>
            <a:pPr marL="169863" marR="0" lvl="0" indent="-169863" algn="l" defTabSz="457200" rtl="0" eaLnBrk="1" fontAlgn="base" latinLnBrk="0" hangingPunct="1">
              <a:lnSpc>
                <a:spcPct val="15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Teach business owners cutting-edge techniques and business disciplines to improve firm competitiveness</a:t>
            </a:r>
          </a:p>
          <a:p>
            <a:pPr marL="169863" marR="0" lvl="0" indent="-169863" algn="l" defTabSz="457200" rtl="0" eaLnBrk="1" fontAlgn="base" latinLnBrk="0" hangingPunct="1">
              <a:lnSpc>
                <a:spcPct val="100000"/>
              </a:lnSpc>
              <a:spcBef>
                <a:spcPts val="0"/>
              </a:spcBef>
              <a:spcAft>
                <a:spcPts val="1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endParaRPr>
          </a:p>
        </p:txBody>
      </p:sp>
      <p:pic>
        <p:nvPicPr>
          <p:cNvPr id="8" name="Picture 2">
            <a:extLst>
              <a:ext uri="{FF2B5EF4-FFF2-40B4-BE49-F238E27FC236}">
                <a16:creationId xmlns:a16="http://schemas.microsoft.com/office/drawing/2014/main" id="{1F3DF9F1-45B4-E19E-AE43-C27DD6783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26379"/>
            <a:ext cx="3203133" cy="213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531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7CB69-D066-51AE-E172-0A6244892E59}"/>
            </a:ext>
          </a:extLst>
        </p:cNvPr>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0F95017C-9623-176D-0AB0-9594D4BE3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697" y="6171550"/>
            <a:ext cx="1258705" cy="637137"/>
          </a:xfrm>
          <a:prstGeom prst="rect">
            <a:avLst/>
          </a:prstGeom>
        </p:spPr>
      </p:pic>
      <p:sp>
        <p:nvSpPr>
          <p:cNvPr id="12" name="Title 3">
            <a:extLst>
              <a:ext uri="{FF2B5EF4-FFF2-40B4-BE49-F238E27FC236}">
                <a16:creationId xmlns:a16="http://schemas.microsoft.com/office/drawing/2014/main" id="{CF5F7919-A504-FA3C-C73F-54DCD7FB82A5}"/>
              </a:ext>
            </a:extLst>
          </p:cNvPr>
          <p:cNvSpPr>
            <a:spLocks noGrp="1"/>
          </p:cNvSpPr>
          <p:nvPr>
            <p:ph type="title"/>
          </p:nvPr>
        </p:nvSpPr>
        <p:spPr>
          <a:xfrm>
            <a:off x="255321" y="-292608"/>
            <a:ext cx="9090561" cy="1634521"/>
          </a:xfrm>
        </p:spPr>
        <p:txBody>
          <a:bodyPr>
            <a:normAutofit/>
          </a:bodyPr>
          <a:lstStyle/>
          <a:p>
            <a:br>
              <a:rPr lang="en-US" sz="4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br>
            <a:r>
              <a:rPr lang="en-US" sz="4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Student Consulting Programs</a:t>
            </a:r>
          </a:p>
        </p:txBody>
      </p:sp>
      <p:sp>
        <p:nvSpPr>
          <p:cNvPr id="13" name="Content Placeholder 4">
            <a:extLst>
              <a:ext uri="{FF2B5EF4-FFF2-40B4-BE49-F238E27FC236}">
                <a16:creationId xmlns:a16="http://schemas.microsoft.com/office/drawing/2014/main" id="{F92CB3FC-2026-3BB1-EEBE-7C84184418CE}"/>
              </a:ext>
            </a:extLst>
          </p:cNvPr>
          <p:cNvSpPr>
            <a:spLocks noGrp="1"/>
          </p:cNvSpPr>
          <p:nvPr>
            <p:ph idx="1"/>
          </p:nvPr>
        </p:nvSpPr>
        <p:spPr>
          <a:xfrm>
            <a:off x="267200" y="1190108"/>
            <a:ext cx="6607992" cy="3492238"/>
          </a:xfrm>
        </p:spPr>
        <p:txBody>
          <a:bodyPr vert="horz" wrap="square" lIns="137160" tIns="45720" rIns="91440" bIns="45720" rtlCol="0" anchor="t">
            <a:spAutoFit/>
          </a:bodyPr>
          <a:lstStyle/>
          <a:p>
            <a:pPr marL="0" indent="0">
              <a:buNone/>
            </a:pP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Business Management Consulting Program</a:t>
            </a:r>
          </a:p>
          <a:p>
            <a:pPr marL="285750" marR="0" lvl="0" indent="-285750" algn="l" defTabSz="457200"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Long-term strategic consulting, 6 to 7 month core program</a:t>
            </a:r>
            <a:endParaRPr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defRPr/>
            </a:pP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Ideal for companies with</a:t>
            </a:r>
            <a:r>
              <a:rPr lang="en-US" sz="1600" dirty="0">
                <a:latin typeface="Open Sans" panose="020B0606030504020204" pitchFamily="34" charset="0"/>
                <a:ea typeface="Open Sans" panose="020B0606030504020204" pitchFamily="34" charset="0"/>
                <a:cs typeface="Open Sans" panose="020B0606030504020204" pitchFamily="34" charset="0"/>
              </a:rPr>
              <a:t> </a:t>
            </a: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800</a:t>
            </a:r>
            <a:r>
              <a:rPr kumimoji="0" lang="en-US" sz="16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K+ revenues, 3+ employees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Business Technology Consulting Program </a:t>
            </a:r>
          </a:p>
          <a:p>
            <a:pPr marL="285750" indent="-285750">
              <a:buFont typeface="Arial,Sans-Serif"/>
              <a:buChar char="•"/>
            </a:pPr>
            <a:r>
              <a:rPr lang="en-US" sz="1600" dirty="0">
                <a:latin typeface="Open Sans" panose="020B0606030504020204" pitchFamily="34" charset="0"/>
                <a:ea typeface="Open Sans" panose="020B0606030504020204" pitchFamily="34" charset="0"/>
                <a:cs typeface="Open Sans" panose="020B0606030504020204" pitchFamily="34" charset="0"/>
              </a:rPr>
              <a:t>5-month program providing technical assistance with technology integration</a:t>
            </a:r>
          </a:p>
          <a:p>
            <a:pPr marL="285750" indent="-285750">
              <a:buFont typeface="Arial,Sans-Serif"/>
              <a:buChar char="•"/>
            </a:pPr>
            <a:r>
              <a:rPr lang="en-US" sz="1600" dirty="0">
                <a:latin typeface="Open Sans" panose="020B0606030504020204" pitchFamily="34" charset="0"/>
                <a:ea typeface="Open Sans" panose="020B0606030504020204" pitchFamily="34" charset="0"/>
                <a:cs typeface="Open Sans" panose="020B0606030504020204" pitchFamily="34" charset="0"/>
              </a:rPr>
              <a:t>Sample projects include researching marketing platforms, new technologies, and cybersecurity</a:t>
            </a:r>
          </a:p>
          <a:p>
            <a:pPr marL="0" indent="0">
              <a:buNone/>
            </a:pPr>
            <a:r>
              <a:rPr lang="en-US" sz="24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Summer Consulting Program</a:t>
            </a:r>
          </a:p>
          <a:p>
            <a:pPr marL="285750" lvl="0" indent="-285750" defTabSz="457200" fontAlgn="base">
              <a:lnSpc>
                <a:spcPct val="100000"/>
              </a:lnSpc>
              <a:spcBef>
                <a:spcPts val="0"/>
              </a:spcBef>
              <a:spcAft>
                <a:spcPts val="100"/>
              </a:spcAft>
              <a:defRPr/>
            </a:pPr>
            <a:r>
              <a:rPr lang="en-US" sz="1600" dirty="0">
                <a:latin typeface="Open Sans" panose="020B0606030504020204" pitchFamily="34" charset="0"/>
                <a:ea typeface="Open Sans" panose="020B0606030504020204" pitchFamily="34" charset="0"/>
                <a:cs typeface="Open Sans" panose="020B0606030504020204" pitchFamily="34" charset="0"/>
              </a:rPr>
              <a:t>135 student consulting service hours</a:t>
            </a:r>
          </a:p>
          <a:p>
            <a:pPr marL="285750" lvl="0" indent="-285750" defTabSz="457200" fontAlgn="base">
              <a:lnSpc>
                <a:spcPct val="100000"/>
              </a:lnSpc>
              <a:spcBef>
                <a:spcPts val="0"/>
              </a:spcBef>
              <a:spcAft>
                <a:spcPts val="100"/>
              </a:spcAft>
              <a:defRPr/>
            </a:pPr>
            <a:r>
              <a:rPr lang="en-US" sz="1600" dirty="0">
                <a:latin typeface="Open Sans" panose="020B0606030504020204" pitchFamily="34" charset="0"/>
                <a:ea typeface="Open Sans" panose="020B0606030504020204" pitchFamily="34" charset="0"/>
                <a:cs typeface="Open Sans" panose="020B0606030504020204" pitchFamily="34" charset="0"/>
              </a:rPr>
              <a:t>Quarter-long project</a:t>
            </a:r>
            <a:endParaRPr lang="en-US"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Content Placeholder 4">
            <a:extLst>
              <a:ext uri="{FF2B5EF4-FFF2-40B4-BE49-F238E27FC236}">
                <a16:creationId xmlns:a16="http://schemas.microsoft.com/office/drawing/2014/main" id="{E8D2D12C-A6FE-3F44-6468-0BC1769DDE6C}"/>
              </a:ext>
            </a:extLst>
          </p:cNvPr>
          <p:cNvSpPr txBox="1">
            <a:spLocks/>
          </p:cNvSpPr>
          <p:nvPr/>
        </p:nvSpPr>
        <p:spPr>
          <a:xfrm>
            <a:off x="2751673" y="4851206"/>
            <a:ext cx="6380452" cy="1436291"/>
          </a:xfrm>
          <a:prstGeom prst="rect">
            <a:avLst/>
          </a:prstGeom>
        </p:spPr>
        <p:txBody>
          <a:bodyPr vert="horz" wrap="square" lIns="137160" tIns="45720" rIns="91440" bIns="45720" rtlCol="0">
            <a:spAutoFit/>
          </a:bodyPr>
          <a:lstStyle>
            <a:lvl1pPr marL="0" indent="0" algn="l" defTabSz="457200" rtl="0" fontAlgn="base">
              <a:spcBef>
                <a:spcPts val="0"/>
              </a:spcBef>
              <a:spcAft>
                <a:spcPts val="100"/>
              </a:spcAft>
              <a:buFont typeface="Arial" charset="0"/>
              <a:buNone/>
              <a:defRPr lang="en-US" sz="2400" kern="1200" dirty="0" smtClean="0">
                <a:solidFill>
                  <a:schemeClr val="tx1"/>
                </a:solidFill>
                <a:latin typeface="+mn-lt"/>
                <a:ea typeface="Open Sans" panose="020B0606030504020204" pitchFamily="34" charset="0"/>
                <a:cs typeface="Arial" panose="020B0604020202020204" pitchFamily="34" charset="0"/>
              </a:defRPr>
            </a:lvl1pPr>
            <a:lvl2pPr marL="628650" indent="-287338" algn="l" defTabSz="457200" rtl="0" fontAlgn="base">
              <a:spcBef>
                <a:spcPts val="0"/>
              </a:spcBef>
              <a:spcAft>
                <a:spcPts val="100"/>
              </a:spcAft>
              <a:buFont typeface="Arial" panose="020B0604020202020204" pitchFamily="34" charset="0"/>
              <a:buChar char="•"/>
              <a:defRPr lang="en-US" sz="2400" kern="1200" dirty="0" smtClean="0">
                <a:solidFill>
                  <a:schemeClr val="tx1"/>
                </a:solidFill>
                <a:latin typeface="+mn-lt"/>
                <a:ea typeface="Open Sans" panose="020B0606030504020204" pitchFamily="34" charset="0"/>
                <a:cs typeface="Arial" panose="020B0604020202020204" pitchFamily="34" charset="0"/>
              </a:defRPr>
            </a:lvl2pPr>
            <a:lvl3pPr marL="914400" indent="-227013" algn="l" defTabSz="457200" rtl="0" fontAlgn="base">
              <a:spcBef>
                <a:spcPts val="0"/>
              </a:spcBef>
              <a:spcAft>
                <a:spcPts val="100"/>
              </a:spcAft>
              <a:buFont typeface="Arial" charset="0"/>
              <a:buChar char="•"/>
              <a:defRPr lang="en-US" sz="2000" kern="1200" dirty="0" smtClean="0">
                <a:solidFill>
                  <a:schemeClr val="tx1"/>
                </a:solidFill>
                <a:latin typeface="+mn-lt"/>
                <a:ea typeface="Open Sans" panose="020B0606030504020204" pitchFamily="34" charset="0"/>
                <a:cs typeface="Arial" panose="020B0604020202020204" pitchFamily="34" charset="0"/>
              </a:defRPr>
            </a:lvl3pPr>
            <a:lvl4pPr marL="1143000" indent="-228600" algn="l" defTabSz="457200" rtl="0" fontAlgn="base">
              <a:spcBef>
                <a:spcPts val="0"/>
              </a:spcBef>
              <a:spcAft>
                <a:spcPts val="100"/>
              </a:spcAft>
              <a:buFont typeface="Arial" panose="020B0604020202020204" pitchFamily="34" charset="0"/>
              <a:buChar char="•"/>
              <a:tabLst/>
              <a:defRPr lang="en-US" sz="2000" kern="1200" dirty="0">
                <a:solidFill>
                  <a:schemeClr val="tx1"/>
                </a:solidFill>
                <a:latin typeface="+mn-lt"/>
                <a:ea typeface="Open Sans" panose="020B0606030504020204" pitchFamily="34" charset="0"/>
                <a:cs typeface="Arial" panose="020B0604020202020204" pitchFamily="34" charset="0"/>
              </a:defRPr>
            </a:lvl4pPr>
            <a:lvl5pPr marL="1371600" indent="-230188" algn="l" defTabSz="457200" rtl="0" fontAlgn="base">
              <a:spcBef>
                <a:spcPts val="0"/>
              </a:spcBef>
              <a:spcAft>
                <a:spcPts val="100"/>
              </a:spcAft>
              <a:buFont typeface="Arial" panose="020B0604020202020204" pitchFamily="34" charset="0"/>
              <a:buChar char="•"/>
              <a:defRPr sz="2000" kern="1200">
                <a:solidFill>
                  <a:schemeClr val="tx1"/>
                </a:solidFill>
                <a:latin typeface="+mn-lt"/>
                <a:ea typeface="Open Sans" panose="020B0606030504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00"/>
              </a:spcAft>
              <a:buClrTx/>
              <a:buSzTx/>
              <a:buFont typeface="Arial" charset="0"/>
              <a:buNone/>
              <a:tabLst/>
              <a:defRPr/>
            </a:pPr>
            <a:r>
              <a:rPr kumimoji="0" lang="en-US" sz="2000" b="1" i="0" u="none" strike="noStrike" kern="1200" cap="none" spc="0" normalizeH="0" baseline="0" noProof="0" dirty="0">
                <a:ln>
                  <a:noFill/>
                </a:ln>
                <a:solidFill>
                  <a:srgbClr val="32006E"/>
                </a:solidFill>
                <a:effectLst/>
                <a:uLnTx/>
                <a:uFillTx/>
                <a:latin typeface="Open Sans" panose="020B0606030504020204" pitchFamily="34" charset="0"/>
                <a:cs typeface="Open Sans" panose="020B0606030504020204" pitchFamily="34" charset="0"/>
              </a:rPr>
              <a:t>Outcomes and Highlights:</a:t>
            </a:r>
          </a:p>
          <a:p>
            <a:pPr marL="169863" marR="0" lvl="0" indent="-169863" algn="l"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Field experience for students solving real-world problems</a:t>
            </a:r>
          </a:p>
          <a:p>
            <a:pPr marL="169863" marR="0" lvl="0" indent="-169863" algn="l"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Positions students for successful consulting careers</a:t>
            </a:r>
            <a:endParaRPr kumimoji="0" lang="en-US" sz="1600" b="1" i="0" u="none" strike="noStrike" kern="1200" cap="none" spc="0" normalizeH="0" baseline="0" noProof="0" dirty="0">
              <a:ln>
                <a:noFill/>
              </a:ln>
              <a:solidFill>
                <a:srgbClr val="4B2E84"/>
              </a:solidFill>
              <a:effectLst/>
              <a:uLnTx/>
              <a:uFillTx/>
              <a:latin typeface="Open Sans" panose="020B0606030504020204" pitchFamily="34" charset="0"/>
              <a:cs typeface="Open Sans" panose="020B0606030504020204" pitchFamily="34" charset="0"/>
            </a:endParaRPr>
          </a:p>
          <a:p>
            <a:pPr marL="169863" marR="0" lvl="0" indent="-169863" algn="l"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1,000 companies served, $300M in revenue created</a:t>
            </a:r>
          </a:p>
          <a:p>
            <a:pPr marL="169863" marR="0" lvl="0" indent="-169863" algn="l" rtl="0" eaLnBrk="1" fontAlgn="base" latinLnBrk="0" hangingPunct="1">
              <a:lnSpc>
                <a:spcPct val="100000"/>
              </a:lnSpc>
              <a:spcBef>
                <a:spcPts val="0"/>
              </a:spcBef>
              <a:spcAft>
                <a:spcPts val="1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cs typeface="Open Sans" panose="020B0606030504020204" pitchFamily="34" charset="0"/>
              </a:rPr>
              <a:t>200K jobs retained</a:t>
            </a:r>
            <a:endParaRPr kumimoji="0" lang="en-US" sz="1600" b="1" i="0" u="none" strike="noStrike" kern="1200" cap="none" spc="0" normalizeH="0" baseline="0" noProof="0" dirty="0">
              <a:ln>
                <a:noFill/>
              </a:ln>
              <a:solidFill>
                <a:srgbClr val="4B2E84"/>
              </a:solidFill>
              <a:effectLst/>
              <a:uLnTx/>
              <a:uFillTx/>
              <a:latin typeface="Open Sans" panose="020B0606030504020204" pitchFamily="34" charset="0"/>
              <a:cs typeface="Open Sans" panose="020B0606030504020204" pitchFamily="34" charset="0"/>
            </a:endParaRPr>
          </a:p>
        </p:txBody>
      </p:sp>
      <p:pic>
        <p:nvPicPr>
          <p:cNvPr id="15" name="Picture 2" descr="C:\Users\wtutol\Desktop\20th Program\Photos\Foster_CBDC_RainierValley-27.jpg">
            <a:extLst>
              <a:ext uri="{FF2B5EF4-FFF2-40B4-BE49-F238E27FC236}">
                <a16:creationId xmlns:a16="http://schemas.microsoft.com/office/drawing/2014/main" id="{B29D39F2-7DB9-4CF8-3FB4-4487652500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80" t="7011" r="28642" b="22089"/>
          <a:stretch/>
        </p:blipFill>
        <p:spPr bwMode="auto">
          <a:xfrm>
            <a:off x="11875" y="4851206"/>
            <a:ext cx="2440388" cy="20067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97541DF8-9B05-EB9B-7E65-3D8B77289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7319" y="999704"/>
            <a:ext cx="2366682" cy="1777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A619C5A-2322-7963-AE0A-C0DA69B613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318" y="2777441"/>
            <a:ext cx="2366682" cy="177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087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3B46-B5F8-F2B8-50DD-8C2E4ECED86C}"/>
            </a:ext>
          </a:extLst>
        </p:cNvPr>
        <p:cNvGrpSpPr/>
        <p:nvPr/>
      </p:nvGrpSpPr>
      <p:grpSpPr>
        <a:xfrm>
          <a:off x="0" y="0"/>
          <a:ext cx="0" cy="0"/>
          <a:chOff x="0" y="0"/>
          <a:chExt cx="0" cy="0"/>
        </a:xfrm>
      </p:grpSpPr>
      <p:pic>
        <p:nvPicPr>
          <p:cNvPr id="2" name="Picture 1" descr="A close-up of a sign&#10;&#10;Description automatically generated">
            <a:extLst>
              <a:ext uri="{FF2B5EF4-FFF2-40B4-BE49-F238E27FC236}">
                <a16:creationId xmlns:a16="http://schemas.microsoft.com/office/drawing/2014/main" id="{314699FC-14C4-08DD-C3BC-7246DC914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697" y="6044540"/>
            <a:ext cx="1258705" cy="637137"/>
          </a:xfrm>
          <a:prstGeom prst="rect">
            <a:avLst/>
          </a:prstGeom>
        </p:spPr>
      </p:pic>
      <p:sp>
        <p:nvSpPr>
          <p:cNvPr id="7" name="Title 3">
            <a:extLst>
              <a:ext uri="{FF2B5EF4-FFF2-40B4-BE49-F238E27FC236}">
                <a16:creationId xmlns:a16="http://schemas.microsoft.com/office/drawing/2014/main" id="{04437C09-259D-BF59-38E0-4296DBAA9A55}"/>
              </a:ext>
            </a:extLst>
          </p:cNvPr>
          <p:cNvSpPr>
            <a:spLocks noGrp="1"/>
          </p:cNvSpPr>
          <p:nvPr>
            <p:ph type="title"/>
          </p:nvPr>
        </p:nvSpPr>
        <p:spPr>
          <a:xfrm>
            <a:off x="124691" y="-320637"/>
            <a:ext cx="9007434" cy="1278688"/>
          </a:xfrm>
        </p:spPr>
        <p:txBody>
          <a:bodyPr>
            <a:normAutofit fontScale="90000"/>
          </a:bodyPr>
          <a:lstStyle/>
          <a:p>
            <a:br>
              <a:rPr lang="en-US" sz="4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br>
            <a:r>
              <a:rPr lang="en-US" sz="40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Faculty-led Executive Education</a:t>
            </a:r>
          </a:p>
        </p:txBody>
      </p:sp>
      <p:sp>
        <p:nvSpPr>
          <p:cNvPr id="8" name="Content Placeholder 4">
            <a:extLst>
              <a:ext uri="{FF2B5EF4-FFF2-40B4-BE49-F238E27FC236}">
                <a16:creationId xmlns:a16="http://schemas.microsoft.com/office/drawing/2014/main" id="{93779772-8304-9B74-7269-87755AB646F1}"/>
              </a:ext>
            </a:extLst>
          </p:cNvPr>
          <p:cNvSpPr>
            <a:spLocks noGrp="1"/>
          </p:cNvSpPr>
          <p:nvPr>
            <p:ph idx="1"/>
          </p:nvPr>
        </p:nvSpPr>
        <p:spPr>
          <a:xfrm>
            <a:off x="207816" y="1183410"/>
            <a:ext cx="6489865" cy="3527417"/>
          </a:xfrm>
        </p:spPr>
        <p:txBody>
          <a:bodyPr>
            <a:normAutofit/>
          </a:bodyPr>
          <a:lstStyle/>
          <a:p>
            <a:pPr marL="0" indent="0">
              <a:buNone/>
            </a:pPr>
            <a:r>
              <a:rPr lang="en-US" sz="24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Minority Business Executive Program</a:t>
            </a:r>
          </a:p>
          <a:p>
            <a:pPr marL="285750" marR="0" lvl="0" indent="-285750" algn="l" defTabSz="457200" rtl="0" eaLnBrk="1" fontAlgn="base" latinLnBrk="0" hangingPunct="1">
              <a:lnSpc>
                <a:spcPct val="100000"/>
              </a:lnSpc>
              <a:spcBef>
                <a:spcPts val="0"/>
              </a:spcBef>
              <a:spcAft>
                <a:spcPts val="100"/>
              </a:spcAft>
              <a:buClrTx/>
              <a:buSzTx/>
              <a:buFont typeface="Arial" panose="020B0604020202020204" pitchFamily="34" charset="0"/>
              <a:buChar char="•"/>
              <a:tabLst/>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1-week residential executive education program</a:t>
            </a:r>
          </a:p>
          <a:p>
            <a:pPr marL="285750" marR="0" lvl="0" indent="-285750" algn="l" defTabSz="457200" rtl="0" eaLnBrk="1" fontAlgn="base" latinLnBrk="0" hangingPunct="1">
              <a:lnSpc>
                <a:spcPct val="100000"/>
              </a:lnSpc>
              <a:spcBef>
                <a:spcPts val="0"/>
              </a:spcBef>
              <a:spcAft>
                <a:spcPts val="100"/>
              </a:spcAft>
              <a:buClrTx/>
              <a:buSzTx/>
              <a:buFont typeface="Arial" panose="020B0604020202020204" pitchFamily="34" charset="0"/>
              <a:buChar char="•"/>
              <a:tabLst/>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Supplier for </a:t>
            </a:r>
            <a:r>
              <a:rPr kumimoji="0" lang="en-US" sz="16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Fortune 500 companies</a:t>
            </a:r>
          </a:p>
          <a:p>
            <a:pPr marL="0" indent="0">
              <a:buNone/>
            </a:pPr>
            <a:r>
              <a:rPr lang="en-US" sz="2400" b="1" dirty="0">
                <a:solidFill>
                  <a:srgbClr val="32006E"/>
                </a:solidFill>
                <a:latin typeface="Open Sans" panose="020B0606030504020204" pitchFamily="34" charset="0"/>
                <a:ea typeface="Open Sans" panose="020B0606030504020204" pitchFamily="34" charset="0"/>
                <a:cs typeface="Open Sans" panose="020B0606030504020204" pitchFamily="34" charset="0"/>
              </a:rPr>
              <a:t>Ascend Seattle (National Network)</a:t>
            </a:r>
          </a:p>
          <a:p>
            <a:pPr marL="285750" marR="0" lvl="0" indent="-285750" algn="l" defTabSz="457200" rtl="0" eaLnBrk="1" fontAlgn="base" latinLnBrk="0" hangingPunct="1">
              <a:lnSpc>
                <a:spcPct val="100000"/>
              </a:lnSpc>
              <a:spcBef>
                <a:spcPts val="0"/>
              </a:spcBef>
              <a:spcAft>
                <a:spcPts val="100"/>
              </a:spcAft>
              <a:buClrTx/>
              <a:buSzTx/>
              <a:buFont typeface="Arial" panose="020B0604020202020204" pitchFamily="34" charset="0"/>
              <a:buChar char="•"/>
              <a:tabLst/>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5-month cohort-based business growth program</a:t>
            </a:r>
          </a:p>
          <a:p>
            <a:pPr marL="285750" indent="-285750">
              <a:buFont typeface="Arial" panose="020B0604020202020204" pitchFamily="34" charset="0"/>
              <a:buChar char="•"/>
              <a:defRPr/>
            </a:pPr>
            <a:r>
              <a:rPr lang="en-US" sz="1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M3</a:t>
            </a: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 Management Education, Market Access, Financing</a:t>
            </a:r>
          </a:p>
          <a:p>
            <a:pPr marL="285750" indent="-285750">
              <a:buFont typeface="Arial" panose="020B0604020202020204" pitchFamily="34" charset="0"/>
              <a:buChar char="•"/>
              <a:defRPr/>
            </a:pPr>
            <a:r>
              <a:rPr lang="en-US"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Construction/A&amp;E Industry</a:t>
            </a:r>
          </a:p>
          <a:p>
            <a:endParaRPr lang="en-US" sz="1800" dirty="0"/>
          </a:p>
        </p:txBody>
      </p:sp>
      <p:pic>
        <p:nvPicPr>
          <p:cNvPr id="9" name="Picture 2" descr="C:\Users\wtutol\Desktop\20th Program\Photos\Foster_CBDC_RainierValley-27.jpg">
            <a:extLst>
              <a:ext uri="{FF2B5EF4-FFF2-40B4-BE49-F238E27FC236}">
                <a16:creationId xmlns:a16="http://schemas.microsoft.com/office/drawing/2014/main" id="{64E4BE00-CCF5-E7ED-56A1-A88AED4876E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880" t="7011" r="28642" b="22089"/>
          <a:stretch/>
        </p:blipFill>
        <p:spPr bwMode="auto">
          <a:xfrm>
            <a:off x="0" y="4710827"/>
            <a:ext cx="2624448" cy="21581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BE57964-B9A4-E4E8-CC0D-34AAA6B0A3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266" y="3014941"/>
            <a:ext cx="2557733" cy="19212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6D5C78A0-B47C-C111-D809-B5BB27DB39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267" y="1093694"/>
            <a:ext cx="2557734" cy="192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32722"/>
      </p:ext>
    </p:extLst>
  </p:cSld>
  <p:clrMapOvr>
    <a:masterClrMapping/>
  </p:clrMapOvr>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DES PowerPoint Template">
      <a:dk1>
        <a:srgbClr val="000000"/>
      </a:dk1>
      <a:lt1>
        <a:srgbClr val="FFFFFF"/>
      </a:lt1>
      <a:dk2>
        <a:srgbClr val="000000"/>
      </a:dk2>
      <a:lt2>
        <a:srgbClr val="FFFFFF"/>
      </a:lt2>
      <a:accent1>
        <a:srgbClr val="1B355E"/>
      </a:accent1>
      <a:accent2>
        <a:srgbClr val="1995BA"/>
      </a:accent2>
      <a:accent3>
        <a:srgbClr val="E5E4E4"/>
      </a:accent3>
      <a:accent4>
        <a:srgbClr val="FBD05E"/>
      </a:accent4>
      <a:accent5>
        <a:srgbClr val="E96057"/>
      </a:accent5>
      <a:accent6>
        <a:srgbClr val="000000"/>
      </a:accent6>
      <a:hlink>
        <a:srgbClr val="000000"/>
      </a:hlink>
      <a:folHlink>
        <a:srgbClr val="000000"/>
      </a:folHlink>
    </a:clrScheme>
    <a:fontScheme name="DES PowerPoint Templat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PPT-Template" id="{025A1005-1ECB-4C62-A379-3C442AD5D57A}" vid="{1F22AD2A-1718-45D4-B8DD-2E6067BCB8EE}"/>
    </a:ext>
  </a:extLst>
</a:theme>
</file>

<file path=ppt/theme/theme4.xml><?xml version="1.0" encoding="utf-8"?>
<a:theme xmlns:a="http://schemas.openxmlformats.org/drawingml/2006/main" name="Theme Highline PTAC">
  <a:themeElements>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fontScheme name="tp939[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p939[1]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tp939[1]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tp939[1]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tp939[1]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
      <a:clrScheme name="tp939[1] 5">
        <a:dk1>
          <a:srgbClr val="000000"/>
        </a:dk1>
        <a:lt1>
          <a:srgbClr val="FFFFFF"/>
        </a:lt1>
        <a:dk2>
          <a:srgbClr val="000000"/>
        </a:dk2>
        <a:lt2>
          <a:srgbClr val="996633"/>
        </a:lt2>
        <a:accent1>
          <a:srgbClr val="CC9900"/>
        </a:accent1>
        <a:accent2>
          <a:srgbClr val="FFECB7"/>
        </a:accent2>
        <a:accent3>
          <a:srgbClr val="FFFFFF"/>
        </a:accent3>
        <a:accent4>
          <a:srgbClr val="000000"/>
        </a:accent4>
        <a:accent5>
          <a:srgbClr val="E2CAAA"/>
        </a:accent5>
        <a:accent6>
          <a:srgbClr val="E7D6A6"/>
        </a:accent6>
        <a:hlink>
          <a:srgbClr val="996633"/>
        </a:hlink>
        <a:folHlink>
          <a:srgbClr val="FF9900"/>
        </a:folHlink>
      </a:clrScheme>
      <a:clrMap bg1="lt1" tx1="dk1" bg2="lt2" tx2="dk2" accent1="accent1" accent2="accent2" accent3="accent3" accent4="accent4" accent5="accent5" accent6="accent6" hlink="hlink" folHlink="folHlink"/>
    </a:extraClrScheme>
    <a:extraClrScheme>
      <a:clrScheme name="tp939[1] 6">
        <a:dk1>
          <a:srgbClr val="000000"/>
        </a:dk1>
        <a:lt1>
          <a:srgbClr val="FFFFFF"/>
        </a:lt1>
        <a:dk2>
          <a:srgbClr val="000000"/>
        </a:dk2>
        <a:lt2>
          <a:srgbClr val="996633"/>
        </a:lt2>
        <a:accent1>
          <a:srgbClr val="CC9900"/>
        </a:accent1>
        <a:accent2>
          <a:srgbClr val="FFE28F"/>
        </a:accent2>
        <a:accent3>
          <a:srgbClr val="FFFFFF"/>
        </a:accent3>
        <a:accent4>
          <a:srgbClr val="000000"/>
        </a:accent4>
        <a:accent5>
          <a:srgbClr val="E2CAAA"/>
        </a:accent5>
        <a:accent6>
          <a:srgbClr val="E7CD81"/>
        </a:accent6>
        <a:hlink>
          <a:srgbClr val="996633"/>
        </a:hlink>
        <a:folHlink>
          <a:srgbClr val="FF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BDATheme1">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BDATheme1" id="{978F039E-01E2-42E1-B1A3-2424AA0D51F1}" vid="{8AED1371-E0CA-4DF6-BC42-99B869D28DAE}"/>
    </a:ext>
  </a:extLst>
</a:theme>
</file>

<file path=ppt/theme/theme6.xml><?xml version="1.0" encoding="utf-8"?>
<a:theme xmlns:a="http://schemas.openxmlformats.org/drawingml/2006/main" name="Office Theme">
  <a:themeElements>
    <a:clrScheme name="OMWBE blue">
      <a:dk1>
        <a:sysClr val="windowText" lastClr="000000"/>
      </a:dk1>
      <a:lt1>
        <a:sysClr val="window" lastClr="FFFFFF"/>
      </a:lt1>
      <a:dk2>
        <a:srgbClr val="44546A"/>
      </a:dk2>
      <a:lt2>
        <a:srgbClr val="E7E6E6"/>
      </a:lt2>
      <a:accent1>
        <a:srgbClr val="2E75B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A49EDE4FEBBD4BA6682B04A1F3292E" ma:contentTypeVersion="16" ma:contentTypeDescription="Create a new document." ma:contentTypeScope="" ma:versionID="5ca900537be6882175f3f3933ceb5910">
  <xsd:schema xmlns:xsd="http://www.w3.org/2001/XMLSchema" xmlns:xs="http://www.w3.org/2001/XMLSchema" xmlns:p="http://schemas.microsoft.com/office/2006/metadata/properties" xmlns:ns3="845cde0b-3fba-41b9-b0ed-b50f2d624967" xmlns:ns4="d73df3cc-d2ca-4cc5-b075-ef3cc0772da8" targetNamespace="http://schemas.microsoft.com/office/2006/metadata/properties" ma:root="true" ma:fieldsID="e5e276db48d508812d5634030917f113" ns3:_="" ns4:_="">
    <xsd:import namespace="845cde0b-3fba-41b9-b0ed-b50f2d624967"/>
    <xsd:import namespace="d73df3cc-d2ca-4cc5-b075-ef3cc0772da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AutoKeyPoints" minOccurs="0"/>
                <xsd:element ref="ns4:MediaServiceKeyPoints" minOccurs="0"/>
                <xsd:element ref="ns4:MediaServiceDateTaken" minOccurs="0"/>
                <xsd:element ref="ns4:_activity" minOccurs="0"/>
                <xsd:element ref="ns4:MediaServiceSearchProperties"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5cde0b-3fba-41b9-b0ed-b50f2d62496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3df3cc-d2ca-4cc5-b075-ef3cc0772da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d73df3cc-d2ca-4cc5-b075-ef3cc0772da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3627FE-2353-4238-88AE-C993F6FB6B63}">
  <ds:schemaRefs>
    <ds:schemaRef ds:uri="845cde0b-3fba-41b9-b0ed-b50f2d624967"/>
    <ds:schemaRef ds:uri="d73df3cc-d2ca-4cc5-b075-ef3cc0772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F369148-EDD0-4F17-B467-C05D29B5BC62}">
  <ds:schemaRefs>
    <ds:schemaRef ds:uri="845cde0b-3fba-41b9-b0ed-b50f2d624967"/>
    <ds:schemaRef ds:uri="d73df3cc-d2ca-4cc5-b075-ef3cc0772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07424FF-48DC-49EC-9265-9EDC8D5A31DB}">
  <ds:schemaRefs>
    <ds:schemaRef ds:uri="http://schemas.microsoft.com/sharepoint/v3/contenttype/forms"/>
  </ds:schemaRefs>
</ds:datastoreItem>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
  <TotalTime>43</TotalTime>
  <Words>5604</Words>
  <Application>Microsoft Office PowerPoint</Application>
  <PresentationFormat>On-screen Show (4:3)</PresentationFormat>
  <Paragraphs>683</Paragraphs>
  <Slides>63</Slides>
  <Notes>43</Notes>
  <HiddenSlides>0</HiddenSlides>
  <MMClips>0</MMClips>
  <ScaleCrop>false</ScaleCrop>
  <HeadingPairs>
    <vt:vector size="6" baseType="variant">
      <vt:variant>
        <vt:lpstr>Fonts Used</vt:lpstr>
      </vt:variant>
      <vt:variant>
        <vt:i4>22</vt:i4>
      </vt:variant>
      <vt:variant>
        <vt:lpstr>Theme</vt:lpstr>
      </vt:variant>
      <vt:variant>
        <vt:i4>11</vt:i4>
      </vt:variant>
      <vt:variant>
        <vt:lpstr>Slide Titles</vt:lpstr>
      </vt:variant>
      <vt:variant>
        <vt:i4>63</vt:i4>
      </vt:variant>
    </vt:vector>
  </HeadingPairs>
  <TitlesOfParts>
    <vt:vector size="96" baseType="lpstr">
      <vt:lpstr>&amp;quot</vt:lpstr>
      <vt:lpstr>Aptos</vt:lpstr>
      <vt:lpstr>Aptos Display</vt:lpstr>
      <vt:lpstr>Arial</vt:lpstr>
      <vt:lpstr>Arial,Sans-Serif</vt:lpstr>
      <vt:lpstr>Calibri</vt:lpstr>
      <vt:lpstr>Calibri Light</vt:lpstr>
      <vt:lpstr>Courier New</vt:lpstr>
      <vt:lpstr>Encode Sans Normal Black</vt:lpstr>
      <vt:lpstr>Franklin Gothic Medium Cond</vt:lpstr>
      <vt:lpstr>Garamond</vt:lpstr>
      <vt:lpstr>Gill Sans MT</vt:lpstr>
      <vt:lpstr>Lucida Grande</vt:lpstr>
      <vt:lpstr>Metropolis</vt:lpstr>
      <vt:lpstr>Myriad Pro</vt:lpstr>
      <vt:lpstr>Open Sans</vt:lpstr>
      <vt:lpstr>Open Sans Light</vt:lpstr>
      <vt:lpstr>Segoe UI</vt:lpstr>
      <vt:lpstr>Söhne</vt:lpstr>
      <vt:lpstr>Ubuntu</vt:lpstr>
      <vt:lpstr>Uni Sans Regular</vt:lpstr>
      <vt:lpstr>Wingdings</vt:lpstr>
      <vt:lpstr>Custom Design</vt:lpstr>
      <vt:lpstr>1_Custom Design</vt:lpstr>
      <vt:lpstr>2_Office Theme</vt:lpstr>
      <vt:lpstr>Theme Highline PTAC</vt:lpstr>
      <vt:lpstr>MBDATheme1</vt:lpstr>
      <vt:lpstr>Office Theme</vt:lpstr>
      <vt:lpstr>1_Office Theme</vt:lpstr>
      <vt:lpstr>2_Custom Design</vt:lpstr>
      <vt:lpstr>5_Custom Design</vt:lpstr>
      <vt:lpstr>3_Custom Design</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Mission and Goals</vt:lpstr>
      <vt:lpstr> Student Consulting Programs</vt:lpstr>
      <vt:lpstr> Faculty-led Executive Education</vt:lpstr>
      <vt:lpstr>Certificate Programs &amp; Other Offerings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Doing business with the State of Washington</vt:lpstr>
      <vt:lpstr>DES Contracting</vt:lpstr>
      <vt:lpstr>What is WEBS you may ask?</vt:lpstr>
      <vt:lpstr>We are here to help</vt:lpstr>
      <vt:lpstr>Planned Procurements</vt:lpstr>
      <vt:lpstr>Contact US </vt:lpstr>
      <vt:lpstr>PowerPoint Presentation</vt:lpstr>
      <vt:lpstr>ABOUT US</vt:lpstr>
      <vt:lpstr>OMWBE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APEX Accelerator </vt:lpstr>
      <vt:lpstr>APEX Accelerator Assistance Includes</vt:lpstr>
      <vt:lpstr>APEX ACCELERATOR LOCATIONS</vt:lpstr>
      <vt:lpstr>APEX Accelerator is Here to Help!</vt:lpstr>
      <vt:lpstr>About the Washington Small Business Development Center</vt:lpstr>
      <vt:lpstr>Washington SBDC</vt:lpstr>
      <vt:lpstr>Statewide Network </vt:lpstr>
      <vt:lpstr>SBDC vs Other Services</vt:lpstr>
      <vt:lpstr>Economic Impact (How We are Measured &amp; Funded) 2024 by the Numbers</vt:lpstr>
      <vt:lpstr>Seattle SBDC: Supo Techagumthorn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Mya 7, 2026 Supplier Orientation</dc:title>
  <dc:creator>claudia christensen</dc:creator>
  <cp:lastModifiedBy>Claudia Christensen</cp:lastModifiedBy>
  <cp:revision>5</cp:revision>
  <cp:lastPrinted>2016-08-17T18:38:17Z</cp:lastPrinted>
  <dcterms:created xsi:type="dcterms:W3CDTF">2014-10-14T00:51:43Z</dcterms:created>
  <dcterms:modified xsi:type="dcterms:W3CDTF">2026-05-06T17:51:50Z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0x010100D5A49EDE4FEBBD4BA6682B04A1F3292E</vt:lpwstr>
  </property>
</Properties>
</file>