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7" r:id="rId2"/>
    <p:sldMasterId id="2147483652" r:id="rId3"/>
  </p:sldMasterIdLst>
  <p:sldIdLst>
    <p:sldId id="260" r:id="rId4"/>
    <p:sldId id="261" r:id="rId5"/>
    <p:sldId id="269" r:id="rId6"/>
    <p:sldId id="285" r:id="rId7"/>
    <p:sldId id="276" r:id="rId8"/>
    <p:sldId id="259" r:id="rId9"/>
    <p:sldId id="262" r:id="rId10"/>
    <p:sldId id="286" r:id="rId11"/>
    <p:sldId id="275" r:id="rId12"/>
    <p:sldId id="292" r:id="rId13"/>
    <p:sldId id="282" r:id="rId14"/>
    <p:sldId id="263" r:id="rId15"/>
    <p:sldId id="274" r:id="rId16"/>
    <p:sldId id="281" r:id="rId17"/>
    <p:sldId id="293" r:id="rId18"/>
    <p:sldId id="272" r:id="rId19"/>
    <p:sldId id="287" r:id="rId20"/>
    <p:sldId id="257" r:id="rId21"/>
    <p:sldId id="265" r:id="rId22"/>
    <p:sldId id="289" r:id="rId23"/>
    <p:sldId id="283" r:id="rId24"/>
    <p:sldId id="280" r:id="rId25"/>
    <p:sldId id="301" r:id="rId26"/>
    <p:sldId id="266" r:id="rId27"/>
    <p:sldId id="295" r:id="rId28"/>
    <p:sldId id="267" r:id="rId29"/>
    <p:sldId id="277" r:id="rId30"/>
    <p:sldId id="279" r:id="rId31"/>
    <p:sldId id="297" r:id="rId32"/>
    <p:sldId id="298" r:id="rId33"/>
    <p:sldId id="278" r:id="rId34"/>
    <p:sldId id="273" r:id="rId35"/>
    <p:sldId id="271" r:id="rId36"/>
    <p:sldId id="294" r:id="rId37"/>
    <p:sldId id="288" r:id="rId38"/>
    <p:sldId id="264" r:id="rId39"/>
    <p:sldId id="258" r:id="rId40"/>
    <p:sldId id="290" r:id="rId41"/>
    <p:sldId id="291" r:id="rId42"/>
    <p:sldId id="296" r:id="rId43"/>
    <p:sldId id="268" r:id="rId44"/>
    <p:sldId id="300" r:id="rId45"/>
    <p:sldId id="299"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05C"/>
    <a:srgbClr val="E2CA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4"/>
    <p:restoredTop sz="94682"/>
  </p:normalViewPr>
  <p:slideViewPr>
    <p:cSldViewPr snapToGrid="0" snapToObjects="1" showGuides="1">
      <p:cViewPr varScale="1">
        <p:scale>
          <a:sx n="155" d="100"/>
          <a:sy n="155" d="100"/>
        </p:scale>
        <p:origin x="216" y="132"/>
      </p:cViewPr>
      <p:guideLst>
        <p:guide orient="horz" pos="1620"/>
        <p:guide pos="28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8CF75C-57CC-4D81-8EC2-33919DD5E746}" type="doc">
      <dgm:prSet loTypeId="urn:microsoft.com/office/officeart/2005/8/layout/process1" loCatId="process" qsTypeId="urn:microsoft.com/office/officeart/2005/8/quickstyle/simple1" qsCatId="simple" csTypeId="urn:microsoft.com/office/officeart/2005/8/colors/accent1_2" csCatId="accent1" phldr="1"/>
      <dgm:spPr/>
    </dgm:pt>
    <dgm:pt modelId="{09017217-3195-4AF4-96B6-8E129BBF84B5}">
      <dgm:prSet phldrT="[Text]"/>
      <dgm:spPr/>
      <dgm:t>
        <a:bodyPr/>
        <a:lstStyle/>
        <a:p>
          <a:r>
            <a:rPr lang="en-US" dirty="0"/>
            <a:t>Requisition requested through Workday</a:t>
          </a:r>
        </a:p>
      </dgm:t>
    </dgm:pt>
    <dgm:pt modelId="{2247C6A4-15CE-4F7B-87F7-D0A669C81649}" type="parTrans" cxnId="{4529743C-D452-41DE-A24E-461EDAAD4759}">
      <dgm:prSet/>
      <dgm:spPr/>
      <dgm:t>
        <a:bodyPr/>
        <a:lstStyle/>
        <a:p>
          <a:endParaRPr lang="en-US"/>
        </a:p>
      </dgm:t>
    </dgm:pt>
    <dgm:pt modelId="{11A93131-8E0C-4F1E-AE35-36B529CE1C07}" type="sibTrans" cxnId="{4529743C-D452-41DE-A24E-461EDAAD4759}">
      <dgm:prSet/>
      <dgm:spPr/>
      <dgm:t>
        <a:bodyPr/>
        <a:lstStyle/>
        <a:p>
          <a:endParaRPr lang="en-US"/>
        </a:p>
      </dgm:t>
    </dgm:pt>
    <dgm:pt modelId="{63B018F8-7352-4EEC-88B2-96DC4FBF91A7}">
      <dgm:prSet phldrT="[Text]"/>
      <dgm:spPr/>
      <dgm:t>
        <a:bodyPr/>
        <a:lstStyle/>
        <a:p>
          <a:r>
            <a:rPr lang="en-US" dirty="0"/>
            <a:t>Requisition Approved</a:t>
          </a:r>
        </a:p>
      </dgm:t>
    </dgm:pt>
    <dgm:pt modelId="{D20D3252-C555-4A8F-93AB-96F8B55819E8}" type="parTrans" cxnId="{F61BEDD5-F2B1-4B4E-9180-127D5111EF7D}">
      <dgm:prSet/>
      <dgm:spPr/>
      <dgm:t>
        <a:bodyPr/>
        <a:lstStyle/>
        <a:p>
          <a:endParaRPr lang="en-US"/>
        </a:p>
      </dgm:t>
    </dgm:pt>
    <dgm:pt modelId="{A76F36F7-E894-49AC-A86F-F4139CAFA112}" type="sibTrans" cxnId="{F61BEDD5-F2B1-4B4E-9180-127D5111EF7D}">
      <dgm:prSet/>
      <dgm:spPr/>
      <dgm:t>
        <a:bodyPr/>
        <a:lstStyle/>
        <a:p>
          <a:endParaRPr lang="en-US"/>
        </a:p>
      </dgm:t>
    </dgm:pt>
    <dgm:pt modelId="{F0FAE901-7B20-4A58-ABDD-62B5E4684FE9}">
      <dgm:prSet phldrT="[Text]"/>
      <dgm:spPr/>
      <dgm:t>
        <a:bodyPr/>
        <a:lstStyle/>
        <a:p>
          <a:r>
            <a:rPr lang="en-US" dirty="0"/>
            <a:t>Purchase order sent to supplier</a:t>
          </a:r>
        </a:p>
      </dgm:t>
    </dgm:pt>
    <dgm:pt modelId="{C28B3AB4-380F-49B7-8520-23338C992A2A}" type="parTrans" cxnId="{7DC23298-E7E4-45C8-A25B-9B01CFC11BB5}">
      <dgm:prSet/>
      <dgm:spPr/>
      <dgm:t>
        <a:bodyPr/>
        <a:lstStyle/>
        <a:p>
          <a:endParaRPr lang="en-US"/>
        </a:p>
      </dgm:t>
    </dgm:pt>
    <dgm:pt modelId="{37AFC731-603C-4669-84F9-A6B4696E8A73}" type="sibTrans" cxnId="{7DC23298-E7E4-45C8-A25B-9B01CFC11BB5}">
      <dgm:prSet/>
      <dgm:spPr/>
      <dgm:t>
        <a:bodyPr/>
        <a:lstStyle/>
        <a:p>
          <a:endParaRPr lang="en-US"/>
        </a:p>
      </dgm:t>
    </dgm:pt>
    <dgm:pt modelId="{7033BF95-C404-4BC1-9E10-7EBA328A7F00}">
      <dgm:prSet phldrT="[Text]"/>
      <dgm:spPr/>
      <dgm:t>
        <a:bodyPr/>
        <a:lstStyle/>
        <a:p>
          <a:r>
            <a:rPr lang="en-US" dirty="0"/>
            <a:t>Supplier ships items/performs services</a:t>
          </a:r>
        </a:p>
      </dgm:t>
    </dgm:pt>
    <dgm:pt modelId="{40686619-94DA-4339-898F-3CDB022F9C73}" type="parTrans" cxnId="{BF9456D7-39A1-4D73-9FC4-0EAC6BAEC83F}">
      <dgm:prSet/>
      <dgm:spPr/>
      <dgm:t>
        <a:bodyPr/>
        <a:lstStyle/>
        <a:p>
          <a:endParaRPr lang="en-US"/>
        </a:p>
      </dgm:t>
    </dgm:pt>
    <dgm:pt modelId="{BA2B9A20-4BBB-43AE-8024-1096243DD375}" type="sibTrans" cxnId="{BF9456D7-39A1-4D73-9FC4-0EAC6BAEC83F}">
      <dgm:prSet/>
      <dgm:spPr/>
      <dgm:t>
        <a:bodyPr/>
        <a:lstStyle/>
        <a:p>
          <a:endParaRPr lang="en-US"/>
        </a:p>
      </dgm:t>
    </dgm:pt>
    <dgm:pt modelId="{91452FA5-DF78-49E8-B070-923F4B6933BA}">
      <dgm:prSet phldrT="[Text]"/>
      <dgm:spPr/>
      <dgm:t>
        <a:bodyPr/>
        <a:lstStyle/>
        <a:p>
          <a:r>
            <a:rPr lang="en-US" dirty="0"/>
            <a:t>Supplier submits invoices</a:t>
          </a:r>
        </a:p>
      </dgm:t>
    </dgm:pt>
    <dgm:pt modelId="{6BF56706-58D4-4182-850A-AF8D3C00CAA1}" type="parTrans" cxnId="{48EE22F4-FB54-43B6-A5ED-FE2DF402B603}">
      <dgm:prSet/>
      <dgm:spPr/>
      <dgm:t>
        <a:bodyPr/>
        <a:lstStyle/>
        <a:p>
          <a:endParaRPr lang="en-US"/>
        </a:p>
      </dgm:t>
    </dgm:pt>
    <dgm:pt modelId="{11A631D2-9A4D-4016-BD64-4CFABA174305}" type="sibTrans" cxnId="{48EE22F4-FB54-43B6-A5ED-FE2DF402B603}">
      <dgm:prSet/>
      <dgm:spPr/>
      <dgm:t>
        <a:bodyPr/>
        <a:lstStyle/>
        <a:p>
          <a:endParaRPr lang="en-US"/>
        </a:p>
      </dgm:t>
    </dgm:pt>
    <dgm:pt modelId="{53AB2F65-C20C-48B9-89CE-8649F96A64E6}">
      <dgm:prSet phldrT="[Text]"/>
      <dgm:spPr/>
      <dgm:t>
        <a:bodyPr/>
        <a:lstStyle/>
        <a:p>
          <a:r>
            <a:rPr lang="en-US" dirty="0"/>
            <a:t>Invoices paid/viewable through Workday</a:t>
          </a:r>
        </a:p>
      </dgm:t>
    </dgm:pt>
    <dgm:pt modelId="{63FC40DD-A79D-40B5-9A5B-1FFF84AD537B}" type="parTrans" cxnId="{F99929D3-8239-4CD3-B4F0-91ABFD4CB333}">
      <dgm:prSet/>
      <dgm:spPr/>
      <dgm:t>
        <a:bodyPr/>
        <a:lstStyle/>
        <a:p>
          <a:endParaRPr lang="en-US"/>
        </a:p>
      </dgm:t>
    </dgm:pt>
    <dgm:pt modelId="{A3AA3825-0F31-486A-84BE-13E8D3536FA4}" type="sibTrans" cxnId="{F99929D3-8239-4CD3-B4F0-91ABFD4CB333}">
      <dgm:prSet/>
      <dgm:spPr/>
      <dgm:t>
        <a:bodyPr/>
        <a:lstStyle/>
        <a:p>
          <a:endParaRPr lang="en-US"/>
        </a:p>
      </dgm:t>
    </dgm:pt>
    <dgm:pt modelId="{1C604EC7-7CF0-4A2A-A60B-B8451E0AF99F}" type="pres">
      <dgm:prSet presAssocID="{EB8CF75C-57CC-4D81-8EC2-33919DD5E746}" presName="Name0" presStyleCnt="0">
        <dgm:presLayoutVars>
          <dgm:dir/>
          <dgm:resizeHandles val="exact"/>
        </dgm:presLayoutVars>
      </dgm:prSet>
      <dgm:spPr/>
    </dgm:pt>
    <dgm:pt modelId="{019B1897-C795-4BE5-9E5E-F3CF606B380F}" type="pres">
      <dgm:prSet presAssocID="{09017217-3195-4AF4-96B6-8E129BBF84B5}" presName="node" presStyleLbl="node1" presStyleIdx="0" presStyleCnt="6">
        <dgm:presLayoutVars>
          <dgm:bulletEnabled val="1"/>
        </dgm:presLayoutVars>
      </dgm:prSet>
      <dgm:spPr/>
    </dgm:pt>
    <dgm:pt modelId="{64D10FCF-EF9A-40C6-BDFD-BE8068580847}" type="pres">
      <dgm:prSet presAssocID="{11A93131-8E0C-4F1E-AE35-36B529CE1C07}" presName="sibTrans" presStyleLbl="sibTrans2D1" presStyleIdx="0" presStyleCnt="5"/>
      <dgm:spPr/>
    </dgm:pt>
    <dgm:pt modelId="{29BA9883-0514-445A-99F9-DEB7207188B0}" type="pres">
      <dgm:prSet presAssocID="{11A93131-8E0C-4F1E-AE35-36B529CE1C07}" presName="connectorText" presStyleLbl="sibTrans2D1" presStyleIdx="0" presStyleCnt="5"/>
      <dgm:spPr/>
    </dgm:pt>
    <dgm:pt modelId="{2EE4043C-875A-46C8-8C36-F9B36B3A643A}" type="pres">
      <dgm:prSet presAssocID="{63B018F8-7352-4EEC-88B2-96DC4FBF91A7}" presName="node" presStyleLbl="node1" presStyleIdx="1" presStyleCnt="6">
        <dgm:presLayoutVars>
          <dgm:bulletEnabled val="1"/>
        </dgm:presLayoutVars>
      </dgm:prSet>
      <dgm:spPr/>
    </dgm:pt>
    <dgm:pt modelId="{85A3EC82-D310-4AA3-9375-5A6EC92A0B39}" type="pres">
      <dgm:prSet presAssocID="{A76F36F7-E894-49AC-A86F-F4139CAFA112}" presName="sibTrans" presStyleLbl="sibTrans2D1" presStyleIdx="1" presStyleCnt="5"/>
      <dgm:spPr/>
    </dgm:pt>
    <dgm:pt modelId="{E2A61A03-01FF-400D-B0F1-92684797EDED}" type="pres">
      <dgm:prSet presAssocID="{A76F36F7-E894-49AC-A86F-F4139CAFA112}" presName="connectorText" presStyleLbl="sibTrans2D1" presStyleIdx="1" presStyleCnt="5"/>
      <dgm:spPr/>
    </dgm:pt>
    <dgm:pt modelId="{42E421BE-1F56-43D2-9236-2ECED6A3D545}" type="pres">
      <dgm:prSet presAssocID="{F0FAE901-7B20-4A58-ABDD-62B5E4684FE9}" presName="node" presStyleLbl="node1" presStyleIdx="2" presStyleCnt="6">
        <dgm:presLayoutVars>
          <dgm:bulletEnabled val="1"/>
        </dgm:presLayoutVars>
      </dgm:prSet>
      <dgm:spPr/>
    </dgm:pt>
    <dgm:pt modelId="{4C647A71-8DD4-4C4D-A188-907B3F95D7F7}" type="pres">
      <dgm:prSet presAssocID="{37AFC731-603C-4669-84F9-A6B4696E8A73}" presName="sibTrans" presStyleLbl="sibTrans2D1" presStyleIdx="2" presStyleCnt="5"/>
      <dgm:spPr/>
    </dgm:pt>
    <dgm:pt modelId="{33944DD6-400D-4FC0-A4C6-3C00C9911DA2}" type="pres">
      <dgm:prSet presAssocID="{37AFC731-603C-4669-84F9-A6B4696E8A73}" presName="connectorText" presStyleLbl="sibTrans2D1" presStyleIdx="2" presStyleCnt="5"/>
      <dgm:spPr/>
    </dgm:pt>
    <dgm:pt modelId="{50954978-00D2-4464-A194-F1403374E251}" type="pres">
      <dgm:prSet presAssocID="{7033BF95-C404-4BC1-9E10-7EBA328A7F00}" presName="node" presStyleLbl="node1" presStyleIdx="3" presStyleCnt="6">
        <dgm:presLayoutVars>
          <dgm:bulletEnabled val="1"/>
        </dgm:presLayoutVars>
      </dgm:prSet>
      <dgm:spPr/>
    </dgm:pt>
    <dgm:pt modelId="{DFA22364-582E-43B6-ACDC-D5AF62BCEB3A}" type="pres">
      <dgm:prSet presAssocID="{BA2B9A20-4BBB-43AE-8024-1096243DD375}" presName="sibTrans" presStyleLbl="sibTrans2D1" presStyleIdx="3" presStyleCnt="5"/>
      <dgm:spPr/>
    </dgm:pt>
    <dgm:pt modelId="{1703DF81-A377-4278-A593-78F1294107EF}" type="pres">
      <dgm:prSet presAssocID="{BA2B9A20-4BBB-43AE-8024-1096243DD375}" presName="connectorText" presStyleLbl="sibTrans2D1" presStyleIdx="3" presStyleCnt="5"/>
      <dgm:spPr/>
    </dgm:pt>
    <dgm:pt modelId="{1469E488-54E7-466C-8755-E732C2337075}" type="pres">
      <dgm:prSet presAssocID="{91452FA5-DF78-49E8-B070-923F4B6933BA}" presName="node" presStyleLbl="node1" presStyleIdx="4" presStyleCnt="6">
        <dgm:presLayoutVars>
          <dgm:bulletEnabled val="1"/>
        </dgm:presLayoutVars>
      </dgm:prSet>
      <dgm:spPr/>
    </dgm:pt>
    <dgm:pt modelId="{D6D39869-A1B2-40A5-AB2F-0BA8F55E59DB}" type="pres">
      <dgm:prSet presAssocID="{11A631D2-9A4D-4016-BD64-4CFABA174305}" presName="sibTrans" presStyleLbl="sibTrans2D1" presStyleIdx="4" presStyleCnt="5"/>
      <dgm:spPr/>
    </dgm:pt>
    <dgm:pt modelId="{C302E41E-22D1-426A-9CD1-4B9E86C0C374}" type="pres">
      <dgm:prSet presAssocID="{11A631D2-9A4D-4016-BD64-4CFABA174305}" presName="connectorText" presStyleLbl="sibTrans2D1" presStyleIdx="4" presStyleCnt="5"/>
      <dgm:spPr/>
    </dgm:pt>
    <dgm:pt modelId="{17139E41-5164-40E1-829B-F82F6713880B}" type="pres">
      <dgm:prSet presAssocID="{53AB2F65-C20C-48B9-89CE-8649F96A64E6}" presName="node" presStyleLbl="node1" presStyleIdx="5" presStyleCnt="6">
        <dgm:presLayoutVars>
          <dgm:bulletEnabled val="1"/>
        </dgm:presLayoutVars>
      </dgm:prSet>
      <dgm:spPr/>
    </dgm:pt>
  </dgm:ptLst>
  <dgm:cxnLst>
    <dgm:cxn modelId="{DFADBD12-7B47-482B-8527-83C50A691E15}" type="presOf" srcId="{11A631D2-9A4D-4016-BD64-4CFABA174305}" destId="{D6D39869-A1B2-40A5-AB2F-0BA8F55E59DB}" srcOrd="0" destOrd="0" presId="urn:microsoft.com/office/officeart/2005/8/layout/process1"/>
    <dgm:cxn modelId="{9973461A-FB9E-49FB-B787-D1D8EBF6C4DC}" type="presOf" srcId="{37AFC731-603C-4669-84F9-A6B4696E8A73}" destId="{33944DD6-400D-4FC0-A4C6-3C00C9911DA2}" srcOrd="1" destOrd="0" presId="urn:microsoft.com/office/officeart/2005/8/layout/process1"/>
    <dgm:cxn modelId="{3EC4E91F-98C5-46CC-89DF-670D8A7D881B}" type="presOf" srcId="{7033BF95-C404-4BC1-9E10-7EBA328A7F00}" destId="{50954978-00D2-4464-A194-F1403374E251}" srcOrd="0" destOrd="0" presId="urn:microsoft.com/office/officeart/2005/8/layout/process1"/>
    <dgm:cxn modelId="{4529743C-D452-41DE-A24E-461EDAAD4759}" srcId="{EB8CF75C-57CC-4D81-8EC2-33919DD5E746}" destId="{09017217-3195-4AF4-96B6-8E129BBF84B5}" srcOrd="0" destOrd="0" parTransId="{2247C6A4-15CE-4F7B-87F7-D0A669C81649}" sibTransId="{11A93131-8E0C-4F1E-AE35-36B529CE1C07}"/>
    <dgm:cxn modelId="{AE462A5B-4C7A-4029-85B6-E3B33DFEA834}" type="presOf" srcId="{11A631D2-9A4D-4016-BD64-4CFABA174305}" destId="{C302E41E-22D1-426A-9CD1-4B9E86C0C374}" srcOrd="1" destOrd="0" presId="urn:microsoft.com/office/officeart/2005/8/layout/process1"/>
    <dgm:cxn modelId="{0B100043-C88A-4E82-ABAD-747C00A82DA5}" type="presOf" srcId="{BA2B9A20-4BBB-43AE-8024-1096243DD375}" destId="{DFA22364-582E-43B6-ACDC-D5AF62BCEB3A}" srcOrd="0" destOrd="0" presId="urn:microsoft.com/office/officeart/2005/8/layout/process1"/>
    <dgm:cxn modelId="{FC480446-AF7E-4811-89C4-59AF0FD10FE4}" type="presOf" srcId="{EB8CF75C-57CC-4D81-8EC2-33919DD5E746}" destId="{1C604EC7-7CF0-4A2A-A60B-B8451E0AF99F}" srcOrd="0" destOrd="0" presId="urn:microsoft.com/office/officeart/2005/8/layout/process1"/>
    <dgm:cxn modelId="{74411A6C-5772-4404-A9AB-F925DAA31F0B}" type="presOf" srcId="{A76F36F7-E894-49AC-A86F-F4139CAFA112}" destId="{E2A61A03-01FF-400D-B0F1-92684797EDED}" srcOrd="1" destOrd="0" presId="urn:microsoft.com/office/officeart/2005/8/layout/process1"/>
    <dgm:cxn modelId="{7EC23370-FE71-45D4-81F8-37FE0CB4B8AC}" type="presOf" srcId="{11A93131-8E0C-4F1E-AE35-36B529CE1C07}" destId="{64D10FCF-EF9A-40C6-BDFD-BE8068580847}" srcOrd="0" destOrd="0" presId="urn:microsoft.com/office/officeart/2005/8/layout/process1"/>
    <dgm:cxn modelId="{38F19272-92F9-4E24-A907-7DF5F47889CC}" type="presOf" srcId="{11A93131-8E0C-4F1E-AE35-36B529CE1C07}" destId="{29BA9883-0514-445A-99F9-DEB7207188B0}" srcOrd="1" destOrd="0" presId="urn:microsoft.com/office/officeart/2005/8/layout/process1"/>
    <dgm:cxn modelId="{5CCC1D58-3E82-48FA-B2AA-AF930329778E}" type="presOf" srcId="{63B018F8-7352-4EEC-88B2-96DC4FBF91A7}" destId="{2EE4043C-875A-46C8-8C36-F9B36B3A643A}" srcOrd="0" destOrd="0" presId="urn:microsoft.com/office/officeart/2005/8/layout/process1"/>
    <dgm:cxn modelId="{1A10A07A-7AE6-4F6B-989A-1DB030792DDF}" type="presOf" srcId="{53AB2F65-C20C-48B9-89CE-8649F96A64E6}" destId="{17139E41-5164-40E1-829B-F82F6713880B}" srcOrd="0" destOrd="0" presId="urn:microsoft.com/office/officeart/2005/8/layout/process1"/>
    <dgm:cxn modelId="{7DC23298-E7E4-45C8-A25B-9B01CFC11BB5}" srcId="{EB8CF75C-57CC-4D81-8EC2-33919DD5E746}" destId="{F0FAE901-7B20-4A58-ABDD-62B5E4684FE9}" srcOrd="2" destOrd="0" parTransId="{C28B3AB4-380F-49B7-8520-23338C992A2A}" sibTransId="{37AFC731-603C-4669-84F9-A6B4696E8A73}"/>
    <dgm:cxn modelId="{E386019A-524B-47F3-9DE0-1D1F07DB54C7}" type="presOf" srcId="{37AFC731-603C-4669-84F9-A6B4696E8A73}" destId="{4C647A71-8DD4-4C4D-A188-907B3F95D7F7}" srcOrd="0" destOrd="0" presId="urn:microsoft.com/office/officeart/2005/8/layout/process1"/>
    <dgm:cxn modelId="{A9A1389E-0402-4FFA-AF04-4B9AB637C260}" type="presOf" srcId="{F0FAE901-7B20-4A58-ABDD-62B5E4684FE9}" destId="{42E421BE-1F56-43D2-9236-2ECED6A3D545}" srcOrd="0" destOrd="0" presId="urn:microsoft.com/office/officeart/2005/8/layout/process1"/>
    <dgm:cxn modelId="{DE2416A1-331D-4F28-8808-D0553B82EDFC}" type="presOf" srcId="{BA2B9A20-4BBB-43AE-8024-1096243DD375}" destId="{1703DF81-A377-4278-A593-78F1294107EF}" srcOrd="1" destOrd="0" presId="urn:microsoft.com/office/officeart/2005/8/layout/process1"/>
    <dgm:cxn modelId="{8B8E57A9-50F0-445E-A620-431F77E6A83D}" type="presOf" srcId="{09017217-3195-4AF4-96B6-8E129BBF84B5}" destId="{019B1897-C795-4BE5-9E5E-F3CF606B380F}" srcOrd="0" destOrd="0" presId="urn:microsoft.com/office/officeart/2005/8/layout/process1"/>
    <dgm:cxn modelId="{F99929D3-8239-4CD3-B4F0-91ABFD4CB333}" srcId="{EB8CF75C-57CC-4D81-8EC2-33919DD5E746}" destId="{53AB2F65-C20C-48B9-89CE-8649F96A64E6}" srcOrd="5" destOrd="0" parTransId="{63FC40DD-A79D-40B5-9A5B-1FFF84AD537B}" sibTransId="{A3AA3825-0F31-486A-84BE-13E8D3536FA4}"/>
    <dgm:cxn modelId="{F61BEDD5-F2B1-4B4E-9180-127D5111EF7D}" srcId="{EB8CF75C-57CC-4D81-8EC2-33919DD5E746}" destId="{63B018F8-7352-4EEC-88B2-96DC4FBF91A7}" srcOrd="1" destOrd="0" parTransId="{D20D3252-C555-4A8F-93AB-96F8B55819E8}" sibTransId="{A76F36F7-E894-49AC-A86F-F4139CAFA112}"/>
    <dgm:cxn modelId="{BF9456D7-39A1-4D73-9FC4-0EAC6BAEC83F}" srcId="{EB8CF75C-57CC-4D81-8EC2-33919DD5E746}" destId="{7033BF95-C404-4BC1-9E10-7EBA328A7F00}" srcOrd="3" destOrd="0" parTransId="{40686619-94DA-4339-898F-3CDB022F9C73}" sibTransId="{BA2B9A20-4BBB-43AE-8024-1096243DD375}"/>
    <dgm:cxn modelId="{BC7123E9-3428-4649-8354-76E286603F54}" type="presOf" srcId="{A76F36F7-E894-49AC-A86F-F4139CAFA112}" destId="{85A3EC82-D310-4AA3-9375-5A6EC92A0B39}" srcOrd="0" destOrd="0" presId="urn:microsoft.com/office/officeart/2005/8/layout/process1"/>
    <dgm:cxn modelId="{B35A25EC-B9CC-4D69-BDEC-0B9A169B67A4}" type="presOf" srcId="{91452FA5-DF78-49E8-B070-923F4B6933BA}" destId="{1469E488-54E7-466C-8755-E732C2337075}" srcOrd="0" destOrd="0" presId="urn:microsoft.com/office/officeart/2005/8/layout/process1"/>
    <dgm:cxn modelId="{48EE22F4-FB54-43B6-A5ED-FE2DF402B603}" srcId="{EB8CF75C-57CC-4D81-8EC2-33919DD5E746}" destId="{91452FA5-DF78-49E8-B070-923F4B6933BA}" srcOrd="4" destOrd="0" parTransId="{6BF56706-58D4-4182-850A-AF8D3C00CAA1}" sibTransId="{11A631D2-9A4D-4016-BD64-4CFABA174305}"/>
    <dgm:cxn modelId="{3C56DC60-CA6B-41D3-BE0F-39B97085207A}" type="presParOf" srcId="{1C604EC7-7CF0-4A2A-A60B-B8451E0AF99F}" destId="{019B1897-C795-4BE5-9E5E-F3CF606B380F}" srcOrd="0" destOrd="0" presId="urn:microsoft.com/office/officeart/2005/8/layout/process1"/>
    <dgm:cxn modelId="{3BC1D97F-C183-4BAF-948A-46CFCEDA4F2A}" type="presParOf" srcId="{1C604EC7-7CF0-4A2A-A60B-B8451E0AF99F}" destId="{64D10FCF-EF9A-40C6-BDFD-BE8068580847}" srcOrd="1" destOrd="0" presId="urn:microsoft.com/office/officeart/2005/8/layout/process1"/>
    <dgm:cxn modelId="{5BCD907D-5425-4761-896C-185DBFAD1C96}" type="presParOf" srcId="{64D10FCF-EF9A-40C6-BDFD-BE8068580847}" destId="{29BA9883-0514-445A-99F9-DEB7207188B0}" srcOrd="0" destOrd="0" presId="urn:microsoft.com/office/officeart/2005/8/layout/process1"/>
    <dgm:cxn modelId="{FE591DD7-2A24-4352-A337-27A87305C632}" type="presParOf" srcId="{1C604EC7-7CF0-4A2A-A60B-B8451E0AF99F}" destId="{2EE4043C-875A-46C8-8C36-F9B36B3A643A}" srcOrd="2" destOrd="0" presId="urn:microsoft.com/office/officeart/2005/8/layout/process1"/>
    <dgm:cxn modelId="{76541B69-23D7-4B45-817A-81DFC4FA0110}" type="presParOf" srcId="{1C604EC7-7CF0-4A2A-A60B-B8451E0AF99F}" destId="{85A3EC82-D310-4AA3-9375-5A6EC92A0B39}" srcOrd="3" destOrd="0" presId="urn:microsoft.com/office/officeart/2005/8/layout/process1"/>
    <dgm:cxn modelId="{F0A7B45A-40DE-4C9A-950E-94AF97CF5C7A}" type="presParOf" srcId="{85A3EC82-D310-4AA3-9375-5A6EC92A0B39}" destId="{E2A61A03-01FF-400D-B0F1-92684797EDED}" srcOrd="0" destOrd="0" presId="urn:microsoft.com/office/officeart/2005/8/layout/process1"/>
    <dgm:cxn modelId="{AD883601-ACD3-4C7F-94C5-C81675CE632A}" type="presParOf" srcId="{1C604EC7-7CF0-4A2A-A60B-B8451E0AF99F}" destId="{42E421BE-1F56-43D2-9236-2ECED6A3D545}" srcOrd="4" destOrd="0" presId="urn:microsoft.com/office/officeart/2005/8/layout/process1"/>
    <dgm:cxn modelId="{E0D82E74-3659-41CA-8BDA-10A5AEA1C9A9}" type="presParOf" srcId="{1C604EC7-7CF0-4A2A-A60B-B8451E0AF99F}" destId="{4C647A71-8DD4-4C4D-A188-907B3F95D7F7}" srcOrd="5" destOrd="0" presId="urn:microsoft.com/office/officeart/2005/8/layout/process1"/>
    <dgm:cxn modelId="{1BC74D59-D998-41E3-8A4D-363AB00E12E6}" type="presParOf" srcId="{4C647A71-8DD4-4C4D-A188-907B3F95D7F7}" destId="{33944DD6-400D-4FC0-A4C6-3C00C9911DA2}" srcOrd="0" destOrd="0" presId="urn:microsoft.com/office/officeart/2005/8/layout/process1"/>
    <dgm:cxn modelId="{5FBE73E6-F917-4B52-809D-D8B40C966695}" type="presParOf" srcId="{1C604EC7-7CF0-4A2A-A60B-B8451E0AF99F}" destId="{50954978-00D2-4464-A194-F1403374E251}" srcOrd="6" destOrd="0" presId="urn:microsoft.com/office/officeart/2005/8/layout/process1"/>
    <dgm:cxn modelId="{74B32815-6014-4D7E-AD77-6C139AE71CCC}" type="presParOf" srcId="{1C604EC7-7CF0-4A2A-A60B-B8451E0AF99F}" destId="{DFA22364-582E-43B6-ACDC-D5AF62BCEB3A}" srcOrd="7" destOrd="0" presId="urn:microsoft.com/office/officeart/2005/8/layout/process1"/>
    <dgm:cxn modelId="{7BFE7498-CE6F-4ED8-9433-D79370324240}" type="presParOf" srcId="{DFA22364-582E-43B6-ACDC-D5AF62BCEB3A}" destId="{1703DF81-A377-4278-A593-78F1294107EF}" srcOrd="0" destOrd="0" presId="urn:microsoft.com/office/officeart/2005/8/layout/process1"/>
    <dgm:cxn modelId="{C9145B87-73C8-4A45-B2F7-BE4DCABB3939}" type="presParOf" srcId="{1C604EC7-7CF0-4A2A-A60B-B8451E0AF99F}" destId="{1469E488-54E7-466C-8755-E732C2337075}" srcOrd="8" destOrd="0" presId="urn:microsoft.com/office/officeart/2005/8/layout/process1"/>
    <dgm:cxn modelId="{E2CECB19-45C7-4865-853E-E4264B1D9ACB}" type="presParOf" srcId="{1C604EC7-7CF0-4A2A-A60B-B8451E0AF99F}" destId="{D6D39869-A1B2-40A5-AB2F-0BA8F55E59DB}" srcOrd="9" destOrd="0" presId="urn:microsoft.com/office/officeart/2005/8/layout/process1"/>
    <dgm:cxn modelId="{8AF76583-5B48-4046-91BC-6B338F73414D}" type="presParOf" srcId="{D6D39869-A1B2-40A5-AB2F-0BA8F55E59DB}" destId="{C302E41E-22D1-426A-9CD1-4B9E86C0C374}" srcOrd="0" destOrd="0" presId="urn:microsoft.com/office/officeart/2005/8/layout/process1"/>
    <dgm:cxn modelId="{ACECD0AA-DB7E-4BF1-98EB-F4C29D6976CD}" type="presParOf" srcId="{1C604EC7-7CF0-4A2A-A60B-B8451E0AF99F}" destId="{17139E41-5164-40E1-829B-F82F6713880B}"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B1897-C795-4BE5-9E5E-F3CF606B380F}">
      <dsp:nvSpPr>
        <dsp:cNvPr id="0" name=""/>
        <dsp:cNvSpPr/>
      </dsp:nvSpPr>
      <dsp:spPr>
        <a:xfrm>
          <a:off x="0" y="1687506"/>
          <a:ext cx="1092777" cy="7478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Requisition requested through Workday</a:t>
          </a:r>
        </a:p>
      </dsp:txBody>
      <dsp:txXfrm>
        <a:off x="21904" y="1709410"/>
        <a:ext cx="1048969" cy="704061"/>
      </dsp:txXfrm>
    </dsp:sp>
    <dsp:sp modelId="{64D10FCF-EF9A-40C6-BDFD-BE8068580847}">
      <dsp:nvSpPr>
        <dsp:cNvPr id="0" name=""/>
        <dsp:cNvSpPr/>
      </dsp:nvSpPr>
      <dsp:spPr>
        <a:xfrm>
          <a:off x="1202054" y="1925936"/>
          <a:ext cx="231668" cy="2710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202054" y="1980138"/>
        <a:ext cx="162168" cy="162604"/>
      </dsp:txXfrm>
    </dsp:sp>
    <dsp:sp modelId="{2EE4043C-875A-46C8-8C36-F9B36B3A643A}">
      <dsp:nvSpPr>
        <dsp:cNvPr id="0" name=""/>
        <dsp:cNvSpPr/>
      </dsp:nvSpPr>
      <dsp:spPr>
        <a:xfrm>
          <a:off x="1529888" y="1687506"/>
          <a:ext cx="1092777" cy="7478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Requisition Approved</a:t>
          </a:r>
        </a:p>
      </dsp:txBody>
      <dsp:txXfrm>
        <a:off x="1551792" y="1709410"/>
        <a:ext cx="1048969" cy="704061"/>
      </dsp:txXfrm>
    </dsp:sp>
    <dsp:sp modelId="{85A3EC82-D310-4AA3-9375-5A6EC92A0B39}">
      <dsp:nvSpPr>
        <dsp:cNvPr id="0" name=""/>
        <dsp:cNvSpPr/>
      </dsp:nvSpPr>
      <dsp:spPr>
        <a:xfrm>
          <a:off x="2731943" y="1925936"/>
          <a:ext cx="231668" cy="2710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731943" y="1980138"/>
        <a:ext cx="162168" cy="162604"/>
      </dsp:txXfrm>
    </dsp:sp>
    <dsp:sp modelId="{42E421BE-1F56-43D2-9236-2ECED6A3D545}">
      <dsp:nvSpPr>
        <dsp:cNvPr id="0" name=""/>
        <dsp:cNvSpPr/>
      </dsp:nvSpPr>
      <dsp:spPr>
        <a:xfrm>
          <a:off x="3059776" y="1687506"/>
          <a:ext cx="1092777" cy="7478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Purchase order sent to supplier</a:t>
          </a:r>
        </a:p>
      </dsp:txBody>
      <dsp:txXfrm>
        <a:off x="3081680" y="1709410"/>
        <a:ext cx="1048969" cy="704061"/>
      </dsp:txXfrm>
    </dsp:sp>
    <dsp:sp modelId="{4C647A71-8DD4-4C4D-A188-907B3F95D7F7}">
      <dsp:nvSpPr>
        <dsp:cNvPr id="0" name=""/>
        <dsp:cNvSpPr/>
      </dsp:nvSpPr>
      <dsp:spPr>
        <a:xfrm>
          <a:off x="4261831" y="1925936"/>
          <a:ext cx="231668" cy="2710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261831" y="1980138"/>
        <a:ext cx="162168" cy="162604"/>
      </dsp:txXfrm>
    </dsp:sp>
    <dsp:sp modelId="{50954978-00D2-4464-A194-F1403374E251}">
      <dsp:nvSpPr>
        <dsp:cNvPr id="0" name=""/>
        <dsp:cNvSpPr/>
      </dsp:nvSpPr>
      <dsp:spPr>
        <a:xfrm>
          <a:off x="4589664" y="1687506"/>
          <a:ext cx="1092777" cy="7478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Supplier ships items/performs services</a:t>
          </a:r>
        </a:p>
      </dsp:txBody>
      <dsp:txXfrm>
        <a:off x="4611568" y="1709410"/>
        <a:ext cx="1048969" cy="704061"/>
      </dsp:txXfrm>
    </dsp:sp>
    <dsp:sp modelId="{DFA22364-582E-43B6-ACDC-D5AF62BCEB3A}">
      <dsp:nvSpPr>
        <dsp:cNvPr id="0" name=""/>
        <dsp:cNvSpPr/>
      </dsp:nvSpPr>
      <dsp:spPr>
        <a:xfrm>
          <a:off x="5791719" y="1925936"/>
          <a:ext cx="231668" cy="2710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791719" y="1980138"/>
        <a:ext cx="162168" cy="162604"/>
      </dsp:txXfrm>
    </dsp:sp>
    <dsp:sp modelId="{1469E488-54E7-466C-8755-E732C2337075}">
      <dsp:nvSpPr>
        <dsp:cNvPr id="0" name=""/>
        <dsp:cNvSpPr/>
      </dsp:nvSpPr>
      <dsp:spPr>
        <a:xfrm>
          <a:off x="6119552" y="1687506"/>
          <a:ext cx="1092777" cy="7478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Supplier submits invoices</a:t>
          </a:r>
        </a:p>
      </dsp:txBody>
      <dsp:txXfrm>
        <a:off x="6141456" y="1709410"/>
        <a:ext cx="1048969" cy="704061"/>
      </dsp:txXfrm>
    </dsp:sp>
    <dsp:sp modelId="{D6D39869-A1B2-40A5-AB2F-0BA8F55E59DB}">
      <dsp:nvSpPr>
        <dsp:cNvPr id="0" name=""/>
        <dsp:cNvSpPr/>
      </dsp:nvSpPr>
      <dsp:spPr>
        <a:xfrm>
          <a:off x="7321607" y="1925936"/>
          <a:ext cx="231668" cy="2710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321607" y="1980138"/>
        <a:ext cx="162168" cy="162604"/>
      </dsp:txXfrm>
    </dsp:sp>
    <dsp:sp modelId="{17139E41-5164-40E1-829B-F82F6713880B}">
      <dsp:nvSpPr>
        <dsp:cNvPr id="0" name=""/>
        <dsp:cNvSpPr/>
      </dsp:nvSpPr>
      <dsp:spPr>
        <a:xfrm>
          <a:off x="7649440" y="1687506"/>
          <a:ext cx="1092777" cy="7478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Invoices paid/viewable through Workday</a:t>
          </a:r>
        </a:p>
      </dsp:txBody>
      <dsp:txXfrm>
        <a:off x="7671344" y="1709410"/>
        <a:ext cx="1048969" cy="7040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2" name="Picture 1"/>
          <p:cNvPicPr>
            <a:picLocks noChangeAspect="1"/>
          </p:cNvPicPr>
          <p:nvPr userDrawn="1"/>
        </p:nvPicPr>
        <p:blipFill>
          <a:blip r:embed="rId3"/>
          <a:stretch>
            <a:fillRect/>
          </a:stretch>
        </p:blipFill>
        <p:spPr>
          <a:xfrm>
            <a:off x="568081" y="4598607"/>
            <a:ext cx="2416273" cy="213486"/>
          </a:xfrm>
          <a:prstGeom prst="rect">
            <a:avLst/>
          </a:prstGeom>
        </p:spPr>
      </p:pic>
      <p:pic>
        <p:nvPicPr>
          <p:cNvPr id="8" name="Picture 7"/>
          <p:cNvPicPr>
            <a:picLocks noChangeAspect="1"/>
          </p:cNvPicPr>
          <p:nvPr userDrawn="1"/>
        </p:nvPicPr>
        <p:blipFill>
          <a:blip r:embed="rId4"/>
          <a:stretch>
            <a:fillRect/>
          </a:stretch>
        </p:blipFill>
        <p:spPr>
          <a:xfrm>
            <a:off x="568081" y="3426449"/>
            <a:ext cx="1600200" cy="139700"/>
          </a:xfrm>
          <a:prstGeom prst="rect">
            <a:avLst/>
          </a:prstGeom>
        </p:spPr>
      </p:pic>
      <p:sp>
        <p:nvSpPr>
          <p:cNvPr id="3" name="Title 2"/>
          <p:cNvSpPr>
            <a:spLocks noGrp="1"/>
          </p:cNvSpPr>
          <p:nvPr>
            <p:ph type="title" hasCustomPrompt="1"/>
          </p:nvPr>
        </p:nvSpPr>
        <p:spPr>
          <a:xfrm>
            <a:off x="460375" y="644993"/>
            <a:ext cx="697230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a:t>
            </a:r>
            <a:br>
              <a:rPr lang="en-US" dirty="0"/>
            </a:br>
            <a:r>
              <a:rPr lang="en-US" dirty="0"/>
              <a:t>ENCODE NORMAL</a:t>
            </a:r>
            <a:br>
              <a:rPr lang="en-US" dirty="0"/>
            </a:br>
            <a:r>
              <a:rPr lang="en-US" dirty="0"/>
              <a:t>BLACK, 50 PT.</a:t>
            </a:r>
          </a:p>
        </p:txBody>
      </p:sp>
    </p:spTree>
    <p:extLst>
      <p:ext uri="{BB962C8B-B14F-4D97-AF65-F5344CB8AC3E}">
        <p14:creationId xmlns:p14="http://schemas.microsoft.com/office/powerpoint/2010/main" val="175530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4" y="369733"/>
            <a:ext cx="8184657"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2930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9039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8"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5" y="381608"/>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74404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pic>
        <p:nvPicPr>
          <p:cNvPr id="9" name="Picture 8"/>
          <p:cNvPicPr>
            <a:picLocks noChangeAspect="1"/>
          </p:cNvPicPr>
          <p:nvPr userDrawn="1"/>
        </p:nvPicPr>
        <p:blipFill>
          <a:blip r:embed="rId4"/>
          <a:stretch>
            <a:fillRect/>
          </a:stretch>
        </p:blipFill>
        <p:spPr>
          <a:xfrm>
            <a:off x="568081" y="3426449"/>
            <a:ext cx="1600200" cy="139700"/>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spTree>
    <p:extLst>
      <p:ext uri="{BB962C8B-B14F-4D97-AF65-F5344CB8AC3E}">
        <p14:creationId xmlns:p14="http://schemas.microsoft.com/office/powerpoint/2010/main" val="417203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0"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1" name="Picture 10"/>
          <p:cNvPicPr>
            <a:picLocks noChangeAspect="1"/>
          </p:cNvPicPr>
          <p:nvPr userDrawn="1"/>
        </p:nvPicPr>
        <p:blipFill>
          <a:blip r:embed="rId2"/>
          <a:stretch>
            <a:fillRect/>
          </a:stretch>
        </p:blipFill>
        <p:spPr>
          <a:xfrm>
            <a:off x="549031" y="1363508"/>
            <a:ext cx="1103781" cy="96362"/>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556269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userDrawn="1"/>
        </p:nvPicPr>
        <p:blipFill>
          <a:blip r:embed="rId2"/>
          <a:stretch>
            <a:fillRect/>
          </a:stretch>
        </p:blipFill>
        <p:spPr>
          <a:xfrm>
            <a:off x="549031" y="1363508"/>
            <a:ext cx="1103781" cy="96362"/>
          </a:xfrm>
          <a:prstGeom prst="rect">
            <a:avLst/>
          </a:prstGeom>
        </p:spPr>
      </p:pic>
      <p:pic>
        <p:nvPicPr>
          <p:cNvPr id="13" name="Picture 12"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91977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426449"/>
            <a:ext cx="1600200" cy="1397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009"/>
            <a:ext cx="2425226" cy="213273"/>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3" name="Title 2"/>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1074028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426449"/>
            <a:ext cx="1600200" cy="139700"/>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6"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397191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55381" y="1364403"/>
            <a:ext cx="1103781" cy="96361"/>
          </a:xfrm>
          <a:prstGeom prst="rect">
            <a:avLst/>
          </a:prstGeom>
        </p:spPr>
      </p:pic>
      <p:pic>
        <p:nvPicPr>
          <p:cNvPr id="12" name="Picture 11"/>
          <p:cNvPicPr>
            <a:picLocks noChangeAspect="1"/>
          </p:cNvPicPr>
          <p:nvPr userDrawn="1"/>
        </p:nvPicPr>
        <p:blipFill>
          <a:blip r:embed="rId3"/>
          <a:stretch>
            <a:fillRect/>
          </a:stretch>
        </p:blipFill>
        <p:spPr>
          <a:xfrm>
            <a:off x="549031" y="1363508"/>
            <a:ext cx="1103781" cy="96362"/>
          </a:xfrm>
          <a:prstGeom prst="rect">
            <a:avLst/>
          </a:prstGeom>
        </p:spPr>
      </p:pic>
      <p:sp>
        <p:nvSpPr>
          <p:cNvPr id="24"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5"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47922" y="369285"/>
            <a:ext cx="8197109"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072872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549031" y="1363508"/>
            <a:ext cx="1103781" cy="96362"/>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8"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45022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pic>
        <p:nvPicPr>
          <p:cNvPr id="9" name="Picture 8"/>
          <p:cNvPicPr>
            <a:picLocks noChangeAspect="1"/>
          </p:cNvPicPr>
          <p:nvPr userDrawn="1"/>
        </p:nvPicPr>
        <p:blipFill>
          <a:blip r:embed="rId4"/>
          <a:stretch>
            <a:fillRect/>
          </a:stretch>
        </p:blipFill>
        <p:spPr>
          <a:xfrm>
            <a:off x="568081" y="3426449"/>
            <a:ext cx="1600200" cy="139700"/>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spTree>
    <p:extLst>
      <p:ext uri="{BB962C8B-B14F-4D97-AF65-F5344CB8AC3E}">
        <p14:creationId xmlns:p14="http://schemas.microsoft.com/office/powerpoint/2010/main" val="2373491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49031" y="1363508"/>
            <a:ext cx="1103781" cy="96362"/>
          </a:xfrm>
          <a:prstGeom prst="rect">
            <a:avLst/>
          </a:prstGeom>
        </p:spPr>
      </p:pic>
      <p:sp>
        <p:nvSpPr>
          <p:cNvPr id="10"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5" y="369733"/>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8955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0"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1" name="Picture 10"/>
          <p:cNvPicPr>
            <a:picLocks noChangeAspect="1"/>
          </p:cNvPicPr>
          <p:nvPr userDrawn="1"/>
        </p:nvPicPr>
        <p:blipFill>
          <a:blip r:embed="rId2"/>
          <a:stretch>
            <a:fillRect/>
          </a:stretch>
        </p:blipFill>
        <p:spPr>
          <a:xfrm>
            <a:off x="549031" y="1363508"/>
            <a:ext cx="1103781" cy="96362"/>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76924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userDrawn="1"/>
        </p:nvPicPr>
        <p:blipFill>
          <a:blip r:embed="rId2"/>
          <a:stretch>
            <a:fillRect/>
          </a:stretch>
        </p:blipFill>
        <p:spPr>
          <a:xfrm>
            <a:off x="549031" y="1363508"/>
            <a:ext cx="1103781" cy="96362"/>
          </a:xfrm>
          <a:prstGeom prst="rect">
            <a:avLst/>
          </a:prstGeom>
        </p:spPr>
      </p:pic>
      <p:pic>
        <p:nvPicPr>
          <p:cNvPr id="13" name="Picture 12"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23633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6" name="Chart Placeholder 11"/>
          <p:cNvSpPr>
            <a:spLocks noGrp="1"/>
          </p:cNvSpPr>
          <p:nvPr>
            <p:ph type="chart" sz="quarter" idx="12" hasCustomPrompt="1"/>
          </p:nvPr>
        </p:nvSpPr>
        <p:spPr>
          <a:xfrm>
            <a:off x="447923" y="1724977"/>
            <a:ext cx="8184662" cy="2828169"/>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3" name="Picture 12"/>
          <p:cNvPicPr>
            <a:picLocks noChangeAspect="1"/>
          </p:cNvPicPr>
          <p:nvPr userDrawn="1"/>
        </p:nvPicPr>
        <p:blipFill>
          <a:blip r:embed="rId2"/>
          <a:stretch>
            <a:fillRect/>
          </a:stretch>
        </p:blipFill>
        <p:spPr>
          <a:xfrm>
            <a:off x="549031" y="1363508"/>
            <a:ext cx="1103781" cy="96362"/>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2856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4" y="369733"/>
            <a:ext cx="8184657"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78659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9921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107"/>
            <a:ext cx="2416273" cy="212486"/>
          </a:xfrm>
          <a:prstGeom prst="rect">
            <a:avLst/>
          </a:prstGeom>
        </p:spPr>
      </p:pic>
      <p:pic>
        <p:nvPicPr>
          <p:cNvPr id="10" name="Picture 9"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96565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90149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66" r:id="rId1"/>
    <p:sldLayoutId id="2147483658" r:id="rId2"/>
    <p:sldLayoutId id="2147483659" r:id="rId3"/>
    <p:sldLayoutId id="2147483660" r:id="rId4"/>
    <p:sldLayoutId id="2147483661" r:id="rId5"/>
    <p:sldLayoutId id="2147483683" r:id="rId6"/>
    <p:sldLayoutId id="214748368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CA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65410"/>
      </p:ext>
    </p:extLst>
  </p:cSld>
  <p:clrMap bg1="lt1" tx1="dk1" bg2="lt2" tx2="dk2" accent1="accent1" accent2="accent2" accent3="accent3" accent4="accent4" accent5="accent5" accent6="accent6" hlink="hlink" folHlink="folHlink"/>
  <p:sldLayoutIdLst>
    <p:sldLayoutId id="2147483678" r:id="rId1"/>
    <p:sldLayoutId id="2147483673" r:id="rId2"/>
    <p:sldLayoutId id="2147483674" r:id="rId3"/>
    <p:sldLayoutId id="2147483675" r:id="rId4"/>
    <p:sldLayoutId id="2147483677" r:id="rId5"/>
    <p:sldLayoutId id="2147483680" r:id="rId6"/>
    <p:sldLayoutId id="2147483681" r:id="rId7"/>
    <p:sldLayoutId id="2147483682"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79" r:id="rId1"/>
    <p:sldLayoutId id="2147483653"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facilities.uw.edu/bld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uwconnect.uw.edu/finance?id=sc_cat_item&amp;sys_id=88d1b0b0dbdf01506ccf6a9ed39619b2"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hyperlink" Target="https://uwconnect.uw.edu/finance?id=kb_article_view&amp;sysparm_article=KB0033394" TargetMode="Externa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university-of-washington.public-portal.us.workdayspend.com/contracts"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hyperlink" Target="https://uwconnect.uw.edu/finance?id=kb_article_view&amp;sysparm_article=KB0032449"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hyperlink" Target="https://uwconnect.uw.edu/finance?id=kb_arthttps://uwconnect.uw.edu/finance?id=kb_article_view&amp;sysparm_article=KB0032449icle_view&amp;sysparm_article=KB0032449"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wconnect.uw.edu/finance?id=kb_article_view&amp;sysparm_article=KB0032927" TargetMode="Externa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hyperlink" Target="https://finance.uw.edu/ps/how-to-buy/system" TargetMode="External"/><Relationship Id="rId4" Type="http://schemas.openxmlformats.org/officeDocument/2006/relationships/hyperlink" Target="https://finance.uw.edu/ps/how-to-buy"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uwconnect.uw.edu/finance?id=kb_article_view&amp;sysparm_article=KB0032341"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hyperlink" Target="https://finance.uw.edu/ps/contact-us/subject-matter-experts"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finance.uw.edu/ps/contact-us/subject-matter-experts" TargetMode="Externa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s://finance.uw.edu/ps/how-to-buy/exception-items"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finance.uw.edu/eio/resources"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finance.uw.edu/eio/files/Final%20Bennigson%20ME%20tax%20exempt%20certificate%2027-0021.pdf" TargetMode="External"/><Relationship Id="rId2" Type="http://schemas.openxmlformats.org/officeDocument/2006/relationships/hyperlink" Target="https://finance.uw.edu/eio/equipment-lifecycle/acquisitions/machinery-and-equipment-me-sales-tax-exemption/statement-example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https://finance.uw.edu/eio/home" TargetMode="Externa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hyperlink" Target="https://finance.uw.edu/eio/home?_gl=1*18sqtq7*_ga*MTM2MDI5NDc0Ny4xNjg1OTg1MTg2*_ga_3T65WK0BM8*MTcwMTM4MzQyNy42Mi4xLjE3MDEzODM2MzQuMC4wLjA.*_ga_JLHM9WH4JV*MTcwMTM4MzQyNy42Mi4xLjE3MDEzODM2MzQuMC4wLjA." TargetMode="External"/><Relationship Id="rId2" Type="http://schemas.openxmlformats.org/officeDocument/2006/relationships/hyperlink" Target="https://uwconnect.uw.edu/finance?id=kb_article_view&amp;sysparm_article=KB0032747"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finance.uw.edu/ps/how-to-pay/supplier-invoice/customs-clearance" TargetMode="External"/><Relationship Id="rId2" Type="http://schemas.openxmlformats.org/officeDocument/2006/relationships/hyperlink" Target="https://finance.uw.edu/ps/how-to-buy/transportation" TargetMode="External"/><Relationship Id="rId1" Type="http://schemas.openxmlformats.org/officeDocument/2006/relationships/slideLayout" Target="../slideLayouts/slideLayout11.xml"/><Relationship Id="rId6" Type="http://schemas.openxmlformats.org/officeDocument/2006/relationships/hyperlink" Target="https://finance.uw.edu/ps/how-to-buy" TargetMode="External"/><Relationship Id="rId5" Type="http://schemas.openxmlformats.org/officeDocument/2006/relationships/hyperlink" Target="https://finance.uw.edu/ps/how-to-buy/gases" TargetMode="External"/><Relationship Id="rId4" Type="http://schemas.openxmlformats.org/officeDocument/2006/relationships/hyperlink" Target="https://finance.uw.edu/ps/how-to-buy/planning-even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pngall.com/presentation-png/download/13329" TargetMode="External"/><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finance.uw.edu/eio/resources"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Requisitions</a:t>
            </a:r>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6F961-0226-1F11-00FA-1046051D03EC}"/>
              </a:ext>
            </a:extLst>
          </p:cNvPr>
          <p:cNvSpPr>
            <a:spLocks noGrp="1"/>
          </p:cNvSpPr>
          <p:nvPr>
            <p:ph type="title"/>
          </p:nvPr>
        </p:nvSpPr>
        <p:spPr/>
        <p:txBody>
          <a:bodyPr/>
          <a:lstStyle/>
          <a:p>
            <a:r>
              <a:rPr lang="en-US" dirty="0"/>
              <a:t>Select the Supplier Website option</a:t>
            </a:r>
          </a:p>
        </p:txBody>
      </p:sp>
      <p:pic>
        <p:nvPicPr>
          <p:cNvPr id="5" name="Picture 4" descr="Where to access catalogs for UWA in Workday.">
            <a:extLst>
              <a:ext uri="{FF2B5EF4-FFF2-40B4-BE49-F238E27FC236}">
                <a16:creationId xmlns:a16="http://schemas.microsoft.com/office/drawing/2014/main" id="{D74BB37D-60D8-D204-1AEA-FA16E80C4312}"/>
              </a:ext>
            </a:extLst>
          </p:cNvPr>
          <p:cNvPicPr>
            <a:picLocks noChangeAspect="1"/>
          </p:cNvPicPr>
          <p:nvPr/>
        </p:nvPicPr>
        <p:blipFill>
          <a:blip r:embed="rId2"/>
          <a:stretch>
            <a:fillRect/>
          </a:stretch>
        </p:blipFill>
        <p:spPr>
          <a:xfrm>
            <a:off x="1219388" y="1566922"/>
            <a:ext cx="6705223" cy="3206845"/>
          </a:xfrm>
          <a:prstGeom prst="rect">
            <a:avLst/>
          </a:prstGeom>
        </p:spPr>
      </p:pic>
      <p:sp>
        <p:nvSpPr>
          <p:cNvPr id="6" name="Rectangle 5">
            <a:extLst>
              <a:ext uri="{FF2B5EF4-FFF2-40B4-BE49-F238E27FC236}">
                <a16:creationId xmlns:a16="http://schemas.microsoft.com/office/drawing/2014/main" id="{D15CB971-519F-EDAC-6EE2-883D5D5D21D2}"/>
              </a:ext>
              <a:ext uri="{C183D7F6-B498-43B3-948B-1728B52AA6E4}">
                <adec:decorative xmlns:adec="http://schemas.microsoft.com/office/drawing/2017/decorative" val="1"/>
              </a:ext>
            </a:extLst>
          </p:cNvPr>
          <p:cNvSpPr/>
          <p:nvPr/>
        </p:nvSpPr>
        <p:spPr>
          <a:xfrm>
            <a:off x="1219388" y="3633537"/>
            <a:ext cx="4796401" cy="1140230"/>
          </a:xfrm>
          <a:prstGeom prst="rect">
            <a:avLst/>
          </a:prstGeom>
          <a:noFill/>
          <a:ln>
            <a:solidFill>
              <a:srgbClr val="2500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350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1A667-3136-4905-9A73-9991D142A9FF}"/>
              </a:ext>
            </a:extLst>
          </p:cNvPr>
          <p:cNvSpPr>
            <a:spLocks noGrp="1"/>
          </p:cNvSpPr>
          <p:nvPr>
            <p:ph type="title"/>
          </p:nvPr>
        </p:nvSpPr>
        <p:spPr/>
        <p:txBody>
          <a:bodyPr/>
          <a:lstStyle/>
          <a:p>
            <a:r>
              <a:rPr lang="en-US" dirty="0"/>
              <a:t>CATALOG SUPPLIERS</a:t>
            </a:r>
          </a:p>
        </p:txBody>
      </p:sp>
      <p:sp>
        <p:nvSpPr>
          <p:cNvPr id="2" name="TextBox 1">
            <a:extLst>
              <a:ext uri="{FF2B5EF4-FFF2-40B4-BE49-F238E27FC236}">
                <a16:creationId xmlns:a16="http://schemas.microsoft.com/office/drawing/2014/main" id="{CA90B7CD-29B1-0433-0CC2-49E190C5C94C}"/>
              </a:ext>
            </a:extLst>
          </p:cNvPr>
          <p:cNvSpPr txBox="1"/>
          <p:nvPr/>
        </p:nvSpPr>
        <p:spPr>
          <a:xfrm>
            <a:off x="5261565" y="1063590"/>
            <a:ext cx="3569614" cy="923330"/>
          </a:xfrm>
          <a:prstGeom prst="rect">
            <a:avLst/>
          </a:prstGeom>
          <a:noFill/>
        </p:spPr>
        <p:txBody>
          <a:bodyPr wrap="square" rtlCol="0">
            <a:spAutoFit/>
          </a:bodyPr>
          <a:lstStyle/>
          <a:p>
            <a:r>
              <a:rPr lang="en-US" sz="1800" b="1" dirty="0"/>
              <a:t>Tip: </a:t>
            </a:r>
            <a:r>
              <a:rPr lang="en-US" sz="1800" dirty="0"/>
              <a:t>Some catalogs have an “Order Status” option to track your order</a:t>
            </a:r>
          </a:p>
          <a:p>
            <a:endParaRPr lang="en-US" b="1" dirty="0"/>
          </a:p>
        </p:txBody>
      </p:sp>
      <p:pic>
        <p:nvPicPr>
          <p:cNvPr id="6" name="Picture 5" descr="Catalog options in Workday.">
            <a:extLst>
              <a:ext uri="{FF2B5EF4-FFF2-40B4-BE49-F238E27FC236}">
                <a16:creationId xmlns:a16="http://schemas.microsoft.com/office/drawing/2014/main" id="{560AFD4B-F42E-FC61-C883-FD08C9371045}"/>
              </a:ext>
            </a:extLst>
          </p:cNvPr>
          <p:cNvPicPr>
            <a:picLocks noChangeAspect="1"/>
          </p:cNvPicPr>
          <p:nvPr/>
        </p:nvPicPr>
        <p:blipFill>
          <a:blip r:embed="rId2"/>
          <a:stretch>
            <a:fillRect/>
          </a:stretch>
        </p:blipFill>
        <p:spPr>
          <a:xfrm>
            <a:off x="669073" y="1768333"/>
            <a:ext cx="5106687" cy="1990373"/>
          </a:xfrm>
          <a:prstGeom prst="rect">
            <a:avLst/>
          </a:prstGeom>
        </p:spPr>
      </p:pic>
      <p:pic>
        <p:nvPicPr>
          <p:cNvPr id="8" name="Picture 7" descr="Catalog options in Workday.">
            <a:extLst>
              <a:ext uri="{FF2B5EF4-FFF2-40B4-BE49-F238E27FC236}">
                <a16:creationId xmlns:a16="http://schemas.microsoft.com/office/drawing/2014/main" id="{DABED864-DC3B-A75B-CE37-679E4166521F}"/>
              </a:ext>
            </a:extLst>
          </p:cNvPr>
          <p:cNvPicPr>
            <a:picLocks noChangeAspect="1"/>
          </p:cNvPicPr>
          <p:nvPr/>
        </p:nvPicPr>
        <p:blipFill>
          <a:blip r:embed="rId3"/>
          <a:stretch>
            <a:fillRect/>
          </a:stretch>
        </p:blipFill>
        <p:spPr>
          <a:xfrm>
            <a:off x="669073" y="3758661"/>
            <a:ext cx="5106687" cy="963389"/>
          </a:xfrm>
          <a:prstGeom prst="rect">
            <a:avLst/>
          </a:prstGeom>
        </p:spPr>
      </p:pic>
      <p:pic>
        <p:nvPicPr>
          <p:cNvPr id="12" name="Picture 11" descr="Catalog options in Workday.">
            <a:extLst>
              <a:ext uri="{FF2B5EF4-FFF2-40B4-BE49-F238E27FC236}">
                <a16:creationId xmlns:a16="http://schemas.microsoft.com/office/drawing/2014/main" id="{7AE10F41-906F-CAD7-820D-FF82AC53EB6F}"/>
              </a:ext>
            </a:extLst>
          </p:cNvPr>
          <p:cNvPicPr>
            <a:picLocks noChangeAspect="1"/>
          </p:cNvPicPr>
          <p:nvPr/>
        </p:nvPicPr>
        <p:blipFill>
          <a:blip r:embed="rId4"/>
          <a:stretch>
            <a:fillRect/>
          </a:stretch>
        </p:blipFill>
        <p:spPr>
          <a:xfrm>
            <a:off x="5775760" y="3726908"/>
            <a:ext cx="1997493" cy="995141"/>
          </a:xfrm>
          <a:prstGeom prst="rect">
            <a:avLst/>
          </a:prstGeom>
        </p:spPr>
      </p:pic>
    </p:spTree>
    <p:extLst>
      <p:ext uri="{BB962C8B-B14F-4D97-AF65-F5344CB8AC3E}">
        <p14:creationId xmlns:p14="http://schemas.microsoft.com/office/powerpoint/2010/main" val="1765782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B90BF-13E9-914D-41C0-746BA94894E0}"/>
              </a:ext>
            </a:extLst>
          </p:cNvPr>
          <p:cNvSpPr>
            <a:spLocks noGrp="1"/>
          </p:cNvSpPr>
          <p:nvPr>
            <p:ph type="title"/>
          </p:nvPr>
        </p:nvSpPr>
        <p:spPr/>
        <p:txBody>
          <a:bodyPr/>
          <a:lstStyle/>
          <a:p>
            <a:r>
              <a:rPr lang="en-US" dirty="0"/>
              <a:t>DELIVER TO-SHIP TO</a:t>
            </a:r>
          </a:p>
        </p:txBody>
      </p:sp>
      <p:sp>
        <p:nvSpPr>
          <p:cNvPr id="2" name="Text Placeholder 1">
            <a:extLst>
              <a:ext uri="{FF2B5EF4-FFF2-40B4-BE49-F238E27FC236}">
                <a16:creationId xmlns:a16="http://schemas.microsoft.com/office/drawing/2014/main" id="{18F12623-6200-5924-56E6-38D5CA7E1B04}"/>
              </a:ext>
            </a:extLst>
          </p:cNvPr>
          <p:cNvSpPr>
            <a:spLocks noGrp="1"/>
          </p:cNvSpPr>
          <p:nvPr>
            <p:ph type="body" sz="quarter" idx="11"/>
          </p:nvPr>
        </p:nvSpPr>
        <p:spPr>
          <a:xfrm>
            <a:off x="364790" y="1365588"/>
            <a:ext cx="8197114" cy="2251761"/>
          </a:xfrm>
        </p:spPr>
        <p:txBody>
          <a:bodyPr/>
          <a:lstStyle/>
          <a:p>
            <a:r>
              <a:rPr lang="en-US" sz="1600" dirty="0"/>
              <a:t>Tip: </a:t>
            </a:r>
            <a:r>
              <a:rPr lang="en-US" sz="1600" b="0" dirty="0"/>
              <a:t>Learn from your team. What address have they been using in Workday and worked well for delivery?</a:t>
            </a:r>
          </a:p>
          <a:p>
            <a:r>
              <a:rPr lang="en-US" sz="1600" b="0" dirty="0">
                <a:latin typeface="Open Sans" pitchFamily="2" charset="0"/>
                <a:ea typeface="Open Sans" pitchFamily="2" charset="0"/>
                <a:cs typeface="Open Sans" pitchFamily="2" charset="0"/>
              </a:rPr>
              <a:t>A full list of UWA addresses is available through this </a:t>
            </a:r>
            <a:r>
              <a:rPr lang="en-US" sz="1600" b="0" dirty="0">
                <a:latin typeface="Open Sans" pitchFamily="2" charset="0"/>
                <a:ea typeface="Open Sans" pitchFamily="2" charset="0"/>
                <a:cs typeface="Open Sans" pitchFamily="2" charset="0"/>
                <a:hlinkClick r:id="rId2"/>
              </a:rPr>
              <a:t>UW Facilities report</a:t>
            </a:r>
            <a:r>
              <a:rPr lang="en-US" sz="1600" b="0" dirty="0">
                <a:latin typeface="Open Sans" pitchFamily="2" charset="0"/>
                <a:ea typeface="Open Sans" pitchFamily="2" charset="0"/>
                <a:cs typeface="Open Sans" pitchFamily="2" charset="0"/>
              </a:rPr>
              <a:t> </a:t>
            </a:r>
          </a:p>
          <a:p>
            <a:r>
              <a:rPr lang="en-US" sz="1600" b="0" dirty="0"/>
              <a:t>In Workday, select the Deliver-To first. Let the Ship–To address populate based on the Deliver-To selection. </a:t>
            </a:r>
          </a:p>
          <a:p>
            <a:r>
              <a:rPr lang="en-US" sz="1600" b="0" dirty="0"/>
              <a:t>Do not manually change the ship-to address in catalog orders. This could result in the order failing to send.</a:t>
            </a:r>
          </a:p>
          <a:p>
            <a:pPr marL="0" indent="0">
              <a:buNone/>
            </a:pPr>
            <a:endParaRPr lang="en-US" sz="1600" b="0" dirty="0"/>
          </a:p>
        </p:txBody>
      </p:sp>
      <p:pic>
        <p:nvPicPr>
          <p:cNvPr id="5" name="Picture 4" descr="UW Facilities report image.">
            <a:extLst>
              <a:ext uri="{FF2B5EF4-FFF2-40B4-BE49-F238E27FC236}">
                <a16:creationId xmlns:a16="http://schemas.microsoft.com/office/drawing/2014/main" id="{C5044290-150D-97E9-D4EB-198194D2FCEE}"/>
              </a:ext>
            </a:extLst>
          </p:cNvPr>
          <p:cNvPicPr>
            <a:picLocks noChangeAspect="1"/>
          </p:cNvPicPr>
          <p:nvPr/>
        </p:nvPicPr>
        <p:blipFill>
          <a:blip r:embed="rId3"/>
          <a:stretch>
            <a:fillRect/>
          </a:stretch>
        </p:blipFill>
        <p:spPr>
          <a:xfrm>
            <a:off x="3272274" y="3290418"/>
            <a:ext cx="3753853" cy="1853082"/>
          </a:xfrm>
          <a:prstGeom prst="rect">
            <a:avLst/>
          </a:prstGeom>
        </p:spPr>
      </p:pic>
    </p:spTree>
    <p:extLst>
      <p:ext uri="{BB962C8B-B14F-4D97-AF65-F5344CB8AC3E}">
        <p14:creationId xmlns:p14="http://schemas.microsoft.com/office/powerpoint/2010/main" val="246595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D67B45-4A86-23DD-D52E-17912276A8E8}"/>
              </a:ext>
            </a:extLst>
          </p:cNvPr>
          <p:cNvSpPr>
            <a:spLocks noGrp="1"/>
          </p:cNvSpPr>
          <p:nvPr>
            <p:ph type="title"/>
          </p:nvPr>
        </p:nvSpPr>
        <p:spPr>
          <a:xfrm>
            <a:off x="460375" y="272650"/>
            <a:ext cx="8184662" cy="993775"/>
          </a:xfrm>
        </p:spPr>
        <p:txBody>
          <a:bodyPr/>
          <a:lstStyle/>
          <a:p>
            <a:r>
              <a:rPr lang="en-US" dirty="0"/>
              <a:t>DELIVER TO - SHIP TO</a:t>
            </a:r>
          </a:p>
        </p:txBody>
      </p:sp>
      <p:sp>
        <p:nvSpPr>
          <p:cNvPr id="2" name="TextBox 1">
            <a:extLst>
              <a:ext uri="{FF2B5EF4-FFF2-40B4-BE49-F238E27FC236}">
                <a16:creationId xmlns:a16="http://schemas.microsoft.com/office/drawing/2014/main" id="{B557E9F3-6ECF-0469-556D-3A6BECAD1F79}"/>
              </a:ext>
            </a:extLst>
          </p:cNvPr>
          <p:cNvSpPr txBox="1"/>
          <p:nvPr/>
        </p:nvSpPr>
        <p:spPr>
          <a:xfrm>
            <a:off x="460376" y="1471505"/>
            <a:ext cx="6275160" cy="3785652"/>
          </a:xfrm>
          <a:prstGeom prst="rect">
            <a:avLst/>
          </a:prstGeom>
          <a:noFill/>
        </p:spPr>
        <p:txBody>
          <a:bodyPr wrap="square" rtlCol="0">
            <a:spAutoFit/>
          </a:bodyPr>
          <a:lstStyle/>
          <a:p>
            <a:r>
              <a:rPr lang="en-US" sz="1600" b="1" i="0" dirty="0">
                <a:effectLst/>
                <a:latin typeface="Open Sans" pitchFamily="2" charset="0"/>
                <a:ea typeface="Open Sans" pitchFamily="2" charset="0"/>
                <a:cs typeface="Open Sans" pitchFamily="2" charset="0"/>
              </a:rPr>
              <a:t>Deliver-</a:t>
            </a:r>
            <a:r>
              <a:rPr lang="en-US" sz="1600" b="1" i="0" dirty="0" err="1">
                <a:effectLst/>
                <a:latin typeface="Open Sans" pitchFamily="2" charset="0"/>
                <a:ea typeface="Open Sans" pitchFamily="2" charset="0"/>
                <a:cs typeface="Open Sans" pitchFamily="2" charset="0"/>
              </a:rPr>
              <a:t>To’s</a:t>
            </a:r>
            <a:r>
              <a:rPr lang="en-US" sz="1600" b="1" i="0" dirty="0">
                <a:effectLst/>
                <a:latin typeface="Open Sans" pitchFamily="2" charset="0"/>
                <a:ea typeface="Open Sans" pitchFamily="2" charset="0"/>
                <a:cs typeface="Open Sans" pitchFamily="2" charset="0"/>
              </a:rPr>
              <a:t> can be searched three ways:</a:t>
            </a:r>
          </a:p>
          <a:p>
            <a:br>
              <a:rPr lang="en-US" sz="1600" b="1" i="0" dirty="0">
                <a:effectLst/>
                <a:latin typeface="Open Sans" pitchFamily="2" charset="0"/>
                <a:ea typeface="Open Sans" pitchFamily="2" charset="0"/>
                <a:cs typeface="Open Sans" pitchFamily="2" charset="0"/>
              </a:rPr>
            </a:br>
            <a:r>
              <a:rPr lang="en-US" sz="1600" b="1" i="0" dirty="0">
                <a:effectLst/>
                <a:latin typeface="Open Sans" pitchFamily="2" charset="0"/>
                <a:ea typeface="Open Sans" pitchFamily="2" charset="0"/>
                <a:cs typeface="Open Sans" pitchFamily="2" charset="0"/>
              </a:rPr>
              <a:t>1. Search the building name. You can enter full building names in multiple ways such as using the full name of the location. </a:t>
            </a:r>
          </a:p>
          <a:p>
            <a:r>
              <a:rPr lang="en-US" sz="1600" b="1" dirty="0">
                <a:latin typeface="Open Sans" pitchFamily="2" charset="0"/>
                <a:ea typeface="Open Sans" pitchFamily="2" charset="0"/>
                <a:cs typeface="Open Sans" pitchFamily="2" charset="0"/>
              </a:rPr>
              <a:t>	</a:t>
            </a:r>
          </a:p>
          <a:p>
            <a:r>
              <a:rPr lang="en-US" sz="1600" b="1" i="0" dirty="0">
                <a:effectLst/>
                <a:latin typeface="Open Sans" pitchFamily="2" charset="0"/>
                <a:ea typeface="Open Sans" pitchFamily="2" charset="0"/>
                <a:cs typeface="Open Sans" pitchFamily="2" charset="0"/>
              </a:rPr>
              <a:t>Example for Hall Health: “Hall Health”</a:t>
            </a:r>
          </a:p>
          <a:p>
            <a:br>
              <a:rPr lang="en-US" sz="1600" b="1" i="0" dirty="0">
                <a:effectLst/>
                <a:latin typeface="Open Sans" pitchFamily="2" charset="0"/>
                <a:ea typeface="Open Sans" pitchFamily="2" charset="0"/>
                <a:cs typeface="Open Sans" pitchFamily="2" charset="0"/>
              </a:rPr>
            </a:br>
            <a:r>
              <a:rPr lang="en-US" sz="1600" b="1" i="0" dirty="0">
                <a:effectLst/>
                <a:latin typeface="Open Sans" pitchFamily="2" charset="0"/>
                <a:ea typeface="Open Sans" pitchFamily="2" charset="0"/>
                <a:cs typeface="Open Sans" pitchFamily="2" charset="0"/>
              </a:rPr>
              <a:t>2. Workday uses 3-letter matching which can aid in your search. You can search by three letter abbreviated names. This saves time and sometimes returns more accurate results. </a:t>
            </a:r>
          </a:p>
          <a:p>
            <a:r>
              <a:rPr lang="en-US" sz="1600" b="1" dirty="0">
                <a:latin typeface="Open Sans" pitchFamily="2" charset="0"/>
                <a:ea typeface="Open Sans" pitchFamily="2" charset="0"/>
                <a:cs typeface="Open Sans" pitchFamily="2" charset="0"/>
              </a:rPr>
              <a:t>	</a:t>
            </a:r>
          </a:p>
          <a:p>
            <a:r>
              <a:rPr lang="en-US" sz="1600" b="1" dirty="0">
                <a:latin typeface="Open Sans" pitchFamily="2" charset="0"/>
                <a:ea typeface="Open Sans" pitchFamily="2" charset="0"/>
                <a:cs typeface="Open Sans" pitchFamily="2" charset="0"/>
              </a:rPr>
              <a:t>Example for Hall Health: Enter “Hal Hea” in the search.</a:t>
            </a:r>
          </a:p>
          <a:p>
            <a:endParaRPr lang="en-US" sz="1600" b="1" i="0" dirty="0">
              <a:effectLst/>
              <a:latin typeface="Open Sans" pitchFamily="2" charset="0"/>
              <a:ea typeface="Open Sans" pitchFamily="2" charset="0"/>
              <a:cs typeface="Open Sans" pitchFamily="2" charset="0"/>
            </a:endParaRPr>
          </a:p>
        </p:txBody>
      </p:sp>
      <p:pic>
        <p:nvPicPr>
          <p:cNvPr id="5" name="Picture 4" descr="Deliver-To address search entry, full name.">
            <a:extLst>
              <a:ext uri="{FF2B5EF4-FFF2-40B4-BE49-F238E27FC236}">
                <a16:creationId xmlns:a16="http://schemas.microsoft.com/office/drawing/2014/main" id="{F4CFBB54-3A3D-08B5-57B9-25B71D633791}"/>
              </a:ext>
            </a:extLst>
          </p:cNvPr>
          <p:cNvPicPr>
            <a:picLocks noChangeAspect="1"/>
          </p:cNvPicPr>
          <p:nvPr/>
        </p:nvPicPr>
        <p:blipFill>
          <a:blip r:embed="rId2"/>
          <a:stretch>
            <a:fillRect/>
          </a:stretch>
        </p:blipFill>
        <p:spPr>
          <a:xfrm>
            <a:off x="6539057" y="3437164"/>
            <a:ext cx="2602443" cy="1706336"/>
          </a:xfrm>
          <a:prstGeom prst="rect">
            <a:avLst/>
          </a:prstGeom>
        </p:spPr>
      </p:pic>
      <p:pic>
        <p:nvPicPr>
          <p:cNvPr id="7" name="Picture 6" descr="Deliver-To address search entry, full name.">
            <a:extLst>
              <a:ext uri="{FF2B5EF4-FFF2-40B4-BE49-F238E27FC236}">
                <a16:creationId xmlns:a16="http://schemas.microsoft.com/office/drawing/2014/main" id="{CE25DCC9-0078-C8BB-3219-AC278EB8F41C}"/>
              </a:ext>
            </a:extLst>
          </p:cNvPr>
          <p:cNvPicPr>
            <a:picLocks noChangeAspect="1"/>
          </p:cNvPicPr>
          <p:nvPr/>
        </p:nvPicPr>
        <p:blipFill>
          <a:blip r:embed="rId3"/>
          <a:stretch>
            <a:fillRect/>
          </a:stretch>
        </p:blipFill>
        <p:spPr>
          <a:xfrm>
            <a:off x="6528684" y="1045092"/>
            <a:ext cx="2612816" cy="1420522"/>
          </a:xfrm>
          <a:prstGeom prst="rect">
            <a:avLst/>
          </a:prstGeom>
        </p:spPr>
      </p:pic>
      <p:sp>
        <p:nvSpPr>
          <p:cNvPr id="4" name="Rectangle 3">
            <a:extLst>
              <a:ext uri="{FF2B5EF4-FFF2-40B4-BE49-F238E27FC236}">
                <a16:creationId xmlns:a16="http://schemas.microsoft.com/office/drawing/2014/main" id="{57C9A1F4-0795-7B66-C592-6B78FB34B8B9}"/>
              </a:ext>
              <a:ext uri="{C183D7F6-B498-43B3-948B-1728B52AA6E4}">
                <adec:decorative xmlns:adec="http://schemas.microsoft.com/office/drawing/2017/decorative" val="1"/>
              </a:ext>
            </a:extLst>
          </p:cNvPr>
          <p:cNvSpPr/>
          <p:nvPr/>
        </p:nvSpPr>
        <p:spPr>
          <a:xfrm>
            <a:off x="7349836" y="1045092"/>
            <a:ext cx="519546" cy="281515"/>
          </a:xfrm>
          <a:prstGeom prst="rect">
            <a:avLst/>
          </a:prstGeom>
          <a:noFill/>
          <a:ln>
            <a:solidFill>
              <a:srgbClr val="2500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C3D35B-1E6B-A999-C502-CBFDF4D50A10}"/>
              </a:ext>
              <a:ext uri="{C183D7F6-B498-43B3-948B-1728B52AA6E4}">
                <adec:decorative xmlns:adec="http://schemas.microsoft.com/office/drawing/2017/decorative" val="1"/>
              </a:ext>
            </a:extLst>
          </p:cNvPr>
          <p:cNvSpPr/>
          <p:nvPr/>
        </p:nvSpPr>
        <p:spPr>
          <a:xfrm>
            <a:off x="7349836" y="3497346"/>
            <a:ext cx="443346" cy="243381"/>
          </a:xfrm>
          <a:prstGeom prst="rect">
            <a:avLst/>
          </a:prstGeom>
          <a:noFill/>
          <a:ln>
            <a:solidFill>
              <a:srgbClr val="2500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174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11551-146F-889B-7D9F-60CDA4D83351}"/>
              </a:ext>
            </a:extLst>
          </p:cNvPr>
          <p:cNvSpPr>
            <a:spLocks noGrp="1"/>
          </p:cNvSpPr>
          <p:nvPr>
            <p:ph type="title"/>
          </p:nvPr>
        </p:nvSpPr>
        <p:spPr/>
        <p:txBody>
          <a:bodyPr/>
          <a:lstStyle/>
          <a:p>
            <a:r>
              <a:rPr lang="en-US" dirty="0"/>
              <a:t>DELIVER TO – SHIP TO</a:t>
            </a:r>
          </a:p>
        </p:txBody>
      </p:sp>
      <p:sp>
        <p:nvSpPr>
          <p:cNvPr id="6" name="TextBox 5">
            <a:extLst>
              <a:ext uri="{FF2B5EF4-FFF2-40B4-BE49-F238E27FC236}">
                <a16:creationId xmlns:a16="http://schemas.microsoft.com/office/drawing/2014/main" id="{A2EA0327-F8D5-BA2B-405A-44F9CC4F3666}"/>
              </a:ext>
            </a:extLst>
          </p:cNvPr>
          <p:cNvSpPr txBox="1"/>
          <p:nvPr/>
        </p:nvSpPr>
        <p:spPr>
          <a:xfrm>
            <a:off x="1428751" y="1755320"/>
            <a:ext cx="2676976" cy="1754326"/>
          </a:xfrm>
          <a:prstGeom prst="rect">
            <a:avLst/>
          </a:prstGeom>
          <a:noFill/>
        </p:spPr>
        <p:txBody>
          <a:bodyPr wrap="square" rtlCol="0">
            <a:spAutoFit/>
          </a:bodyPr>
          <a:lstStyle/>
          <a:p>
            <a:r>
              <a:rPr lang="en-US" sz="1800" b="1" i="0" dirty="0">
                <a:effectLst/>
                <a:latin typeface="Open Sans" pitchFamily="2" charset="0"/>
                <a:ea typeface="Open Sans" pitchFamily="2" charset="0"/>
                <a:cs typeface="Open Sans" pitchFamily="2" charset="0"/>
              </a:rPr>
              <a:t>3. You can use the “Deliver-To by Ship-To Locations” option for searching found by clicking the three lines.</a:t>
            </a:r>
            <a:endParaRPr lang="en-US" dirty="0"/>
          </a:p>
        </p:txBody>
      </p:sp>
      <p:pic>
        <p:nvPicPr>
          <p:cNvPr id="5" name="Picture 4" descr="Deliver-To by Ship-To Locations option in drop-down. ">
            <a:extLst>
              <a:ext uri="{FF2B5EF4-FFF2-40B4-BE49-F238E27FC236}">
                <a16:creationId xmlns:a16="http://schemas.microsoft.com/office/drawing/2014/main" id="{7DED7022-E7AB-5AD8-C051-0DF30F021B91}"/>
              </a:ext>
            </a:extLst>
          </p:cNvPr>
          <p:cNvPicPr>
            <a:picLocks noChangeAspect="1"/>
          </p:cNvPicPr>
          <p:nvPr/>
        </p:nvPicPr>
        <p:blipFill>
          <a:blip r:embed="rId2"/>
          <a:stretch>
            <a:fillRect/>
          </a:stretch>
        </p:blipFill>
        <p:spPr>
          <a:xfrm>
            <a:off x="4305194" y="1567615"/>
            <a:ext cx="2038455" cy="3460928"/>
          </a:xfrm>
          <a:prstGeom prst="rect">
            <a:avLst/>
          </a:prstGeom>
        </p:spPr>
      </p:pic>
    </p:spTree>
    <p:extLst>
      <p:ext uri="{BB962C8B-B14F-4D97-AF65-F5344CB8AC3E}">
        <p14:creationId xmlns:p14="http://schemas.microsoft.com/office/powerpoint/2010/main" val="1675953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BE0C-9165-779D-EC5A-C495E69C88D8}"/>
              </a:ext>
            </a:extLst>
          </p:cNvPr>
          <p:cNvSpPr>
            <a:spLocks noGrp="1"/>
          </p:cNvSpPr>
          <p:nvPr>
            <p:ph type="title"/>
          </p:nvPr>
        </p:nvSpPr>
        <p:spPr>
          <a:xfrm>
            <a:off x="314071" y="730682"/>
            <a:ext cx="7549768" cy="459602"/>
          </a:xfrm>
        </p:spPr>
        <p:txBody>
          <a:bodyPr/>
          <a:lstStyle/>
          <a:p>
            <a:r>
              <a:rPr lang="en-US" dirty="0"/>
              <a:t>Shopping Cart</a:t>
            </a:r>
          </a:p>
        </p:txBody>
      </p:sp>
      <p:pic>
        <p:nvPicPr>
          <p:cNvPr id="4" name="Picture 3" descr="Shopping cart in Workday.">
            <a:extLst>
              <a:ext uri="{FF2B5EF4-FFF2-40B4-BE49-F238E27FC236}">
                <a16:creationId xmlns:a16="http://schemas.microsoft.com/office/drawing/2014/main" id="{4A80C54C-9AD7-10DB-A155-3AE1556D2AA0}"/>
              </a:ext>
            </a:extLst>
          </p:cNvPr>
          <p:cNvPicPr>
            <a:picLocks noChangeAspect="1"/>
          </p:cNvPicPr>
          <p:nvPr/>
        </p:nvPicPr>
        <p:blipFill>
          <a:blip r:embed="rId2"/>
          <a:stretch>
            <a:fillRect/>
          </a:stretch>
        </p:blipFill>
        <p:spPr>
          <a:xfrm>
            <a:off x="506770" y="1190284"/>
            <a:ext cx="5981812" cy="3682554"/>
          </a:xfrm>
          <a:prstGeom prst="rect">
            <a:avLst/>
          </a:prstGeom>
        </p:spPr>
      </p:pic>
    </p:spTree>
    <p:extLst>
      <p:ext uri="{BB962C8B-B14F-4D97-AF65-F5344CB8AC3E}">
        <p14:creationId xmlns:p14="http://schemas.microsoft.com/office/powerpoint/2010/main" val="524262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CF874-2268-303D-5494-7C18C65477E1}"/>
              </a:ext>
            </a:extLst>
          </p:cNvPr>
          <p:cNvSpPr>
            <a:spLocks noGrp="1"/>
          </p:cNvSpPr>
          <p:nvPr>
            <p:ph type="title"/>
          </p:nvPr>
        </p:nvSpPr>
        <p:spPr/>
        <p:txBody>
          <a:bodyPr/>
          <a:lstStyle/>
          <a:p>
            <a:r>
              <a:rPr lang="en-US" dirty="0"/>
              <a:t>APPROVALS FOR CATALOG REQUISITIONS</a:t>
            </a:r>
          </a:p>
        </p:txBody>
      </p:sp>
      <p:graphicFrame>
        <p:nvGraphicFramePr>
          <p:cNvPr id="4" name="Table 3">
            <a:extLst>
              <a:ext uri="{FF2B5EF4-FFF2-40B4-BE49-F238E27FC236}">
                <a16:creationId xmlns:a16="http://schemas.microsoft.com/office/drawing/2014/main" id="{84E14F49-B696-C2C1-3E92-433E9F88D316}"/>
              </a:ext>
            </a:extLst>
          </p:cNvPr>
          <p:cNvGraphicFramePr>
            <a:graphicFrameLocks noGrp="1"/>
          </p:cNvGraphicFramePr>
          <p:nvPr>
            <p:extLst>
              <p:ext uri="{D42A27DB-BD31-4B8C-83A1-F6EECF244321}">
                <p14:modId xmlns:p14="http://schemas.microsoft.com/office/powerpoint/2010/main" val="3176977196"/>
              </p:ext>
            </p:extLst>
          </p:nvPr>
        </p:nvGraphicFramePr>
        <p:xfrm>
          <a:off x="2250203" y="1536385"/>
          <a:ext cx="4254560" cy="2963728"/>
        </p:xfrm>
        <a:graphic>
          <a:graphicData uri="http://schemas.openxmlformats.org/drawingml/2006/table">
            <a:tbl>
              <a:tblPr firstRow="1"/>
              <a:tblGrid>
                <a:gridCol w="2127280">
                  <a:extLst>
                    <a:ext uri="{9D8B030D-6E8A-4147-A177-3AD203B41FA5}">
                      <a16:colId xmlns:a16="http://schemas.microsoft.com/office/drawing/2014/main" val="3080788321"/>
                    </a:ext>
                  </a:extLst>
                </a:gridCol>
                <a:gridCol w="2127280">
                  <a:extLst>
                    <a:ext uri="{9D8B030D-6E8A-4147-A177-3AD203B41FA5}">
                      <a16:colId xmlns:a16="http://schemas.microsoft.com/office/drawing/2014/main" val="2386526837"/>
                    </a:ext>
                  </a:extLst>
                </a:gridCol>
              </a:tblGrid>
              <a:tr h="269853">
                <a:tc>
                  <a:txBody>
                    <a:bodyPr/>
                    <a:lstStyle/>
                    <a:p>
                      <a:pPr algn="l" fontAlgn="base"/>
                      <a:r>
                        <a:rPr lang="en-US" sz="1400" b="1" i="0" dirty="0">
                          <a:solidFill>
                            <a:srgbClr val="E8D3A2"/>
                          </a:solidFill>
                          <a:effectLst/>
                          <a:latin typeface="Open Sans" pitchFamily="2" charset="0"/>
                        </a:rPr>
                        <a:t>Who​</a:t>
                      </a:r>
                      <a:endParaRPr lang="en-US" sz="1600" b="1" i="0" dirty="0">
                        <a:solidFill>
                          <a:srgbClr val="E8D3A2"/>
                        </a:solidFill>
                        <a:effectLst/>
                      </a:endParaRPr>
                    </a:p>
                  </a:txBody>
                  <a:tcPr marL="82243" marR="82243" marT="41122" marB="41122">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14389" cap="flat" cmpd="sng" algn="ctr">
                      <a:solidFill>
                        <a:srgbClr val="E8D3A2"/>
                      </a:solidFill>
                      <a:prstDash val="solid"/>
                      <a:round/>
                      <a:headEnd type="none" w="med" len="med"/>
                      <a:tailEnd type="none" w="med" len="med"/>
                    </a:lnT>
                    <a:lnB w="14389" cap="flat" cmpd="sng" algn="ctr">
                      <a:solidFill>
                        <a:srgbClr val="E8D3A2"/>
                      </a:solidFill>
                      <a:prstDash val="solid"/>
                      <a:round/>
                      <a:headEnd type="none" w="med" len="med"/>
                      <a:tailEnd type="none" w="med" len="med"/>
                    </a:lnB>
                    <a:solidFill>
                      <a:srgbClr val="31006F"/>
                    </a:solidFill>
                  </a:tcPr>
                </a:tc>
                <a:tc>
                  <a:txBody>
                    <a:bodyPr/>
                    <a:lstStyle/>
                    <a:p>
                      <a:pPr algn="l" fontAlgn="base"/>
                      <a:r>
                        <a:rPr lang="en-US" sz="1400" b="1" i="0" dirty="0">
                          <a:solidFill>
                            <a:srgbClr val="E8D3A2"/>
                          </a:solidFill>
                          <a:effectLst/>
                          <a:latin typeface="Open Sans" pitchFamily="2" charset="0"/>
                        </a:rPr>
                        <a:t>When​</a:t>
                      </a:r>
                      <a:endParaRPr lang="en-US" sz="1600" b="1" i="0" dirty="0">
                        <a:solidFill>
                          <a:srgbClr val="E8D3A2"/>
                        </a:solidFill>
                        <a:effectLst/>
                      </a:endParaRPr>
                    </a:p>
                  </a:txBody>
                  <a:tcPr marL="82243" marR="82243" marT="41122" marB="41122">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14389" cap="flat" cmpd="sng" algn="ctr">
                      <a:solidFill>
                        <a:srgbClr val="E8D3A2"/>
                      </a:solidFill>
                      <a:prstDash val="solid"/>
                      <a:round/>
                      <a:headEnd type="none" w="med" len="med"/>
                      <a:tailEnd type="none" w="med" len="med"/>
                    </a:lnT>
                    <a:lnB w="14389" cap="flat" cmpd="sng" algn="ctr">
                      <a:solidFill>
                        <a:srgbClr val="E8D3A2"/>
                      </a:solidFill>
                      <a:prstDash val="solid"/>
                      <a:round/>
                      <a:headEnd type="none" w="med" len="med"/>
                      <a:tailEnd type="none" w="med" len="med"/>
                    </a:lnB>
                    <a:solidFill>
                      <a:srgbClr val="31006F"/>
                    </a:solidFill>
                  </a:tcPr>
                </a:tc>
                <a:extLst>
                  <a:ext uri="{0D108BD9-81ED-4DB2-BD59-A6C34878D82A}">
                    <a16:rowId xmlns:a16="http://schemas.microsoft.com/office/drawing/2014/main" val="3981584543"/>
                  </a:ext>
                </a:extLst>
              </a:tr>
              <a:tr h="464626">
                <a:tc>
                  <a:txBody>
                    <a:bodyPr/>
                    <a:lstStyle/>
                    <a:p>
                      <a:pPr algn="l" fontAlgn="base"/>
                      <a:r>
                        <a:rPr lang="en-US" sz="1400" b="0" i="0">
                          <a:solidFill>
                            <a:srgbClr val="33006F"/>
                          </a:solidFill>
                          <a:effectLst/>
                          <a:latin typeface="Open Sans" pitchFamily="2" charset="0"/>
                        </a:rPr>
                        <a:t>Funding Approver​</a:t>
                      </a:r>
                      <a:endParaRPr lang="en-US" sz="1600" b="0" i="0">
                        <a:solidFill>
                          <a:srgbClr val="33006F"/>
                        </a:solidFill>
                        <a:effectLst/>
                      </a:endParaRPr>
                    </a:p>
                  </a:txBody>
                  <a:tcPr marL="82243" marR="82243" marT="41122" marB="41122">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14389"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CDCBD5"/>
                    </a:solidFill>
                  </a:tcPr>
                </a:tc>
                <a:tc>
                  <a:txBody>
                    <a:bodyPr/>
                    <a:lstStyle/>
                    <a:p>
                      <a:pPr algn="l" fontAlgn="base"/>
                      <a:r>
                        <a:rPr lang="en-US" sz="1400" b="0" i="0">
                          <a:solidFill>
                            <a:srgbClr val="33006F"/>
                          </a:solidFill>
                          <a:effectLst/>
                          <a:latin typeface="Open Sans" pitchFamily="2" charset="0"/>
                        </a:rPr>
                        <a:t>All catalog requisitions​</a:t>
                      </a:r>
                      <a:endParaRPr lang="en-US" sz="1600" b="0" i="0">
                        <a:solidFill>
                          <a:srgbClr val="33006F"/>
                        </a:solidFill>
                        <a:effectLst/>
                      </a:endParaRPr>
                    </a:p>
                  </a:txBody>
                  <a:tcPr marL="82243" marR="82243" marT="41122" marB="41122">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14389"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CDCBD5"/>
                    </a:solidFill>
                  </a:tcPr>
                </a:tc>
                <a:extLst>
                  <a:ext uri="{0D108BD9-81ED-4DB2-BD59-A6C34878D82A}">
                    <a16:rowId xmlns:a16="http://schemas.microsoft.com/office/drawing/2014/main" val="1974994788"/>
                  </a:ext>
                </a:extLst>
              </a:tr>
              <a:tr h="659399">
                <a:tc>
                  <a:txBody>
                    <a:bodyPr/>
                    <a:lstStyle/>
                    <a:p>
                      <a:pPr algn="l" fontAlgn="base"/>
                      <a:r>
                        <a:rPr lang="en-US" sz="1400" b="0" i="0">
                          <a:solidFill>
                            <a:srgbClr val="33006F"/>
                          </a:solidFill>
                          <a:effectLst/>
                          <a:latin typeface="Open Sans" pitchFamily="2" charset="0"/>
                        </a:rPr>
                        <a:t>IT Procurement Specialist​</a:t>
                      </a:r>
                      <a:endParaRPr lang="en-US" sz="1600" b="0" i="0">
                        <a:solidFill>
                          <a:srgbClr val="33006F"/>
                        </a:solidFill>
                        <a:effectLst/>
                      </a:endParaRPr>
                    </a:p>
                  </a:txBody>
                  <a:tcPr marL="82243" marR="82243" marT="41122" marB="41122">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E8E7EB"/>
                    </a:solidFill>
                  </a:tcPr>
                </a:tc>
                <a:tc>
                  <a:txBody>
                    <a:bodyPr/>
                    <a:lstStyle/>
                    <a:p>
                      <a:pPr algn="l" fontAlgn="base"/>
                      <a:r>
                        <a:rPr lang="en-US" sz="1400" b="0" i="0">
                          <a:solidFill>
                            <a:srgbClr val="33006F"/>
                          </a:solidFill>
                          <a:effectLst/>
                          <a:latin typeface="Open Sans" pitchFamily="2" charset="0"/>
                        </a:rPr>
                        <a:t>Only when the Spend Category requires​</a:t>
                      </a:r>
                      <a:endParaRPr lang="en-US" sz="1600" b="0" i="0">
                        <a:solidFill>
                          <a:srgbClr val="33006F"/>
                        </a:solidFill>
                        <a:effectLst/>
                      </a:endParaRPr>
                    </a:p>
                  </a:txBody>
                  <a:tcPr marL="82243" marR="82243" marT="41122" marB="41122">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E8E7EB"/>
                    </a:solidFill>
                  </a:tcPr>
                </a:tc>
                <a:extLst>
                  <a:ext uri="{0D108BD9-81ED-4DB2-BD59-A6C34878D82A}">
                    <a16:rowId xmlns:a16="http://schemas.microsoft.com/office/drawing/2014/main" val="2772567564"/>
                  </a:ext>
                </a:extLst>
              </a:tr>
              <a:tr h="758850">
                <a:tc>
                  <a:txBody>
                    <a:bodyPr/>
                    <a:lstStyle/>
                    <a:p>
                      <a:pPr algn="l" fontAlgn="base"/>
                      <a:r>
                        <a:rPr lang="en-US" sz="1400" b="0" i="0">
                          <a:solidFill>
                            <a:srgbClr val="33006F"/>
                          </a:solidFill>
                          <a:effectLst/>
                          <a:latin typeface="Open Sans" pitchFamily="2" charset="0"/>
                        </a:rPr>
                        <a:t>Environmental Health and Safety Specialist​</a:t>
                      </a:r>
                      <a:endParaRPr lang="en-US" sz="1600" b="0" i="0">
                        <a:solidFill>
                          <a:srgbClr val="33006F"/>
                        </a:solidFill>
                        <a:effectLst/>
                      </a:endParaRPr>
                    </a:p>
                  </a:txBody>
                  <a:tcPr marL="82243" marR="82243" marT="41122" marB="41122">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CDCBD5"/>
                    </a:solidFill>
                  </a:tcPr>
                </a:tc>
                <a:tc>
                  <a:txBody>
                    <a:bodyPr/>
                    <a:lstStyle/>
                    <a:p>
                      <a:pPr algn="l" fontAlgn="base"/>
                      <a:r>
                        <a:rPr lang="en-US" sz="1400" b="0" i="0">
                          <a:solidFill>
                            <a:srgbClr val="33006F"/>
                          </a:solidFill>
                          <a:effectLst/>
                          <a:latin typeface="Open Sans" pitchFamily="2" charset="0"/>
                        </a:rPr>
                        <a:t>Only when the material type requires​</a:t>
                      </a:r>
                      <a:endParaRPr lang="en-US" sz="1600" b="0" i="0">
                        <a:solidFill>
                          <a:srgbClr val="33006F"/>
                        </a:solidFill>
                        <a:effectLst/>
                      </a:endParaRPr>
                    </a:p>
                  </a:txBody>
                  <a:tcPr marL="82243" marR="82243" marT="41122" marB="41122">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CDCBD5"/>
                    </a:solidFill>
                  </a:tcPr>
                </a:tc>
                <a:extLst>
                  <a:ext uri="{0D108BD9-81ED-4DB2-BD59-A6C34878D82A}">
                    <a16:rowId xmlns:a16="http://schemas.microsoft.com/office/drawing/2014/main" val="2029282313"/>
                  </a:ext>
                </a:extLst>
              </a:tr>
              <a:tr h="659399">
                <a:tc>
                  <a:txBody>
                    <a:bodyPr/>
                    <a:lstStyle/>
                    <a:p>
                      <a:pPr algn="l" fontAlgn="base"/>
                      <a:r>
                        <a:rPr lang="en-US" sz="1400" b="0" i="0">
                          <a:solidFill>
                            <a:srgbClr val="33006F"/>
                          </a:solidFill>
                          <a:effectLst/>
                          <a:latin typeface="Open Sans" pitchFamily="2" charset="0"/>
                        </a:rPr>
                        <a:t>Business Asset Tracking Specialist​</a:t>
                      </a:r>
                      <a:endParaRPr lang="en-US" sz="1600" b="0" i="0">
                        <a:solidFill>
                          <a:srgbClr val="33006F"/>
                        </a:solidFill>
                        <a:effectLst/>
                      </a:endParaRPr>
                    </a:p>
                  </a:txBody>
                  <a:tcPr marL="82243" marR="82243" marT="41122" marB="41122">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E8E7EB"/>
                    </a:solidFill>
                  </a:tcPr>
                </a:tc>
                <a:tc>
                  <a:txBody>
                    <a:bodyPr/>
                    <a:lstStyle/>
                    <a:p>
                      <a:pPr algn="l" fontAlgn="base"/>
                      <a:r>
                        <a:rPr lang="en-US" sz="1400" b="0" i="0" dirty="0">
                          <a:solidFill>
                            <a:srgbClr val="33006F"/>
                          </a:solidFill>
                          <a:effectLst/>
                          <a:latin typeface="Open Sans" pitchFamily="2" charset="0"/>
                        </a:rPr>
                        <a:t>Only when the Spend Category requires​</a:t>
                      </a:r>
                      <a:endParaRPr lang="en-US" sz="1600" b="0" i="0" dirty="0">
                        <a:solidFill>
                          <a:srgbClr val="33006F"/>
                        </a:solidFill>
                        <a:effectLst/>
                      </a:endParaRPr>
                    </a:p>
                  </a:txBody>
                  <a:tcPr marL="82243" marR="82243" marT="41122" marB="41122">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E8E7EB"/>
                    </a:solidFill>
                  </a:tcPr>
                </a:tc>
                <a:extLst>
                  <a:ext uri="{0D108BD9-81ED-4DB2-BD59-A6C34878D82A}">
                    <a16:rowId xmlns:a16="http://schemas.microsoft.com/office/drawing/2014/main" val="1495151856"/>
                  </a:ext>
                </a:extLst>
              </a:tr>
            </a:tbl>
          </a:graphicData>
        </a:graphic>
      </p:graphicFrame>
    </p:spTree>
    <p:extLst>
      <p:ext uri="{BB962C8B-B14F-4D97-AF65-F5344CB8AC3E}">
        <p14:creationId xmlns:p14="http://schemas.microsoft.com/office/powerpoint/2010/main" val="164727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322D-21F6-1A67-B76C-8EC032B5E5B3}"/>
              </a:ext>
            </a:extLst>
          </p:cNvPr>
          <p:cNvSpPr>
            <a:spLocks noGrp="1"/>
          </p:cNvSpPr>
          <p:nvPr>
            <p:ph type="title"/>
          </p:nvPr>
        </p:nvSpPr>
        <p:spPr/>
        <p:txBody>
          <a:bodyPr/>
          <a:lstStyle/>
          <a:p>
            <a:r>
              <a:rPr lang="en-US" dirty="0"/>
              <a:t>NON-CATALOG REQUISITIONS</a:t>
            </a:r>
          </a:p>
        </p:txBody>
      </p:sp>
    </p:spTree>
    <p:extLst>
      <p:ext uri="{BB962C8B-B14F-4D97-AF65-F5344CB8AC3E}">
        <p14:creationId xmlns:p14="http://schemas.microsoft.com/office/powerpoint/2010/main" val="2150638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NON-CATALOG REQUISITIONS IN WORKDAY</a:t>
            </a:r>
          </a:p>
        </p:txBody>
      </p:sp>
      <p:sp>
        <p:nvSpPr>
          <p:cNvPr id="3" name="Text Placeholder 2"/>
          <p:cNvSpPr>
            <a:spLocks noGrp="1"/>
          </p:cNvSpPr>
          <p:nvPr>
            <p:ph type="body" sz="quarter" idx="11"/>
          </p:nvPr>
        </p:nvSpPr>
        <p:spPr>
          <a:xfrm>
            <a:off x="447917" y="1526455"/>
            <a:ext cx="8197114" cy="2251761"/>
          </a:xfrm>
        </p:spPr>
        <p:txBody>
          <a:bodyPr/>
          <a:lstStyle/>
          <a:p>
            <a:r>
              <a:rPr lang="en-US" sz="1800" dirty="0"/>
              <a:t>Requisitions that do not use the catalogs in GHX</a:t>
            </a:r>
          </a:p>
          <a:p>
            <a:r>
              <a:rPr lang="en-US" sz="1800" dirty="0"/>
              <a:t>Initiator enters a requisition with all line-time details.</a:t>
            </a:r>
          </a:p>
          <a:p>
            <a:r>
              <a:rPr lang="en-US" sz="1800" dirty="0"/>
              <a:t>Supplier must be established in Workday to submit the requisition.</a:t>
            </a:r>
          </a:p>
          <a:p>
            <a:r>
              <a:rPr lang="en-US" sz="1800" dirty="0"/>
              <a:t>Entry must be accurate, and quotes are encouraged</a:t>
            </a:r>
          </a:p>
          <a:p>
            <a:r>
              <a:rPr lang="en-US" sz="1800" dirty="0"/>
              <a:t>Before entry obtain:</a:t>
            </a:r>
          </a:p>
          <a:p>
            <a:pPr lvl="1"/>
            <a:r>
              <a:rPr lang="en-US" sz="1400" dirty="0"/>
              <a:t>Current, correct item pricing</a:t>
            </a:r>
          </a:p>
          <a:p>
            <a:pPr lvl="1"/>
            <a:r>
              <a:rPr lang="en-US" sz="1400" dirty="0"/>
              <a:t>Part number(s)</a:t>
            </a:r>
          </a:p>
          <a:p>
            <a:pPr lvl="1"/>
            <a:r>
              <a:rPr lang="en-US" sz="1400" dirty="0"/>
              <a:t>Full item description</a:t>
            </a:r>
          </a:p>
          <a:p>
            <a:pPr lvl="1"/>
            <a:r>
              <a:rPr lang="en-US" sz="1400" dirty="0"/>
              <a:t>Quote number (if available)</a:t>
            </a:r>
          </a:p>
          <a:p>
            <a:pPr lvl="1"/>
            <a:r>
              <a:rPr lang="en-US" sz="1400" dirty="0"/>
              <a:t>Contact Name</a:t>
            </a:r>
          </a:p>
          <a:p>
            <a:pPr lvl="1"/>
            <a:r>
              <a:rPr lang="en-US" sz="1400" dirty="0"/>
              <a:t>Email address and or fax number for supplier</a:t>
            </a:r>
          </a:p>
        </p:txBody>
      </p:sp>
    </p:spTree>
    <p:extLst>
      <p:ext uri="{BB962C8B-B14F-4D97-AF65-F5344CB8AC3E}">
        <p14:creationId xmlns:p14="http://schemas.microsoft.com/office/powerpoint/2010/main" val="398981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FD6B1E-E5FE-71F4-5C2B-BB819235A6F2}"/>
              </a:ext>
            </a:extLst>
          </p:cNvPr>
          <p:cNvSpPr>
            <a:spLocks noGrp="1"/>
          </p:cNvSpPr>
          <p:nvPr>
            <p:ph type="title"/>
          </p:nvPr>
        </p:nvSpPr>
        <p:spPr/>
        <p:txBody>
          <a:bodyPr/>
          <a:lstStyle/>
          <a:p>
            <a:r>
              <a:rPr lang="en-US" dirty="0"/>
              <a:t>FIND SUPPLIERS REPORT IN WORKDAY</a:t>
            </a:r>
          </a:p>
        </p:txBody>
      </p:sp>
      <p:pic>
        <p:nvPicPr>
          <p:cNvPr id="7" name="Picture 6" descr="Find Suppliers report in Workday.">
            <a:extLst>
              <a:ext uri="{FF2B5EF4-FFF2-40B4-BE49-F238E27FC236}">
                <a16:creationId xmlns:a16="http://schemas.microsoft.com/office/drawing/2014/main" id="{8CA5E14A-12D9-CC95-D4CC-D65CAED2A2E7}"/>
              </a:ext>
            </a:extLst>
          </p:cNvPr>
          <p:cNvPicPr>
            <a:picLocks noChangeAspect="1"/>
          </p:cNvPicPr>
          <p:nvPr/>
        </p:nvPicPr>
        <p:blipFill>
          <a:blip r:embed="rId2"/>
          <a:stretch>
            <a:fillRect/>
          </a:stretch>
        </p:blipFill>
        <p:spPr>
          <a:xfrm>
            <a:off x="421289" y="1598159"/>
            <a:ext cx="6039669" cy="2121785"/>
          </a:xfrm>
          <a:prstGeom prst="rect">
            <a:avLst/>
          </a:prstGeom>
        </p:spPr>
      </p:pic>
      <p:sp>
        <p:nvSpPr>
          <p:cNvPr id="5" name="TextBox 4">
            <a:extLst>
              <a:ext uri="{FF2B5EF4-FFF2-40B4-BE49-F238E27FC236}">
                <a16:creationId xmlns:a16="http://schemas.microsoft.com/office/drawing/2014/main" id="{19F93505-380D-9969-8089-B57EB6B169F2}"/>
              </a:ext>
            </a:extLst>
          </p:cNvPr>
          <p:cNvSpPr txBox="1"/>
          <p:nvPr/>
        </p:nvSpPr>
        <p:spPr>
          <a:xfrm>
            <a:off x="546409" y="3848151"/>
            <a:ext cx="525148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“Find Suppliers Report” in Workday</a:t>
            </a:r>
          </a:p>
          <a:p>
            <a:pPr marL="285750" indent="-285750">
              <a:buFont typeface="Arial" panose="020B0604020202020204" pitchFamily="34" charset="0"/>
              <a:buChar char="•"/>
            </a:pPr>
            <a:r>
              <a:rPr lang="en-US" dirty="0"/>
              <a:t>Enter in search bar supplier</a:t>
            </a:r>
            <a:r>
              <a:rPr lang="en-US" dirty="0">
                <a:sym typeface="Wingdings" panose="05000000000000000000" pitchFamily="2" charset="2"/>
              </a:rPr>
              <a:t>: “supplier name”</a:t>
            </a:r>
          </a:p>
          <a:p>
            <a:pPr marL="285750" indent="-285750">
              <a:buFont typeface="Arial" panose="020B0604020202020204" pitchFamily="34" charset="0"/>
              <a:buChar char="•"/>
            </a:pPr>
            <a:r>
              <a:rPr lang="en-US" dirty="0">
                <a:sym typeface="Wingdings" panose="05000000000000000000" pitchFamily="2" charset="2"/>
              </a:rPr>
              <a:t>Verify is the supplier has any divisions in the Order-From Connections tab</a:t>
            </a:r>
            <a:endParaRPr lang="en-US" dirty="0"/>
          </a:p>
        </p:txBody>
      </p:sp>
      <p:pic>
        <p:nvPicPr>
          <p:cNvPr id="4" name="Picture 3" descr="Search entry option for finding suppliers.">
            <a:extLst>
              <a:ext uri="{FF2B5EF4-FFF2-40B4-BE49-F238E27FC236}">
                <a16:creationId xmlns:a16="http://schemas.microsoft.com/office/drawing/2014/main" id="{9D77B217-38A9-6B67-1084-39C56B38F2AB}"/>
              </a:ext>
            </a:extLst>
          </p:cNvPr>
          <p:cNvPicPr>
            <a:picLocks noChangeAspect="1"/>
          </p:cNvPicPr>
          <p:nvPr/>
        </p:nvPicPr>
        <p:blipFill>
          <a:blip r:embed="rId3"/>
          <a:stretch>
            <a:fillRect/>
          </a:stretch>
        </p:blipFill>
        <p:spPr>
          <a:xfrm>
            <a:off x="6003998" y="3357644"/>
            <a:ext cx="2863997" cy="1416123"/>
          </a:xfrm>
          <a:prstGeom prst="rect">
            <a:avLst/>
          </a:prstGeom>
        </p:spPr>
      </p:pic>
    </p:spTree>
    <p:extLst>
      <p:ext uri="{BB962C8B-B14F-4D97-AF65-F5344CB8AC3E}">
        <p14:creationId xmlns:p14="http://schemas.microsoft.com/office/powerpoint/2010/main" val="49745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0A7CC-D65E-8C39-15FE-868E5F47EED0}"/>
              </a:ext>
            </a:extLst>
          </p:cNvPr>
          <p:cNvSpPr>
            <a:spLocks noGrp="1"/>
          </p:cNvSpPr>
          <p:nvPr>
            <p:ph type="title"/>
          </p:nvPr>
        </p:nvSpPr>
        <p:spPr/>
        <p:txBody>
          <a:bodyPr/>
          <a:lstStyle/>
          <a:p>
            <a:r>
              <a:rPr lang="en-US" dirty="0"/>
              <a:t>AGENDA</a:t>
            </a:r>
          </a:p>
        </p:txBody>
      </p:sp>
      <p:sp>
        <p:nvSpPr>
          <p:cNvPr id="2" name="Text Placeholder 1">
            <a:extLst>
              <a:ext uri="{FF2B5EF4-FFF2-40B4-BE49-F238E27FC236}">
                <a16:creationId xmlns:a16="http://schemas.microsoft.com/office/drawing/2014/main" id="{D36E808D-068C-6DE9-9970-F3664104E3B5}"/>
              </a:ext>
            </a:extLst>
          </p:cNvPr>
          <p:cNvSpPr>
            <a:spLocks noGrp="1"/>
          </p:cNvSpPr>
          <p:nvPr>
            <p:ph type="body" sz="quarter" idx="11"/>
          </p:nvPr>
        </p:nvSpPr>
        <p:spPr>
          <a:xfrm>
            <a:off x="447923" y="1812239"/>
            <a:ext cx="8197114" cy="2251761"/>
          </a:xfrm>
        </p:spPr>
        <p:txBody>
          <a:bodyPr/>
          <a:lstStyle/>
          <a:p>
            <a:r>
              <a:rPr lang="en-US" dirty="0"/>
              <a:t>WHAT TO KNOW BEFORE YOU BEGIN</a:t>
            </a:r>
          </a:p>
          <a:p>
            <a:r>
              <a:rPr lang="en-US" dirty="0"/>
              <a:t>CATALOG REQUISITION</a:t>
            </a:r>
          </a:p>
          <a:p>
            <a:r>
              <a:rPr lang="en-US" dirty="0"/>
              <a:t>NON-CATALOG REQUISITIONS</a:t>
            </a:r>
          </a:p>
          <a:p>
            <a:r>
              <a:rPr lang="en-US" dirty="0"/>
              <a:t>OTHER REQUISITION CONSIDERATIONS</a:t>
            </a:r>
          </a:p>
        </p:txBody>
      </p:sp>
    </p:spTree>
    <p:extLst>
      <p:ext uri="{BB962C8B-B14F-4D97-AF65-F5344CB8AC3E}">
        <p14:creationId xmlns:p14="http://schemas.microsoft.com/office/powerpoint/2010/main" val="1872631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7EACE4-F55E-9BB2-78C7-BBB713E99B82}"/>
              </a:ext>
            </a:extLst>
          </p:cNvPr>
          <p:cNvSpPr>
            <a:spLocks noGrp="1"/>
          </p:cNvSpPr>
          <p:nvPr>
            <p:ph type="title"/>
          </p:nvPr>
        </p:nvSpPr>
        <p:spPr/>
        <p:txBody>
          <a:bodyPr/>
          <a:lstStyle/>
          <a:p>
            <a:r>
              <a:rPr lang="en-US" dirty="0"/>
              <a:t>NEW SUPPLIERS</a:t>
            </a:r>
          </a:p>
        </p:txBody>
      </p:sp>
      <p:sp>
        <p:nvSpPr>
          <p:cNvPr id="2" name="Text Placeholder 1">
            <a:extLst>
              <a:ext uri="{FF2B5EF4-FFF2-40B4-BE49-F238E27FC236}">
                <a16:creationId xmlns:a16="http://schemas.microsoft.com/office/drawing/2014/main" id="{874D2558-4F36-DC9B-157A-968FFD5763D2}"/>
              </a:ext>
            </a:extLst>
          </p:cNvPr>
          <p:cNvSpPr>
            <a:spLocks noGrp="1"/>
          </p:cNvSpPr>
          <p:nvPr>
            <p:ph type="body" sz="quarter" idx="11"/>
          </p:nvPr>
        </p:nvSpPr>
        <p:spPr>
          <a:xfrm>
            <a:off x="460374" y="1551197"/>
            <a:ext cx="7887374" cy="757889"/>
          </a:xfrm>
        </p:spPr>
        <p:txBody>
          <a:bodyPr/>
          <a:lstStyle/>
          <a:p>
            <a:pPr marL="0" indent="0">
              <a:buNone/>
            </a:pPr>
            <a:r>
              <a:rPr lang="en-US" sz="1800" dirty="0"/>
              <a:t>Use the </a:t>
            </a:r>
            <a:r>
              <a:rPr lang="en-US" sz="1800" dirty="0">
                <a:solidFill>
                  <a:srgbClr val="25005C"/>
                </a:solidFill>
                <a:hlinkClick r:id="rId2">
                  <a:extLst>
                    <a:ext uri="{A12FA001-AC4F-418D-AE19-62706E023703}">
                      <ahyp:hlinkClr xmlns:ahyp="http://schemas.microsoft.com/office/drawing/2018/hyperlinkcolor" val="tx"/>
                    </a:ext>
                  </a:extLst>
                </a:hlinkClick>
              </a:rPr>
              <a:t>Supplier Request Form in the UW Connect Finance Portal</a:t>
            </a:r>
            <a:endParaRPr lang="en-US" sz="1800" b="0" dirty="0">
              <a:solidFill>
                <a:srgbClr val="25005C"/>
              </a:solidFill>
            </a:endParaRPr>
          </a:p>
        </p:txBody>
      </p:sp>
      <p:pic>
        <p:nvPicPr>
          <p:cNvPr id="6" name="Picture 5" descr="Supplier Request Form in UW Connect.">
            <a:extLst>
              <a:ext uri="{FF2B5EF4-FFF2-40B4-BE49-F238E27FC236}">
                <a16:creationId xmlns:a16="http://schemas.microsoft.com/office/drawing/2014/main" id="{1D6FB000-0630-4432-EEFD-F3F55B3669C4}"/>
              </a:ext>
            </a:extLst>
          </p:cNvPr>
          <p:cNvPicPr>
            <a:picLocks noChangeAspect="1"/>
          </p:cNvPicPr>
          <p:nvPr/>
        </p:nvPicPr>
        <p:blipFill>
          <a:blip r:embed="rId3"/>
          <a:stretch>
            <a:fillRect/>
          </a:stretch>
        </p:blipFill>
        <p:spPr>
          <a:xfrm>
            <a:off x="2056638" y="2090791"/>
            <a:ext cx="4019709" cy="2577053"/>
          </a:xfrm>
          <a:prstGeom prst="rect">
            <a:avLst/>
          </a:prstGeom>
        </p:spPr>
      </p:pic>
    </p:spTree>
    <p:extLst>
      <p:ext uri="{BB962C8B-B14F-4D97-AF65-F5344CB8AC3E}">
        <p14:creationId xmlns:p14="http://schemas.microsoft.com/office/powerpoint/2010/main" val="1052340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0A074-BEF6-34BE-D09B-C3C127A577A5}"/>
              </a:ext>
            </a:extLst>
          </p:cNvPr>
          <p:cNvSpPr>
            <a:spLocks noGrp="1"/>
          </p:cNvSpPr>
          <p:nvPr>
            <p:ph type="title"/>
          </p:nvPr>
        </p:nvSpPr>
        <p:spPr/>
        <p:txBody>
          <a:bodyPr/>
          <a:lstStyle/>
          <a:p>
            <a:r>
              <a:rPr lang="en-US" dirty="0"/>
              <a:t>CONTRACTS IN WORKDAY</a:t>
            </a:r>
          </a:p>
        </p:txBody>
      </p:sp>
      <p:sp>
        <p:nvSpPr>
          <p:cNvPr id="10" name="TextBox 9">
            <a:extLst>
              <a:ext uri="{FF2B5EF4-FFF2-40B4-BE49-F238E27FC236}">
                <a16:creationId xmlns:a16="http://schemas.microsoft.com/office/drawing/2014/main" id="{69DABCC0-D7F1-7504-E610-7F94992FD7F8}"/>
              </a:ext>
            </a:extLst>
          </p:cNvPr>
          <p:cNvSpPr txBox="1"/>
          <p:nvPr/>
        </p:nvSpPr>
        <p:spPr>
          <a:xfrm>
            <a:off x="447923" y="1497578"/>
            <a:ext cx="5927271" cy="369332"/>
          </a:xfrm>
          <a:prstGeom prst="rect">
            <a:avLst/>
          </a:prstGeom>
          <a:noFill/>
        </p:spPr>
        <p:txBody>
          <a:bodyPr wrap="square" rtlCol="0">
            <a:spAutoFit/>
          </a:bodyPr>
          <a:lstStyle/>
          <a:p>
            <a:r>
              <a:rPr lang="en-US" dirty="0">
                <a:solidFill>
                  <a:schemeClr val="tx2"/>
                </a:solidFill>
                <a:latin typeface="Open Sans" pitchFamily="2" charset="0"/>
                <a:ea typeface="Open Sans" pitchFamily="2" charset="0"/>
                <a:cs typeface="Open Sans" pitchFamily="2" charset="0"/>
              </a:rPr>
              <a:t>Contracts with </a:t>
            </a:r>
            <a:r>
              <a:rPr lang="en-US" b="1" dirty="0">
                <a:solidFill>
                  <a:schemeClr val="tx2"/>
                </a:solidFill>
                <a:latin typeface="Open Sans" pitchFamily="2" charset="0"/>
                <a:ea typeface="Open Sans" pitchFamily="2" charset="0"/>
                <a:cs typeface="Open Sans" pitchFamily="2" charset="0"/>
              </a:rPr>
              <a:t>ENT</a:t>
            </a:r>
            <a:r>
              <a:rPr lang="en-US" dirty="0">
                <a:solidFill>
                  <a:schemeClr val="tx2"/>
                </a:solidFill>
                <a:latin typeface="Open Sans" pitchFamily="2" charset="0"/>
                <a:ea typeface="Open Sans" pitchFamily="2" charset="0"/>
                <a:cs typeface="Open Sans" pitchFamily="2" charset="0"/>
              </a:rPr>
              <a:t> are available to UWA</a:t>
            </a:r>
          </a:p>
        </p:txBody>
      </p:sp>
      <p:pic>
        <p:nvPicPr>
          <p:cNvPr id="5" name="Picture 4" descr="CDW Government Inc supplier record in Workday. ">
            <a:extLst>
              <a:ext uri="{FF2B5EF4-FFF2-40B4-BE49-F238E27FC236}">
                <a16:creationId xmlns:a16="http://schemas.microsoft.com/office/drawing/2014/main" id="{628F49B8-27E4-34D5-89F0-6D18E2F6FDA1}"/>
              </a:ext>
            </a:extLst>
          </p:cNvPr>
          <p:cNvPicPr>
            <a:picLocks noChangeAspect="1"/>
          </p:cNvPicPr>
          <p:nvPr/>
        </p:nvPicPr>
        <p:blipFill>
          <a:blip r:embed="rId2"/>
          <a:stretch>
            <a:fillRect/>
          </a:stretch>
        </p:blipFill>
        <p:spPr>
          <a:xfrm>
            <a:off x="447923" y="1946230"/>
            <a:ext cx="4673043" cy="1430931"/>
          </a:xfrm>
          <a:prstGeom prst="rect">
            <a:avLst/>
          </a:prstGeom>
        </p:spPr>
      </p:pic>
      <p:pic>
        <p:nvPicPr>
          <p:cNvPr id="7" name="Picture 6" descr="Contracts tab in supplier record. ">
            <a:extLst>
              <a:ext uri="{FF2B5EF4-FFF2-40B4-BE49-F238E27FC236}">
                <a16:creationId xmlns:a16="http://schemas.microsoft.com/office/drawing/2014/main" id="{8836B6A4-0736-05EB-66FA-7151DB1D01BC}"/>
              </a:ext>
            </a:extLst>
          </p:cNvPr>
          <p:cNvPicPr>
            <a:picLocks noChangeAspect="1"/>
          </p:cNvPicPr>
          <p:nvPr/>
        </p:nvPicPr>
        <p:blipFill>
          <a:blip r:embed="rId3"/>
          <a:stretch>
            <a:fillRect/>
          </a:stretch>
        </p:blipFill>
        <p:spPr>
          <a:xfrm>
            <a:off x="5421820" y="1963160"/>
            <a:ext cx="2692538" cy="1397072"/>
          </a:xfrm>
          <a:prstGeom prst="rect">
            <a:avLst/>
          </a:prstGeom>
        </p:spPr>
      </p:pic>
      <p:pic>
        <p:nvPicPr>
          <p:cNvPr id="4" name="Picture 3" descr="ENT indicates enterprise contract for campus use.">
            <a:extLst>
              <a:ext uri="{FF2B5EF4-FFF2-40B4-BE49-F238E27FC236}">
                <a16:creationId xmlns:a16="http://schemas.microsoft.com/office/drawing/2014/main" id="{6568262D-8AE2-47F3-6B0F-930AF5E6483E}"/>
              </a:ext>
            </a:extLst>
          </p:cNvPr>
          <p:cNvPicPr>
            <a:picLocks noChangeAspect="1"/>
          </p:cNvPicPr>
          <p:nvPr/>
        </p:nvPicPr>
        <p:blipFill>
          <a:blip r:embed="rId4"/>
          <a:stretch>
            <a:fillRect/>
          </a:stretch>
        </p:blipFill>
        <p:spPr>
          <a:xfrm>
            <a:off x="92792" y="3500221"/>
            <a:ext cx="8958416" cy="802363"/>
          </a:xfrm>
          <a:prstGeom prst="rect">
            <a:avLst/>
          </a:prstGeom>
        </p:spPr>
      </p:pic>
      <p:sp>
        <p:nvSpPr>
          <p:cNvPr id="6" name="Rectangle 5">
            <a:extLst>
              <a:ext uri="{FF2B5EF4-FFF2-40B4-BE49-F238E27FC236}">
                <a16:creationId xmlns:a16="http://schemas.microsoft.com/office/drawing/2014/main" id="{FDC58273-6BA9-B10D-297B-348F5DBC481C}"/>
              </a:ext>
              <a:ext uri="{C183D7F6-B498-43B3-948B-1728B52AA6E4}">
                <adec:decorative xmlns:adec="http://schemas.microsoft.com/office/drawing/2017/decorative" val="1"/>
              </a:ext>
            </a:extLst>
          </p:cNvPr>
          <p:cNvSpPr/>
          <p:nvPr/>
        </p:nvSpPr>
        <p:spPr>
          <a:xfrm>
            <a:off x="1447800" y="3606748"/>
            <a:ext cx="468351" cy="24559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9FE5A6-2B64-251E-E258-F9620FE03540}"/>
              </a:ext>
              <a:ext uri="{C183D7F6-B498-43B3-948B-1728B52AA6E4}">
                <adec:decorative xmlns:adec="http://schemas.microsoft.com/office/drawing/2017/decorative" val="1"/>
              </a:ext>
            </a:extLst>
          </p:cNvPr>
          <p:cNvSpPr/>
          <p:nvPr/>
        </p:nvSpPr>
        <p:spPr>
          <a:xfrm>
            <a:off x="5672254" y="2776853"/>
            <a:ext cx="702940" cy="24559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AAD8AF2-C3B5-B010-E0BE-7A80AC6DC48D}"/>
              </a:ext>
              <a:ext uri="{C183D7F6-B498-43B3-948B-1728B52AA6E4}">
                <adec:decorative xmlns:adec="http://schemas.microsoft.com/office/drawing/2017/decorative" val="1"/>
              </a:ext>
            </a:extLst>
          </p:cNvPr>
          <p:cNvSpPr/>
          <p:nvPr/>
        </p:nvSpPr>
        <p:spPr>
          <a:xfrm>
            <a:off x="6141018" y="2150652"/>
            <a:ext cx="1620231" cy="3159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26D1A31-9AA8-666C-2D3F-B49C23BB68FA}"/>
              </a:ext>
            </a:extLst>
          </p:cNvPr>
          <p:cNvSpPr txBox="1"/>
          <p:nvPr/>
        </p:nvSpPr>
        <p:spPr>
          <a:xfrm>
            <a:off x="228600" y="4533418"/>
            <a:ext cx="8181975" cy="338554"/>
          </a:xfrm>
          <a:prstGeom prst="rect">
            <a:avLst/>
          </a:prstGeom>
          <a:noFill/>
        </p:spPr>
        <p:txBody>
          <a:bodyPr wrap="square" rtlCol="0">
            <a:spAutoFit/>
          </a:bodyPr>
          <a:lstStyle/>
          <a:p>
            <a:r>
              <a:rPr lang="en-US" sz="1600" dirty="0">
                <a:hlinkClick r:id="rId5"/>
              </a:rPr>
              <a:t>Finding Contracts UWA Job Aid</a:t>
            </a:r>
            <a:endParaRPr lang="en-US" sz="1600" dirty="0"/>
          </a:p>
        </p:txBody>
      </p:sp>
    </p:spTree>
    <p:extLst>
      <p:ext uri="{BB962C8B-B14F-4D97-AF65-F5344CB8AC3E}">
        <p14:creationId xmlns:p14="http://schemas.microsoft.com/office/powerpoint/2010/main" val="2553581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B6F02B-98B2-50FC-3899-E1C58BB36FB4}"/>
              </a:ext>
            </a:extLst>
          </p:cNvPr>
          <p:cNvSpPr>
            <a:spLocks noGrp="1"/>
          </p:cNvSpPr>
          <p:nvPr>
            <p:ph type="title"/>
          </p:nvPr>
        </p:nvSpPr>
        <p:spPr/>
        <p:txBody>
          <a:bodyPr/>
          <a:lstStyle/>
          <a:p>
            <a:r>
              <a:rPr lang="en-US" dirty="0"/>
              <a:t>CONTRACTS OUTSIDE WORKDAY</a:t>
            </a:r>
          </a:p>
        </p:txBody>
      </p:sp>
      <p:sp>
        <p:nvSpPr>
          <p:cNvPr id="2" name="Text Placeholder 1">
            <a:extLst>
              <a:ext uri="{FF2B5EF4-FFF2-40B4-BE49-F238E27FC236}">
                <a16:creationId xmlns:a16="http://schemas.microsoft.com/office/drawing/2014/main" id="{ACD50006-655D-3FB2-55D7-41E47708A5BE}"/>
              </a:ext>
            </a:extLst>
          </p:cNvPr>
          <p:cNvSpPr>
            <a:spLocks noGrp="1"/>
          </p:cNvSpPr>
          <p:nvPr>
            <p:ph type="body" sz="quarter" idx="11"/>
          </p:nvPr>
        </p:nvSpPr>
        <p:spPr>
          <a:xfrm>
            <a:off x="460375" y="1414092"/>
            <a:ext cx="8557284" cy="2365901"/>
          </a:xfrm>
        </p:spPr>
        <p:txBody>
          <a:bodyPr/>
          <a:lstStyle/>
          <a:p>
            <a:pPr marL="0" indent="0">
              <a:buNone/>
            </a:pPr>
            <a:r>
              <a:rPr lang="en-US" sz="1800" dirty="0">
                <a:solidFill>
                  <a:srgbClr val="25005C"/>
                </a:solidFill>
                <a:hlinkClick r:id="rId2">
                  <a:extLst>
                    <a:ext uri="{A12FA001-AC4F-418D-AE19-62706E023703}">
                      <ahyp:hlinkClr xmlns:ahyp="http://schemas.microsoft.com/office/drawing/2018/hyperlinkcolor" val="tx"/>
                    </a:ext>
                  </a:extLst>
                </a:hlinkClick>
              </a:rPr>
              <a:t>UW Public Contract Search Portal</a:t>
            </a:r>
            <a:endParaRPr lang="en-US" sz="1800" dirty="0">
              <a:solidFill>
                <a:srgbClr val="25005C"/>
              </a:solidFill>
            </a:endParaRPr>
          </a:p>
          <a:p>
            <a:r>
              <a:rPr lang="en-US" sz="1800" dirty="0"/>
              <a:t>Naming convention ENT (enterprise) or UWA (academy)</a:t>
            </a:r>
          </a:p>
        </p:txBody>
      </p:sp>
      <p:pic>
        <p:nvPicPr>
          <p:cNvPr id="7" name="Picture 6" descr="UW Public Contract Search Portal.">
            <a:extLst>
              <a:ext uri="{FF2B5EF4-FFF2-40B4-BE49-F238E27FC236}">
                <a16:creationId xmlns:a16="http://schemas.microsoft.com/office/drawing/2014/main" id="{9CF77168-033A-383F-57BA-AA9D725D0A33}"/>
              </a:ext>
            </a:extLst>
          </p:cNvPr>
          <p:cNvPicPr>
            <a:picLocks noChangeAspect="1"/>
          </p:cNvPicPr>
          <p:nvPr/>
        </p:nvPicPr>
        <p:blipFill>
          <a:blip r:embed="rId3"/>
          <a:stretch>
            <a:fillRect/>
          </a:stretch>
        </p:blipFill>
        <p:spPr>
          <a:xfrm>
            <a:off x="1333426" y="2175335"/>
            <a:ext cx="6035715" cy="2184480"/>
          </a:xfrm>
          <a:prstGeom prst="rect">
            <a:avLst/>
          </a:prstGeom>
        </p:spPr>
      </p:pic>
    </p:spTree>
    <p:extLst>
      <p:ext uri="{BB962C8B-B14F-4D97-AF65-F5344CB8AC3E}">
        <p14:creationId xmlns:p14="http://schemas.microsoft.com/office/powerpoint/2010/main" val="2583274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AEA10-B7CD-70B8-4283-683ABCD96229}"/>
              </a:ext>
            </a:extLst>
          </p:cNvPr>
          <p:cNvSpPr>
            <a:spLocks noGrp="1"/>
          </p:cNvSpPr>
          <p:nvPr>
            <p:ph type="title"/>
          </p:nvPr>
        </p:nvSpPr>
        <p:spPr/>
        <p:txBody>
          <a:bodyPr/>
          <a:lstStyle/>
          <a:p>
            <a:r>
              <a:rPr lang="en-US" dirty="0"/>
              <a:t>LINE ITEMS</a:t>
            </a:r>
          </a:p>
        </p:txBody>
      </p:sp>
      <p:sp>
        <p:nvSpPr>
          <p:cNvPr id="2" name="Text Placeholder 1">
            <a:extLst>
              <a:ext uri="{FF2B5EF4-FFF2-40B4-BE49-F238E27FC236}">
                <a16:creationId xmlns:a16="http://schemas.microsoft.com/office/drawing/2014/main" id="{FD2B1E99-9B82-290C-24B1-BEAFA967AB8F}"/>
              </a:ext>
            </a:extLst>
          </p:cNvPr>
          <p:cNvSpPr>
            <a:spLocks noGrp="1"/>
          </p:cNvSpPr>
          <p:nvPr>
            <p:ph type="body" sz="quarter" idx="11"/>
          </p:nvPr>
        </p:nvSpPr>
        <p:spPr/>
        <p:txBody>
          <a:bodyPr/>
          <a:lstStyle/>
          <a:p>
            <a:r>
              <a:rPr lang="en-US" sz="2000" b="0" dirty="0"/>
              <a:t>Goods Line Item: Quantity </a:t>
            </a:r>
          </a:p>
          <a:p>
            <a:r>
              <a:rPr lang="en-US" sz="2000" b="0" dirty="0"/>
              <a:t>Services Line Item: Dollar amount </a:t>
            </a:r>
          </a:p>
        </p:txBody>
      </p:sp>
      <p:pic>
        <p:nvPicPr>
          <p:cNvPr id="5" name="Picture 4" descr="Non-Catalog line item selection screen.">
            <a:extLst>
              <a:ext uri="{FF2B5EF4-FFF2-40B4-BE49-F238E27FC236}">
                <a16:creationId xmlns:a16="http://schemas.microsoft.com/office/drawing/2014/main" id="{91A7340E-D415-4304-B81B-19506F276ED1}"/>
              </a:ext>
            </a:extLst>
          </p:cNvPr>
          <p:cNvPicPr>
            <a:picLocks noChangeAspect="1"/>
          </p:cNvPicPr>
          <p:nvPr/>
        </p:nvPicPr>
        <p:blipFill>
          <a:blip r:embed="rId2"/>
          <a:stretch>
            <a:fillRect/>
          </a:stretch>
        </p:blipFill>
        <p:spPr>
          <a:xfrm>
            <a:off x="2047864" y="2571750"/>
            <a:ext cx="3873699" cy="2101958"/>
          </a:xfrm>
          <a:prstGeom prst="rect">
            <a:avLst/>
          </a:prstGeom>
        </p:spPr>
      </p:pic>
    </p:spTree>
    <p:extLst>
      <p:ext uri="{BB962C8B-B14F-4D97-AF65-F5344CB8AC3E}">
        <p14:creationId xmlns:p14="http://schemas.microsoft.com/office/powerpoint/2010/main" val="3324815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D4FBC2-F0F9-4AD6-64FE-5EBCF94D0C7A}"/>
              </a:ext>
            </a:extLst>
          </p:cNvPr>
          <p:cNvSpPr>
            <a:spLocks noGrp="1"/>
          </p:cNvSpPr>
          <p:nvPr>
            <p:ph type="title"/>
          </p:nvPr>
        </p:nvSpPr>
        <p:spPr>
          <a:xfrm>
            <a:off x="460375" y="345240"/>
            <a:ext cx="8184662" cy="993775"/>
          </a:xfrm>
        </p:spPr>
        <p:txBody>
          <a:bodyPr/>
          <a:lstStyle/>
          <a:p>
            <a:r>
              <a:rPr lang="en-US" dirty="0"/>
              <a:t>GOODS LINE ITEMS</a:t>
            </a:r>
          </a:p>
        </p:txBody>
      </p:sp>
      <p:sp>
        <p:nvSpPr>
          <p:cNvPr id="2" name="Text Placeholder 1">
            <a:extLst>
              <a:ext uri="{FF2B5EF4-FFF2-40B4-BE49-F238E27FC236}">
                <a16:creationId xmlns:a16="http://schemas.microsoft.com/office/drawing/2014/main" id="{18D1FF67-08C6-C250-EEE7-74D1EA9E8265}"/>
              </a:ext>
            </a:extLst>
          </p:cNvPr>
          <p:cNvSpPr>
            <a:spLocks noGrp="1"/>
          </p:cNvSpPr>
          <p:nvPr>
            <p:ph type="body" sz="quarter" idx="11"/>
          </p:nvPr>
        </p:nvSpPr>
        <p:spPr>
          <a:xfrm>
            <a:off x="782938" y="1376803"/>
            <a:ext cx="3462491" cy="3499937"/>
          </a:xfrm>
        </p:spPr>
        <p:txBody>
          <a:bodyPr/>
          <a:lstStyle/>
          <a:p>
            <a:pPr marL="0" lvl="0" indent="0">
              <a:lnSpc>
                <a:spcPct val="107000"/>
              </a:lnSpc>
              <a:spcBef>
                <a:spcPts val="0"/>
              </a:spcBef>
              <a:spcAft>
                <a:spcPts val="800"/>
              </a:spcAft>
              <a:buNone/>
            </a:pPr>
            <a:r>
              <a:rPr lang="en-US" sz="1400" u="sng" dirty="0">
                <a:latin typeface="Open Sans" pitchFamily="2" charset="0"/>
                <a:cs typeface="Arial" panose="020B0604020202020204" pitchFamily="34" charset="0"/>
              </a:rPr>
              <a:t>Do:</a:t>
            </a:r>
          </a:p>
          <a:p>
            <a:pPr marL="0" lvl="0">
              <a:lnSpc>
                <a:spcPct val="107000"/>
              </a:lnSpc>
              <a:spcBef>
                <a:spcPts val="0"/>
              </a:spcBef>
              <a:spcAft>
                <a:spcPts val="800"/>
              </a:spcAft>
            </a:pPr>
            <a:r>
              <a:rPr lang="en-US" sz="1400" dirty="0">
                <a:latin typeface="Open Sans" pitchFamily="2" charset="0"/>
                <a:cs typeface="Arial" panose="020B0604020202020204" pitchFamily="34" charset="0"/>
              </a:rPr>
              <a:t>Supplier Item Identifier (supplier  item number or part number). </a:t>
            </a:r>
          </a:p>
          <a:p>
            <a:pPr marL="0" lvl="0">
              <a:lnSpc>
                <a:spcPct val="107000"/>
              </a:lnSpc>
              <a:spcBef>
                <a:spcPts val="0"/>
              </a:spcBef>
              <a:spcAft>
                <a:spcPts val="800"/>
              </a:spcAft>
            </a:pPr>
            <a:r>
              <a:rPr lang="en-US" sz="1400" dirty="0">
                <a:latin typeface="Open Sans" pitchFamily="2" charset="0"/>
                <a:cs typeface="Arial" panose="020B0604020202020204" pitchFamily="34" charset="0"/>
              </a:rPr>
              <a:t>Spend Category: taxability is driven by the spend category selected. Pick a spend category with the correct taxability. Refer to the </a:t>
            </a:r>
            <a:r>
              <a:rPr lang="en-US" sz="1400" dirty="0">
                <a:latin typeface="Open Sans" pitchFamily="2" charset="0"/>
                <a:cs typeface="Arial" panose="020B0604020202020204" pitchFamily="34" charset="0"/>
                <a:hlinkClick r:id="rId2">
                  <a:extLst>
                    <a:ext uri="{A12FA001-AC4F-418D-AE19-62706E023703}">
                      <ahyp:hlinkClr xmlns:ahyp="http://schemas.microsoft.com/office/drawing/2018/hyperlinkcolor" val="tx"/>
                    </a:ext>
                  </a:extLst>
                </a:hlinkClick>
              </a:rPr>
              <a:t>Spend Category</a:t>
            </a:r>
            <a:r>
              <a:rPr lang="en-US" sz="1400" dirty="0">
                <a:latin typeface="Open Sans" pitchFamily="2" charset="0"/>
                <a:cs typeface="Arial" panose="020B0604020202020204" pitchFamily="34" charset="0"/>
              </a:rPr>
              <a:t> report for more information. </a:t>
            </a:r>
          </a:p>
          <a:p>
            <a:pPr marL="0" lvl="0">
              <a:lnSpc>
                <a:spcPct val="107000"/>
              </a:lnSpc>
              <a:spcBef>
                <a:spcPts val="0"/>
              </a:spcBef>
              <a:spcAft>
                <a:spcPts val="800"/>
              </a:spcAft>
            </a:pPr>
            <a:r>
              <a:rPr lang="en-US" sz="1400" dirty="0">
                <a:latin typeface="Open Sans" pitchFamily="2" charset="0"/>
                <a:cs typeface="Arial" panose="020B0604020202020204" pitchFamily="34" charset="0"/>
              </a:rPr>
              <a:t>Select the correct Supplier (This is required despite missing a red asterisk). </a:t>
            </a:r>
          </a:p>
          <a:p>
            <a:pPr>
              <a:lnSpc>
                <a:spcPct val="107000"/>
              </a:lnSpc>
              <a:spcBef>
                <a:spcPts val="0"/>
              </a:spcBef>
              <a:spcAft>
                <a:spcPts val="800"/>
              </a:spcAft>
              <a:buFont typeface="Symbol" panose="05050102010706020507" pitchFamily="18" charset="2"/>
              <a:buChar char="&gt;"/>
            </a:pPr>
            <a:endParaRPr lang="en-US" sz="1400" dirty="0">
              <a:latin typeface="Open Sans" pitchFamily="2" charset="0"/>
              <a:cs typeface="Arial" panose="020B0604020202020204" pitchFamily="34" charset="0"/>
            </a:endParaRPr>
          </a:p>
          <a:p>
            <a:pPr>
              <a:lnSpc>
                <a:spcPct val="107000"/>
              </a:lnSpc>
              <a:spcBef>
                <a:spcPts val="0"/>
              </a:spcBef>
              <a:spcAft>
                <a:spcPts val="800"/>
              </a:spcAft>
              <a:buFont typeface="Symbol" panose="05050102010706020507" pitchFamily="18" charset="2"/>
              <a:buChar char="&gt;"/>
            </a:pPr>
            <a:endParaRPr lang="en-US" sz="1400" dirty="0">
              <a:latin typeface="Open Sans" pitchFamily="2" charset="0"/>
              <a:cs typeface="Arial" panose="020B0604020202020204" pitchFamily="34" charset="0"/>
            </a:endParaRPr>
          </a:p>
          <a:p>
            <a:pPr marL="0" lvl="0" indent="0">
              <a:lnSpc>
                <a:spcPct val="107000"/>
              </a:lnSpc>
              <a:spcBef>
                <a:spcPts val="0"/>
              </a:spcBef>
              <a:spcAft>
                <a:spcPts val="800"/>
              </a:spcAft>
              <a:buNone/>
            </a:pPr>
            <a:endParaRPr lang="en-US" sz="1400" dirty="0">
              <a:latin typeface="Open Sans" pitchFamily="2" charset="0"/>
              <a:cs typeface="Arial" panose="020B0604020202020204" pitchFamily="34" charset="0"/>
            </a:endParaRPr>
          </a:p>
          <a:p>
            <a:endParaRPr lang="en-US" sz="1800" dirty="0"/>
          </a:p>
        </p:txBody>
      </p:sp>
      <p:sp>
        <p:nvSpPr>
          <p:cNvPr id="4" name="TextBox 3">
            <a:extLst>
              <a:ext uri="{FF2B5EF4-FFF2-40B4-BE49-F238E27FC236}">
                <a16:creationId xmlns:a16="http://schemas.microsoft.com/office/drawing/2014/main" id="{E961719C-B34C-87F5-28BA-131ADA5E44D5}"/>
              </a:ext>
            </a:extLst>
          </p:cNvPr>
          <p:cNvSpPr txBox="1"/>
          <p:nvPr/>
        </p:nvSpPr>
        <p:spPr>
          <a:xfrm>
            <a:off x="4621820" y="1453003"/>
            <a:ext cx="4163785" cy="3129703"/>
          </a:xfrm>
          <a:prstGeom prst="rect">
            <a:avLst/>
          </a:prstGeom>
        </p:spPr>
        <p:txBody>
          <a:bodyPr/>
          <a:lstStyle>
            <a:lvl1pPr lvl="0" indent="0">
              <a:lnSpc>
                <a:spcPct val="107000"/>
              </a:lnSpc>
              <a:spcBef>
                <a:spcPts val="0"/>
              </a:spcBef>
              <a:spcAft>
                <a:spcPts val="800"/>
              </a:spcAft>
              <a:buFont typeface="Lucida Grande"/>
              <a:buNone/>
              <a:defRPr sz="1400" b="1" i="0" u="sng" baseline="0">
                <a:solidFill>
                  <a:schemeClr val="tx2"/>
                </a:solidFill>
                <a:latin typeface="Open Sans" pitchFamily="2" charset="0"/>
                <a:ea typeface="Open Sans" charset="0"/>
                <a:cs typeface="Arial" panose="020B0604020202020204" pitchFamily="34" charset="0"/>
              </a:defRPr>
            </a:lvl1pPr>
            <a:lvl2pPr marL="742950" indent="-285750">
              <a:spcBef>
                <a:spcPct val="20000"/>
              </a:spcBef>
              <a:buFont typeface="Arial"/>
              <a:buChar char="–"/>
              <a:defRPr sz="2000" b="1" i="0" baseline="0">
                <a:solidFill>
                  <a:schemeClr val="tx2"/>
                </a:solidFill>
                <a:latin typeface="Open Sans" charset="0"/>
                <a:ea typeface="Open Sans" charset="0"/>
                <a:cs typeface="Open Sans" charset="0"/>
              </a:defRPr>
            </a:lvl2pPr>
            <a:lvl3pPr marL="1143000" indent="-228600">
              <a:spcBef>
                <a:spcPct val="20000"/>
              </a:spcBef>
              <a:buSzPct val="100000"/>
              <a:buFont typeface="Lucida Grande"/>
              <a:buChar char="&gt;"/>
              <a:defRPr b="1" i="0" baseline="0">
                <a:solidFill>
                  <a:schemeClr val="tx2"/>
                </a:solidFill>
                <a:latin typeface="Open Sans" charset="0"/>
                <a:ea typeface="Open Sans" charset="0"/>
                <a:cs typeface="Open Sans" charset="0"/>
              </a:defRPr>
            </a:lvl3pPr>
            <a:lvl4pPr marL="1600200" indent="-228600">
              <a:spcBef>
                <a:spcPct val="20000"/>
              </a:spcBef>
              <a:buFont typeface="Arial"/>
              <a:buChar char="–"/>
              <a:defRPr sz="1600" b="1" i="0" baseline="0">
                <a:solidFill>
                  <a:schemeClr val="tx2"/>
                </a:solidFill>
                <a:latin typeface="Open Sans" charset="0"/>
                <a:ea typeface="Open Sans" charset="0"/>
                <a:cs typeface="Open Sans" charset="0"/>
              </a:defRPr>
            </a:lvl4pPr>
            <a:lvl5pPr marL="2057400" indent="-228600">
              <a:spcBef>
                <a:spcPct val="20000"/>
              </a:spcBef>
              <a:buFont typeface="Lucida Grande"/>
              <a:buChar char="&gt;"/>
              <a:defRPr sz="1400" b="1" i="0" baseline="0">
                <a:solidFill>
                  <a:schemeClr val="tx2"/>
                </a:solidFill>
                <a:latin typeface="Open Sans" charset="0"/>
                <a:ea typeface="Open Sans" charset="0"/>
                <a:cs typeface="Open Sans"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Do Not:</a:t>
            </a:r>
          </a:p>
          <a:p>
            <a:pPr marL="285750" indent="-285750">
              <a:buFont typeface="Symbol" panose="05050102010706020507" pitchFamily="18" charset="2"/>
              <a:buChar char="&gt;"/>
            </a:pPr>
            <a:r>
              <a:rPr lang="en-US" u="none" dirty="0"/>
              <a:t>No line items for shipping</a:t>
            </a:r>
          </a:p>
          <a:p>
            <a:pPr marL="285750" indent="-285750">
              <a:buFont typeface="Symbol" panose="05050102010706020507" pitchFamily="18" charset="2"/>
              <a:buChar char="&gt;"/>
            </a:pPr>
            <a:r>
              <a:rPr lang="en-US" u="none" dirty="0"/>
              <a:t>Do not use “lot” as a Unit of Measure (if a line needs multiple billings for a blanket order, use Service line item)</a:t>
            </a:r>
          </a:p>
          <a:p>
            <a:pPr marL="285750" indent="-285750">
              <a:buFont typeface="Symbol" panose="05050102010706020507" pitchFamily="18" charset="2"/>
              <a:buChar char="&gt;"/>
            </a:pPr>
            <a:r>
              <a:rPr lang="en-US" u="none" dirty="0"/>
              <a:t>No zero dollar or negative dollar (discount) line items (PO won’t release)</a:t>
            </a:r>
          </a:p>
          <a:p>
            <a:pPr marL="285750" indent="-285750">
              <a:buFont typeface="Symbol" panose="05050102010706020507" pitchFamily="18" charset="2"/>
              <a:buChar char="&gt;"/>
            </a:pPr>
            <a:r>
              <a:rPr lang="en-US" u="none" dirty="0"/>
              <a:t>Line-Item Memo: No sensitive internal information on the line-item memo field, it is visible to suppliers. </a:t>
            </a:r>
          </a:p>
          <a:p>
            <a:endParaRPr lang="en-US" dirty="0"/>
          </a:p>
        </p:txBody>
      </p:sp>
    </p:spTree>
    <p:extLst>
      <p:ext uri="{BB962C8B-B14F-4D97-AF65-F5344CB8AC3E}">
        <p14:creationId xmlns:p14="http://schemas.microsoft.com/office/powerpoint/2010/main" val="1989642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BE753E-0BA3-2806-9712-E25EE67CFE22}"/>
              </a:ext>
            </a:extLst>
          </p:cNvPr>
          <p:cNvSpPr>
            <a:spLocks noGrp="1"/>
          </p:cNvSpPr>
          <p:nvPr>
            <p:ph type="title"/>
          </p:nvPr>
        </p:nvSpPr>
        <p:spPr>
          <a:xfrm>
            <a:off x="258552" y="295077"/>
            <a:ext cx="8683625" cy="993775"/>
          </a:xfrm>
        </p:spPr>
        <p:txBody>
          <a:bodyPr/>
          <a:lstStyle/>
          <a:p>
            <a:r>
              <a:rPr lang="en-US" dirty="0"/>
              <a:t>SPEND CATEGORY HIERARCHY EXAMPLE: OTHER SERVICES</a:t>
            </a:r>
          </a:p>
        </p:txBody>
      </p:sp>
      <p:sp>
        <p:nvSpPr>
          <p:cNvPr id="15" name="TextBox 14">
            <a:extLst>
              <a:ext uri="{FF2B5EF4-FFF2-40B4-BE49-F238E27FC236}">
                <a16:creationId xmlns:a16="http://schemas.microsoft.com/office/drawing/2014/main" id="{C2FCEF32-A32D-B422-25AC-F8F417918ED2}"/>
              </a:ext>
            </a:extLst>
          </p:cNvPr>
          <p:cNvSpPr txBox="1"/>
          <p:nvPr/>
        </p:nvSpPr>
        <p:spPr>
          <a:xfrm>
            <a:off x="0" y="1687513"/>
            <a:ext cx="5257403" cy="369332"/>
          </a:xfrm>
          <a:prstGeom prst="rect">
            <a:avLst/>
          </a:prstGeom>
          <a:noFill/>
        </p:spPr>
        <p:txBody>
          <a:bodyPr wrap="square" rtlCol="0">
            <a:spAutoFit/>
          </a:bodyPr>
          <a:lstStyle/>
          <a:p>
            <a:r>
              <a:rPr lang="en-US" dirty="0"/>
              <a:t>“Find Spend Categories” report in Workday</a:t>
            </a:r>
          </a:p>
        </p:txBody>
      </p:sp>
      <p:pic>
        <p:nvPicPr>
          <p:cNvPr id="9" name="Picture 8" descr="Find Spend Categories report in Workday.">
            <a:extLst>
              <a:ext uri="{FF2B5EF4-FFF2-40B4-BE49-F238E27FC236}">
                <a16:creationId xmlns:a16="http://schemas.microsoft.com/office/drawing/2014/main" id="{EE7BE25E-4D38-C217-124F-847CB2270B0B}"/>
              </a:ext>
            </a:extLst>
          </p:cNvPr>
          <p:cNvPicPr>
            <a:picLocks noChangeAspect="1"/>
          </p:cNvPicPr>
          <p:nvPr/>
        </p:nvPicPr>
        <p:blipFill>
          <a:blip r:embed="rId2"/>
          <a:stretch>
            <a:fillRect/>
          </a:stretch>
        </p:blipFill>
        <p:spPr>
          <a:xfrm>
            <a:off x="112520" y="2173506"/>
            <a:ext cx="4178515" cy="2857647"/>
          </a:xfrm>
          <a:prstGeom prst="rect">
            <a:avLst/>
          </a:prstGeom>
        </p:spPr>
      </p:pic>
      <p:pic>
        <p:nvPicPr>
          <p:cNvPr id="5" name="Picture 4" descr="Spend Category hierarchy screen shot.">
            <a:extLst>
              <a:ext uri="{FF2B5EF4-FFF2-40B4-BE49-F238E27FC236}">
                <a16:creationId xmlns:a16="http://schemas.microsoft.com/office/drawing/2014/main" id="{C6715C7D-629B-3DF9-CEC3-DE443695E635}"/>
              </a:ext>
            </a:extLst>
          </p:cNvPr>
          <p:cNvPicPr>
            <a:picLocks noChangeAspect="1"/>
          </p:cNvPicPr>
          <p:nvPr/>
        </p:nvPicPr>
        <p:blipFill>
          <a:blip r:embed="rId3"/>
          <a:stretch>
            <a:fillRect/>
          </a:stretch>
        </p:blipFill>
        <p:spPr>
          <a:xfrm>
            <a:off x="4600365" y="1288852"/>
            <a:ext cx="4083260" cy="3854648"/>
          </a:xfrm>
          <a:prstGeom prst="rect">
            <a:avLst/>
          </a:prstGeom>
        </p:spPr>
      </p:pic>
      <p:sp>
        <p:nvSpPr>
          <p:cNvPr id="10" name="TextBox 9">
            <a:extLst>
              <a:ext uri="{FF2B5EF4-FFF2-40B4-BE49-F238E27FC236}">
                <a16:creationId xmlns:a16="http://schemas.microsoft.com/office/drawing/2014/main" id="{D43ACF80-D7E8-D9A1-4DA7-28511C62D06D}"/>
              </a:ext>
            </a:extLst>
          </p:cNvPr>
          <p:cNvSpPr txBox="1"/>
          <p:nvPr/>
        </p:nvSpPr>
        <p:spPr>
          <a:xfrm>
            <a:off x="4078705" y="3500585"/>
            <a:ext cx="2117558" cy="830997"/>
          </a:xfrm>
          <a:prstGeom prst="rect">
            <a:avLst/>
          </a:prstGeom>
          <a:noFill/>
        </p:spPr>
        <p:txBody>
          <a:bodyPr wrap="square" rtlCol="0">
            <a:spAutoFit/>
          </a:bodyPr>
          <a:lstStyle/>
          <a:p>
            <a:r>
              <a:rPr lang="en-US" sz="1600" dirty="0"/>
              <a:t>48 options for Other Contract or Professional Services.</a:t>
            </a:r>
          </a:p>
        </p:txBody>
      </p:sp>
      <p:sp>
        <p:nvSpPr>
          <p:cNvPr id="14" name="Rectangle 13">
            <a:extLst>
              <a:ext uri="{FF2B5EF4-FFF2-40B4-BE49-F238E27FC236}">
                <a16:creationId xmlns:a16="http://schemas.microsoft.com/office/drawing/2014/main" id="{7AA0B22D-E930-5250-5279-D450810F0FD4}"/>
              </a:ext>
              <a:ext uri="{C183D7F6-B498-43B3-948B-1728B52AA6E4}">
                <adec:decorative xmlns:adec="http://schemas.microsoft.com/office/drawing/2017/decorative" val="1"/>
              </a:ext>
            </a:extLst>
          </p:cNvPr>
          <p:cNvSpPr/>
          <p:nvPr/>
        </p:nvSpPr>
        <p:spPr>
          <a:xfrm>
            <a:off x="112520" y="2173506"/>
            <a:ext cx="657501" cy="2918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2696DC-FAF9-1C06-6A4A-A8E08369ABE3}"/>
              </a:ext>
              <a:ext uri="{C183D7F6-B498-43B3-948B-1728B52AA6E4}">
                <adec:decorative xmlns:adec="http://schemas.microsoft.com/office/drawing/2017/decorative" val="1"/>
              </a:ext>
            </a:extLst>
          </p:cNvPr>
          <p:cNvSpPr/>
          <p:nvPr/>
        </p:nvSpPr>
        <p:spPr>
          <a:xfrm>
            <a:off x="248047" y="3489243"/>
            <a:ext cx="1227221" cy="40811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5A6F2A6-8F21-CEF7-5608-255492AC87CF}"/>
              </a:ext>
              <a:ext uri="{C183D7F6-B498-43B3-948B-1728B52AA6E4}">
                <adec:decorative xmlns:adec="http://schemas.microsoft.com/office/drawing/2017/decorative" val="1"/>
              </a:ext>
            </a:extLst>
          </p:cNvPr>
          <p:cNvSpPr/>
          <p:nvPr/>
        </p:nvSpPr>
        <p:spPr>
          <a:xfrm>
            <a:off x="4078705" y="2571750"/>
            <a:ext cx="774262" cy="7249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930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9B9022-9B0F-AF7E-EA5E-11823D6AFD5E}"/>
              </a:ext>
            </a:extLst>
          </p:cNvPr>
          <p:cNvSpPr>
            <a:spLocks noGrp="1"/>
          </p:cNvSpPr>
          <p:nvPr>
            <p:ph type="title"/>
          </p:nvPr>
        </p:nvSpPr>
        <p:spPr/>
        <p:txBody>
          <a:bodyPr/>
          <a:lstStyle/>
          <a:p>
            <a:r>
              <a:rPr lang="en-US" dirty="0"/>
              <a:t>SERVICE LINE ITEMS</a:t>
            </a:r>
            <a:endParaRPr lang="en-US" sz="1400" dirty="0">
              <a:solidFill>
                <a:schemeClr val="tx2"/>
              </a:solidFill>
              <a:latin typeface="Open Sans" pitchFamily="2" charset="0"/>
              <a:cs typeface="Arial" panose="020B0604020202020204" pitchFamily="34" charset="0"/>
            </a:endParaRPr>
          </a:p>
        </p:txBody>
      </p:sp>
      <p:sp>
        <p:nvSpPr>
          <p:cNvPr id="2" name="Text Placeholder 1">
            <a:extLst>
              <a:ext uri="{FF2B5EF4-FFF2-40B4-BE49-F238E27FC236}">
                <a16:creationId xmlns:a16="http://schemas.microsoft.com/office/drawing/2014/main" id="{E98FCA40-E921-53DC-CD72-1EC013CA140B}"/>
              </a:ext>
            </a:extLst>
          </p:cNvPr>
          <p:cNvSpPr>
            <a:spLocks noGrp="1"/>
          </p:cNvSpPr>
          <p:nvPr>
            <p:ph type="body" sz="quarter" idx="11"/>
          </p:nvPr>
        </p:nvSpPr>
        <p:spPr>
          <a:xfrm>
            <a:off x="375767" y="1363508"/>
            <a:ext cx="4813754" cy="2930018"/>
          </a:xfrm>
        </p:spPr>
        <p:txBody>
          <a:bodyPr/>
          <a:lstStyle/>
          <a:p>
            <a:pPr marL="0" marR="0" lvl="0" indent="0">
              <a:lnSpc>
                <a:spcPct val="150000"/>
              </a:lnSpc>
              <a:spcBef>
                <a:spcPts val="0"/>
              </a:spcBef>
              <a:spcAft>
                <a:spcPts val="0"/>
              </a:spcAft>
              <a:buNone/>
            </a:pPr>
            <a:r>
              <a:rPr lang="en-US" sz="1400" u="sng" dirty="0">
                <a:latin typeface="Open Sans" pitchFamily="2" charset="0"/>
                <a:cs typeface="Arial" panose="020B0604020202020204" pitchFamily="34" charset="0"/>
              </a:rPr>
              <a:t>Do:</a:t>
            </a:r>
          </a:p>
          <a:p>
            <a:pPr marR="0" lvl="0">
              <a:lnSpc>
                <a:spcPct val="150000"/>
              </a:lnSpc>
              <a:spcBef>
                <a:spcPts val="0"/>
              </a:spcBef>
              <a:spcAft>
                <a:spcPts val="0"/>
              </a:spcAft>
              <a:buFont typeface="Symbol" panose="05050102010706020507" pitchFamily="18" charset="2"/>
              <a:buChar char=""/>
            </a:pPr>
            <a:r>
              <a:rPr lang="en-US" sz="1400" dirty="0">
                <a:latin typeface="Open Sans" pitchFamily="2" charset="0"/>
                <a:cs typeface="Arial" panose="020B0604020202020204" pitchFamily="34" charset="0"/>
              </a:rPr>
              <a:t>Best line-item type for blanket orders.</a:t>
            </a:r>
          </a:p>
          <a:p>
            <a:pPr marR="0" lvl="0">
              <a:lnSpc>
                <a:spcPct val="150000"/>
              </a:lnSpc>
              <a:spcBef>
                <a:spcPts val="0"/>
              </a:spcBef>
              <a:spcAft>
                <a:spcPts val="0"/>
              </a:spcAft>
              <a:buFont typeface="Symbol" panose="05050102010706020507" pitchFamily="18" charset="2"/>
              <a:buChar char=""/>
            </a:pPr>
            <a:r>
              <a:rPr lang="en-US" sz="1400" dirty="0">
                <a:latin typeface="Open Sans" pitchFamily="2" charset="0"/>
                <a:cs typeface="Arial" panose="020B0604020202020204" pitchFamily="34" charset="0"/>
              </a:rPr>
              <a:t>Spend Category: taxability is driven by the spend category selected. Pick a spend category with the correct taxability. Refer to the </a:t>
            </a:r>
            <a:r>
              <a:rPr lang="en-US" sz="1400" dirty="0">
                <a:latin typeface="Open Sans" pitchFamily="2" charset="0"/>
                <a:cs typeface="Arial" panose="020B0604020202020204" pitchFamily="34" charset="0"/>
                <a:hlinkClick r:id="rId2">
                  <a:extLst>
                    <a:ext uri="{A12FA001-AC4F-418D-AE19-62706E023703}">
                      <ahyp:hlinkClr xmlns:ahyp="http://schemas.microsoft.com/office/drawing/2018/hyperlinkcolor" val="tx"/>
                    </a:ext>
                  </a:extLst>
                </a:hlinkClick>
              </a:rPr>
              <a:t>Spend Category report</a:t>
            </a:r>
            <a:r>
              <a:rPr lang="en-US" sz="1400" dirty="0">
                <a:latin typeface="Open Sans" pitchFamily="2" charset="0"/>
                <a:cs typeface="Arial" panose="020B0604020202020204" pitchFamily="34" charset="0"/>
              </a:rPr>
              <a:t> for more information. </a:t>
            </a:r>
          </a:p>
          <a:p>
            <a:pPr marR="0" lvl="0">
              <a:lnSpc>
                <a:spcPct val="150000"/>
              </a:lnSpc>
              <a:spcBef>
                <a:spcPts val="0"/>
              </a:spcBef>
              <a:spcAft>
                <a:spcPts val="0"/>
              </a:spcAft>
              <a:buFont typeface="Symbol" panose="05050102010706020507" pitchFamily="18" charset="2"/>
              <a:buChar char=""/>
            </a:pPr>
            <a:r>
              <a:rPr lang="en-US" sz="1400" dirty="0">
                <a:latin typeface="Open Sans" pitchFamily="2" charset="0"/>
                <a:cs typeface="Arial" panose="020B0604020202020204" pitchFamily="34" charset="0"/>
              </a:rPr>
              <a:t>Service Dates (start and end): this should reflect the period of services on the quote.</a:t>
            </a:r>
          </a:p>
          <a:p>
            <a:pPr marR="0" lvl="0">
              <a:lnSpc>
                <a:spcPct val="150000"/>
              </a:lnSpc>
              <a:spcBef>
                <a:spcPts val="0"/>
              </a:spcBef>
              <a:spcAft>
                <a:spcPts val="0"/>
              </a:spcAft>
              <a:buFont typeface="Symbol" panose="05050102010706020507" pitchFamily="18" charset="2"/>
              <a:buChar char=""/>
            </a:pPr>
            <a:r>
              <a:rPr lang="en-US" sz="1400" dirty="0">
                <a:latin typeface="Open Sans" pitchFamily="2" charset="0"/>
                <a:cs typeface="Arial" panose="020B0604020202020204" pitchFamily="34" charset="0"/>
              </a:rPr>
              <a:t>Select the correct supplier. (This is required despite missing a red asterisk). </a:t>
            </a:r>
          </a:p>
          <a:p>
            <a:pPr>
              <a:lnSpc>
                <a:spcPct val="150000"/>
              </a:lnSpc>
            </a:pPr>
            <a:endParaRPr lang="en-US" dirty="0"/>
          </a:p>
        </p:txBody>
      </p:sp>
      <p:sp>
        <p:nvSpPr>
          <p:cNvPr id="4" name="TextBox 3">
            <a:extLst>
              <a:ext uri="{FF2B5EF4-FFF2-40B4-BE49-F238E27FC236}">
                <a16:creationId xmlns:a16="http://schemas.microsoft.com/office/drawing/2014/main" id="{C90BAA41-A4F4-3968-D103-F00836F02801}"/>
              </a:ext>
            </a:extLst>
          </p:cNvPr>
          <p:cNvSpPr txBox="1"/>
          <p:nvPr/>
        </p:nvSpPr>
        <p:spPr>
          <a:xfrm>
            <a:off x="5350535" y="1469061"/>
            <a:ext cx="3703411" cy="2964914"/>
          </a:xfrm>
          <a:prstGeom prst="rect">
            <a:avLst/>
          </a:prstGeom>
        </p:spPr>
        <p:txBody>
          <a:bodyPr/>
          <a:lstStyle>
            <a:lvl1pPr marR="0" lvl="0" indent="0">
              <a:lnSpc>
                <a:spcPct val="150000"/>
              </a:lnSpc>
              <a:spcBef>
                <a:spcPts val="0"/>
              </a:spcBef>
              <a:spcAft>
                <a:spcPts val="0"/>
              </a:spcAft>
              <a:buFont typeface="Lucida Grande"/>
              <a:buNone/>
              <a:defRPr sz="1400" b="1" i="0" u="sng" baseline="0">
                <a:solidFill>
                  <a:schemeClr val="tx2"/>
                </a:solidFill>
                <a:latin typeface="Open Sans" pitchFamily="2" charset="0"/>
                <a:ea typeface="Open Sans" charset="0"/>
                <a:cs typeface="Arial" panose="020B0604020202020204" pitchFamily="34" charset="0"/>
              </a:defRPr>
            </a:lvl1pPr>
            <a:lvl2pPr marL="742950" indent="-285750">
              <a:spcBef>
                <a:spcPct val="20000"/>
              </a:spcBef>
              <a:buFont typeface="Arial"/>
              <a:buChar char="–"/>
              <a:defRPr sz="2000" b="1" i="0" baseline="0">
                <a:solidFill>
                  <a:schemeClr val="tx2"/>
                </a:solidFill>
                <a:latin typeface="Open Sans" charset="0"/>
                <a:ea typeface="Open Sans" charset="0"/>
                <a:cs typeface="Open Sans" charset="0"/>
              </a:defRPr>
            </a:lvl2pPr>
            <a:lvl3pPr marL="1143000" indent="-228600">
              <a:spcBef>
                <a:spcPct val="20000"/>
              </a:spcBef>
              <a:buSzPct val="100000"/>
              <a:buFont typeface="Lucida Grande"/>
              <a:buChar char="&gt;"/>
              <a:defRPr b="1" i="0" baseline="0">
                <a:solidFill>
                  <a:schemeClr val="tx2"/>
                </a:solidFill>
                <a:latin typeface="Open Sans" charset="0"/>
                <a:ea typeface="Open Sans" charset="0"/>
                <a:cs typeface="Open Sans" charset="0"/>
              </a:defRPr>
            </a:lvl3pPr>
            <a:lvl4pPr marL="1600200" indent="-228600">
              <a:spcBef>
                <a:spcPct val="20000"/>
              </a:spcBef>
              <a:buFont typeface="Arial"/>
              <a:buChar char="–"/>
              <a:defRPr sz="1600" b="1" i="0" baseline="0">
                <a:solidFill>
                  <a:schemeClr val="tx2"/>
                </a:solidFill>
                <a:latin typeface="Open Sans" charset="0"/>
                <a:ea typeface="Open Sans" charset="0"/>
                <a:cs typeface="Open Sans" charset="0"/>
              </a:defRPr>
            </a:lvl4pPr>
            <a:lvl5pPr marL="2057400" indent="-228600">
              <a:spcBef>
                <a:spcPct val="20000"/>
              </a:spcBef>
              <a:buFont typeface="Lucida Grande"/>
              <a:buChar char="&gt;"/>
              <a:defRPr sz="1400" b="1" i="0" baseline="0">
                <a:solidFill>
                  <a:schemeClr val="tx2"/>
                </a:solidFill>
                <a:latin typeface="Open Sans" charset="0"/>
                <a:ea typeface="Open Sans" charset="0"/>
                <a:cs typeface="Open Sans"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Do Not:</a:t>
            </a:r>
          </a:p>
          <a:p>
            <a:pPr marL="285750" indent="-285750">
              <a:buFont typeface="Symbol" panose="05050102010706020507" pitchFamily="18" charset="2"/>
              <a:buChar char="&gt;"/>
            </a:pPr>
            <a:r>
              <a:rPr lang="en-US" u="none" dirty="0"/>
              <a:t>No zero dollar or negative dollar (discount) line items (PO won’t release)</a:t>
            </a:r>
          </a:p>
          <a:p>
            <a:pPr marL="285750" indent="-285750">
              <a:buFont typeface="Symbol" panose="05050102010706020507" pitchFamily="18" charset="2"/>
              <a:buChar char="&gt;"/>
            </a:pPr>
            <a:r>
              <a:rPr lang="en-US" u="none" dirty="0"/>
              <a:t>Line-item Memo Guidance: no sensitive internal information on the line-item memo field, it is visible to suppliers </a:t>
            </a:r>
          </a:p>
          <a:p>
            <a:pPr marL="285750" indent="-285750">
              <a:buFont typeface="Symbol" panose="05050102010706020507" pitchFamily="18" charset="2"/>
              <a:buChar char="&gt;"/>
            </a:pPr>
            <a:r>
              <a:rPr lang="en-US" u="none" dirty="0"/>
              <a:t>No line-items for shipping</a:t>
            </a:r>
          </a:p>
          <a:p>
            <a:endParaRPr lang="en-US" dirty="0"/>
          </a:p>
        </p:txBody>
      </p:sp>
    </p:spTree>
    <p:extLst>
      <p:ext uri="{BB962C8B-B14F-4D97-AF65-F5344CB8AC3E}">
        <p14:creationId xmlns:p14="http://schemas.microsoft.com/office/powerpoint/2010/main" val="134096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D729B0-9B4F-5F7D-C644-FCA7042C194D}"/>
              </a:ext>
            </a:extLst>
          </p:cNvPr>
          <p:cNvSpPr>
            <a:spLocks noGrp="1"/>
          </p:cNvSpPr>
          <p:nvPr>
            <p:ph type="title"/>
          </p:nvPr>
        </p:nvSpPr>
        <p:spPr/>
        <p:txBody>
          <a:bodyPr/>
          <a:lstStyle/>
          <a:p>
            <a:r>
              <a:rPr lang="en-US" dirty="0"/>
              <a:t>REQUESTS OVER THE DIRECT BUY LIMIT</a:t>
            </a:r>
          </a:p>
        </p:txBody>
      </p:sp>
      <p:sp>
        <p:nvSpPr>
          <p:cNvPr id="2" name="Text Placeholder 1">
            <a:extLst>
              <a:ext uri="{FF2B5EF4-FFF2-40B4-BE49-F238E27FC236}">
                <a16:creationId xmlns:a16="http://schemas.microsoft.com/office/drawing/2014/main" id="{E3A5A586-4B7C-BDF7-B165-7953C7331828}"/>
              </a:ext>
            </a:extLst>
          </p:cNvPr>
          <p:cNvSpPr>
            <a:spLocks noGrp="1"/>
          </p:cNvSpPr>
          <p:nvPr>
            <p:ph type="body" sz="quarter" idx="11"/>
          </p:nvPr>
        </p:nvSpPr>
        <p:spPr>
          <a:xfrm>
            <a:off x="390773" y="1536468"/>
            <a:ext cx="8565448" cy="2953889"/>
          </a:xfrm>
        </p:spPr>
        <p:txBody>
          <a:bodyPr/>
          <a:lstStyle/>
          <a:p>
            <a:r>
              <a:rPr lang="en-US" sz="2000" b="0" dirty="0"/>
              <a:t>The Direct Buy Limit is 10K. Anything over this dollar amount will be reviewed by the Purchasing department before the order is sent.</a:t>
            </a:r>
          </a:p>
          <a:p>
            <a:r>
              <a:rPr lang="en-US" sz="2000" b="0" dirty="0"/>
              <a:t>Enter basis for the supplier selection in the “Internal Comments” field</a:t>
            </a:r>
          </a:p>
          <a:p>
            <a:pPr lvl="1"/>
            <a:r>
              <a:rPr lang="en-US" sz="1800" b="0" dirty="0"/>
              <a:t>Sole source justification</a:t>
            </a:r>
          </a:p>
          <a:p>
            <a:pPr lvl="1"/>
            <a:r>
              <a:rPr lang="en-US" sz="1800" b="0" dirty="0"/>
              <a:t>Contract number</a:t>
            </a:r>
          </a:p>
          <a:p>
            <a:pPr lvl="1"/>
            <a:r>
              <a:rPr lang="en-US" sz="1800" b="0" dirty="0"/>
              <a:t>Competitive solicitation information</a:t>
            </a:r>
          </a:p>
          <a:p>
            <a:r>
              <a:rPr lang="en-US" sz="2000" b="0" dirty="0"/>
              <a:t>Other useful information for the “Internal Comments:”</a:t>
            </a:r>
          </a:p>
          <a:p>
            <a:pPr lvl="1"/>
            <a:r>
              <a:rPr lang="en-US" sz="1800" b="0" dirty="0"/>
              <a:t>M&amp;E statement</a:t>
            </a:r>
          </a:p>
          <a:p>
            <a:pPr lvl="1"/>
            <a:r>
              <a:rPr lang="en-US" sz="1800" b="0" dirty="0"/>
              <a:t>Prior PO number</a:t>
            </a:r>
          </a:p>
        </p:txBody>
      </p:sp>
    </p:spTree>
    <p:extLst>
      <p:ext uri="{BB962C8B-B14F-4D97-AF65-F5344CB8AC3E}">
        <p14:creationId xmlns:p14="http://schemas.microsoft.com/office/powerpoint/2010/main" val="4260960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04E9C-6E89-5E2A-CC53-0B43B38A26AE}"/>
              </a:ext>
            </a:extLst>
          </p:cNvPr>
          <p:cNvSpPr>
            <a:spLocks noGrp="1"/>
          </p:cNvSpPr>
          <p:nvPr>
            <p:ph type="title"/>
          </p:nvPr>
        </p:nvSpPr>
        <p:spPr/>
        <p:txBody>
          <a:bodyPr/>
          <a:lstStyle/>
          <a:p>
            <a:r>
              <a:rPr lang="en-US" dirty="0"/>
              <a:t>ORDER-FROM CONNECTION</a:t>
            </a:r>
          </a:p>
        </p:txBody>
      </p:sp>
      <p:sp>
        <p:nvSpPr>
          <p:cNvPr id="2" name="Text Placeholder 1">
            <a:extLst>
              <a:ext uri="{FF2B5EF4-FFF2-40B4-BE49-F238E27FC236}">
                <a16:creationId xmlns:a16="http://schemas.microsoft.com/office/drawing/2014/main" id="{8B59EAA3-9532-AFC7-D1C8-B6F37EDE087F}"/>
              </a:ext>
            </a:extLst>
          </p:cNvPr>
          <p:cNvSpPr>
            <a:spLocks noGrp="1"/>
          </p:cNvSpPr>
          <p:nvPr>
            <p:ph type="body" sz="quarter" idx="11"/>
          </p:nvPr>
        </p:nvSpPr>
        <p:spPr>
          <a:xfrm>
            <a:off x="252814" y="1405265"/>
            <a:ext cx="8638371" cy="2365901"/>
          </a:xfrm>
        </p:spPr>
        <p:txBody>
          <a:bodyPr/>
          <a:lstStyle/>
          <a:p>
            <a:r>
              <a:rPr lang="en-US" sz="1800" dirty="0"/>
              <a:t>Check “Order-From Connection” field to see if there are multiple to choose from. If there are, select</a:t>
            </a:r>
            <a:br>
              <a:rPr lang="en-US" sz="1800" dirty="0"/>
            </a:br>
            <a:r>
              <a:rPr lang="en-US" sz="1800" dirty="0"/>
              <a:t>the appropriate division. </a:t>
            </a:r>
          </a:p>
          <a:p>
            <a:r>
              <a:rPr lang="en-US" sz="1800" dirty="0"/>
              <a:t>IMPORTANT: Those with references to UWMC or HMC are internal configurations for use by UW Medicine only. They should not be selected manually.</a:t>
            </a:r>
          </a:p>
        </p:txBody>
      </p:sp>
      <p:pic>
        <p:nvPicPr>
          <p:cNvPr id="5" name="Picture 4" descr="Order-Connection field in requisition entry.">
            <a:extLst>
              <a:ext uri="{FF2B5EF4-FFF2-40B4-BE49-F238E27FC236}">
                <a16:creationId xmlns:a16="http://schemas.microsoft.com/office/drawing/2014/main" id="{6BB1B3AC-B8C6-F437-3217-357A946A914D}"/>
              </a:ext>
            </a:extLst>
          </p:cNvPr>
          <p:cNvPicPr>
            <a:picLocks noChangeAspect="1"/>
          </p:cNvPicPr>
          <p:nvPr/>
        </p:nvPicPr>
        <p:blipFill>
          <a:blip r:embed="rId2"/>
          <a:stretch>
            <a:fillRect/>
          </a:stretch>
        </p:blipFill>
        <p:spPr>
          <a:xfrm>
            <a:off x="3097042" y="2973969"/>
            <a:ext cx="4159464" cy="2006703"/>
          </a:xfrm>
          <a:prstGeom prst="rect">
            <a:avLst/>
          </a:prstGeom>
        </p:spPr>
      </p:pic>
    </p:spTree>
    <p:extLst>
      <p:ext uri="{BB962C8B-B14F-4D97-AF65-F5344CB8AC3E}">
        <p14:creationId xmlns:p14="http://schemas.microsoft.com/office/powerpoint/2010/main" val="2660927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A84F74-2873-D5D1-09F1-E5547F4381DB}"/>
              </a:ext>
            </a:extLst>
          </p:cNvPr>
          <p:cNvSpPr>
            <a:spLocks noGrp="1"/>
          </p:cNvSpPr>
          <p:nvPr>
            <p:ph type="title"/>
          </p:nvPr>
        </p:nvSpPr>
        <p:spPr/>
        <p:txBody>
          <a:bodyPr/>
          <a:lstStyle/>
          <a:p>
            <a:r>
              <a:rPr lang="en-US" dirty="0"/>
              <a:t>MEMO TO SUPPLIER FIELD</a:t>
            </a:r>
          </a:p>
        </p:txBody>
      </p:sp>
      <p:sp>
        <p:nvSpPr>
          <p:cNvPr id="2" name="Text Placeholder 1">
            <a:extLst>
              <a:ext uri="{FF2B5EF4-FFF2-40B4-BE49-F238E27FC236}">
                <a16:creationId xmlns:a16="http://schemas.microsoft.com/office/drawing/2014/main" id="{B391DC94-C953-65A5-899B-85E2DEF371F5}"/>
              </a:ext>
            </a:extLst>
          </p:cNvPr>
          <p:cNvSpPr>
            <a:spLocks noGrp="1"/>
          </p:cNvSpPr>
          <p:nvPr>
            <p:ph type="body" sz="quarter" idx="11"/>
          </p:nvPr>
        </p:nvSpPr>
        <p:spPr>
          <a:xfrm>
            <a:off x="563250" y="1520957"/>
            <a:ext cx="8197114" cy="2365901"/>
          </a:xfrm>
        </p:spPr>
        <p:txBody>
          <a:bodyPr/>
          <a:lstStyle/>
          <a:p>
            <a:pPr marL="0" indent="0">
              <a:buNone/>
            </a:pPr>
            <a:r>
              <a:rPr lang="en-US" sz="1800" b="0" dirty="0">
                <a:latin typeface="Open Sans SemiBold" pitchFamily="2" charset="0"/>
                <a:ea typeface="Open Sans SemiBold" pitchFamily="2" charset="0"/>
                <a:cs typeface="Open Sans SemiBold" pitchFamily="2" charset="0"/>
              </a:rPr>
              <a:t>I</a:t>
            </a:r>
            <a:r>
              <a:rPr lang="en-US" sz="1800" b="0" i="0" dirty="0">
                <a:effectLst/>
                <a:latin typeface="Open Sans SemiBold" pitchFamily="2" charset="0"/>
                <a:ea typeface="Open Sans SemiBold" pitchFamily="2" charset="0"/>
                <a:cs typeface="Open Sans SemiBold" pitchFamily="2" charset="0"/>
              </a:rPr>
              <a:t>nclude: </a:t>
            </a:r>
          </a:p>
          <a:p>
            <a:r>
              <a:rPr lang="en-US" sz="1800" b="0" i="0" dirty="0">
                <a:effectLst/>
                <a:latin typeface="Open Sans SemiBold" pitchFamily="2" charset="0"/>
                <a:ea typeface="Open Sans SemiBold" pitchFamily="2" charset="0"/>
                <a:cs typeface="Open Sans SemiBold" pitchFamily="2" charset="0"/>
              </a:rPr>
              <a:t>Deliver-To instructions on room and floor number</a:t>
            </a:r>
          </a:p>
          <a:p>
            <a:r>
              <a:rPr lang="en-US" sz="1800" b="0" dirty="0">
                <a:latin typeface="Open Sans SemiBold" pitchFamily="2" charset="0"/>
                <a:ea typeface="Open Sans SemiBold" pitchFamily="2" charset="0"/>
                <a:cs typeface="Open Sans SemiBold" pitchFamily="2" charset="0"/>
              </a:rPr>
              <a:t>A</a:t>
            </a:r>
            <a:r>
              <a:rPr lang="en-US" sz="1800" b="0" i="0" dirty="0">
                <a:effectLst/>
                <a:latin typeface="Open Sans SemiBold" pitchFamily="2" charset="0"/>
                <a:ea typeface="Open Sans SemiBold" pitchFamily="2" charset="0"/>
                <a:cs typeface="Open Sans SemiBold" pitchFamily="2" charset="0"/>
              </a:rPr>
              <a:t>lert</a:t>
            </a:r>
            <a:r>
              <a:rPr lang="en-US" sz="1800" b="0" dirty="0">
                <a:latin typeface="Open Sans SemiBold" pitchFamily="2" charset="0"/>
                <a:ea typeface="Open Sans SemiBold" pitchFamily="2" charset="0"/>
                <a:cs typeface="Open Sans SemiBold" pitchFamily="2" charset="0"/>
              </a:rPr>
              <a:t> </a:t>
            </a:r>
            <a:r>
              <a:rPr lang="en-US" sz="1800" b="0" i="0" dirty="0">
                <a:effectLst/>
                <a:latin typeface="Open Sans SemiBold" pitchFamily="2" charset="0"/>
                <a:ea typeface="Open Sans SemiBold" pitchFamily="2" charset="0"/>
                <a:cs typeface="Open Sans SemiBold" pitchFamily="2" charset="0"/>
              </a:rPr>
              <a:t>that M&amp;E tax exemption is attached</a:t>
            </a:r>
          </a:p>
          <a:p>
            <a:r>
              <a:rPr lang="en-US" sz="1800" b="0" dirty="0">
                <a:latin typeface="Open Sans SemiBold" pitchFamily="2" charset="0"/>
                <a:ea typeface="Open Sans SemiBold" pitchFamily="2" charset="0"/>
                <a:cs typeface="Open Sans SemiBold" pitchFamily="2" charset="0"/>
              </a:rPr>
              <a:t>A</a:t>
            </a:r>
            <a:r>
              <a:rPr lang="en-US" sz="1800" b="0" i="0" dirty="0">
                <a:effectLst/>
                <a:latin typeface="Open Sans SemiBold" pitchFamily="2" charset="0"/>
                <a:ea typeface="Open Sans SemiBold" pitchFamily="2" charset="0"/>
                <a:cs typeface="Open Sans SemiBold" pitchFamily="2" charset="0"/>
              </a:rPr>
              <a:t>nnouncement of replacement order (i.e.: this order</a:t>
            </a:r>
            <a:br>
              <a:rPr lang="en-US" sz="1800" b="0" i="0" dirty="0">
                <a:effectLst/>
                <a:latin typeface="Open Sans SemiBold" pitchFamily="2" charset="0"/>
                <a:ea typeface="Open Sans SemiBold" pitchFamily="2" charset="0"/>
                <a:cs typeface="Open Sans SemiBold" pitchFamily="2" charset="0"/>
              </a:rPr>
            </a:br>
            <a:r>
              <a:rPr lang="en-US" sz="1800" b="0" i="0" dirty="0">
                <a:effectLst/>
                <a:latin typeface="Open Sans SemiBold" pitchFamily="2" charset="0"/>
                <a:ea typeface="Open Sans SemiBold" pitchFamily="2" charset="0"/>
                <a:cs typeface="Open Sans SemiBold" pitchFamily="2" charset="0"/>
              </a:rPr>
              <a:t>replaces PO-000###”)</a:t>
            </a:r>
          </a:p>
          <a:p>
            <a:r>
              <a:rPr lang="en-US" sz="1800" b="0" dirty="0">
                <a:latin typeface="Open Sans SemiBold" pitchFamily="2" charset="0"/>
                <a:ea typeface="Open Sans SemiBold" pitchFamily="2" charset="0"/>
                <a:cs typeface="Open Sans SemiBold" pitchFamily="2" charset="0"/>
              </a:rPr>
              <a:t>A</a:t>
            </a:r>
            <a:r>
              <a:rPr lang="en-US" sz="1800" b="0" i="0" dirty="0">
                <a:effectLst/>
                <a:latin typeface="Open Sans SemiBold" pitchFamily="2" charset="0"/>
                <a:ea typeface="Open Sans SemiBold" pitchFamily="2" charset="0"/>
                <a:cs typeface="Open Sans SemiBold" pitchFamily="2" charset="0"/>
              </a:rPr>
              <a:t>nything else the supplier should know</a:t>
            </a:r>
          </a:p>
          <a:p>
            <a:pPr marL="0" indent="0">
              <a:buNone/>
            </a:pPr>
            <a:endParaRPr lang="en-US" sz="1800" b="0" i="0" dirty="0">
              <a:effectLst/>
              <a:latin typeface="Open Sans SemiBold" pitchFamily="2" charset="0"/>
              <a:ea typeface="Open Sans SemiBold" pitchFamily="2" charset="0"/>
              <a:cs typeface="Open Sans SemiBold" pitchFamily="2" charset="0"/>
            </a:endParaRPr>
          </a:p>
          <a:p>
            <a:pPr marL="0" indent="0">
              <a:buNone/>
            </a:pPr>
            <a:r>
              <a:rPr lang="en-US" sz="1800" b="0" dirty="0">
                <a:latin typeface="Open Sans SemiBold" pitchFamily="2" charset="0"/>
                <a:ea typeface="Open Sans SemiBold" pitchFamily="2" charset="0"/>
                <a:cs typeface="Open Sans SemiBold" pitchFamily="2" charset="0"/>
              </a:rPr>
              <a:t>Note: </a:t>
            </a:r>
            <a:r>
              <a:rPr lang="en-US" sz="1800" b="0" i="0" dirty="0">
                <a:effectLst/>
                <a:latin typeface="Open Sans SemiBold" pitchFamily="2" charset="0"/>
                <a:ea typeface="Open Sans SemiBold" pitchFamily="2" charset="0"/>
                <a:cs typeface="Open Sans SemiBold" pitchFamily="2" charset="0"/>
              </a:rPr>
              <a:t>If no information is added, you will get a red alert message to add content</a:t>
            </a:r>
            <a:endParaRPr lang="en-US" sz="1800" dirty="0">
              <a:latin typeface="Open Sans SemiBold" pitchFamily="2" charset="0"/>
              <a:ea typeface="Open Sans SemiBold" pitchFamily="2" charset="0"/>
              <a:cs typeface="Open Sans SemiBold" pitchFamily="2" charset="0"/>
            </a:endParaRPr>
          </a:p>
        </p:txBody>
      </p:sp>
    </p:spTree>
    <p:extLst>
      <p:ext uri="{BB962C8B-B14F-4D97-AF65-F5344CB8AC3E}">
        <p14:creationId xmlns:p14="http://schemas.microsoft.com/office/powerpoint/2010/main" val="249743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57AA6-640F-2C3F-6D31-B5F2204AB923}"/>
              </a:ext>
            </a:extLst>
          </p:cNvPr>
          <p:cNvSpPr>
            <a:spLocks noGrp="1"/>
          </p:cNvSpPr>
          <p:nvPr>
            <p:ph type="title"/>
          </p:nvPr>
        </p:nvSpPr>
        <p:spPr/>
        <p:txBody>
          <a:bodyPr/>
          <a:lstStyle/>
          <a:p>
            <a:r>
              <a:rPr lang="en-US" dirty="0"/>
              <a:t>RESOURCES</a:t>
            </a:r>
          </a:p>
        </p:txBody>
      </p:sp>
      <p:sp>
        <p:nvSpPr>
          <p:cNvPr id="2" name="Text Placeholder 1">
            <a:extLst>
              <a:ext uri="{FF2B5EF4-FFF2-40B4-BE49-F238E27FC236}">
                <a16:creationId xmlns:a16="http://schemas.microsoft.com/office/drawing/2014/main" id="{86A6D88F-B568-454E-0EFA-AEC72A09396F}"/>
              </a:ext>
            </a:extLst>
          </p:cNvPr>
          <p:cNvSpPr>
            <a:spLocks noGrp="1"/>
          </p:cNvSpPr>
          <p:nvPr>
            <p:ph type="body" sz="quarter" idx="11"/>
          </p:nvPr>
        </p:nvSpPr>
        <p:spPr>
          <a:xfrm>
            <a:off x="447923" y="1478423"/>
            <a:ext cx="4338822" cy="1774533"/>
          </a:xfrm>
        </p:spPr>
        <p:txBody>
          <a:bodyPr/>
          <a:lstStyle/>
          <a:p>
            <a:pPr marL="0" indent="0">
              <a:buNone/>
            </a:pPr>
            <a:r>
              <a:rPr lang="en-US" sz="1400" dirty="0">
                <a:solidFill>
                  <a:schemeClr val="accent1"/>
                </a:solidFill>
              </a:rPr>
              <a:t>UW Connect Finance Portal:</a:t>
            </a:r>
          </a:p>
          <a:p>
            <a:r>
              <a:rPr lang="en-US" sz="1400" dirty="0">
                <a:solidFill>
                  <a:srgbClr val="25005C"/>
                </a:solidFill>
              </a:rPr>
              <a:t>How to Create a Non-Catalog Requisition (UWA)</a:t>
            </a:r>
            <a:endParaRPr lang="en-US" sz="1400" b="0" dirty="0">
              <a:solidFill>
                <a:schemeClr val="accent1"/>
              </a:solidFill>
            </a:endParaRPr>
          </a:p>
          <a:p>
            <a:r>
              <a:rPr lang="en-US" sz="1400" dirty="0">
                <a:solidFill>
                  <a:srgbClr val="25005C"/>
                </a:solidFill>
                <a:hlinkClick r:id="rId2">
                  <a:extLst>
                    <a:ext uri="{A12FA001-AC4F-418D-AE19-62706E023703}">
                      <ahyp:hlinkClr xmlns:ahyp="http://schemas.microsoft.com/office/drawing/2018/hyperlinkcolor" val="tx"/>
                    </a:ext>
                  </a:extLst>
                </a:hlinkClick>
              </a:rPr>
              <a:t>How to Create Requisitions for Catalog Suppliers (UWA</a:t>
            </a:r>
            <a:endParaRPr lang="en-US" sz="1400" b="0" dirty="0">
              <a:solidFill>
                <a:schemeClr val="accent1"/>
              </a:solidFill>
            </a:endParaRPr>
          </a:p>
        </p:txBody>
      </p:sp>
      <p:pic>
        <p:nvPicPr>
          <p:cNvPr id="5" name="Picture 4" descr="UW Connect Finance Portal">
            <a:extLst>
              <a:ext uri="{FF2B5EF4-FFF2-40B4-BE49-F238E27FC236}">
                <a16:creationId xmlns:a16="http://schemas.microsoft.com/office/drawing/2014/main" id="{63454FE2-576C-66A5-D424-8D3563342FDB}"/>
              </a:ext>
            </a:extLst>
          </p:cNvPr>
          <p:cNvPicPr>
            <a:picLocks noChangeAspect="1"/>
          </p:cNvPicPr>
          <p:nvPr/>
        </p:nvPicPr>
        <p:blipFill>
          <a:blip r:embed="rId3"/>
          <a:stretch>
            <a:fillRect/>
          </a:stretch>
        </p:blipFill>
        <p:spPr>
          <a:xfrm>
            <a:off x="826116" y="2939755"/>
            <a:ext cx="3442855" cy="1420631"/>
          </a:xfrm>
          <a:prstGeom prst="rect">
            <a:avLst/>
          </a:prstGeom>
        </p:spPr>
      </p:pic>
      <p:sp>
        <p:nvSpPr>
          <p:cNvPr id="8" name="TextBox 7">
            <a:extLst>
              <a:ext uri="{FF2B5EF4-FFF2-40B4-BE49-F238E27FC236}">
                <a16:creationId xmlns:a16="http://schemas.microsoft.com/office/drawing/2014/main" id="{1DA5ADAE-4ACD-D161-A178-D9D5BB1023ED}"/>
              </a:ext>
            </a:extLst>
          </p:cNvPr>
          <p:cNvSpPr txBox="1"/>
          <p:nvPr/>
        </p:nvSpPr>
        <p:spPr>
          <a:xfrm>
            <a:off x="5015345" y="1478423"/>
            <a:ext cx="3678382" cy="1200329"/>
          </a:xfrm>
          <a:prstGeom prst="rect">
            <a:avLst/>
          </a:prstGeom>
          <a:noFill/>
        </p:spPr>
        <p:txBody>
          <a:bodyPr wrap="square" rtlCol="0">
            <a:spAutoFit/>
          </a:bodyPr>
          <a:lstStyle/>
          <a:p>
            <a:r>
              <a:rPr lang="en-US" b="1" dirty="0"/>
              <a:t>Procurement Services Website:</a:t>
            </a:r>
          </a:p>
          <a:p>
            <a:pPr marL="285750" indent="-285750">
              <a:buFont typeface="Symbol" panose="05050102010706020507" pitchFamily="18" charset="2"/>
              <a:buChar char="&gt;"/>
            </a:pPr>
            <a:r>
              <a:rPr lang="en-US" dirty="0">
                <a:solidFill>
                  <a:srgbClr val="25005C"/>
                </a:solidFill>
                <a:hlinkClick r:id="rId4">
                  <a:extLst>
                    <a:ext uri="{A12FA001-AC4F-418D-AE19-62706E023703}">
                      <ahyp:hlinkClr xmlns:ahyp="http://schemas.microsoft.com/office/drawing/2018/hyperlinkcolor" val="tx"/>
                    </a:ext>
                  </a:extLst>
                </a:hlinkClick>
              </a:rPr>
              <a:t>How to Buy</a:t>
            </a:r>
          </a:p>
          <a:p>
            <a:r>
              <a:rPr lang="en-US" dirty="0">
                <a:solidFill>
                  <a:srgbClr val="25005C"/>
                </a:solidFill>
                <a:hlinkClick r:id="rId4">
                  <a:extLst>
                    <a:ext uri="{A12FA001-AC4F-418D-AE19-62706E023703}">
                      <ahyp:hlinkClr xmlns:ahyp="http://schemas.microsoft.com/office/drawing/2018/hyperlinkcolor" val="tx"/>
                    </a:ext>
                  </a:extLst>
                </a:hlinkClick>
              </a:rPr>
              <a:t> </a:t>
            </a:r>
            <a:endParaRPr lang="en-US" dirty="0">
              <a:solidFill>
                <a:srgbClr val="25005C"/>
              </a:solidFill>
            </a:endParaRPr>
          </a:p>
          <a:p>
            <a:pPr marL="285750" indent="-285750">
              <a:buFont typeface="Symbol" panose="05050102010706020507" pitchFamily="18" charset="2"/>
              <a:buChar char="&gt;"/>
            </a:pPr>
            <a:r>
              <a:rPr lang="en-US" dirty="0">
                <a:solidFill>
                  <a:srgbClr val="25005C"/>
                </a:solidFill>
                <a:hlinkClick r:id="rId5">
                  <a:extLst>
                    <a:ext uri="{A12FA001-AC4F-418D-AE19-62706E023703}">
                      <ahyp:hlinkClr xmlns:ahyp="http://schemas.microsoft.com/office/drawing/2018/hyperlinkcolor" val="tx"/>
                    </a:ext>
                  </a:extLst>
                </a:hlinkClick>
              </a:rPr>
              <a:t>Workday Requisitions</a:t>
            </a:r>
            <a:endParaRPr lang="en-US" dirty="0">
              <a:solidFill>
                <a:srgbClr val="25005C"/>
              </a:solidFill>
            </a:endParaRPr>
          </a:p>
        </p:txBody>
      </p:sp>
      <p:pic>
        <p:nvPicPr>
          <p:cNvPr id="7" name="Picture 6" descr="Procurement Services website">
            <a:extLst>
              <a:ext uri="{FF2B5EF4-FFF2-40B4-BE49-F238E27FC236}">
                <a16:creationId xmlns:a16="http://schemas.microsoft.com/office/drawing/2014/main" id="{6B97EF2E-77B8-7858-09B2-E4AD0A722B27}"/>
              </a:ext>
            </a:extLst>
          </p:cNvPr>
          <p:cNvPicPr>
            <a:picLocks noChangeAspect="1"/>
          </p:cNvPicPr>
          <p:nvPr/>
        </p:nvPicPr>
        <p:blipFill>
          <a:blip r:embed="rId6"/>
          <a:stretch>
            <a:fillRect/>
          </a:stretch>
        </p:blipFill>
        <p:spPr>
          <a:xfrm>
            <a:off x="5015345" y="2939755"/>
            <a:ext cx="2906744" cy="1397173"/>
          </a:xfrm>
          <a:prstGeom prst="rect">
            <a:avLst/>
          </a:prstGeom>
        </p:spPr>
      </p:pic>
    </p:spTree>
    <p:extLst>
      <p:ext uri="{BB962C8B-B14F-4D97-AF65-F5344CB8AC3E}">
        <p14:creationId xmlns:p14="http://schemas.microsoft.com/office/powerpoint/2010/main" val="2807009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A1C407-ECEA-C2D2-6A08-26CD3E96B766}"/>
              </a:ext>
            </a:extLst>
          </p:cNvPr>
          <p:cNvSpPr>
            <a:spLocks noGrp="1"/>
          </p:cNvSpPr>
          <p:nvPr>
            <p:ph type="title"/>
          </p:nvPr>
        </p:nvSpPr>
        <p:spPr/>
        <p:txBody>
          <a:bodyPr/>
          <a:lstStyle/>
          <a:p>
            <a:r>
              <a:rPr lang="en-US" dirty="0"/>
              <a:t>Errors</a:t>
            </a:r>
          </a:p>
        </p:txBody>
      </p:sp>
      <p:sp>
        <p:nvSpPr>
          <p:cNvPr id="2" name="Text Placeholder 1">
            <a:extLst>
              <a:ext uri="{FF2B5EF4-FFF2-40B4-BE49-F238E27FC236}">
                <a16:creationId xmlns:a16="http://schemas.microsoft.com/office/drawing/2014/main" id="{045F6421-37CF-2069-A193-37371598C204}"/>
              </a:ext>
            </a:extLst>
          </p:cNvPr>
          <p:cNvSpPr>
            <a:spLocks noGrp="1"/>
          </p:cNvSpPr>
          <p:nvPr>
            <p:ph type="body" sz="quarter" idx="11"/>
          </p:nvPr>
        </p:nvSpPr>
        <p:spPr>
          <a:xfrm>
            <a:off x="447923" y="1462027"/>
            <a:ext cx="8197114" cy="2365901"/>
          </a:xfrm>
        </p:spPr>
        <p:txBody>
          <a:bodyPr/>
          <a:lstStyle/>
          <a:p>
            <a:pPr marL="0" indent="0">
              <a:buNone/>
            </a:pPr>
            <a:r>
              <a:rPr lang="en-US" sz="1800" b="0" i="0" dirty="0">
                <a:effectLst/>
                <a:latin typeface="Open Sans SemiBold" pitchFamily="2" charset="0"/>
                <a:ea typeface="Open Sans SemiBold" pitchFamily="2" charset="0"/>
                <a:cs typeface="Open Sans SemiBold" pitchFamily="2" charset="0"/>
              </a:rPr>
              <a:t>You may see Alert messages in the top right-hand corner. </a:t>
            </a:r>
          </a:p>
          <a:p>
            <a:r>
              <a:rPr lang="en-US" sz="1800" b="0" i="0" dirty="0">
                <a:effectLst/>
                <a:latin typeface="Open Sans SemiBold" pitchFamily="2" charset="0"/>
                <a:ea typeface="Open Sans SemiBold" pitchFamily="2" charset="0"/>
                <a:cs typeface="Open Sans SemiBold" pitchFamily="2" charset="0"/>
              </a:rPr>
              <a:t>Red Error messages mean something will need to be fixed before submitting. </a:t>
            </a:r>
          </a:p>
          <a:p>
            <a:r>
              <a:rPr lang="en-US" sz="1800" b="0" i="0" dirty="0">
                <a:effectLst/>
                <a:latin typeface="Open Sans SemiBold" pitchFamily="2" charset="0"/>
                <a:ea typeface="Open Sans SemiBold" pitchFamily="2" charset="0"/>
                <a:cs typeface="Open Sans SemiBold" pitchFamily="2" charset="0"/>
              </a:rPr>
              <a:t>Orange and yellow Alert messages indicate warnings</a:t>
            </a:r>
            <a:br>
              <a:rPr lang="en-US" sz="1800" dirty="0">
                <a:latin typeface="Open Sans SemiBold" pitchFamily="2" charset="0"/>
                <a:ea typeface="Open Sans SemiBold" pitchFamily="2" charset="0"/>
                <a:cs typeface="Open Sans SemiBold" pitchFamily="2" charset="0"/>
              </a:rPr>
            </a:br>
            <a:r>
              <a:rPr lang="en-US" sz="1800" b="0" i="0" dirty="0">
                <a:effectLst/>
                <a:latin typeface="Open Sans SemiBold" pitchFamily="2" charset="0"/>
                <a:ea typeface="Open Sans SemiBold" pitchFamily="2" charset="0"/>
                <a:cs typeface="Open Sans SemiBold" pitchFamily="2" charset="0"/>
              </a:rPr>
              <a:t>but will not impede the routing of your request.</a:t>
            </a:r>
            <a:endParaRPr lang="en-US" sz="1800" dirty="0">
              <a:latin typeface="Open Sans SemiBold" pitchFamily="2" charset="0"/>
              <a:ea typeface="Open Sans SemiBold" pitchFamily="2" charset="0"/>
              <a:cs typeface="Open Sans SemiBold" pitchFamily="2" charset="0"/>
            </a:endParaRPr>
          </a:p>
        </p:txBody>
      </p:sp>
      <p:pic>
        <p:nvPicPr>
          <p:cNvPr id="5" name="Picture 4" descr="Error flag in Workday.">
            <a:extLst>
              <a:ext uri="{FF2B5EF4-FFF2-40B4-BE49-F238E27FC236}">
                <a16:creationId xmlns:a16="http://schemas.microsoft.com/office/drawing/2014/main" id="{ED46E81F-5E97-F94B-FB10-F38070161530}"/>
              </a:ext>
            </a:extLst>
          </p:cNvPr>
          <p:cNvPicPr>
            <a:picLocks noChangeAspect="1"/>
          </p:cNvPicPr>
          <p:nvPr/>
        </p:nvPicPr>
        <p:blipFill>
          <a:blip r:embed="rId2"/>
          <a:stretch>
            <a:fillRect/>
          </a:stretch>
        </p:blipFill>
        <p:spPr>
          <a:xfrm>
            <a:off x="2858343" y="3125092"/>
            <a:ext cx="2463927" cy="558829"/>
          </a:xfrm>
          <a:prstGeom prst="rect">
            <a:avLst/>
          </a:prstGeom>
        </p:spPr>
      </p:pic>
      <p:pic>
        <p:nvPicPr>
          <p:cNvPr id="7" name="Picture 6" descr="Error flag message.">
            <a:extLst>
              <a:ext uri="{FF2B5EF4-FFF2-40B4-BE49-F238E27FC236}">
                <a16:creationId xmlns:a16="http://schemas.microsoft.com/office/drawing/2014/main" id="{E403F820-0B9D-A2F8-AFB1-92369283B045}"/>
              </a:ext>
            </a:extLst>
          </p:cNvPr>
          <p:cNvPicPr>
            <a:picLocks noChangeAspect="1"/>
          </p:cNvPicPr>
          <p:nvPr/>
        </p:nvPicPr>
        <p:blipFill>
          <a:blip r:embed="rId3"/>
          <a:stretch>
            <a:fillRect/>
          </a:stretch>
        </p:blipFill>
        <p:spPr>
          <a:xfrm>
            <a:off x="2059589" y="3827928"/>
            <a:ext cx="4419065" cy="809386"/>
          </a:xfrm>
          <a:prstGeom prst="rect">
            <a:avLst/>
          </a:prstGeom>
        </p:spPr>
      </p:pic>
      <p:pic>
        <p:nvPicPr>
          <p:cNvPr id="9" name="Picture 8" descr="Error flag message.">
            <a:extLst>
              <a:ext uri="{FF2B5EF4-FFF2-40B4-BE49-F238E27FC236}">
                <a16:creationId xmlns:a16="http://schemas.microsoft.com/office/drawing/2014/main" id="{4DC6797B-B461-60D3-D996-042B8BE18144}"/>
              </a:ext>
            </a:extLst>
          </p:cNvPr>
          <p:cNvPicPr>
            <a:picLocks noChangeAspect="1"/>
          </p:cNvPicPr>
          <p:nvPr/>
        </p:nvPicPr>
        <p:blipFill>
          <a:blip r:embed="rId4"/>
          <a:stretch>
            <a:fillRect/>
          </a:stretch>
        </p:blipFill>
        <p:spPr>
          <a:xfrm>
            <a:off x="2277210" y="4636602"/>
            <a:ext cx="4864350" cy="311166"/>
          </a:xfrm>
          <a:prstGeom prst="rect">
            <a:avLst/>
          </a:prstGeom>
        </p:spPr>
      </p:pic>
    </p:spTree>
    <p:extLst>
      <p:ext uri="{BB962C8B-B14F-4D97-AF65-F5344CB8AC3E}">
        <p14:creationId xmlns:p14="http://schemas.microsoft.com/office/powerpoint/2010/main" val="53629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91E82-A4A7-B89A-A2BB-5B4A4DFB77BE}"/>
              </a:ext>
            </a:extLst>
          </p:cNvPr>
          <p:cNvSpPr>
            <a:spLocks noGrp="1"/>
          </p:cNvSpPr>
          <p:nvPr>
            <p:ph type="title"/>
          </p:nvPr>
        </p:nvSpPr>
        <p:spPr/>
        <p:txBody>
          <a:bodyPr/>
          <a:lstStyle/>
          <a:p>
            <a:r>
              <a:rPr lang="en-US" dirty="0"/>
              <a:t>ATTACHMENTS</a:t>
            </a:r>
          </a:p>
        </p:txBody>
      </p:sp>
      <p:sp>
        <p:nvSpPr>
          <p:cNvPr id="2" name="Text Placeholder 1">
            <a:extLst>
              <a:ext uri="{FF2B5EF4-FFF2-40B4-BE49-F238E27FC236}">
                <a16:creationId xmlns:a16="http://schemas.microsoft.com/office/drawing/2014/main" id="{C8DA0072-91D7-3933-23D9-219E3245CD3B}"/>
              </a:ext>
            </a:extLst>
          </p:cNvPr>
          <p:cNvSpPr>
            <a:spLocks noGrp="1"/>
          </p:cNvSpPr>
          <p:nvPr>
            <p:ph type="body" sz="quarter" idx="11"/>
          </p:nvPr>
        </p:nvSpPr>
        <p:spPr>
          <a:xfrm>
            <a:off x="529565" y="1388799"/>
            <a:ext cx="8696077" cy="2365901"/>
          </a:xfrm>
        </p:spPr>
        <p:txBody>
          <a:bodyPr/>
          <a:lstStyle/>
          <a:p>
            <a:pPr marL="0" indent="0">
              <a:buNone/>
            </a:pPr>
            <a:r>
              <a:rPr lang="en-US" sz="2000" b="0" dirty="0"/>
              <a:t>Attachments for </a:t>
            </a:r>
            <a:r>
              <a:rPr lang="en-US" sz="2000" b="0" u="sng" dirty="0"/>
              <a:t>suppliers</a:t>
            </a:r>
            <a:r>
              <a:rPr lang="en-US" sz="2000" b="0" dirty="0"/>
              <a:t> should be flagged “external”</a:t>
            </a:r>
          </a:p>
          <a:p>
            <a:r>
              <a:rPr lang="en-US" sz="2000" b="0" dirty="0"/>
              <a:t>Quotes</a:t>
            </a:r>
          </a:p>
          <a:p>
            <a:r>
              <a:rPr lang="en-US" sz="2000" b="0" dirty="0"/>
              <a:t>M&amp;E certificate (with PO shown on it)</a:t>
            </a:r>
          </a:p>
          <a:p>
            <a:r>
              <a:rPr lang="en-US" sz="2000" b="0" dirty="0"/>
              <a:t>Resale certificate</a:t>
            </a:r>
          </a:p>
          <a:p>
            <a:r>
              <a:rPr lang="en-US" sz="2000" b="0" dirty="0"/>
              <a:t>Scope of work </a:t>
            </a:r>
          </a:p>
          <a:p>
            <a:endParaRPr lang="en-US" sz="2000" b="0" dirty="0"/>
          </a:p>
          <a:p>
            <a:pPr marL="0" indent="0">
              <a:buNone/>
            </a:pPr>
            <a:r>
              <a:rPr lang="en-US" sz="2000" b="0" dirty="0"/>
              <a:t>Attachment for internal review (not for supplier): </a:t>
            </a:r>
          </a:p>
          <a:p>
            <a:r>
              <a:rPr lang="en-US" sz="2000" b="0" dirty="0"/>
              <a:t>A page from the grant award</a:t>
            </a:r>
          </a:p>
          <a:p>
            <a:r>
              <a:rPr lang="en-US" sz="2000" b="0" dirty="0"/>
              <a:t>Sole source document justification</a:t>
            </a:r>
          </a:p>
          <a:p>
            <a:pPr marL="0" indent="0">
              <a:buNone/>
            </a:pPr>
            <a:endParaRPr lang="en-US" sz="2000" b="0" dirty="0"/>
          </a:p>
        </p:txBody>
      </p:sp>
    </p:spTree>
    <p:extLst>
      <p:ext uri="{BB962C8B-B14F-4D97-AF65-F5344CB8AC3E}">
        <p14:creationId xmlns:p14="http://schemas.microsoft.com/office/powerpoint/2010/main" val="415563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DB3DAA-4C57-9706-70FE-55EB5F38787A}"/>
              </a:ext>
            </a:extLst>
          </p:cNvPr>
          <p:cNvSpPr>
            <a:spLocks noGrp="1"/>
          </p:cNvSpPr>
          <p:nvPr>
            <p:ph type="title"/>
          </p:nvPr>
        </p:nvSpPr>
        <p:spPr/>
        <p:txBody>
          <a:bodyPr/>
          <a:lstStyle/>
          <a:p>
            <a:r>
              <a:rPr lang="en-US" dirty="0"/>
              <a:t>APPROVALS FOR NON-CATALOG REQUISITIONS</a:t>
            </a:r>
          </a:p>
        </p:txBody>
      </p:sp>
      <p:graphicFrame>
        <p:nvGraphicFramePr>
          <p:cNvPr id="8" name="Table 7">
            <a:extLst>
              <a:ext uri="{FF2B5EF4-FFF2-40B4-BE49-F238E27FC236}">
                <a16:creationId xmlns:a16="http://schemas.microsoft.com/office/drawing/2014/main" id="{BB47A6F4-F11E-A1EE-E09C-454B5123053C}"/>
              </a:ext>
            </a:extLst>
          </p:cNvPr>
          <p:cNvGraphicFramePr>
            <a:graphicFrameLocks noGrp="1"/>
          </p:cNvGraphicFramePr>
          <p:nvPr>
            <p:extLst>
              <p:ext uri="{D42A27DB-BD31-4B8C-83A1-F6EECF244321}">
                <p14:modId xmlns:p14="http://schemas.microsoft.com/office/powerpoint/2010/main" val="1664772741"/>
              </p:ext>
            </p:extLst>
          </p:nvPr>
        </p:nvGraphicFramePr>
        <p:xfrm>
          <a:off x="1770063" y="1363508"/>
          <a:ext cx="5181600" cy="2686309"/>
        </p:xfrm>
        <a:graphic>
          <a:graphicData uri="http://schemas.openxmlformats.org/drawingml/2006/table">
            <a:tbl>
              <a:tblPr firstRow="1"/>
              <a:tblGrid>
                <a:gridCol w="2590800">
                  <a:extLst>
                    <a:ext uri="{9D8B030D-6E8A-4147-A177-3AD203B41FA5}">
                      <a16:colId xmlns:a16="http://schemas.microsoft.com/office/drawing/2014/main" val="2850139838"/>
                    </a:ext>
                  </a:extLst>
                </a:gridCol>
                <a:gridCol w="2590800">
                  <a:extLst>
                    <a:ext uri="{9D8B030D-6E8A-4147-A177-3AD203B41FA5}">
                      <a16:colId xmlns:a16="http://schemas.microsoft.com/office/drawing/2014/main" val="1001162936"/>
                    </a:ext>
                  </a:extLst>
                </a:gridCol>
              </a:tblGrid>
              <a:tr h="208155">
                <a:tc>
                  <a:txBody>
                    <a:bodyPr/>
                    <a:lstStyle/>
                    <a:p>
                      <a:pPr algn="l" fontAlgn="base"/>
                      <a:r>
                        <a:rPr lang="en-US" sz="900" b="1" i="0">
                          <a:solidFill>
                            <a:srgbClr val="E8D3A2"/>
                          </a:solidFill>
                          <a:effectLst/>
                          <a:latin typeface="Open Sans" pitchFamily="2" charset="0"/>
                        </a:rPr>
                        <a:t>Who​</a:t>
                      </a:r>
                      <a:endParaRPr lang="en-US" sz="1000" b="1" i="0">
                        <a:solidFill>
                          <a:srgbClr val="E8D3A2"/>
                        </a:solidFill>
                        <a:effectLst/>
                      </a:endParaRPr>
                    </a:p>
                  </a:txBody>
                  <a:tcPr marL="49680" marR="49680" marT="24840" marB="24840">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14389" cap="flat" cmpd="sng" algn="ctr">
                      <a:solidFill>
                        <a:srgbClr val="E8D3A2"/>
                      </a:solidFill>
                      <a:prstDash val="solid"/>
                      <a:round/>
                      <a:headEnd type="none" w="med" len="med"/>
                      <a:tailEnd type="none" w="med" len="med"/>
                    </a:lnB>
                    <a:solidFill>
                      <a:srgbClr val="31006F"/>
                    </a:solidFill>
                  </a:tcPr>
                </a:tc>
                <a:tc>
                  <a:txBody>
                    <a:bodyPr/>
                    <a:lstStyle/>
                    <a:p>
                      <a:pPr algn="l" fontAlgn="base"/>
                      <a:r>
                        <a:rPr lang="en-US" sz="900" b="1" i="0">
                          <a:solidFill>
                            <a:srgbClr val="E8D3A2"/>
                          </a:solidFill>
                          <a:effectLst/>
                          <a:latin typeface="Open Sans" pitchFamily="2" charset="0"/>
                        </a:rPr>
                        <a:t>When​</a:t>
                      </a:r>
                      <a:endParaRPr lang="en-US" sz="1000" b="1" i="0">
                        <a:solidFill>
                          <a:srgbClr val="E8D3A2"/>
                        </a:solidFill>
                        <a:effectLst/>
                      </a:endParaRPr>
                    </a:p>
                  </a:txBody>
                  <a:tcPr marL="49680" marR="49680" marT="24840" marB="24840">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14389" cap="flat" cmpd="sng" algn="ctr">
                      <a:solidFill>
                        <a:srgbClr val="E8D3A2"/>
                      </a:solidFill>
                      <a:prstDash val="solid"/>
                      <a:round/>
                      <a:headEnd type="none" w="med" len="med"/>
                      <a:tailEnd type="none" w="med" len="med"/>
                    </a:lnB>
                    <a:solidFill>
                      <a:srgbClr val="31006F"/>
                    </a:solidFill>
                  </a:tcPr>
                </a:tc>
                <a:extLst>
                  <a:ext uri="{0D108BD9-81ED-4DB2-BD59-A6C34878D82A}">
                    <a16:rowId xmlns:a16="http://schemas.microsoft.com/office/drawing/2014/main" val="3813519514"/>
                  </a:ext>
                </a:extLst>
              </a:tr>
              <a:tr h="513772">
                <a:tc>
                  <a:txBody>
                    <a:bodyPr/>
                    <a:lstStyle/>
                    <a:p>
                      <a:pPr algn="l" fontAlgn="base"/>
                      <a:r>
                        <a:rPr lang="en-US" sz="900" b="0" i="0">
                          <a:solidFill>
                            <a:srgbClr val="33006F"/>
                          </a:solidFill>
                          <a:effectLst/>
                          <a:latin typeface="Open Sans" pitchFamily="2" charset="0"/>
                        </a:rPr>
                        <a:t>Shared Environment Requisition Specialist​</a:t>
                      </a:r>
                      <a:endParaRPr lang="en-US" sz="1000" b="0" i="0">
                        <a:solidFill>
                          <a:srgbClr val="33006F"/>
                        </a:solidFill>
                        <a:effectLst/>
                      </a:endParaRPr>
                    </a:p>
                  </a:txBody>
                  <a:tcPr marL="49680" marR="49680" marT="24840" marB="24840">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14389"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CDCBD5"/>
                    </a:solidFill>
                  </a:tcPr>
                </a:tc>
                <a:tc>
                  <a:txBody>
                    <a:bodyPr/>
                    <a:lstStyle/>
                    <a:p>
                      <a:pPr algn="l" fontAlgn="base"/>
                      <a:r>
                        <a:rPr lang="en-US" sz="900" b="0" i="0" dirty="0">
                          <a:solidFill>
                            <a:srgbClr val="33006F"/>
                          </a:solidFill>
                          <a:effectLst/>
                          <a:latin typeface="Open Sans" pitchFamily="2" charset="0"/>
                        </a:rPr>
                        <a:t>All non-catalog requisitions​</a:t>
                      </a:r>
                      <a:endParaRPr lang="en-US" sz="1000" b="0" i="0" dirty="0">
                        <a:solidFill>
                          <a:srgbClr val="33006F"/>
                        </a:solidFill>
                        <a:effectLst/>
                      </a:endParaRPr>
                    </a:p>
                  </a:txBody>
                  <a:tcPr marL="49680" marR="49680" marT="24840" marB="24840">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14389"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CDCBD5"/>
                    </a:solidFill>
                  </a:tcPr>
                </a:tc>
                <a:extLst>
                  <a:ext uri="{0D108BD9-81ED-4DB2-BD59-A6C34878D82A}">
                    <a16:rowId xmlns:a16="http://schemas.microsoft.com/office/drawing/2014/main" val="248550851"/>
                  </a:ext>
                </a:extLst>
              </a:tr>
              <a:tr h="345838">
                <a:tc>
                  <a:txBody>
                    <a:bodyPr/>
                    <a:lstStyle/>
                    <a:p>
                      <a:pPr algn="l" fontAlgn="base"/>
                      <a:r>
                        <a:rPr lang="en-US" sz="900" b="0" i="0">
                          <a:solidFill>
                            <a:srgbClr val="33006F"/>
                          </a:solidFill>
                          <a:effectLst/>
                          <a:latin typeface="Open Sans" pitchFamily="2" charset="0"/>
                        </a:rPr>
                        <a:t>Funding Approver​</a:t>
                      </a:r>
                      <a:endParaRPr lang="en-US" sz="1000" b="0" i="0">
                        <a:solidFill>
                          <a:srgbClr val="33006F"/>
                        </a:solidFill>
                        <a:effectLst/>
                      </a:endParaRPr>
                    </a:p>
                  </a:txBody>
                  <a:tcPr marL="49680" marR="49680" marT="24840" marB="24840">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E8E7EB"/>
                    </a:solidFill>
                  </a:tcPr>
                </a:tc>
                <a:tc>
                  <a:txBody>
                    <a:bodyPr/>
                    <a:lstStyle/>
                    <a:p>
                      <a:pPr algn="l" fontAlgn="base"/>
                      <a:r>
                        <a:rPr lang="en-US" sz="900" b="0" i="0">
                          <a:solidFill>
                            <a:srgbClr val="33006F"/>
                          </a:solidFill>
                          <a:effectLst/>
                          <a:latin typeface="Open Sans" pitchFamily="2" charset="0"/>
                        </a:rPr>
                        <a:t>All non-catalog requisitions​</a:t>
                      </a:r>
                      <a:endParaRPr lang="en-US" sz="1000" b="0" i="0">
                        <a:solidFill>
                          <a:srgbClr val="33006F"/>
                        </a:solidFill>
                        <a:effectLst/>
                      </a:endParaRPr>
                    </a:p>
                  </a:txBody>
                  <a:tcPr marL="49680" marR="49680" marT="24840" marB="24840">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E8E7EB"/>
                    </a:solidFill>
                  </a:tcPr>
                </a:tc>
                <a:extLst>
                  <a:ext uri="{0D108BD9-81ED-4DB2-BD59-A6C34878D82A}">
                    <a16:rowId xmlns:a16="http://schemas.microsoft.com/office/drawing/2014/main" val="1382186625"/>
                  </a:ext>
                </a:extLst>
              </a:tr>
              <a:tr h="360964">
                <a:tc>
                  <a:txBody>
                    <a:bodyPr/>
                    <a:lstStyle/>
                    <a:p>
                      <a:pPr algn="l" fontAlgn="base"/>
                      <a:r>
                        <a:rPr lang="en-US" sz="900" b="0" i="0">
                          <a:solidFill>
                            <a:srgbClr val="33006F"/>
                          </a:solidFill>
                          <a:effectLst/>
                          <a:latin typeface="Open Sans" pitchFamily="2" charset="0"/>
                        </a:rPr>
                        <a:t>IT Procurement Specialist​</a:t>
                      </a:r>
                      <a:endParaRPr lang="en-US" sz="1000" b="0" i="0">
                        <a:solidFill>
                          <a:srgbClr val="33006F"/>
                        </a:solidFill>
                        <a:effectLst/>
                      </a:endParaRPr>
                    </a:p>
                  </a:txBody>
                  <a:tcPr marL="49680" marR="49680" marT="24840" marB="24840">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CDCBD5"/>
                    </a:solidFill>
                  </a:tcPr>
                </a:tc>
                <a:tc>
                  <a:txBody>
                    <a:bodyPr/>
                    <a:lstStyle/>
                    <a:p>
                      <a:pPr algn="l" fontAlgn="base"/>
                      <a:r>
                        <a:rPr lang="en-US" sz="900" b="0" i="0">
                          <a:solidFill>
                            <a:srgbClr val="33006F"/>
                          </a:solidFill>
                          <a:effectLst/>
                          <a:latin typeface="Open Sans" pitchFamily="2" charset="0"/>
                        </a:rPr>
                        <a:t>Only when the Spend Category requires​</a:t>
                      </a:r>
                      <a:endParaRPr lang="en-US" sz="1000" b="0" i="0">
                        <a:solidFill>
                          <a:srgbClr val="33006F"/>
                        </a:solidFill>
                        <a:effectLst/>
                      </a:endParaRPr>
                    </a:p>
                  </a:txBody>
                  <a:tcPr marL="49680" marR="49680" marT="24840" marB="24840">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CDCBD5"/>
                    </a:solidFill>
                  </a:tcPr>
                </a:tc>
                <a:extLst>
                  <a:ext uri="{0D108BD9-81ED-4DB2-BD59-A6C34878D82A}">
                    <a16:rowId xmlns:a16="http://schemas.microsoft.com/office/drawing/2014/main" val="4258648108"/>
                  </a:ext>
                </a:extLst>
              </a:tr>
              <a:tr h="448308">
                <a:tc>
                  <a:txBody>
                    <a:bodyPr/>
                    <a:lstStyle/>
                    <a:p>
                      <a:pPr algn="l" fontAlgn="base"/>
                      <a:r>
                        <a:rPr lang="en-US" sz="900" b="0" i="0">
                          <a:solidFill>
                            <a:srgbClr val="33006F"/>
                          </a:solidFill>
                          <a:effectLst/>
                          <a:latin typeface="Open Sans" pitchFamily="2" charset="0"/>
                        </a:rPr>
                        <a:t>Environmental Health and Safety Specialist​</a:t>
                      </a:r>
                      <a:endParaRPr lang="en-US" sz="1000" b="0" i="0">
                        <a:solidFill>
                          <a:srgbClr val="33006F"/>
                        </a:solidFill>
                        <a:effectLst/>
                      </a:endParaRPr>
                    </a:p>
                  </a:txBody>
                  <a:tcPr marL="49680" marR="49680" marT="24840" marB="24840">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E8E7EB"/>
                    </a:solidFill>
                  </a:tcPr>
                </a:tc>
                <a:tc>
                  <a:txBody>
                    <a:bodyPr/>
                    <a:lstStyle/>
                    <a:p>
                      <a:pPr algn="l" fontAlgn="base"/>
                      <a:r>
                        <a:rPr lang="en-US" sz="900" b="0" i="0">
                          <a:solidFill>
                            <a:srgbClr val="33006F"/>
                          </a:solidFill>
                          <a:effectLst/>
                          <a:latin typeface="Open Sans" pitchFamily="2" charset="0"/>
                        </a:rPr>
                        <a:t>Only when the material type requires​</a:t>
                      </a:r>
                      <a:endParaRPr lang="en-US" sz="1000" b="0" i="0">
                        <a:solidFill>
                          <a:srgbClr val="33006F"/>
                        </a:solidFill>
                        <a:effectLst/>
                      </a:endParaRPr>
                    </a:p>
                  </a:txBody>
                  <a:tcPr marL="49680" marR="49680" marT="24840" marB="24840">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E8E7EB"/>
                    </a:solidFill>
                  </a:tcPr>
                </a:tc>
                <a:extLst>
                  <a:ext uri="{0D108BD9-81ED-4DB2-BD59-A6C34878D82A}">
                    <a16:rowId xmlns:a16="http://schemas.microsoft.com/office/drawing/2014/main" val="651623501"/>
                  </a:ext>
                </a:extLst>
              </a:tr>
              <a:tr h="448308">
                <a:tc>
                  <a:txBody>
                    <a:bodyPr/>
                    <a:lstStyle/>
                    <a:p>
                      <a:pPr algn="l" fontAlgn="base"/>
                      <a:r>
                        <a:rPr lang="en-US" sz="900" b="0" i="0">
                          <a:solidFill>
                            <a:srgbClr val="33006F"/>
                          </a:solidFill>
                          <a:effectLst/>
                          <a:latin typeface="Open Sans" pitchFamily="2" charset="0"/>
                        </a:rPr>
                        <a:t>Buyer​</a:t>
                      </a:r>
                      <a:endParaRPr lang="en-US" sz="1000" b="0" i="0">
                        <a:solidFill>
                          <a:srgbClr val="33006F"/>
                        </a:solidFill>
                        <a:effectLst/>
                      </a:endParaRPr>
                    </a:p>
                  </a:txBody>
                  <a:tcPr marL="49680" marR="49680" marT="24840" marB="24840">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CDCBD5"/>
                    </a:solidFill>
                  </a:tcPr>
                </a:tc>
                <a:tc>
                  <a:txBody>
                    <a:bodyPr/>
                    <a:lstStyle/>
                    <a:p>
                      <a:pPr algn="l" fontAlgn="base"/>
                      <a:r>
                        <a:rPr lang="en-US" sz="900" b="0" i="0">
                          <a:solidFill>
                            <a:srgbClr val="33006F"/>
                          </a:solidFill>
                          <a:effectLst/>
                          <a:latin typeface="Open Sans" pitchFamily="2" charset="0"/>
                        </a:rPr>
                        <a:t>Only when the requisition is greater than $10,000​</a:t>
                      </a:r>
                      <a:endParaRPr lang="en-US" sz="1000" b="0" i="0">
                        <a:solidFill>
                          <a:srgbClr val="33006F"/>
                        </a:solidFill>
                        <a:effectLst/>
                      </a:endParaRPr>
                    </a:p>
                  </a:txBody>
                  <a:tcPr marL="49680" marR="49680" marT="24840" marB="24840">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CDCBD5"/>
                    </a:solidFill>
                  </a:tcPr>
                </a:tc>
                <a:extLst>
                  <a:ext uri="{0D108BD9-81ED-4DB2-BD59-A6C34878D82A}">
                    <a16:rowId xmlns:a16="http://schemas.microsoft.com/office/drawing/2014/main" val="1532286115"/>
                  </a:ext>
                </a:extLst>
              </a:tr>
              <a:tr h="360964">
                <a:tc>
                  <a:txBody>
                    <a:bodyPr/>
                    <a:lstStyle/>
                    <a:p>
                      <a:pPr algn="l" fontAlgn="base"/>
                      <a:r>
                        <a:rPr lang="en-US" sz="900" b="0" i="0">
                          <a:solidFill>
                            <a:srgbClr val="33006F"/>
                          </a:solidFill>
                          <a:effectLst/>
                          <a:latin typeface="Open Sans" pitchFamily="2" charset="0"/>
                        </a:rPr>
                        <a:t>Business Asset Tracking Specialist​</a:t>
                      </a:r>
                      <a:endParaRPr lang="en-US" sz="1000" b="0" i="0">
                        <a:solidFill>
                          <a:srgbClr val="33006F"/>
                        </a:solidFill>
                        <a:effectLst/>
                      </a:endParaRPr>
                    </a:p>
                  </a:txBody>
                  <a:tcPr marL="49680" marR="49680" marT="24840" marB="24840">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E8E7EB"/>
                    </a:solidFill>
                  </a:tcPr>
                </a:tc>
                <a:tc>
                  <a:txBody>
                    <a:bodyPr/>
                    <a:lstStyle/>
                    <a:p>
                      <a:pPr algn="l" fontAlgn="base"/>
                      <a:r>
                        <a:rPr lang="en-US" sz="900" b="0" i="0" dirty="0">
                          <a:solidFill>
                            <a:srgbClr val="33006F"/>
                          </a:solidFill>
                          <a:effectLst/>
                          <a:latin typeface="Open Sans" pitchFamily="2" charset="0"/>
                        </a:rPr>
                        <a:t>Only when the Spend Category requires​</a:t>
                      </a:r>
                      <a:endParaRPr lang="en-US" sz="1000" b="0" i="0" dirty="0">
                        <a:solidFill>
                          <a:srgbClr val="33006F"/>
                        </a:solidFill>
                        <a:effectLst/>
                      </a:endParaRPr>
                    </a:p>
                  </a:txBody>
                  <a:tcPr marL="49680" marR="49680" marT="24840" marB="24840">
                    <a:lnL w="6350" cap="flat" cmpd="sng" algn="ctr">
                      <a:solidFill>
                        <a:srgbClr val="E8D3A2"/>
                      </a:solidFill>
                      <a:prstDash val="solid"/>
                      <a:round/>
                      <a:headEnd type="none" w="med" len="med"/>
                      <a:tailEnd type="none" w="med" len="med"/>
                    </a:lnL>
                    <a:lnR w="6350" cap="flat" cmpd="sng" algn="ctr">
                      <a:solidFill>
                        <a:srgbClr val="E8D3A2"/>
                      </a:solidFill>
                      <a:prstDash val="solid"/>
                      <a:round/>
                      <a:headEnd type="none" w="med" len="med"/>
                      <a:tailEnd type="none" w="med" len="med"/>
                    </a:lnR>
                    <a:lnT w="6350" cap="flat" cmpd="sng" algn="ctr">
                      <a:solidFill>
                        <a:srgbClr val="E8D3A2"/>
                      </a:solidFill>
                      <a:prstDash val="solid"/>
                      <a:round/>
                      <a:headEnd type="none" w="med" len="med"/>
                      <a:tailEnd type="none" w="med" len="med"/>
                    </a:lnT>
                    <a:lnB w="6350" cap="flat" cmpd="sng" algn="ctr">
                      <a:solidFill>
                        <a:srgbClr val="E8D3A2"/>
                      </a:solidFill>
                      <a:prstDash val="solid"/>
                      <a:round/>
                      <a:headEnd type="none" w="med" len="med"/>
                      <a:tailEnd type="none" w="med" len="med"/>
                    </a:lnB>
                    <a:solidFill>
                      <a:srgbClr val="E8E7EB"/>
                    </a:solidFill>
                  </a:tcPr>
                </a:tc>
                <a:extLst>
                  <a:ext uri="{0D108BD9-81ED-4DB2-BD59-A6C34878D82A}">
                    <a16:rowId xmlns:a16="http://schemas.microsoft.com/office/drawing/2014/main" val="2140407326"/>
                  </a:ext>
                </a:extLst>
              </a:tr>
            </a:tbl>
          </a:graphicData>
        </a:graphic>
      </p:graphicFrame>
      <p:sp>
        <p:nvSpPr>
          <p:cNvPr id="4" name="TextBox 3">
            <a:extLst>
              <a:ext uri="{FF2B5EF4-FFF2-40B4-BE49-F238E27FC236}">
                <a16:creationId xmlns:a16="http://schemas.microsoft.com/office/drawing/2014/main" id="{4ED7FCB8-5844-088B-600C-3F26BE41D1BB}"/>
              </a:ext>
            </a:extLst>
          </p:cNvPr>
          <p:cNvSpPr txBox="1"/>
          <p:nvPr/>
        </p:nvSpPr>
        <p:spPr>
          <a:xfrm>
            <a:off x="289932" y="4127436"/>
            <a:ext cx="8564136" cy="369332"/>
          </a:xfrm>
          <a:prstGeom prst="rect">
            <a:avLst/>
          </a:prstGeom>
          <a:noFill/>
        </p:spPr>
        <p:txBody>
          <a:bodyPr wrap="square" rtlCol="0">
            <a:spAutoFit/>
          </a:bodyPr>
          <a:lstStyle/>
          <a:p>
            <a:r>
              <a:rPr lang="en-US" dirty="0">
                <a:solidFill>
                  <a:srgbClr val="25005C"/>
                </a:solidFill>
                <a:hlinkClick r:id="rId2">
                  <a:extLst>
                    <a:ext uri="{A12FA001-AC4F-418D-AE19-62706E023703}">
                      <ahyp:hlinkClr xmlns:ahyp="http://schemas.microsoft.com/office/drawing/2018/hyperlinkcolor" val="tx"/>
                    </a:ext>
                  </a:extLst>
                </a:hlinkClick>
              </a:rPr>
              <a:t>Requisition Event Filter Nanolearning</a:t>
            </a:r>
            <a:endParaRPr lang="en-US" dirty="0">
              <a:solidFill>
                <a:srgbClr val="25005C"/>
              </a:solidFill>
            </a:endParaRPr>
          </a:p>
        </p:txBody>
      </p:sp>
    </p:spTree>
    <p:extLst>
      <p:ext uri="{BB962C8B-B14F-4D97-AF65-F5344CB8AC3E}">
        <p14:creationId xmlns:p14="http://schemas.microsoft.com/office/powerpoint/2010/main" val="2381136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269047-42DF-81F9-75E6-203F04036FB9}"/>
              </a:ext>
            </a:extLst>
          </p:cNvPr>
          <p:cNvSpPr>
            <a:spLocks noGrp="1"/>
          </p:cNvSpPr>
          <p:nvPr>
            <p:ph type="title"/>
          </p:nvPr>
        </p:nvSpPr>
        <p:spPr/>
        <p:txBody>
          <a:bodyPr/>
          <a:lstStyle/>
          <a:p>
            <a:r>
              <a:rPr lang="en-US" dirty="0"/>
              <a:t>NON-CATALOG REMINDERS</a:t>
            </a:r>
          </a:p>
        </p:txBody>
      </p:sp>
      <p:sp>
        <p:nvSpPr>
          <p:cNvPr id="2" name="Text Placeholder 1">
            <a:extLst>
              <a:ext uri="{FF2B5EF4-FFF2-40B4-BE49-F238E27FC236}">
                <a16:creationId xmlns:a16="http://schemas.microsoft.com/office/drawing/2014/main" id="{31256D2F-B5F7-C656-45F7-8D821E596047}"/>
              </a:ext>
            </a:extLst>
          </p:cNvPr>
          <p:cNvSpPr>
            <a:spLocks noGrp="1"/>
          </p:cNvSpPr>
          <p:nvPr>
            <p:ph type="body" sz="quarter" idx="11"/>
          </p:nvPr>
        </p:nvSpPr>
        <p:spPr>
          <a:xfrm>
            <a:off x="473443" y="1536703"/>
            <a:ext cx="8197114" cy="2365901"/>
          </a:xfrm>
        </p:spPr>
        <p:txBody>
          <a:bodyPr/>
          <a:lstStyle/>
          <a:p>
            <a:r>
              <a:rPr lang="en-US" sz="2000" b="0" dirty="0"/>
              <a:t>Do not sign any goods and services contracts with a supplier. Contact the Purchasing team for assistance.</a:t>
            </a:r>
          </a:p>
          <a:p>
            <a:r>
              <a:rPr lang="en-US" sz="2000" b="0" dirty="0"/>
              <a:t>Check with Purchasing for available contracts that the purchase can be bought with if you don’t see one during your initial search. See the </a:t>
            </a:r>
            <a:r>
              <a:rPr lang="en-US" sz="2000" b="0" dirty="0">
                <a:hlinkClick r:id="rId2"/>
              </a:rPr>
              <a:t>Subject Matter Expert webpage </a:t>
            </a:r>
            <a:r>
              <a:rPr lang="en-US" sz="2000" b="0" dirty="0"/>
              <a:t>to find the right individual.</a:t>
            </a:r>
          </a:p>
        </p:txBody>
      </p:sp>
    </p:spTree>
    <p:extLst>
      <p:ext uri="{BB962C8B-B14F-4D97-AF65-F5344CB8AC3E}">
        <p14:creationId xmlns:p14="http://schemas.microsoft.com/office/powerpoint/2010/main" val="3790286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3E968-CBAC-B159-0B15-651386A461AA}"/>
              </a:ext>
            </a:extLst>
          </p:cNvPr>
          <p:cNvSpPr>
            <a:spLocks noGrp="1"/>
          </p:cNvSpPr>
          <p:nvPr>
            <p:ph type="title"/>
          </p:nvPr>
        </p:nvSpPr>
        <p:spPr/>
        <p:txBody>
          <a:bodyPr/>
          <a:lstStyle/>
          <a:p>
            <a:r>
              <a:rPr lang="en-US" dirty="0"/>
              <a:t>TRACKING</a:t>
            </a:r>
          </a:p>
        </p:txBody>
      </p:sp>
      <p:sp>
        <p:nvSpPr>
          <p:cNvPr id="2" name="Text Placeholder 1">
            <a:extLst>
              <a:ext uri="{FF2B5EF4-FFF2-40B4-BE49-F238E27FC236}">
                <a16:creationId xmlns:a16="http://schemas.microsoft.com/office/drawing/2014/main" id="{F5E6EE5C-0C13-4B84-1F78-21A7CFCB3579}"/>
              </a:ext>
            </a:extLst>
          </p:cNvPr>
          <p:cNvSpPr>
            <a:spLocks noGrp="1"/>
          </p:cNvSpPr>
          <p:nvPr>
            <p:ph type="body" sz="quarter" idx="11"/>
          </p:nvPr>
        </p:nvSpPr>
        <p:spPr>
          <a:xfrm>
            <a:off x="447922" y="1519026"/>
            <a:ext cx="8197114" cy="2365901"/>
          </a:xfrm>
        </p:spPr>
        <p:txBody>
          <a:bodyPr/>
          <a:lstStyle/>
          <a:p>
            <a:r>
              <a:rPr lang="en-US" sz="1400" b="0" dirty="0"/>
              <a:t>Find Requisitions Report in Workday</a:t>
            </a:r>
          </a:p>
          <a:p>
            <a:r>
              <a:rPr lang="en-US" sz="1400" b="0" dirty="0"/>
              <a:t>Add Requisitions App to your menu</a:t>
            </a:r>
          </a:p>
          <a:p>
            <a:r>
              <a:rPr lang="en-US" sz="1400" b="0" dirty="0"/>
              <a:t>“Process History” will show the approval process up to the current step. But be mindful that not all individuals who show up as “Buyers” in Process History can help with the order. Check the </a:t>
            </a:r>
            <a:r>
              <a:rPr lang="en-US" sz="1400" b="0" dirty="0">
                <a:solidFill>
                  <a:srgbClr val="25005C"/>
                </a:solidFill>
                <a:hlinkClick r:id="rId2">
                  <a:extLst>
                    <a:ext uri="{A12FA001-AC4F-418D-AE19-62706E023703}">
                      <ahyp:hlinkClr xmlns:ahyp="http://schemas.microsoft.com/office/drawing/2018/hyperlinkcolor" val="tx"/>
                    </a:ext>
                  </a:extLst>
                </a:hlinkClick>
              </a:rPr>
              <a:t>SME page </a:t>
            </a:r>
            <a:r>
              <a:rPr lang="en-US" sz="1400" b="0" dirty="0"/>
              <a:t>for a contact.</a:t>
            </a:r>
            <a:endParaRPr lang="en-US" sz="1400" b="0" dirty="0">
              <a:solidFill>
                <a:schemeClr val="tx1"/>
              </a:solidFill>
            </a:endParaRPr>
          </a:p>
        </p:txBody>
      </p:sp>
      <p:pic>
        <p:nvPicPr>
          <p:cNvPr id="5" name="Picture 4" descr="Process History tab in requisition in Workday.">
            <a:extLst>
              <a:ext uri="{FF2B5EF4-FFF2-40B4-BE49-F238E27FC236}">
                <a16:creationId xmlns:a16="http://schemas.microsoft.com/office/drawing/2014/main" id="{8042C37B-B2C8-8FEB-AE96-FC9272671B04}"/>
              </a:ext>
            </a:extLst>
          </p:cNvPr>
          <p:cNvPicPr>
            <a:picLocks noChangeAspect="1"/>
          </p:cNvPicPr>
          <p:nvPr/>
        </p:nvPicPr>
        <p:blipFill>
          <a:blip r:embed="rId3"/>
          <a:stretch>
            <a:fillRect/>
          </a:stretch>
        </p:blipFill>
        <p:spPr>
          <a:xfrm>
            <a:off x="1220962" y="2993511"/>
            <a:ext cx="6163984" cy="2149989"/>
          </a:xfrm>
          <a:prstGeom prst="rect">
            <a:avLst/>
          </a:prstGeom>
        </p:spPr>
      </p:pic>
    </p:spTree>
    <p:extLst>
      <p:ext uri="{BB962C8B-B14F-4D97-AF65-F5344CB8AC3E}">
        <p14:creationId xmlns:p14="http://schemas.microsoft.com/office/powerpoint/2010/main" val="1697102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2EAA-D4BC-C527-CDA7-04273FAD4AE5}"/>
              </a:ext>
            </a:extLst>
          </p:cNvPr>
          <p:cNvSpPr>
            <a:spLocks noGrp="1"/>
          </p:cNvSpPr>
          <p:nvPr>
            <p:ph type="title"/>
          </p:nvPr>
        </p:nvSpPr>
        <p:spPr/>
        <p:txBody>
          <a:bodyPr/>
          <a:lstStyle/>
          <a:p>
            <a:r>
              <a:rPr lang="en-US" dirty="0"/>
              <a:t>OTHER REQUISITION CONSIDERATIONS</a:t>
            </a:r>
          </a:p>
        </p:txBody>
      </p:sp>
    </p:spTree>
    <p:extLst>
      <p:ext uri="{BB962C8B-B14F-4D97-AF65-F5344CB8AC3E}">
        <p14:creationId xmlns:p14="http://schemas.microsoft.com/office/powerpoint/2010/main" val="1503404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ADC254-3C9E-E4A0-6B8A-33978E1B1798}"/>
              </a:ext>
            </a:extLst>
          </p:cNvPr>
          <p:cNvSpPr>
            <a:spLocks noGrp="1"/>
          </p:cNvSpPr>
          <p:nvPr>
            <p:ph type="title"/>
          </p:nvPr>
        </p:nvSpPr>
        <p:spPr/>
        <p:txBody>
          <a:bodyPr/>
          <a:lstStyle/>
          <a:p>
            <a:r>
              <a:rPr lang="en-US" dirty="0"/>
              <a:t>EXCEPTION ITEMS</a:t>
            </a:r>
          </a:p>
        </p:txBody>
      </p:sp>
      <p:sp>
        <p:nvSpPr>
          <p:cNvPr id="2" name="Text Placeholder 1">
            <a:extLst>
              <a:ext uri="{FF2B5EF4-FFF2-40B4-BE49-F238E27FC236}">
                <a16:creationId xmlns:a16="http://schemas.microsoft.com/office/drawing/2014/main" id="{6B768AF1-1477-C454-C139-6C9E03B547B1}"/>
              </a:ext>
            </a:extLst>
          </p:cNvPr>
          <p:cNvSpPr>
            <a:spLocks noGrp="1"/>
          </p:cNvSpPr>
          <p:nvPr>
            <p:ph type="body" sz="quarter" idx="11"/>
          </p:nvPr>
        </p:nvSpPr>
        <p:spPr>
          <a:xfrm>
            <a:off x="344014" y="1564413"/>
            <a:ext cx="8197114" cy="2365901"/>
          </a:xfrm>
        </p:spPr>
        <p:txBody>
          <a:bodyPr/>
          <a:lstStyle/>
          <a:p>
            <a:r>
              <a:rPr lang="en-US" sz="1800" b="0" dirty="0"/>
              <a:t>Some purchases require special considerations, including prior approvals or other requirements. An Exception Items list has been created to assist with your purchasing decisions.</a:t>
            </a:r>
          </a:p>
          <a:p>
            <a:r>
              <a:rPr lang="en-US" sz="1800" b="0" dirty="0"/>
              <a:t>Exceptions include things like fume hoods, biological safety cabinets, live animals, radioactive materials and more. Full list on the </a:t>
            </a:r>
            <a:r>
              <a:rPr lang="en-US" sz="1800" b="0" dirty="0">
                <a:hlinkClick r:id="rId2"/>
              </a:rPr>
              <a:t>Exceptions web page.</a:t>
            </a:r>
            <a:endParaRPr lang="en-US" sz="1800" b="0" dirty="0"/>
          </a:p>
          <a:p>
            <a:r>
              <a:rPr lang="en-US" sz="1800" b="0" dirty="0"/>
              <a:t>Requests for these commodities may require completing a questionnaire in Workday and approval from other teams.</a:t>
            </a:r>
          </a:p>
        </p:txBody>
      </p:sp>
    </p:spTree>
    <p:extLst>
      <p:ext uri="{BB962C8B-B14F-4D97-AF65-F5344CB8AC3E}">
        <p14:creationId xmlns:p14="http://schemas.microsoft.com/office/powerpoint/2010/main" val="3354592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ASSET TRACKING</a:t>
            </a:r>
          </a:p>
        </p:txBody>
      </p:sp>
      <p:sp>
        <p:nvSpPr>
          <p:cNvPr id="6" name="Text Placeholder 5"/>
          <p:cNvSpPr>
            <a:spLocks noGrp="1"/>
          </p:cNvSpPr>
          <p:nvPr>
            <p:ph type="body" sz="quarter" idx="11"/>
          </p:nvPr>
        </p:nvSpPr>
        <p:spPr>
          <a:xfrm>
            <a:off x="399432" y="1592122"/>
            <a:ext cx="8197114" cy="2365901"/>
          </a:xfrm>
        </p:spPr>
        <p:txBody>
          <a:bodyPr/>
          <a:lstStyle/>
          <a:p>
            <a:r>
              <a:rPr lang="en-US" sz="2000" b="0" dirty="0"/>
              <a:t>Trackable spend categories were created specifically to identify equipment purchases that will result in the creation of an asset record.</a:t>
            </a:r>
          </a:p>
          <a:p>
            <a:r>
              <a:rPr lang="en-US" sz="2000" b="0" dirty="0"/>
              <a:t>Business Asset Tracking will review requisitions and receipts based on spend category used.</a:t>
            </a:r>
          </a:p>
          <a:p>
            <a:r>
              <a:rPr lang="en-US" sz="2000" b="0" dirty="0">
                <a:hlinkClick r:id="rId2"/>
              </a:rPr>
              <a:t>Visit the EIO website</a:t>
            </a:r>
            <a:r>
              <a:rPr lang="en-US" sz="2000" b="0" dirty="0"/>
              <a:t>. </a:t>
            </a:r>
          </a:p>
        </p:txBody>
      </p:sp>
    </p:spTree>
    <p:extLst>
      <p:ext uri="{BB962C8B-B14F-4D97-AF65-F5344CB8AC3E}">
        <p14:creationId xmlns:p14="http://schemas.microsoft.com/office/powerpoint/2010/main" val="922755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144DAA-6738-62C6-6E87-1DC45FD60330}"/>
              </a:ext>
            </a:extLst>
          </p:cNvPr>
          <p:cNvSpPr>
            <a:spLocks noGrp="1"/>
          </p:cNvSpPr>
          <p:nvPr>
            <p:ph type="title"/>
          </p:nvPr>
        </p:nvSpPr>
        <p:spPr/>
        <p:txBody>
          <a:bodyPr/>
          <a:lstStyle/>
          <a:p>
            <a:r>
              <a:rPr lang="en-US" dirty="0"/>
              <a:t> REQUIREMENTS ON M&amp;E TAX EXEMPTIONS</a:t>
            </a:r>
          </a:p>
        </p:txBody>
      </p:sp>
      <p:sp>
        <p:nvSpPr>
          <p:cNvPr id="2" name="Text Placeholder 1">
            <a:extLst>
              <a:ext uri="{FF2B5EF4-FFF2-40B4-BE49-F238E27FC236}">
                <a16:creationId xmlns:a16="http://schemas.microsoft.com/office/drawing/2014/main" id="{489A8309-AEEC-851E-102A-8DED3A7B2811}"/>
              </a:ext>
            </a:extLst>
          </p:cNvPr>
          <p:cNvSpPr>
            <a:spLocks noGrp="1"/>
          </p:cNvSpPr>
          <p:nvPr>
            <p:ph type="body" sz="quarter" idx="11"/>
          </p:nvPr>
        </p:nvSpPr>
        <p:spPr>
          <a:xfrm>
            <a:off x="447923" y="1730667"/>
            <a:ext cx="8197114" cy="2937925"/>
          </a:xfrm>
        </p:spPr>
        <p:txBody>
          <a:bodyPr/>
          <a:lstStyle/>
          <a:p>
            <a:pPr marL="342900" indent="-342900">
              <a:buAutoNum type="arabicPeriod"/>
            </a:pPr>
            <a:r>
              <a:rPr lang="en-US" sz="1500" b="0" dirty="0"/>
              <a:t>The Exemption is intended for Research &amp; Development. The research must qualify for the exemption:  </a:t>
            </a:r>
          </a:p>
          <a:p>
            <a:pPr lvl="1"/>
            <a:r>
              <a:rPr lang="en-US" sz="1500" b="0" dirty="0"/>
              <a:t>Five qualifying categories: 1. Advanced Computing 2. Advanced Materials 3. Biotechnology 4. Electronic Device Technology 5. Environmental Technology</a:t>
            </a:r>
            <a:br>
              <a:rPr lang="en-US" sz="1500" dirty="0"/>
            </a:br>
            <a:endParaRPr lang="en-US" sz="1500" dirty="0"/>
          </a:p>
          <a:p>
            <a:pPr marL="342900" indent="-342900">
              <a:buFont typeface="+mj-lt"/>
              <a:buAutoNum type="arabicPeriod"/>
            </a:pPr>
            <a:r>
              <a:rPr lang="en-US" sz="1500" b="0" dirty="0"/>
              <a:t>Purchase must meet these requirements:</a:t>
            </a:r>
          </a:p>
          <a:p>
            <a:pPr lvl="1"/>
            <a:r>
              <a:rPr lang="en-US" sz="1500" b="0" dirty="0"/>
              <a:t>1. Useful  life &gt; = 1 year</a:t>
            </a:r>
            <a:br>
              <a:rPr lang="en-US" sz="1500" b="0" dirty="0"/>
            </a:br>
            <a:r>
              <a:rPr lang="en-US" sz="1500" b="0" dirty="0"/>
              <a:t>2. used more than 50% annually on qualifying research</a:t>
            </a:r>
            <a:br>
              <a:rPr lang="en-US" sz="1500" b="0" dirty="0"/>
            </a:br>
            <a:r>
              <a:rPr lang="en-US" sz="1500" b="0" dirty="0"/>
              <a:t>3. Have an acquisition cost &gt;= $200  (exception to $200: Workday Fabrication Project exists (PJ </a:t>
            </a:r>
            <a:r>
              <a:rPr lang="en-US" sz="1500" b="0" dirty="0" err="1"/>
              <a:t>worktag</a:t>
            </a:r>
            <a:r>
              <a:rPr lang="en-US" sz="1500" b="0" dirty="0"/>
              <a:t> needs to be added in additional </a:t>
            </a:r>
            <a:r>
              <a:rPr lang="en-US" sz="1500" b="0" dirty="0" err="1"/>
              <a:t>worktags</a:t>
            </a:r>
            <a:r>
              <a:rPr lang="en-US" sz="1500" b="0" dirty="0"/>
              <a:t> section)</a:t>
            </a:r>
          </a:p>
          <a:p>
            <a:pPr marL="742950" lvl="1" indent="-285750">
              <a:buFont typeface="Arial" panose="020B0604020202020204" pitchFamily="34" charset="0"/>
              <a:buChar char="•"/>
            </a:pPr>
            <a:r>
              <a:rPr lang="en-US" sz="1500" i="1" dirty="0"/>
              <a:t>NO CONSUMABLES or WARRANTIES allowed</a:t>
            </a:r>
            <a:endParaRPr lang="en-US" dirty="0"/>
          </a:p>
        </p:txBody>
      </p:sp>
    </p:spTree>
    <p:extLst>
      <p:ext uri="{BB962C8B-B14F-4D97-AF65-F5344CB8AC3E}">
        <p14:creationId xmlns:p14="http://schemas.microsoft.com/office/powerpoint/2010/main" val="1289730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323C73-1A6D-4B8A-634E-25BBCE63B56F}"/>
              </a:ext>
            </a:extLst>
          </p:cNvPr>
          <p:cNvSpPr>
            <a:spLocks noGrp="1"/>
          </p:cNvSpPr>
          <p:nvPr>
            <p:ph type="title"/>
          </p:nvPr>
        </p:nvSpPr>
        <p:spPr/>
        <p:txBody>
          <a:bodyPr/>
          <a:lstStyle/>
          <a:p>
            <a:r>
              <a:rPr lang="en-US" dirty="0"/>
              <a:t>MORE M&amp;E TAX EXEMPTION REQUIREMENTS</a:t>
            </a:r>
          </a:p>
        </p:txBody>
      </p:sp>
      <p:sp>
        <p:nvSpPr>
          <p:cNvPr id="2" name="Text Placeholder 1">
            <a:extLst>
              <a:ext uri="{FF2B5EF4-FFF2-40B4-BE49-F238E27FC236}">
                <a16:creationId xmlns:a16="http://schemas.microsoft.com/office/drawing/2014/main" id="{8954B7B1-841C-4E50-EB67-797209092988}"/>
              </a:ext>
            </a:extLst>
          </p:cNvPr>
          <p:cNvSpPr>
            <a:spLocks noGrp="1"/>
          </p:cNvSpPr>
          <p:nvPr>
            <p:ph type="body" sz="quarter" idx="11"/>
          </p:nvPr>
        </p:nvSpPr>
        <p:spPr>
          <a:xfrm>
            <a:off x="447923" y="1363508"/>
            <a:ext cx="8197114" cy="3478948"/>
          </a:xfrm>
        </p:spPr>
        <p:txBody>
          <a:bodyPr/>
          <a:lstStyle/>
          <a:p>
            <a:pPr marL="0" indent="0">
              <a:buNone/>
            </a:pPr>
            <a:r>
              <a:rPr lang="en-US" sz="1200" dirty="0"/>
              <a:t>3.	The only proper purchasing method:   </a:t>
            </a:r>
          </a:p>
          <a:p>
            <a:pPr lvl="1"/>
            <a:r>
              <a:rPr lang="en-US" sz="1200" dirty="0"/>
              <a:t>Requisition in Workday as PRE-approval is required.</a:t>
            </a:r>
          </a:p>
          <a:p>
            <a:pPr marL="742950" lvl="1" indent="-285750">
              <a:buFont typeface="Arial" panose="020B0604020202020204" pitchFamily="34" charset="0"/>
              <a:buChar char="•"/>
            </a:pPr>
            <a:r>
              <a:rPr lang="en-US" sz="1200" dirty="0"/>
              <a:t>No ProCard purchases</a:t>
            </a:r>
          </a:p>
          <a:p>
            <a:pPr marL="742950" lvl="1" indent="-285750">
              <a:buFont typeface="Arial" panose="020B0604020202020204" pitchFamily="34" charset="0"/>
              <a:buChar char="•"/>
            </a:pPr>
            <a:r>
              <a:rPr lang="en-US" sz="1200" dirty="0"/>
              <a:t>No employee reimbursements</a:t>
            </a:r>
          </a:p>
          <a:p>
            <a:pPr marL="742950" lvl="1" indent="-285750">
              <a:buFont typeface="Arial" panose="020B0604020202020204" pitchFamily="34" charset="0"/>
              <a:buChar char="•"/>
            </a:pPr>
            <a:r>
              <a:rPr lang="en-US" sz="1200" dirty="0"/>
              <a:t>No after the fact Supplier Invoice requests (SQs) for already received items where invoice needs to be paid (</a:t>
            </a:r>
            <a:r>
              <a:rPr lang="en-US" sz="1200" i="1" dirty="0"/>
              <a:t>Exception:</a:t>
            </a:r>
            <a:r>
              <a:rPr lang="en-US" sz="1200" dirty="0"/>
              <a:t> M&amp;E approval was in the legacy system, Ariba, but the Supplier was not paid prior to WD cutover. Must provide legacy PO details.)</a:t>
            </a:r>
            <a:br>
              <a:rPr lang="en-US" sz="1200" dirty="0">
                <a:solidFill>
                  <a:srgbClr val="FF0000"/>
                </a:solidFill>
              </a:rPr>
            </a:br>
            <a:endParaRPr lang="en-US" sz="1200" dirty="0">
              <a:solidFill>
                <a:srgbClr val="FF0000"/>
              </a:solidFill>
            </a:endParaRPr>
          </a:p>
          <a:p>
            <a:pPr marL="0" indent="0">
              <a:buNone/>
            </a:pPr>
            <a:r>
              <a:rPr lang="en-US" sz="1200" dirty="0"/>
              <a:t>4.	Include a valid M&amp;E Research statement :</a:t>
            </a:r>
            <a:br>
              <a:rPr lang="en-US" sz="1200" dirty="0"/>
            </a:br>
            <a:r>
              <a:rPr lang="en-US" sz="1200" dirty="0"/>
              <a:t>            Provide a brief description of the type of research being done, and the hoped-for development 	outcome. </a:t>
            </a:r>
            <a:r>
              <a:rPr lang="en-US" sz="1200" dirty="0">
                <a:hlinkClick r:id="rId2"/>
              </a:rPr>
              <a:t>M&amp;E Statement </a:t>
            </a:r>
            <a:r>
              <a:rPr lang="en-US" sz="1200" u="sng" dirty="0">
                <a:solidFill>
                  <a:srgbClr val="0070C0"/>
                </a:solidFill>
                <a:hlinkClick r:id="rId2"/>
              </a:rPr>
              <a:t>Examples </a:t>
            </a:r>
            <a:br>
              <a:rPr lang="en-US" sz="1200" dirty="0"/>
            </a:br>
            <a:endParaRPr lang="en-US" sz="1200" dirty="0"/>
          </a:p>
          <a:p>
            <a:pPr marL="0" indent="0">
              <a:buNone/>
            </a:pPr>
            <a:r>
              <a:rPr lang="en-US" sz="1200" dirty="0"/>
              <a:t>5.	Attach a valid </a:t>
            </a:r>
            <a:r>
              <a:rPr lang="en-US" sz="1200" dirty="0">
                <a:hlinkClick r:id="rId3"/>
              </a:rPr>
              <a:t>M&amp;E Tax Exemption certificate</a:t>
            </a:r>
            <a:br>
              <a:rPr lang="en-US" sz="1200" dirty="0"/>
            </a:br>
            <a:r>
              <a:rPr lang="en-US" sz="1200" dirty="0"/>
              <a:t>	Single-use</a:t>
            </a:r>
            <a:br>
              <a:rPr lang="en-US" sz="1200" dirty="0"/>
            </a:br>
            <a:r>
              <a:rPr lang="en-US" sz="1200" dirty="0"/>
              <a:t>	Include supplier name and put current date in lower right-hand corner of page 1.</a:t>
            </a:r>
            <a:br>
              <a:rPr lang="en-US" sz="1200" dirty="0"/>
            </a:br>
            <a:r>
              <a:rPr lang="en-US" sz="1200" dirty="0"/>
              <a:t>	Must be marked External = Yes   (as this must go to the supplier)</a:t>
            </a:r>
          </a:p>
          <a:p>
            <a:endParaRPr lang="en-US" sz="1800" dirty="0"/>
          </a:p>
        </p:txBody>
      </p:sp>
    </p:spTree>
    <p:extLst>
      <p:ext uri="{BB962C8B-B14F-4D97-AF65-F5344CB8AC3E}">
        <p14:creationId xmlns:p14="http://schemas.microsoft.com/office/powerpoint/2010/main" val="187538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5B4A-59EC-7E93-F1B8-D04EEDB459B4}"/>
              </a:ext>
            </a:extLst>
          </p:cNvPr>
          <p:cNvSpPr>
            <a:spLocks noGrp="1"/>
          </p:cNvSpPr>
          <p:nvPr>
            <p:ph type="title"/>
          </p:nvPr>
        </p:nvSpPr>
        <p:spPr/>
        <p:txBody>
          <a:bodyPr/>
          <a:lstStyle/>
          <a:p>
            <a:r>
              <a:rPr lang="en-US" dirty="0"/>
              <a:t>WHAT TO KNOW BEFORE YOU BEGIN</a:t>
            </a:r>
          </a:p>
        </p:txBody>
      </p:sp>
    </p:spTree>
    <p:extLst>
      <p:ext uri="{BB962C8B-B14F-4D97-AF65-F5344CB8AC3E}">
        <p14:creationId xmlns:p14="http://schemas.microsoft.com/office/powerpoint/2010/main" val="1534980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0A248-5D19-5056-2188-C74E93A7229C}"/>
              </a:ext>
            </a:extLst>
          </p:cNvPr>
          <p:cNvSpPr>
            <a:spLocks noGrp="1"/>
          </p:cNvSpPr>
          <p:nvPr>
            <p:ph type="title"/>
          </p:nvPr>
        </p:nvSpPr>
        <p:spPr/>
        <p:txBody>
          <a:bodyPr/>
          <a:lstStyle/>
          <a:p>
            <a:r>
              <a:rPr lang="en-US" dirty="0"/>
              <a:t>MACHINERY AND EQUIPMENT TAX </a:t>
            </a:r>
          </a:p>
        </p:txBody>
      </p:sp>
      <p:sp>
        <p:nvSpPr>
          <p:cNvPr id="2" name="Text Placeholder 1">
            <a:extLst>
              <a:ext uri="{FF2B5EF4-FFF2-40B4-BE49-F238E27FC236}">
                <a16:creationId xmlns:a16="http://schemas.microsoft.com/office/drawing/2014/main" id="{6AEC8DA3-5FD9-1D64-518F-1B3F0D35FE82}"/>
              </a:ext>
            </a:extLst>
          </p:cNvPr>
          <p:cNvSpPr>
            <a:spLocks noGrp="1"/>
          </p:cNvSpPr>
          <p:nvPr>
            <p:ph type="body" sz="quarter" idx="11"/>
          </p:nvPr>
        </p:nvSpPr>
        <p:spPr>
          <a:xfrm>
            <a:off x="473443" y="1526130"/>
            <a:ext cx="8197114" cy="2365901"/>
          </a:xfrm>
        </p:spPr>
        <p:txBody>
          <a:bodyPr/>
          <a:lstStyle/>
          <a:p>
            <a:r>
              <a:rPr lang="en-US" sz="2000" b="0" dirty="0"/>
              <a:t>If the equipment does qualify, you will find the Machinery &amp; Equipment tax exempt certificate on </a:t>
            </a:r>
            <a:r>
              <a:rPr lang="en-US" sz="2000" b="0" dirty="0">
                <a:solidFill>
                  <a:srgbClr val="25005C"/>
                </a:solidFill>
                <a:hlinkClick r:id="rId2">
                  <a:extLst>
                    <a:ext uri="{A12FA001-AC4F-418D-AE19-62706E023703}">
                      <ahyp:hlinkClr xmlns:ahyp="http://schemas.microsoft.com/office/drawing/2018/hyperlinkcolor" val="tx"/>
                    </a:ext>
                  </a:extLst>
                </a:hlinkClick>
              </a:rPr>
              <a:t>EIO Home page</a:t>
            </a:r>
            <a:r>
              <a:rPr lang="en-US" sz="2000" b="0" dirty="0"/>
              <a:t>. </a:t>
            </a:r>
          </a:p>
          <a:p>
            <a:r>
              <a:rPr lang="en-US" sz="2000" b="0" dirty="0"/>
              <a:t>Suppliers often request to have the purchase order number showing on this certificate when they receive it.</a:t>
            </a:r>
          </a:p>
          <a:p>
            <a:endParaRPr lang="en-US" sz="2000" b="0" dirty="0"/>
          </a:p>
        </p:txBody>
      </p:sp>
    </p:spTree>
    <p:extLst>
      <p:ext uri="{BB962C8B-B14F-4D97-AF65-F5344CB8AC3E}">
        <p14:creationId xmlns:p14="http://schemas.microsoft.com/office/powerpoint/2010/main" val="3664863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7DDF4C-73D0-7B34-359B-461DCF662352}"/>
              </a:ext>
            </a:extLst>
          </p:cNvPr>
          <p:cNvSpPr>
            <a:spLocks noGrp="1"/>
          </p:cNvSpPr>
          <p:nvPr>
            <p:ph type="title"/>
          </p:nvPr>
        </p:nvSpPr>
        <p:spPr/>
        <p:txBody>
          <a:bodyPr/>
          <a:lstStyle/>
          <a:p>
            <a:r>
              <a:rPr lang="en-US" dirty="0"/>
              <a:t>FINANCIAL TREATMENT WORKTAGS</a:t>
            </a:r>
          </a:p>
        </p:txBody>
      </p:sp>
      <p:sp>
        <p:nvSpPr>
          <p:cNvPr id="2" name="Text Placeholder 1">
            <a:extLst>
              <a:ext uri="{FF2B5EF4-FFF2-40B4-BE49-F238E27FC236}">
                <a16:creationId xmlns:a16="http://schemas.microsoft.com/office/drawing/2014/main" id="{6943DAAB-9780-58D7-0F0E-CD1B65E9FD4B}"/>
              </a:ext>
            </a:extLst>
          </p:cNvPr>
          <p:cNvSpPr>
            <a:spLocks noGrp="1"/>
          </p:cNvSpPr>
          <p:nvPr>
            <p:ph type="body" sz="quarter" idx="11"/>
          </p:nvPr>
        </p:nvSpPr>
        <p:spPr>
          <a:xfrm>
            <a:off x="532266" y="1609897"/>
            <a:ext cx="8275411" cy="2563313"/>
          </a:xfrm>
        </p:spPr>
        <p:txBody>
          <a:bodyPr/>
          <a:lstStyle/>
          <a:p>
            <a:pPr marL="0" indent="0">
              <a:buNone/>
            </a:pPr>
            <a:r>
              <a:rPr lang="en-US" sz="1600" dirty="0">
                <a:hlinkClick r:id="rId2"/>
              </a:rPr>
              <a:t>Financial Treatment </a:t>
            </a:r>
            <a:r>
              <a:rPr lang="en-US" sz="1600" dirty="0" err="1">
                <a:hlinkClick r:id="rId2"/>
              </a:rPr>
              <a:t>worktags</a:t>
            </a:r>
            <a:r>
              <a:rPr lang="en-US" sz="1600" dirty="0">
                <a:hlinkClick r:id="rId2"/>
              </a:rPr>
              <a:t> </a:t>
            </a:r>
            <a:r>
              <a:rPr lang="en-US" sz="1600" dirty="0"/>
              <a:t>allow you to indicate a special taxability on a transaction. </a:t>
            </a:r>
          </a:p>
          <a:p>
            <a:r>
              <a:rPr lang="en-US" sz="1600" dirty="0"/>
              <a:t>Tax Exempt (FT001): </a:t>
            </a:r>
            <a:r>
              <a:rPr lang="en-US" sz="1600" b="0" dirty="0"/>
              <a:t>Common for resale. Use this </a:t>
            </a:r>
            <a:r>
              <a:rPr lang="en-US" sz="1600" b="0" dirty="0" err="1"/>
              <a:t>worktag</a:t>
            </a:r>
            <a:r>
              <a:rPr lang="en-US" sz="1600" b="0" dirty="0"/>
              <a:t> to flag a line item as tax exempt when the spend category is flagged taxable. Add a note to the </a:t>
            </a:r>
            <a:r>
              <a:rPr lang="en-US" sz="1600" b="0" u="sng" dirty="0"/>
              <a:t>memo field </a:t>
            </a:r>
            <a:r>
              <a:rPr lang="en-US" sz="1600" b="0" dirty="0"/>
              <a:t>why this is tax exempt. </a:t>
            </a:r>
          </a:p>
          <a:p>
            <a:pPr lvl="1"/>
            <a:r>
              <a:rPr lang="en-US" sz="1600" b="0" dirty="0"/>
              <a:t>Make sure to attach a copy of the resale certificate. </a:t>
            </a:r>
          </a:p>
          <a:p>
            <a:r>
              <a:rPr lang="en-US" sz="1600" dirty="0"/>
              <a:t>Machinery and Equipment Tax Exempt (FT003): </a:t>
            </a:r>
            <a:r>
              <a:rPr lang="en-US" sz="1600" b="0" dirty="0"/>
              <a:t>Use this </a:t>
            </a:r>
            <a:r>
              <a:rPr lang="en-US" sz="1600" b="0" dirty="0" err="1"/>
              <a:t>worktag</a:t>
            </a:r>
            <a:r>
              <a:rPr lang="en-US" sz="1600" b="0" dirty="0"/>
              <a:t> to flag an item as tax exempt. Provide M&amp;E statement for this exception in the </a:t>
            </a:r>
            <a:r>
              <a:rPr lang="en-US" sz="1600" b="0" u="sng" dirty="0"/>
              <a:t>line memo field</a:t>
            </a:r>
            <a:r>
              <a:rPr lang="en-US" sz="1600" b="0" dirty="0"/>
              <a:t>. Review </a:t>
            </a:r>
            <a:r>
              <a:rPr lang="en-US" sz="1600" b="0" dirty="0">
                <a:hlinkClick r:id="rId3" tooltip="Equipment and Inventory guidelines">
                  <a:extLst>
                    <a:ext uri="{A12FA001-AC4F-418D-AE19-62706E023703}">
                      <ahyp:hlinkClr xmlns:ahyp="http://schemas.microsoft.com/office/drawing/2018/hyperlinkcolor" val="tx"/>
                    </a:ext>
                  </a:extLst>
                </a:hlinkClick>
              </a:rPr>
              <a:t>Equipment and Inventory guidelines</a:t>
            </a:r>
            <a:r>
              <a:rPr lang="en-US" sz="1600" b="0" dirty="0"/>
              <a:t> for using this code.</a:t>
            </a:r>
          </a:p>
          <a:p>
            <a:pPr lvl="1"/>
            <a:r>
              <a:rPr lang="en-US" sz="1600" b="0" dirty="0"/>
              <a:t>Make sure to attach a copy of the M&amp;E certificate and include the PO number on it.</a:t>
            </a:r>
          </a:p>
        </p:txBody>
      </p:sp>
    </p:spTree>
    <p:extLst>
      <p:ext uri="{BB962C8B-B14F-4D97-AF65-F5344CB8AC3E}">
        <p14:creationId xmlns:p14="http://schemas.microsoft.com/office/powerpoint/2010/main" val="3674378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2E4181-3100-BDA8-8290-0687FB8D99BC}"/>
              </a:ext>
            </a:extLst>
          </p:cNvPr>
          <p:cNvSpPr>
            <a:spLocks noGrp="1"/>
          </p:cNvSpPr>
          <p:nvPr>
            <p:ph type="title"/>
          </p:nvPr>
        </p:nvSpPr>
        <p:spPr/>
        <p:txBody>
          <a:bodyPr/>
          <a:lstStyle/>
          <a:p>
            <a:r>
              <a:rPr lang="en-US" dirty="0"/>
              <a:t>OTHER COMMODITIES</a:t>
            </a:r>
          </a:p>
        </p:txBody>
      </p:sp>
      <p:sp>
        <p:nvSpPr>
          <p:cNvPr id="2" name="Text Placeholder 1">
            <a:extLst>
              <a:ext uri="{FF2B5EF4-FFF2-40B4-BE49-F238E27FC236}">
                <a16:creationId xmlns:a16="http://schemas.microsoft.com/office/drawing/2014/main" id="{3C2D60F1-2F7F-306D-8013-F151471A3236}"/>
              </a:ext>
            </a:extLst>
          </p:cNvPr>
          <p:cNvSpPr>
            <a:spLocks noGrp="1"/>
          </p:cNvSpPr>
          <p:nvPr>
            <p:ph type="body" sz="quarter" idx="11"/>
          </p:nvPr>
        </p:nvSpPr>
        <p:spPr>
          <a:xfrm>
            <a:off x="460375" y="1640859"/>
            <a:ext cx="8184662" cy="2365901"/>
          </a:xfrm>
        </p:spPr>
        <p:txBody>
          <a:bodyPr/>
          <a:lstStyle/>
          <a:p>
            <a:r>
              <a:rPr lang="en-US" sz="2000" dirty="0">
                <a:hlinkClick r:id="rId2"/>
              </a:rPr>
              <a:t>Charters and Transportation</a:t>
            </a:r>
            <a:endParaRPr lang="en-US" sz="2000" b="0" dirty="0">
              <a:solidFill>
                <a:schemeClr val="tx1"/>
              </a:solidFill>
            </a:endParaRPr>
          </a:p>
          <a:p>
            <a:r>
              <a:rPr lang="en-US" sz="2000" dirty="0">
                <a:hlinkClick r:id="rId3"/>
              </a:rPr>
              <a:t>Customs Clearance</a:t>
            </a:r>
            <a:endParaRPr lang="en-US" sz="2000" b="0" dirty="0">
              <a:solidFill>
                <a:schemeClr val="tx1"/>
              </a:solidFill>
            </a:endParaRPr>
          </a:p>
          <a:p>
            <a:r>
              <a:rPr lang="en-US" sz="2000" dirty="0">
                <a:hlinkClick r:id="rId4"/>
              </a:rPr>
              <a:t>Conference and Event Planning</a:t>
            </a:r>
            <a:endParaRPr lang="en-US" sz="2000" b="0" dirty="0">
              <a:solidFill>
                <a:schemeClr val="tx1"/>
              </a:solidFill>
            </a:endParaRPr>
          </a:p>
          <a:p>
            <a:r>
              <a:rPr lang="en-US" sz="2000" dirty="0">
                <a:hlinkClick r:id="rId5"/>
              </a:rPr>
              <a:t>Gases</a:t>
            </a:r>
            <a:endParaRPr lang="en-US" sz="2000" b="0" dirty="0">
              <a:solidFill>
                <a:schemeClr val="tx1"/>
              </a:solidFill>
            </a:endParaRPr>
          </a:p>
          <a:p>
            <a:r>
              <a:rPr lang="en-US" sz="2000" b="0" dirty="0">
                <a:solidFill>
                  <a:schemeClr val="tx1"/>
                </a:solidFill>
              </a:rPr>
              <a:t>And visit the </a:t>
            </a:r>
            <a:r>
              <a:rPr lang="en-US" sz="2000" dirty="0">
                <a:solidFill>
                  <a:schemeClr val="tx1"/>
                </a:solidFill>
                <a:hlinkClick r:id="rId6"/>
              </a:rPr>
              <a:t>How to Buy </a:t>
            </a:r>
            <a:r>
              <a:rPr lang="en-US" sz="2000" b="0" dirty="0">
                <a:solidFill>
                  <a:schemeClr val="tx1"/>
                </a:solidFill>
              </a:rPr>
              <a:t>web page</a:t>
            </a:r>
          </a:p>
        </p:txBody>
      </p:sp>
    </p:spTree>
    <p:extLst>
      <p:ext uri="{BB962C8B-B14F-4D97-AF65-F5344CB8AC3E}">
        <p14:creationId xmlns:p14="http://schemas.microsoft.com/office/powerpoint/2010/main" val="1269617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1AB610-811E-B9FA-E042-349E7A5DFDBC}"/>
              </a:ext>
            </a:extLst>
          </p:cNvPr>
          <p:cNvSpPr>
            <a:spLocks noGrp="1"/>
          </p:cNvSpPr>
          <p:nvPr>
            <p:ph type="title"/>
          </p:nvPr>
        </p:nvSpPr>
        <p:spPr/>
        <p:txBody>
          <a:bodyPr/>
          <a:lstStyle/>
          <a:p>
            <a:r>
              <a:rPr lang="en-US" dirty="0"/>
              <a:t>Demonstration</a:t>
            </a:r>
          </a:p>
        </p:txBody>
      </p:sp>
      <p:pic>
        <p:nvPicPr>
          <p:cNvPr id="5" name="Picture 4" descr="A blue person pointing at a whiteboard">
            <a:extLst>
              <a:ext uri="{FF2B5EF4-FFF2-40B4-BE49-F238E27FC236}">
                <a16:creationId xmlns:a16="http://schemas.microsoft.com/office/drawing/2014/main" id="{1ECEBCE2-38BD-1AE1-8C92-70B77F5F313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23956" y="1420658"/>
            <a:ext cx="2857500" cy="2857500"/>
          </a:xfrm>
          <a:prstGeom prst="rect">
            <a:avLst/>
          </a:prstGeom>
        </p:spPr>
      </p:pic>
    </p:spTree>
    <p:extLst>
      <p:ext uri="{BB962C8B-B14F-4D97-AF65-F5344CB8AC3E}">
        <p14:creationId xmlns:p14="http://schemas.microsoft.com/office/powerpoint/2010/main" val="321350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DF5F0-FA85-938B-C098-FA65F3268556}"/>
              </a:ext>
            </a:extLst>
          </p:cNvPr>
          <p:cNvSpPr>
            <a:spLocks noGrp="1"/>
          </p:cNvSpPr>
          <p:nvPr>
            <p:ph type="title"/>
          </p:nvPr>
        </p:nvSpPr>
        <p:spPr/>
        <p:txBody>
          <a:bodyPr/>
          <a:lstStyle/>
          <a:p>
            <a:r>
              <a:rPr lang="en-US" dirty="0"/>
              <a:t>REQUISITION PROCESS</a:t>
            </a:r>
          </a:p>
        </p:txBody>
      </p:sp>
      <p:graphicFrame>
        <p:nvGraphicFramePr>
          <p:cNvPr id="4" name="Diagram 3" descr="Requisition Process steps. Requistion requested, requisition approved, purchase order sent, item or service done, invoice sent, invoice paid.">
            <a:extLst>
              <a:ext uri="{FF2B5EF4-FFF2-40B4-BE49-F238E27FC236}">
                <a16:creationId xmlns:a16="http://schemas.microsoft.com/office/drawing/2014/main" id="{D1E35491-FBF0-088F-B87C-88D95AD0BE63}"/>
              </a:ext>
            </a:extLst>
          </p:cNvPr>
          <p:cNvGraphicFramePr/>
          <p:nvPr>
            <p:extLst>
              <p:ext uri="{D42A27DB-BD31-4B8C-83A1-F6EECF244321}">
                <p14:modId xmlns:p14="http://schemas.microsoft.com/office/powerpoint/2010/main" val="144238290"/>
              </p:ext>
            </p:extLst>
          </p:nvPr>
        </p:nvGraphicFramePr>
        <p:xfrm>
          <a:off x="200891" y="510309"/>
          <a:ext cx="8742218" cy="4122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871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REQUISITION ACCESS</a:t>
            </a:r>
          </a:p>
        </p:txBody>
      </p:sp>
      <p:sp>
        <p:nvSpPr>
          <p:cNvPr id="8" name="Text Placeholder 7"/>
          <p:cNvSpPr>
            <a:spLocks noGrp="1"/>
          </p:cNvSpPr>
          <p:nvPr>
            <p:ph type="body" sz="quarter" idx="11"/>
          </p:nvPr>
        </p:nvSpPr>
        <p:spPr>
          <a:xfrm>
            <a:off x="447923" y="1586094"/>
            <a:ext cx="8197114" cy="2251761"/>
          </a:xfrm>
        </p:spPr>
        <p:txBody>
          <a:bodyPr/>
          <a:lstStyle/>
          <a:p>
            <a:r>
              <a:rPr lang="en-US" sz="2000" b="0" i="0" dirty="0">
                <a:effectLst/>
                <a:latin typeface="Open Sans" pitchFamily="2" charset="0"/>
              </a:rPr>
              <a:t>For </a:t>
            </a:r>
            <a:r>
              <a:rPr lang="en-US" sz="2000" b="0" dirty="0">
                <a:latin typeface="Open Sans" pitchFamily="2" charset="0"/>
              </a:rPr>
              <a:t>requisition entry: the </a:t>
            </a:r>
            <a:r>
              <a:rPr lang="en-US" sz="2000" b="0" i="1" dirty="0">
                <a:effectLst/>
                <a:latin typeface="Open Sans" pitchFamily="2" charset="0"/>
              </a:rPr>
              <a:t>"Requisition Requester"</a:t>
            </a:r>
            <a:r>
              <a:rPr lang="en-US" sz="2000" b="0" i="0" dirty="0">
                <a:effectLst/>
                <a:latin typeface="Open Sans" pitchFamily="2" charset="0"/>
              </a:rPr>
              <a:t> security role in Workday. This role allows a user to create requisitions and will also be the role that allows for receiving, if receiving is required for incoming invoices.</a:t>
            </a:r>
          </a:p>
          <a:p>
            <a:r>
              <a:rPr lang="en-US" sz="2000" b="0" dirty="0"/>
              <a:t>For approvals: Any individuals that need to approve requisitions will need to be set up as funding approvers in Workday</a:t>
            </a:r>
            <a:r>
              <a:rPr lang="en-US" sz="1600" b="0" dirty="0"/>
              <a:t>. </a:t>
            </a:r>
          </a:p>
          <a:p>
            <a:pPr lvl="1"/>
            <a:r>
              <a:rPr lang="en-US" sz="1600" b="0" dirty="0"/>
              <a:t>Examples: Cost Center Manager and Grant Manager.</a:t>
            </a:r>
          </a:p>
        </p:txBody>
      </p:sp>
    </p:spTree>
    <p:extLst>
      <p:ext uri="{BB962C8B-B14F-4D97-AF65-F5344CB8AC3E}">
        <p14:creationId xmlns:p14="http://schemas.microsoft.com/office/powerpoint/2010/main" val="160538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CD6E8-5792-009E-0D41-581CDF4E2689}"/>
              </a:ext>
            </a:extLst>
          </p:cNvPr>
          <p:cNvSpPr>
            <a:spLocks noGrp="1"/>
          </p:cNvSpPr>
          <p:nvPr>
            <p:ph type="title"/>
          </p:nvPr>
        </p:nvSpPr>
        <p:spPr/>
        <p:txBody>
          <a:bodyPr/>
          <a:lstStyle/>
          <a:p>
            <a:r>
              <a:rPr lang="en-US" dirty="0"/>
              <a:t>REQUISITION TYPES</a:t>
            </a:r>
          </a:p>
        </p:txBody>
      </p:sp>
      <p:graphicFrame>
        <p:nvGraphicFramePr>
          <p:cNvPr id="5" name="Table 4">
            <a:extLst>
              <a:ext uri="{FF2B5EF4-FFF2-40B4-BE49-F238E27FC236}">
                <a16:creationId xmlns:a16="http://schemas.microsoft.com/office/drawing/2014/main" id="{0C99D468-99DA-CC41-7783-BC1FAFE57252}"/>
              </a:ext>
            </a:extLst>
          </p:cNvPr>
          <p:cNvGraphicFramePr>
            <a:graphicFrameLocks noGrp="1"/>
          </p:cNvGraphicFramePr>
          <p:nvPr>
            <p:extLst>
              <p:ext uri="{D42A27DB-BD31-4B8C-83A1-F6EECF244321}">
                <p14:modId xmlns:p14="http://schemas.microsoft.com/office/powerpoint/2010/main" val="3063416670"/>
              </p:ext>
            </p:extLst>
          </p:nvPr>
        </p:nvGraphicFramePr>
        <p:xfrm>
          <a:off x="263236" y="1496393"/>
          <a:ext cx="8617528" cy="3611038"/>
        </p:xfrm>
        <a:graphic>
          <a:graphicData uri="http://schemas.openxmlformats.org/drawingml/2006/table">
            <a:tbl>
              <a:tblPr firstRow="1" firstCol="1" bandRow="1">
                <a:tableStyleId>{5C22544A-7EE6-4342-B048-85BDC9FD1C3A}</a:tableStyleId>
              </a:tblPr>
              <a:tblGrid>
                <a:gridCol w="4037714">
                  <a:extLst>
                    <a:ext uri="{9D8B030D-6E8A-4147-A177-3AD203B41FA5}">
                      <a16:colId xmlns:a16="http://schemas.microsoft.com/office/drawing/2014/main" val="1183728269"/>
                    </a:ext>
                  </a:extLst>
                </a:gridCol>
                <a:gridCol w="4579814">
                  <a:extLst>
                    <a:ext uri="{9D8B030D-6E8A-4147-A177-3AD203B41FA5}">
                      <a16:colId xmlns:a16="http://schemas.microsoft.com/office/drawing/2014/main" val="4207507129"/>
                    </a:ext>
                  </a:extLst>
                </a:gridCol>
              </a:tblGrid>
              <a:tr h="79772">
                <a:tc>
                  <a:txBody>
                    <a:bodyPr/>
                    <a:lstStyle/>
                    <a:p>
                      <a:pPr marL="0" marR="0">
                        <a:lnSpc>
                          <a:spcPct val="107000"/>
                        </a:lnSpc>
                        <a:spcBef>
                          <a:spcPts val="0"/>
                        </a:spcBef>
                        <a:spcAft>
                          <a:spcPts val="0"/>
                        </a:spcAft>
                      </a:pPr>
                      <a:r>
                        <a:rPr lang="en-US" sz="1000">
                          <a:effectLst/>
                        </a:rPr>
                        <a:t>Requisition Type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8723" marR="18723" marT="0" marB="0" anchor="ctr"/>
                </a:tc>
                <a:tc>
                  <a:txBody>
                    <a:bodyPr/>
                    <a:lstStyle/>
                    <a:p>
                      <a:pPr marL="0" marR="0">
                        <a:lnSpc>
                          <a:spcPct val="107000"/>
                        </a:lnSpc>
                        <a:spcBef>
                          <a:spcPts val="0"/>
                        </a:spcBef>
                        <a:spcAft>
                          <a:spcPts val="0"/>
                        </a:spcAft>
                      </a:pPr>
                      <a:r>
                        <a:rPr lang="en-US" sz="1000">
                          <a:effectLst/>
                        </a:rPr>
                        <a:t>Description</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8723" marR="18723" marT="0" marB="0" anchor="ctr"/>
                </a:tc>
                <a:extLst>
                  <a:ext uri="{0D108BD9-81ED-4DB2-BD59-A6C34878D82A}">
                    <a16:rowId xmlns:a16="http://schemas.microsoft.com/office/drawing/2014/main" val="3600659934"/>
                  </a:ext>
                </a:extLst>
              </a:tr>
              <a:tr h="258064">
                <a:tc>
                  <a:txBody>
                    <a:bodyPr/>
                    <a:lstStyle/>
                    <a:p>
                      <a:pPr marL="0" marR="0">
                        <a:lnSpc>
                          <a:spcPct val="107000"/>
                        </a:lnSpc>
                        <a:spcBef>
                          <a:spcPts val="0"/>
                        </a:spcBef>
                        <a:spcAft>
                          <a:spcPts val="0"/>
                        </a:spcAft>
                      </a:pPr>
                      <a:r>
                        <a:rPr lang="en-US" sz="1000">
                          <a:effectLst/>
                        </a:rPr>
                        <a:t> </a:t>
                      </a:r>
                    </a:p>
                    <a:p>
                      <a:pPr marL="0" marR="0">
                        <a:lnSpc>
                          <a:spcPct val="107000"/>
                        </a:lnSpc>
                        <a:spcBef>
                          <a:spcPts val="0"/>
                        </a:spcBef>
                        <a:spcAft>
                          <a:spcPts val="0"/>
                        </a:spcAft>
                      </a:pPr>
                      <a:r>
                        <a:rPr lang="en-US" sz="1000">
                          <a:effectLst/>
                        </a:rPr>
                        <a:t>Goods and Services</a:t>
                      </a:r>
                    </a:p>
                    <a:p>
                      <a:pPr marL="0" marR="0">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8723" marR="18723" marT="0" marB="0" anchor="ctr"/>
                </a:tc>
                <a:tc>
                  <a:txBody>
                    <a:bodyPr/>
                    <a:lstStyle/>
                    <a:p>
                      <a:pPr marL="0" marR="0">
                        <a:lnSpc>
                          <a:spcPct val="107000"/>
                        </a:lnSpc>
                        <a:spcBef>
                          <a:spcPts val="0"/>
                        </a:spcBef>
                        <a:spcAft>
                          <a:spcPts val="0"/>
                        </a:spcAft>
                      </a:pPr>
                      <a:r>
                        <a:rPr lang="en-US" sz="1000">
                          <a:effectLst/>
                        </a:rPr>
                        <a:t>Primary requisition type to order general goods and services. Commonly used for catalog orders and non-catalog orders for goods.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8723" marR="18723" marT="0" marB="0" anchor="ctr"/>
                </a:tc>
                <a:extLst>
                  <a:ext uri="{0D108BD9-81ED-4DB2-BD59-A6C34878D82A}">
                    <a16:rowId xmlns:a16="http://schemas.microsoft.com/office/drawing/2014/main" val="3031975268"/>
                  </a:ext>
                </a:extLst>
              </a:tr>
              <a:tr h="388077">
                <a:tc>
                  <a:txBody>
                    <a:bodyPr/>
                    <a:lstStyle/>
                    <a:p>
                      <a:pPr marL="0" marR="0">
                        <a:lnSpc>
                          <a:spcPct val="107000"/>
                        </a:lnSpc>
                        <a:spcBef>
                          <a:spcPts val="0"/>
                        </a:spcBef>
                        <a:spcAft>
                          <a:spcPts val="0"/>
                        </a:spcAft>
                      </a:pPr>
                      <a:r>
                        <a:rPr lang="en-US" sz="1000">
                          <a:effectLst/>
                        </a:rPr>
                        <a:t>Blanket Request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8723" marR="18723" marT="0" marB="0" anchor="ctr"/>
                </a:tc>
                <a:tc>
                  <a:txBody>
                    <a:bodyPr/>
                    <a:lstStyle/>
                    <a:p>
                      <a:pPr marL="0" marR="0">
                        <a:lnSpc>
                          <a:spcPct val="107000"/>
                        </a:lnSpc>
                        <a:spcBef>
                          <a:spcPts val="0"/>
                        </a:spcBef>
                        <a:spcAft>
                          <a:spcPts val="0"/>
                        </a:spcAft>
                      </a:pPr>
                      <a:r>
                        <a:rPr lang="en-US" sz="1000">
                          <a:effectLst/>
                        </a:rPr>
                        <a:t>An agreement between a supplier and an organization that outlines pricing and terms that can be used over time for orders to be placed against. Will involve multiple billings and start and end services dates.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8723" marR="18723" marT="0" marB="0" anchor="ctr"/>
                </a:tc>
                <a:extLst>
                  <a:ext uri="{0D108BD9-81ED-4DB2-BD59-A6C34878D82A}">
                    <a16:rowId xmlns:a16="http://schemas.microsoft.com/office/drawing/2014/main" val="3085398583"/>
                  </a:ext>
                </a:extLst>
              </a:tr>
              <a:tr h="951470">
                <a:tc>
                  <a:txBody>
                    <a:bodyPr/>
                    <a:lstStyle/>
                    <a:p>
                      <a:pPr marL="0" marR="0">
                        <a:lnSpc>
                          <a:spcPct val="107000"/>
                        </a:lnSpc>
                        <a:spcBef>
                          <a:spcPts val="0"/>
                        </a:spcBef>
                        <a:spcAft>
                          <a:spcPts val="0"/>
                        </a:spcAft>
                      </a:pPr>
                      <a:r>
                        <a:rPr lang="en-US" sz="1000">
                          <a:effectLst/>
                        </a:rPr>
                        <a:t>Capital Asset Request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8723" marR="18723" marT="0" marB="0" anchor="ctr"/>
                </a:tc>
                <a:tc>
                  <a:txBody>
                    <a:bodyPr/>
                    <a:lstStyle/>
                    <a:p>
                      <a:pPr marL="0" marR="0">
                        <a:lnSpc>
                          <a:spcPct val="107000"/>
                        </a:lnSpc>
                        <a:spcBef>
                          <a:spcPts val="0"/>
                        </a:spcBef>
                        <a:spcAft>
                          <a:spcPts val="0"/>
                        </a:spcAft>
                      </a:pPr>
                      <a:r>
                        <a:rPr lang="en-US" sz="1000" dirty="0">
                          <a:effectLst/>
                        </a:rPr>
                        <a:t>This Requisition Type is used to purchase Capital Assets (items with a useful life &gt; 1 year and a total cost &gt;= $5,000 including ancillary costs) and all weapons and accessories, regardless of cost. Per UW Policy these must be tracked in Workday.  Visit the </a:t>
                      </a:r>
                      <a:r>
                        <a:rPr lang="en-US" sz="1000" u="sng" dirty="0">
                          <a:solidFill>
                            <a:schemeClr val="accent1"/>
                          </a:solidFill>
                          <a:effectLst/>
                          <a:hlinkClick r:id="rId2">
                            <a:extLst>
                              <a:ext uri="{A12FA001-AC4F-418D-AE19-62706E023703}">
                                <ahyp:hlinkClr xmlns:ahyp="http://schemas.microsoft.com/office/drawing/2018/hyperlinkcolor" val="tx"/>
                              </a:ext>
                            </a:extLst>
                          </a:hlinkClick>
                        </a:rPr>
                        <a:t>Equipment Inventory Office</a:t>
                      </a:r>
                      <a:r>
                        <a:rPr lang="en-US" sz="1000" dirty="0">
                          <a:solidFill>
                            <a:schemeClr val="accent1"/>
                          </a:solidFill>
                          <a:effectLst/>
                        </a:rPr>
                        <a:t> </a:t>
                      </a:r>
                      <a:r>
                        <a:rPr lang="en-US" sz="1000" dirty="0">
                          <a:effectLst/>
                        </a:rPr>
                        <a:t>web page for more information on this requisition type and to learn about the “Trackable Spend Categories” which must be used with this requisition type to identify capital equipment.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18723" marR="18723" marT="0" marB="0" anchor="ctr"/>
                </a:tc>
                <a:extLst>
                  <a:ext uri="{0D108BD9-81ED-4DB2-BD59-A6C34878D82A}">
                    <a16:rowId xmlns:a16="http://schemas.microsoft.com/office/drawing/2014/main" val="153055319"/>
                  </a:ext>
                </a:extLst>
              </a:tr>
              <a:tr h="171388">
                <a:tc>
                  <a:txBody>
                    <a:bodyPr/>
                    <a:lstStyle/>
                    <a:p>
                      <a:pPr marL="0" marR="0">
                        <a:lnSpc>
                          <a:spcPct val="107000"/>
                        </a:lnSpc>
                        <a:spcBef>
                          <a:spcPts val="0"/>
                        </a:spcBef>
                        <a:spcAft>
                          <a:spcPts val="0"/>
                        </a:spcAft>
                      </a:pPr>
                      <a:r>
                        <a:rPr lang="en-US" sz="1000">
                          <a:effectLst/>
                        </a:rPr>
                        <a:t> </a:t>
                      </a:r>
                    </a:p>
                    <a:p>
                      <a:pPr marL="0" marR="0">
                        <a:lnSpc>
                          <a:spcPct val="107000"/>
                        </a:lnSpc>
                        <a:spcBef>
                          <a:spcPts val="0"/>
                        </a:spcBef>
                        <a:spcAft>
                          <a:spcPts val="0"/>
                        </a:spcAft>
                      </a:pPr>
                      <a:r>
                        <a:rPr lang="en-US" sz="1000">
                          <a:effectLst/>
                        </a:rPr>
                        <a:t> </a:t>
                      </a:r>
                    </a:p>
                    <a:p>
                      <a:pPr marL="0" marR="0">
                        <a:lnSpc>
                          <a:spcPct val="107000"/>
                        </a:lnSpc>
                        <a:spcBef>
                          <a:spcPts val="0"/>
                        </a:spcBef>
                        <a:spcAft>
                          <a:spcPts val="0"/>
                        </a:spcAft>
                      </a:pPr>
                      <a:r>
                        <a:rPr lang="en-US" sz="1000">
                          <a:effectLst/>
                        </a:rPr>
                        <a:t>Construction - Capital Projects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8723" marR="18723" marT="0" marB="0" anchor="ctr"/>
                </a:tc>
                <a:tc>
                  <a:txBody>
                    <a:bodyPr/>
                    <a:lstStyle/>
                    <a:p>
                      <a:pPr marL="0" marR="0">
                        <a:lnSpc>
                          <a:spcPct val="107000"/>
                        </a:lnSpc>
                        <a:spcBef>
                          <a:spcPts val="0"/>
                        </a:spcBef>
                        <a:spcAft>
                          <a:spcPts val="0"/>
                        </a:spcAft>
                      </a:pPr>
                      <a:r>
                        <a:rPr lang="en-US" sz="1000">
                          <a:effectLst/>
                        </a:rPr>
                        <a:t>Request to purchase materials needed for a specific capital construction project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8723" marR="18723" marT="0" marB="0" anchor="ctr"/>
                </a:tc>
                <a:extLst>
                  <a:ext uri="{0D108BD9-81ED-4DB2-BD59-A6C34878D82A}">
                    <a16:rowId xmlns:a16="http://schemas.microsoft.com/office/drawing/2014/main" val="4097172186"/>
                  </a:ext>
                </a:extLst>
              </a:tr>
              <a:tr h="1038145">
                <a:tc>
                  <a:txBody>
                    <a:bodyPr/>
                    <a:lstStyle/>
                    <a:p>
                      <a:pPr marL="0" marR="0">
                        <a:lnSpc>
                          <a:spcPct val="107000"/>
                        </a:lnSpc>
                        <a:spcBef>
                          <a:spcPts val="0"/>
                        </a:spcBef>
                        <a:spcAft>
                          <a:spcPts val="0"/>
                        </a:spcAft>
                      </a:pPr>
                      <a:r>
                        <a:rPr lang="en-US" sz="1000">
                          <a:effectLst/>
                        </a:rPr>
                        <a:t>Multi-Component Capital Asset Request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8723" marR="18723" marT="0" marB="0" anchor="ctr"/>
                </a:tc>
                <a:tc>
                  <a:txBody>
                    <a:bodyPr/>
                    <a:lstStyle/>
                    <a:p>
                      <a:pPr marL="0" marR="0">
                        <a:lnSpc>
                          <a:spcPct val="107000"/>
                        </a:lnSpc>
                        <a:spcBef>
                          <a:spcPts val="0"/>
                        </a:spcBef>
                        <a:spcAft>
                          <a:spcPts val="0"/>
                        </a:spcAft>
                      </a:pPr>
                      <a:r>
                        <a:rPr lang="en-US" sz="1000" dirty="0">
                          <a:effectLst/>
                        </a:rPr>
                        <a:t>This is the Requisition Type used when purchasing multiple components/parts that need to be combined to create one functioning piece of equipment. When the components are combined, they must have a total cost &gt;= $5,000 including ancillary costs and a useful life &gt; 1 year.  Visit the </a:t>
                      </a:r>
                      <a:r>
                        <a:rPr lang="en-US" sz="1000" u="sng" dirty="0">
                          <a:solidFill>
                            <a:schemeClr val="accent1"/>
                          </a:solidFill>
                          <a:effectLst/>
                          <a:hlinkClick r:id="rId2">
                            <a:extLst>
                              <a:ext uri="{A12FA001-AC4F-418D-AE19-62706E023703}">
                                <ahyp:hlinkClr xmlns:ahyp="http://schemas.microsoft.com/office/drawing/2018/hyperlinkcolor" val="tx"/>
                              </a:ext>
                            </a:extLst>
                          </a:hlinkClick>
                        </a:rPr>
                        <a:t>Equipment Inventory Office</a:t>
                      </a:r>
                      <a:r>
                        <a:rPr lang="en-US" sz="1000" dirty="0">
                          <a:solidFill>
                            <a:schemeClr val="accent1"/>
                          </a:solidFill>
                          <a:effectLst/>
                        </a:rPr>
                        <a:t> </a:t>
                      </a:r>
                      <a:r>
                        <a:rPr lang="en-US" sz="1000" dirty="0">
                          <a:effectLst/>
                        </a:rPr>
                        <a:t>web page for more information on this requisition type and to learn about the “Trackable Spend Categories” which must be used with this requisition type to identify capital equipment.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18723" marR="18723" marT="0" marB="0" anchor="ctr"/>
                </a:tc>
                <a:extLst>
                  <a:ext uri="{0D108BD9-81ED-4DB2-BD59-A6C34878D82A}">
                    <a16:rowId xmlns:a16="http://schemas.microsoft.com/office/drawing/2014/main" val="296073667"/>
                  </a:ext>
                </a:extLst>
              </a:tr>
            </a:tbl>
          </a:graphicData>
        </a:graphic>
      </p:graphicFrame>
    </p:spTree>
    <p:extLst>
      <p:ext uri="{BB962C8B-B14F-4D97-AF65-F5344CB8AC3E}">
        <p14:creationId xmlns:p14="http://schemas.microsoft.com/office/powerpoint/2010/main" val="283070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A169-3446-8E6D-E97B-F6238288432E}"/>
              </a:ext>
            </a:extLst>
          </p:cNvPr>
          <p:cNvSpPr>
            <a:spLocks noGrp="1"/>
          </p:cNvSpPr>
          <p:nvPr>
            <p:ph type="title"/>
          </p:nvPr>
        </p:nvSpPr>
        <p:spPr/>
        <p:txBody>
          <a:bodyPr/>
          <a:lstStyle/>
          <a:p>
            <a:r>
              <a:rPr lang="en-US" dirty="0"/>
              <a:t>CATALOG REQUISITIONS</a:t>
            </a:r>
          </a:p>
        </p:txBody>
      </p:sp>
    </p:spTree>
    <p:extLst>
      <p:ext uri="{BB962C8B-B14F-4D97-AF65-F5344CB8AC3E}">
        <p14:creationId xmlns:p14="http://schemas.microsoft.com/office/powerpoint/2010/main" val="151233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256621-EFD8-B573-2FAA-F2FEE55053B1}"/>
              </a:ext>
            </a:extLst>
          </p:cNvPr>
          <p:cNvSpPr>
            <a:spLocks noGrp="1"/>
          </p:cNvSpPr>
          <p:nvPr>
            <p:ph type="title"/>
          </p:nvPr>
        </p:nvSpPr>
        <p:spPr/>
        <p:txBody>
          <a:bodyPr/>
          <a:lstStyle/>
          <a:p>
            <a:r>
              <a:rPr lang="en-US" dirty="0"/>
              <a:t>CATALOGS</a:t>
            </a:r>
          </a:p>
        </p:txBody>
      </p:sp>
      <p:sp>
        <p:nvSpPr>
          <p:cNvPr id="2" name="Text Placeholder 1">
            <a:extLst>
              <a:ext uri="{FF2B5EF4-FFF2-40B4-BE49-F238E27FC236}">
                <a16:creationId xmlns:a16="http://schemas.microsoft.com/office/drawing/2014/main" id="{7F67395A-8F06-94FE-ABB3-33FB6E8A4CE9}"/>
              </a:ext>
            </a:extLst>
          </p:cNvPr>
          <p:cNvSpPr>
            <a:spLocks noGrp="1"/>
          </p:cNvSpPr>
          <p:nvPr>
            <p:ph type="body" sz="quarter" idx="11"/>
          </p:nvPr>
        </p:nvSpPr>
        <p:spPr>
          <a:xfrm>
            <a:off x="248126" y="1526755"/>
            <a:ext cx="8197114" cy="2251761"/>
          </a:xfrm>
        </p:spPr>
        <p:txBody>
          <a:bodyPr/>
          <a:lstStyle/>
          <a:p>
            <a:r>
              <a:rPr lang="en-US" sz="1800" dirty="0"/>
              <a:t>17 catalogs for Goods and Services available for UWA to purchase through Workday</a:t>
            </a:r>
          </a:p>
          <a:p>
            <a:r>
              <a:rPr lang="en-US" sz="1800" dirty="0"/>
              <a:t>Catalogs are based on UW contracts which have established pricing, terms and discounts designed to offer best overall value to UW. </a:t>
            </a:r>
          </a:p>
          <a:p>
            <a:r>
              <a:rPr lang="en-US" sz="1800" dirty="0"/>
              <a:t>Catalogs are accessed through Workday and GHX</a:t>
            </a:r>
          </a:p>
        </p:txBody>
      </p:sp>
      <p:pic>
        <p:nvPicPr>
          <p:cNvPr id="5" name="Picture 4" descr="Image from Qiagen catalog.">
            <a:extLst>
              <a:ext uri="{FF2B5EF4-FFF2-40B4-BE49-F238E27FC236}">
                <a16:creationId xmlns:a16="http://schemas.microsoft.com/office/drawing/2014/main" id="{BB29EAA8-7A07-A3D2-979C-61650FA3F74A}"/>
              </a:ext>
            </a:extLst>
          </p:cNvPr>
          <p:cNvPicPr>
            <a:picLocks noChangeAspect="1"/>
          </p:cNvPicPr>
          <p:nvPr/>
        </p:nvPicPr>
        <p:blipFill>
          <a:blip r:embed="rId2"/>
          <a:stretch>
            <a:fillRect/>
          </a:stretch>
        </p:blipFill>
        <p:spPr>
          <a:xfrm>
            <a:off x="2427368" y="3499666"/>
            <a:ext cx="4400776" cy="1378021"/>
          </a:xfrm>
          <a:prstGeom prst="rect">
            <a:avLst/>
          </a:prstGeom>
        </p:spPr>
      </p:pic>
    </p:spTree>
    <p:extLst>
      <p:ext uri="{BB962C8B-B14F-4D97-AF65-F5344CB8AC3E}">
        <p14:creationId xmlns:p14="http://schemas.microsoft.com/office/powerpoint/2010/main" val="2499623629"/>
      </p:ext>
    </p:extLst>
  </p:cSld>
  <p:clrMapOvr>
    <a:masterClrMapping/>
  </p:clrMapOvr>
</p:sld>
</file>

<file path=ppt/theme/theme1.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4816</TotalTime>
  <Words>2255</Words>
  <Application>Microsoft Office PowerPoint</Application>
  <PresentationFormat>On-screen Show (16:9)</PresentationFormat>
  <Paragraphs>227</Paragraphs>
  <Slides>43</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43</vt:i4>
      </vt:variant>
    </vt:vector>
  </HeadingPairs>
  <TitlesOfParts>
    <vt:vector size="56" baseType="lpstr">
      <vt:lpstr>Arial</vt:lpstr>
      <vt:lpstr>Calibri</vt:lpstr>
      <vt:lpstr>Encode Sans Normal Black</vt:lpstr>
      <vt:lpstr>Lucida Grande</vt:lpstr>
      <vt:lpstr>Open Sans</vt:lpstr>
      <vt:lpstr>Open Sans Light</vt:lpstr>
      <vt:lpstr>Open Sans SemiBold</vt:lpstr>
      <vt:lpstr>Symbol</vt:lpstr>
      <vt:lpstr>Uni Sans</vt:lpstr>
      <vt:lpstr>Wingdings</vt:lpstr>
      <vt:lpstr>Custom Design</vt:lpstr>
      <vt:lpstr>2_Custom Design</vt:lpstr>
      <vt:lpstr>1_Custom Design</vt:lpstr>
      <vt:lpstr>Requisitions</vt:lpstr>
      <vt:lpstr>AGENDA</vt:lpstr>
      <vt:lpstr>RESOURCES</vt:lpstr>
      <vt:lpstr>WHAT TO KNOW BEFORE YOU BEGIN</vt:lpstr>
      <vt:lpstr>REQUISITION PROCESS</vt:lpstr>
      <vt:lpstr>REQUISITION ACCESS</vt:lpstr>
      <vt:lpstr>REQUISITION TYPES</vt:lpstr>
      <vt:lpstr>CATALOG REQUISITIONS</vt:lpstr>
      <vt:lpstr>CATALOGS</vt:lpstr>
      <vt:lpstr>Select the Supplier Website option</vt:lpstr>
      <vt:lpstr>CATALOG SUPPLIERS</vt:lpstr>
      <vt:lpstr>DELIVER TO-SHIP TO</vt:lpstr>
      <vt:lpstr>DELIVER TO - SHIP TO</vt:lpstr>
      <vt:lpstr>DELIVER TO – SHIP TO</vt:lpstr>
      <vt:lpstr>Shopping Cart</vt:lpstr>
      <vt:lpstr>APPROVALS FOR CATALOG REQUISITIONS</vt:lpstr>
      <vt:lpstr>NON-CATALOG REQUISITIONS</vt:lpstr>
      <vt:lpstr>NON-CATALOG REQUISITIONS IN WORKDAY</vt:lpstr>
      <vt:lpstr>FIND SUPPLIERS REPORT IN WORKDAY</vt:lpstr>
      <vt:lpstr>NEW SUPPLIERS</vt:lpstr>
      <vt:lpstr>CONTRACTS IN WORKDAY</vt:lpstr>
      <vt:lpstr>CONTRACTS OUTSIDE WORKDAY</vt:lpstr>
      <vt:lpstr>LINE ITEMS</vt:lpstr>
      <vt:lpstr>GOODS LINE ITEMS</vt:lpstr>
      <vt:lpstr>SPEND CATEGORY HIERARCHY EXAMPLE: OTHER SERVICES</vt:lpstr>
      <vt:lpstr>SERVICE LINE ITEMS</vt:lpstr>
      <vt:lpstr>REQUESTS OVER THE DIRECT BUY LIMIT</vt:lpstr>
      <vt:lpstr>ORDER-FROM CONNECTION</vt:lpstr>
      <vt:lpstr>MEMO TO SUPPLIER FIELD</vt:lpstr>
      <vt:lpstr>Errors</vt:lpstr>
      <vt:lpstr>ATTACHMENTS</vt:lpstr>
      <vt:lpstr>APPROVALS FOR NON-CATALOG REQUISITIONS</vt:lpstr>
      <vt:lpstr>NON-CATALOG REMINDERS</vt:lpstr>
      <vt:lpstr>TRACKING</vt:lpstr>
      <vt:lpstr>OTHER REQUISITION CONSIDERATIONS</vt:lpstr>
      <vt:lpstr>EXCEPTION ITEMS</vt:lpstr>
      <vt:lpstr>CAPITAL ASSET TRACKING</vt:lpstr>
      <vt:lpstr> REQUIREMENTS ON M&amp;E TAX EXEMPTIONS</vt:lpstr>
      <vt:lpstr>MORE M&amp;E TAX EXEMPTION REQUIREMENTS</vt:lpstr>
      <vt:lpstr>MACHINERY AND EQUIPMENT TAX </vt:lpstr>
      <vt:lpstr>FINANCIAL TREATMENT WORKTAGS</vt:lpstr>
      <vt:lpstr>OTHER COMMODITIES</vt:lpstr>
      <vt:lpstr>Demonstration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Heather Nicholson</cp:lastModifiedBy>
  <cp:revision>111</cp:revision>
  <dcterms:created xsi:type="dcterms:W3CDTF">2014-10-14T00:51:43Z</dcterms:created>
  <dcterms:modified xsi:type="dcterms:W3CDTF">2025-09-19T22:26:41Z</dcterms:modified>
</cp:coreProperties>
</file>