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</p:sldMasterIdLst>
  <p:notesMasterIdLst>
    <p:notesMasterId r:id="rId28"/>
  </p:notesMasterIdLst>
  <p:sldIdLst>
    <p:sldId id="259" r:id="rId4"/>
    <p:sldId id="279" r:id="rId5"/>
    <p:sldId id="274" r:id="rId6"/>
    <p:sldId id="282" r:id="rId7"/>
    <p:sldId id="313" r:id="rId8"/>
    <p:sldId id="299" r:id="rId9"/>
    <p:sldId id="298" r:id="rId10"/>
    <p:sldId id="311" r:id="rId11"/>
    <p:sldId id="301" r:id="rId12"/>
    <p:sldId id="312" r:id="rId13"/>
    <p:sldId id="302" r:id="rId14"/>
    <p:sldId id="303" r:id="rId15"/>
    <p:sldId id="293" r:id="rId16"/>
    <p:sldId id="300" r:id="rId17"/>
    <p:sldId id="286" r:id="rId18"/>
    <p:sldId id="307" r:id="rId19"/>
    <p:sldId id="314" r:id="rId20"/>
    <p:sldId id="308" r:id="rId21"/>
    <p:sldId id="309" r:id="rId22"/>
    <p:sldId id="310" r:id="rId23"/>
    <p:sldId id="306" r:id="rId24"/>
    <p:sldId id="305" r:id="rId25"/>
    <p:sldId id="281" r:id="rId26"/>
    <p:sldId id="257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88">
          <p15:clr>
            <a:srgbClr val="A4A3A4"/>
          </p15:clr>
        </p15:guide>
        <p15:guide id="2" pos="47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2E83"/>
    <a:srgbClr val="E8D3A2"/>
    <a:srgbClr val="E8E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16" autoAdjust="0"/>
    <p:restoredTop sz="94718"/>
  </p:normalViewPr>
  <p:slideViewPr>
    <p:cSldViewPr snapToGrid="0" snapToObjects="1" showGuides="1">
      <p:cViewPr varScale="1">
        <p:scale>
          <a:sx n="105" d="100"/>
          <a:sy n="105" d="100"/>
        </p:scale>
        <p:origin x="1260" y="96"/>
      </p:cViewPr>
      <p:guideLst>
        <p:guide orient="horz" pos="2488"/>
        <p:guide pos="4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81CD71-3CFA-4804-84B2-7D3769379175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4BEAE2-4255-4E42-B037-33431582B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4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671757" y="939146"/>
            <a:ext cx="6972300" cy="2871103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  <p:pic>
        <p:nvPicPr>
          <p:cNvPr id="4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3947767"/>
            <a:ext cx="2451418" cy="124509"/>
          </a:xfrm>
          <a:prstGeom prst="rect">
            <a:avLst/>
          </a:prstGeom>
        </p:spPr>
      </p:pic>
      <p:pic>
        <p:nvPicPr>
          <p:cNvPr id="3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487457"/>
            <a:ext cx="2425295" cy="163374"/>
          </a:xfrm>
          <a:prstGeom prst="rect">
            <a:avLst/>
          </a:prstGeom>
        </p:spPr>
      </p:pic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25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466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rgbClr val="4B2E83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4B2E83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LIGHT, 24 PT.)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155" y="6487457"/>
            <a:ext cx="2425295" cy="16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872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3759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196210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220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16644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999999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3105" y="6487457"/>
            <a:ext cx="2425295" cy="16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55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365125"/>
            <a:ext cx="8184662" cy="998383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402894"/>
            <a:ext cx="1371201" cy="69644"/>
          </a:xfrm>
          <a:prstGeom prst="rect">
            <a:avLst/>
          </a:prstGeom>
        </p:spPr>
      </p:pic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4B2E83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REGULAR, 24 PT.)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71757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14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5" y="365125"/>
            <a:ext cx="8064505" cy="998383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12" name="Pictur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402894"/>
            <a:ext cx="1371201" cy="69644"/>
          </a:xfrm>
          <a:prstGeom prst="rect">
            <a:avLst/>
          </a:prstGeom>
        </p:spPr>
      </p:pic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076956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Bulleted 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11" name="Pictur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155" y="6487457"/>
            <a:ext cx="2425295" cy="16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92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5" y="371510"/>
            <a:ext cx="818466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" y="1402894"/>
            <a:ext cx="1371201" cy="69644"/>
          </a:xfrm>
          <a:prstGeom prst="rect">
            <a:avLst/>
          </a:prstGeom>
        </p:spPr>
      </p:pic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671757" y="1736725"/>
            <a:ext cx="8184662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4B2E83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54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71757" y="1179824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87" y="4006085"/>
            <a:ext cx="2284303" cy="112770"/>
          </a:xfrm>
          <a:prstGeom prst="rect">
            <a:avLst/>
          </a:prstGeom>
        </p:spPr>
      </p:pic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7334" y="6354234"/>
            <a:ext cx="2540000" cy="266700"/>
          </a:xfrm>
          <a:prstGeom prst="rect">
            <a:avLst/>
          </a:prstGeom>
        </p:spPr>
      </p:pic>
      <p:pic>
        <p:nvPicPr>
          <p:cNvPr id="5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15" y="5945854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4912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365069"/>
            <a:ext cx="8184662" cy="998440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FFFFFF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REGULAR	, 24 PT.)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48401" y="6354234"/>
            <a:ext cx="2540000" cy="26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240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064505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076956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Bulleted content here (Open Sans Light, 24 pt.)</a:t>
            </a:r>
          </a:p>
          <a:p>
            <a:pPr lvl="1"/>
            <a:r>
              <a:rPr lang="en-US" dirty="0"/>
              <a:t>Second level (Open Sans Light, 20)</a:t>
            </a:r>
          </a:p>
          <a:p>
            <a:pPr lvl="2"/>
            <a:r>
              <a:rPr lang="en-US" dirty="0"/>
              <a:t>Third level (Open Sans Light, 18)</a:t>
            </a:r>
          </a:p>
          <a:p>
            <a:pPr lvl="3"/>
            <a:r>
              <a:rPr lang="en-US" dirty="0"/>
              <a:t>Fourth level (Open Sans Light, 16)</a:t>
            </a:r>
          </a:p>
          <a:p>
            <a:pPr lvl="4"/>
            <a:r>
              <a:rPr lang="en-US" dirty="0"/>
              <a:t>Fifth level (Open Sans Light, 14)</a:t>
            </a:r>
          </a:p>
        </p:txBody>
      </p:sp>
      <p:pic>
        <p:nvPicPr>
          <p:cNvPr id="5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15" y="5945854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3379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16644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FFFFFF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pic>
        <p:nvPicPr>
          <p:cNvPr id="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48401" y="6354234"/>
            <a:ext cx="2540000" cy="26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560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71757" y="1167124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solidFill>
                  <a:srgbClr val="4B2E83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  <p:pic>
        <p:nvPicPr>
          <p:cNvPr id="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87" y="4006085"/>
            <a:ext cx="2284303" cy="112770"/>
          </a:xfrm>
          <a:prstGeom prst="rect">
            <a:avLst/>
          </a:prstGeom>
        </p:spPr>
      </p:pic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487457"/>
            <a:ext cx="2425295" cy="163374"/>
          </a:xfrm>
          <a:prstGeom prst="rect">
            <a:avLst/>
          </a:prstGeom>
        </p:spPr>
      </p:pic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19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D3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6496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3703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6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3" r:id="rId2"/>
    <p:sldLayoutId id="2147483664" r:id="rId3"/>
    <p:sldLayoutId id="2147483665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finance.uw.edu/ps/how-to-buy/exception-items" TargetMode="Externa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pcshelp@uw.edu" TargetMode="Externa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finance.uw.edu/ps/how-to-buy/procurement-card" TargetMode="Externa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finance.uw.edu/recmgt/erecords/scanning-policies?_gl=1*1jc3nov*_ga*MTcwMDgyMTgyNi4xNzQ2ODA4MzYy*_ga_3T65WK0BM8*czE3NTU2MzI4NTAkbzQzJGcxJHQxNzU1NjMyODU4JGo1MiRsMCRoMA..*_gcl_au*NjU1MjA5ODE1LjE3NTQ2NjM4MzM.*_ga_JLHM9WH4JV*czE3NTU2MzI4NTAkbzQzJGcxJHQxNzU1NjMyODU4JGo1MiRsMCRoMA.." TargetMode="External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finance.uw.edu/ps/how-to-pay/supplier-invoice-request" TargetMode="External"/><Relationship Id="rId2" Type="http://schemas.openxmlformats.org/officeDocument/2006/relationships/hyperlink" Target="https://uwconnect.uw.edu/finance?id=kb_article_view&amp;sysparm_article=KB003253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inance.uw.edu/ps/how-to-buy/exception-items" TargetMode="External"/><Relationship Id="rId4" Type="http://schemas.openxmlformats.org/officeDocument/2006/relationships/hyperlink" Target="https://www.trumba.com/calendars/sea_proc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finance.uw.edu/ps/resources/glossary#d" TargetMode="Externa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71756" y="1179824"/>
            <a:ext cx="7973479" cy="2641756"/>
          </a:xfrm>
        </p:spPr>
        <p:txBody>
          <a:bodyPr/>
          <a:lstStyle/>
          <a:p>
            <a:r>
              <a:rPr lang="en-US" dirty="0"/>
              <a:t>Supplier Invoice Requests</a:t>
            </a:r>
          </a:p>
        </p:txBody>
      </p:sp>
    </p:spTree>
    <p:extLst>
      <p:ext uri="{BB962C8B-B14F-4D97-AF65-F5344CB8AC3E}">
        <p14:creationId xmlns:p14="http://schemas.microsoft.com/office/powerpoint/2010/main" val="1913477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A020A-9D7C-8A83-D132-0939A4C14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>
            <a:extLst>
              <a:ext uri="{FF2B5EF4-FFF2-40B4-BE49-F238E27FC236}">
                <a16:creationId xmlns:a16="http://schemas.microsoft.com/office/drawing/2014/main" id="{84A2A56C-923E-9726-058A-D9289A99B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56" y="371511"/>
            <a:ext cx="8183759" cy="991998"/>
          </a:xfrm>
        </p:spPr>
        <p:txBody>
          <a:bodyPr/>
          <a:lstStyle/>
          <a:p>
            <a:r>
              <a:rPr lang="en-US" dirty="0"/>
              <a:t>Finding the Supplier: What to Look For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19A139-A413-0D31-199F-4F83961EF1F2}"/>
              </a:ext>
            </a:extLst>
          </p:cNvPr>
          <p:cNvSpPr txBox="1"/>
          <p:nvPr/>
        </p:nvSpPr>
        <p:spPr>
          <a:xfrm>
            <a:off x="341144" y="1641422"/>
            <a:ext cx="67623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Verify if the supplier: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Is active. Supplier cannot be used if inactive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Has any divisions in the Order-From Connections tab</a:t>
            </a: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/>
          </a:p>
        </p:txBody>
      </p:sp>
      <p:pic>
        <p:nvPicPr>
          <p:cNvPr id="6" name="Picture 5" descr="Find Suppliers report in Workday.">
            <a:extLst>
              <a:ext uri="{FF2B5EF4-FFF2-40B4-BE49-F238E27FC236}">
                <a16:creationId xmlns:a16="http://schemas.microsoft.com/office/drawing/2014/main" id="{93E75AE0-2CCA-CA67-210C-2A43E36542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1448" y="2538921"/>
            <a:ext cx="5664216" cy="1989885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</p:pic>
      <p:sp>
        <p:nvSpPr>
          <p:cNvPr id="7" name="Rectangle 6" descr="Highlight box over the Supplier Status in Workday.">
            <a:extLst>
              <a:ext uri="{FF2B5EF4-FFF2-40B4-BE49-F238E27FC236}">
                <a16:creationId xmlns:a16="http://schemas.microsoft.com/office/drawing/2014/main" id="{41E5B3EE-9F5F-7D78-0D73-12FCAE66C509}"/>
              </a:ext>
            </a:extLst>
          </p:cNvPr>
          <p:cNvSpPr/>
          <p:nvPr/>
        </p:nvSpPr>
        <p:spPr>
          <a:xfrm>
            <a:off x="4741332" y="3429000"/>
            <a:ext cx="616245" cy="79709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B8A87D-2E7B-B312-EBBB-E3FFC73ECDEA}"/>
              </a:ext>
            </a:extLst>
          </p:cNvPr>
          <p:cNvSpPr txBox="1"/>
          <p:nvPr/>
        </p:nvSpPr>
        <p:spPr>
          <a:xfrm>
            <a:off x="327581" y="4261836"/>
            <a:ext cx="84480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Remit-To Connections: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there is no information, do not proceed as the supplier account cannot receive payments. </a:t>
            </a:r>
          </a:p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Send a Connect Ticket to PCS Help about the missing Remit-To Connection. 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" name="Picture 2" descr="Remit-To Connections">
            <a:extLst>
              <a:ext uri="{FF2B5EF4-FFF2-40B4-BE49-F238E27FC236}">
                <a16:creationId xmlns:a16="http://schemas.microsoft.com/office/drawing/2014/main" id="{FA5FE262-9731-8CB5-578E-225AAB670A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8494" y="5590399"/>
            <a:ext cx="5535040" cy="126760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75580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F8300-1877-2B12-CB63-FB056B70F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>
            <a:extLst>
              <a:ext uri="{FF2B5EF4-FFF2-40B4-BE49-F238E27FC236}">
                <a16:creationId xmlns:a16="http://schemas.microsoft.com/office/drawing/2014/main" id="{09CD6921-EF82-3C54-A754-9AD0E2FBD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56" y="371511"/>
            <a:ext cx="8183759" cy="991998"/>
          </a:xfrm>
        </p:spPr>
        <p:txBody>
          <a:bodyPr/>
          <a:lstStyle/>
          <a:p>
            <a:r>
              <a:rPr lang="en-US" dirty="0"/>
              <a:t>New Supplier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F3EC82-12E6-2576-8FA4-34C53D8B2AB3}"/>
              </a:ext>
            </a:extLst>
          </p:cNvPr>
          <p:cNvSpPr txBox="1"/>
          <p:nvPr/>
        </p:nvSpPr>
        <p:spPr>
          <a:xfrm>
            <a:off x="460374" y="1724638"/>
            <a:ext cx="795962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the Supplier Request form in UW Connect to request having registration request sent to the supplier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Request will be sent to the supplier.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Unit will look for supplier in Workday to see when available</a:t>
            </a:r>
          </a:p>
          <a:p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Picture 4" descr="Supplier Request Form in UW Connect.">
            <a:extLst>
              <a:ext uri="{FF2B5EF4-FFF2-40B4-BE49-F238E27FC236}">
                <a16:creationId xmlns:a16="http://schemas.microsoft.com/office/drawing/2014/main" id="{EF14F6C1-FE71-B1E3-FF5B-D404F96AD3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730" y="3355854"/>
            <a:ext cx="5053183" cy="3239617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5B061EB-45FD-1B1F-C9ED-24C1AED0D777}"/>
              </a:ext>
            </a:extLst>
          </p:cNvPr>
          <p:cNvSpPr txBox="1"/>
          <p:nvPr/>
        </p:nvSpPr>
        <p:spPr>
          <a:xfrm>
            <a:off x="6894913" y="3826271"/>
            <a:ext cx="2129245" cy="1200329"/>
          </a:xfrm>
          <a:prstGeom prst="rect">
            <a:avLst/>
          </a:prstGeom>
          <a:noFill/>
          <a:ln w="222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Note: 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Supplier Registration Process Being Updated in 2026</a:t>
            </a:r>
          </a:p>
        </p:txBody>
      </p:sp>
    </p:spTree>
    <p:extLst>
      <p:ext uri="{BB962C8B-B14F-4D97-AF65-F5344CB8AC3E}">
        <p14:creationId xmlns:p14="http://schemas.microsoft.com/office/powerpoint/2010/main" val="3129498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9F1B4-6A45-716A-CAD9-DCD6613E1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>
            <a:extLst>
              <a:ext uri="{FF2B5EF4-FFF2-40B4-BE49-F238E27FC236}">
                <a16:creationId xmlns:a16="http://schemas.microsoft.com/office/drawing/2014/main" id="{B3BD46A6-48DB-F6FD-DE99-5F57B313B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56" y="371511"/>
            <a:ext cx="8183759" cy="991998"/>
          </a:xfrm>
        </p:spPr>
        <p:txBody>
          <a:bodyPr/>
          <a:lstStyle/>
          <a:p>
            <a:r>
              <a:rPr lang="en-US" dirty="0"/>
              <a:t>What Not to Do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84D01E-B34C-A0A9-C5CB-280C555E5452}"/>
              </a:ext>
            </a:extLst>
          </p:cNvPr>
          <p:cNvSpPr txBox="1"/>
          <p:nvPr/>
        </p:nvSpPr>
        <p:spPr>
          <a:xfrm>
            <a:off x="671755" y="1530636"/>
            <a:ext cx="8183760" cy="5583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Quotes, statements, proforma invoices and packing slips are not used to issue payments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not split the invoice between more than one SIR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Invoice cannot be more than 30 days into the future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Some commodities cannot be paid on SIR. Do not use SIR to pay for commodities on the </a:t>
            </a: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Exceptions list</a:t>
            </a: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there is a valid PO, pay with the PO unless a business case is provided in the “comments” field of the SIR.</a:t>
            </a:r>
          </a:p>
          <a:p>
            <a:pPr>
              <a:lnSpc>
                <a:spcPct val="150000"/>
              </a:lnSpc>
            </a:pP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334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EF710-86A0-931C-B380-CD52CE5D8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6">
            <a:extLst>
              <a:ext uri="{FF2B5EF4-FFF2-40B4-BE49-F238E27FC236}">
                <a16:creationId xmlns:a16="http://schemas.microsoft.com/office/drawing/2014/main" id="{CC0D84A9-3FE7-AD32-F402-01032E69E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56" y="371511"/>
            <a:ext cx="8183759" cy="991998"/>
          </a:xfrm>
        </p:spPr>
        <p:txBody>
          <a:bodyPr/>
          <a:lstStyle/>
          <a:p>
            <a:r>
              <a:rPr lang="en-US" dirty="0"/>
              <a:t>Best Practices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730FE6-E4FB-888C-241E-DD2C895F5474}"/>
              </a:ext>
            </a:extLst>
          </p:cNvPr>
          <p:cNvSpPr txBox="1"/>
          <p:nvPr/>
        </p:nvSpPr>
        <p:spPr>
          <a:xfrm>
            <a:off x="671756" y="1814945"/>
            <a:ext cx="80877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Review supplier information before entering. Supplier names can be similar; make sure you have selected the correct one.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Keep invoices separate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 needs to know why an SIR is used if an open PO is available by adding a comment before submitting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you receive an error that there is a duplicate invoice, reach out to customer service through 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pcshelp@uw.edu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before moving on. They can check to see what the duplicate 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01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6EB56-BA78-2531-6DFA-A603F3D91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>
            <a:extLst>
              <a:ext uri="{FF2B5EF4-FFF2-40B4-BE49-F238E27FC236}">
                <a16:creationId xmlns:a16="http://schemas.microsoft.com/office/drawing/2014/main" id="{03BAE7D6-F218-BA4E-BF3F-ED06C63619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1495" y="371511"/>
            <a:ext cx="8183759" cy="991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>
                <a:solidFill>
                  <a:schemeClr val="tx1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 Normal Black" charset="0"/>
                <a:ea typeface="Encode Sans Normal Black" charset="0"/>
                <a:cs typeface="Encode Sans Normal Black" charset="0"/>
              </a:rPr>
              <a:t>One-time Payment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A90A75-F0D8-A8E5-7CCE-7FBA98302DC0}"/>
              </a:ext>
            </a:extLst>
          </p:cNvPr>
          <p:cNvSpPr txBox="1"/>
          <p:nvPr/>
        </p:nvSpPr>
        <p:spPr>
          <a:xfrm>
            <a:off x="669470" y="1755321"/>
            <a:ext cx="783771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Avoid setting up a supplier for single purchase/payment or limited business.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 consider contracted suppliers and suppliers already in Workday. 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Consider using a ProCard with doing business with suppliers that your unit will have limited business with. 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ProCard is ideal for one-time payments, especially for commodities like subscriptions, catering, conference registrations and other allowable purchases listed on the ProCard Allowable/Unallowable list on the 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ProCard home page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311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E93C1E-E11B-2D11-F4F4-8477F9C1E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4722D-F427-EF85-4D06-C7CAAA8BF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Fields to Consider</a:t>
            </a:r>
          </a:p>
        </p:txBody>
      </p:sp>
    </p:spTree>
    <p:extLst>
      <p:ext uri="{BB962C8B-B14F-4D97-AF65-F5344CB8AC3E}">
        <p14:creationId xmlns:p14="http://schemas.microsoft.com/office/powerpoint/2010/main" val="2248273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9AA12-9186-29B6-59D6-97F24C829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>
            <a:extLst>
              <a:ext uri="{FF2B5EF4-FFF2-40B4-BE49-F238E27FC236}">
                <a16:creationId xmlns:a16="http://schemas.microsoft.com/office/drawing/2014/main" id="{834C8185-DD0F-D439-AF6A-BA56B77BA8D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1495" y="371511"/>
            <a:ext cx="8183759" cy="991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>
                <a:solidFill>
                  <a:schemeClr val="tx1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 Normal Black" charset="0"/>
                <a:ea typeface="Encode Sans Normal Black" charset="0"/>
                <a:cs typeface="Encode Sans Normal Black" charset="0"/>
              </a:rPr>
              <a:t>Supplier’s Invoice Number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EBA211-AD68-D91A-307B-1871CAAF90B4}"/>
              </a:ext>
            </a:extLst>
          </p:cNvPr>
          <p:cNvSpPr txBox="1"/>
          <p:nvPr/>
        </p:nvSpPr>
        <p:spPr>
          <a:xfrm>
            <a:off x="601494" y="1719629"/>
            <a:ext cx="7864869" cy="879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 special characters or asterisk in the invoice number when entering in Workday</a:t>
            </a:r>
          </a:p>
        </p:txBody>
      </p:sp>
      <p:pic>
        <p:nvPicPr>
          <p:cNvPr id="7" name="Picture 6" descr="The Supplier's Invoice Number field.">
            <a:extLst>
              <a:ext uri="{FF2B5EF4-FFF2-40B4-BE49-F238E27FC236}">
                <a16:creationId xmlns:a16="http://schemas.microsoft.com/office/drawing/2014/main" id="{99F07DA3-FFC7-9C56-8AF4-698DA229A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022" y="2930952"/>
            <a:ext cx="5506279" cy="720137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1031577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D0798A-703F-B24D-CC55-B5B11425C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>
            <a:extLst>
              <a:ext uri="{FF2B5EF4-FFF2-40B4-BE49-F238E27FC236}">
                <a16:creationId xmlns:a16="http://schemas.microsoft.com/office/drawing/2014/main" id="{F66C65E8-E8CD-B708-F8EA-7AD5F3BC894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1495" y="371511"/>
            <a:ext cx="8183759" cy="991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>
                <a:solidFill>
                  <a:schemeClr val="tx1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 Normal Black" charset="0"/>
                <a:ea typeface="Encode Sans Normal Black" charset="0"/>
                <a:cs typeface="Encode Sans Normal Black" charset="0"/>
              </a:rPr>
              <a:t>Remit-To Address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EE00B7-FEBD-46EF-50AD-0E06A5FAFF70}"/>
              </a:ext>
            </a:extLst>
          </p:cNvPr>
          <p:cNvSpPr txBox="1"/>
          <p:nvPr/>
        </p:nvSpPr>
        <p:spPr>
          <a:xfrm>
            <a:off x="601494" y="1719629"/>
            <a:ext cx="7864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When selecting an address to send payment to, use the addresses labeled with “UW” and matches the invoice.</a:t>
            </a:r>
          </a:p>
        </p:txBody>
      </p:sp>
      <p:pic>
        <p:nvPicPr>
          <p:cNvPr id="4" name="Picture 3" descr="Screen shot of the Remit-to Connection selections.">
            <a:extLst>
              <a:ext uri="{FF2B5EF4-FFF2-40B4-BE49-F238E27FC236}">
                <a16:creationId xmlns:a16="http://schemas.microsoft.com/office/drawing/2014/main" id="{C4ED1EFB-E18D-C3E0-1C1B-3D8498C1D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151" y="2641018"/>
            <a:ext cx="4523442" cy="1575963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</p:pic>
      <p:sp>
        <p:nvSpPr>
          <p:cNvPr id="3" name="Rectangle 2" descr="Highlight box over the remit-to connection referencing UW PAYM.">
            <a:extLst>
              <a:ext uri="{FF2B5EF4-FFF2-40B4-BE49-F238E27FC236}">
                <a16:creationId xmlns:a16="http://schemas.microsoft.com/office/drawing/2014/main" id="{AAAF0353-B7E6-CF48-CC47-5A55447D1B60}"/>
              </a:ext>
            </a:extLst>
          </p:cNvPr>
          <p:cNvSpPr/>
          <p:nvPr/>
        </p:nvSpPr>
        <p:spPr>
          <a:xfrm>
            <a:off x="3812721" y="3126921"/>
            <a:ext cx="1820636" cy="400050"/>
          </a:xfrm>
          <a:prstGeom prst="rect">
            <a:avLst/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197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0E78D-221A-481B-C0DA-77F7CB4DE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>
            <a:extLst>
              <a:ext uri="{FF2B5EF4-FFF2-40B4-BE49-F238E27FC236}">
                <a16:creationId xmlns:a16="http://schemas.microsoft.com/office/drawing/2014/main" id="{E20D8937-7DED-1BAF-D2D4-69BC80623FA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1495" y="371511"/>
            <a:ext cx="8183759" cy="991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>
                <a:solidFill>
                  <a:schemeClr val="tx1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 Normal Black" charset="0"/>
                <a:ea typeface="Encode Sans Normal Black" charset="0"/>
                <a:cs typeface="Encode Sans Normal Black" charset="0"/>
              </a:rPr>
              <a:t>Tax, Handling and Freight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1CB7C7-DAED-B970-0367-98CFCFCFD030}"/>
              </a:ext>
            </a:extLst>
          </p:cNvPr>
          <p:cNvSpPr txBox="1"/>
          <p:nvPr/>
        </p:nvSpPr>
        <p:spPr>
          <a:xfrm>
            <a:off x="601495" y="1698171"/>
            <a:ext cx="818375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Freight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any freight charges in the “Freight” field</a:t>
            </a:r>
            <a:b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there is a handling charge as well, combine the handling amount with the freight amount and enter the total in the “Freight” field. 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Tax</a:t>
            </a: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the “Tax” amount. If the purchase is taxable, the chosen spend category should be taxable as well.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tax was not charged, leave tax blank. Use tax will be assessed after submission. </a:t>
            </a:r>
          </a:p>
          <a:p>
            <a:b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Picture 3" descr="The Freight and Tax Amount fields from Workday.">
            <a:extLst>
              <a:ext uri="{FF2B5EF4-FFF2-40B4-BE49-F238E27FC236}">
                <a16:creationId xmlns:a16="http://schemas.microsoft.com/office/drawing/2014/main" id="{E904293B-E538-81CF-4F83-ED47B3713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8549" y="5391511"/>
            <a:ext cx="4486901" cy="933580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736962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9A976-6EE0-4850-B107-04B0450D8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>
            <a:extLst>
              <a:ext uri="{FF2B5EF4-FFF2-40B4-BE49-F238E27FC236}">
                <a16:creationId xmlns:a16="http://schemas.microsoft.com/office/drawing/2014/main" id="{B48F14C3-A707-788A-67C3-AD01A12B26D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1495" y="371511"/>
            <a:ext cx="8183759" cy="991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>
                <a:solidFill>
                  <a:schemeClr val="tx1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 Normal Black" charset="0"/>
                <a:ea typeface="Encode Sans Normal Black" charset="0"/>
                <a:cs typeface="Encode Sans Normal Black" charset="0"/>
              </a:rPr>
              <a:t>Memo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B616AD-A901-5BBC-0761-139AD4819DCE}"/>
              </a:ext>
            </a:extLst>
          </p:cNvPr>
          <p:cNvSpPr txBox="1"/>
          <p:nvPr/>
        </p:nvSpPr>
        <p:spPr>
          <a:xfrm>
            <a:off x="683288" y="1808703"/>
            <a:ext cx="7224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a business reason for the purchase in the  “Memo” field.</a:t>
            </a:r>
            <a:b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Picture 3" descr="The Memo field from Workday.">
            <a:extLst>
              <a:ext uri="{FF2B5EF4-FFF2-40B4-BE49-F238E27FC236}">
                <a16:creationId xmlns:a16="http://schemas.microsoft.com/office/drawing/2014/main" id="{9CA04A22-E510-D1BA-F8AF-EB9DE48A58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5297" y="2385195"/>
            <a:ext cx="4015628" cy="4146006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</p:pic>
      <p:sp>
        <p:nvSpPr>
          <p:cNvPr id="3" name="Rectangle 2" descr="Highlight box over the Memo field showing a business reason for the purchase.">
            <a:extLst>
              <a:ext uri="{FF2B5EF4-FFF2-40B4-BE49-F238E27FC236}">
                <a16:creationId xmlns:a16="http://schemas.microsoft.com/office/drawing/2014/main" id="{5E771BF8-B904-6BD6-FE29-E31E19DAF5F8}"/>
              </a:ext>
            </a:extLst>
          </p:cNvPr>
          <p:cNvSpPr/>
          <p:nvPr/>
        </p:nvSpPr>
        <p:spPr>
          <a:xfrm>
            <a:off x="2385171" y="5954222"/>
            <a:ext cx="4165754" cy="532267"/>
          </a:xfrm>
          <a:prstGeom prst="rect">
            <a:avLst/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3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CF82-FD04-C97F-3F49-B68C075A6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36417A-07B7-4A95-C6D2-7CF3E5623F0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What are Supplier Invoice Requests</a:t>
            </a:r>
          </a:p>
          <a:p>
            <a:r>
              <a:rPr lang="en-US" dirty="0"/>
              <a:t>Supplier Invoice Request Process</a:t>
            </a:r>
          </a:p>
          <a:p>
            <a:r>
              <a:rPr lang="en-US" dirty="0"/>
              <a:t>Special Fields to Consider</a:t>
            </a:r>
          </a:p>
          <a:p>
            <a:r>
              <a:rPr lang="en-US" dirty="0"/>
              <a:t>Resources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0945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1426F-C36B-F8BE-0C83-2F1A1D944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>
            <a:extLst>
              <a:ext uri="{FF2B5EF4-FFF2-40B4-BE49-F238E27FC236}">
                <a16:creationId xmlns:a16="http://schemas.microsoft.com/office/drawing/2014/main" id="{37B99F1B-7680-515E-77AB-AEB7F2B797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1495" y="371511"/>
            <a:ext cx="8183759" cy="991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>
                <a:solidFill>
                  <a:schemeClr val="tx1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 Normal Black" charset="0"/>
                <a:ea typeface="Encode Sans Normal Black" charset="0"/>
                <a:cs typeface="Encode Sans Normal Black" charset="0"/>
              </a:rPr>
              <a:t>Handling Code</a:t>
            </a:r>
          </a:p>
        </p:txBody>
      </p:sp>
      <p:pic>
        <p:nvPicPr>
          <p:cNvPr id="4" name="Picture 3" descr="Fields Reference Type, Reference Number, and Handling Code from Workday.">
            <a:extLst>
              <a:ext uri="{FF2B5EF4-FFF2-40B4-BE49-F238E27FC236}">
                <a16:creationId xmlns:a16="http://schemas.microsoft.com/office/drawing/2014/main" id="{3DAAC0AF-4AED-D2BC-85FC-70F812A1C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7402" y="152606"/>
            <a:ext cx="3453077" cy="1273620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3CD9D9A-5215-26F3-CAB2-EA1045451BA3}"/>
              </a:ext>
            </a:extLst>
          </p:cNvPr>
          <p:cNvSpPr txBox="1"/>
          <p:nvPr/>
        </p:nvSpPr>
        <p:spPr>
          <a:xfrm>
            <a:off x="601495" y="1591408"/>
            <a:ext cx="7833695" cy="4485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Campus Mail</a:t>
            </a: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If you need a check sent through campus mail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“Reference Type” field and select “Other.”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a campus box number and unit contact name (put box number first). Then use the “campus mail” Handling Code.</a:t>
            </a:r>
          </a:p>
          <a:p>
            <a:pPr>
              <a:lnSpc>
                <a:spcPct val="150000"/>
              </a:lnSpc>
            </a:pPr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Check Pickup</a:t>
            </a: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is picked up from Mailing Services. </a:t>
            </a:r>
          </a:p>
          <a:p>
            <a:pPr>
              <a:lnSpc>
                <a:spcPct val="150000"/>
              </a:lnSpc>
            </a:pPr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Attachments</a:t>
            </a: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having attachment added to payment before mailed.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Select “Hold-</a:t>
            </a:r>
            <a:r>
              <a:rPr lang="en-US" sz="16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Attch</a:t>
            </a: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” in the Handling code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Then email the attachment to mailproc@uw.edu</a:t>
            </a:r>
          </a:p>
          <a:p>
            <a:pPr>
              <a:lnSpc>
                <a:spcPct val="150000"/>
              </a:lnSpc>
            </a:pPr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Foreign Payment</a:t>
            </a: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If a check payment is being mailed that needs extra postage</a:t>
            </a:r>
          </a:p>
        </p:txBody>
      </p:sp>
      <p:pic>
        <p:nvPicPr>
          <p:cNvPr id="9" name="Picture 8" descr="The Handing Code field showing the Pickup option in Workday.">
            <a:extLst>
              <a:ext uri="{FF2B5EF4-FFF2-40B4-BE49-F238E27FC236}">
                <a16:creationId xmlns:a16="http://schemas.microsoft.com/office/drawing/2014/main" id="{E6215E1A-4DE8-934B-FAA0-16F96762A8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6423" y="3429000"/>
            <a:ext cx="3414056" cy="320068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</p:pic>
      <p:pic>
        <p:nvPicPr>
          <p:cNvPr id="7" name="Picture 6" descr="The Handling Code field from Workday.">
            <a:extLst>
              <a:ext uri="{FF2B5EF4-FFF2-40B4-BE49-F238E27FC236}">
                <a16:creationId xmlns:a16="http://schemas.microsoft.com/office/drawing/2014/main" id="{7D134470-1004-40F5-9D10-FB2DD7576D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7402" y="4569169"/>
            <a:ext cx="3482642" cy="381033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</p:pic>
      <p:pic>
        <p:nvPicPr>
          <p:cNvPr id="11" name="Picture 10" descr="The Handling Code field showing Foreign Payment from Workday.">
            <a:extLst>
              <a:ext uri="{FF2B5EF4-FFF2-40B4-BE49-F238E27FC236}">
                <a16:creationId xmlns:a16="http://schemas.microsoft.com/office/drawing/2014/main" id="{C9E90A8B-286E-2078-9700-2E001A1654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7402" y="6159424"/>
            <a:ext cx="3482642" cy="320068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306426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717B4-379D-2BFA-5D1A-30F9FF904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74BEA-6E1C-88F0-4F9D-1EEB926E7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Attachments</a:t>
            </a:r>
          </a:p>
        </p:txBody>
      </p:sp>
    </p:spTree>
    <p:extLst>
      <p:ext uri="{BB962C8B-B14F-4D97-AF65-F5344CB8AC3E}">
        <p14:creationId xmlns:p14="http://schemas.microsoft.com/office/powerpoint/2010/main" val="17296466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792F5-9421-BB16-012F-B45E54CC8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>
            <a:extLst>
              <a:ext uri="{FF2B5EF4-FFF2-40B4-BE49-F238E27FC236}">
                <a16:creationId xmlns:a16="http://schemas.microsoft.com/office/drawing/2014/main" id="{A8E7AC89-B034-8355-A21C-A1CF65B19CF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1495" y="371511"/>
            <a:ext cx="8183759" cy="991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i="0" kern="1200">
                <a:solidFill>
                  <a:schemeClr val="tx1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ncode Sans Normal Black" charset="0"/>
                <a:ea typeface="Encode Sans Normal Black" charset="0"/>
                <a:cs typeface="Encode Sans Normal Black" charset="0"/>
              </a:rPr>
              <a:t>Attachments Best Practices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458656-C51F-C013-AB6D-28D547D87541}"/>
              </a:ext>
            </a:extLst>
          </p:cNvPr>
          <p:cNvSpPr txBox="1"/>
          <p:nvPr/>
        </p:nvSpPr>
        <p:spPr>
          <a:xfrm>
            <a:off x="667237" y="1657600"/>
            <a:ext cx="837105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DO:</a:t>
            </a:r>
            <a:endParaRPr lang="en-US" b="1" u="sng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Attach supplier invoice/membership voucher/subscription voucher/registration documents, etc.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Attach the invoice to the </a:t>
            </a:r>
            <a:r>
              <a:rPr lang="en-US" b="1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Summary page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of your Supplier Invoice Request.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Any supporting documents for proof of delivery, i.e., packing slips.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NOT: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Attach it to the line-item, as this will make it hard to find the invoice in the future.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Include scans of any information that includes bank account numbers, credit card numbers, or social security numbers.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 information regarding the University policies on documents, please visit the </a:t>
            </a:r>
            <a:r>
              <a:rPr lang="en-US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Records Management website.</a:t>
            </a: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7783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DAAE6-9D85-D160-3D92-0D282CB2E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0B6C3-F19B-B058-5D1C-9CD1179E7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12495428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Resources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71757" y="1600322"/>
            <a:ext cx="8197114" cy="3810086"/>
          </a:xfrm>
        </p:spPr>
        <p:txBody>
          <a:bodyPr/>
          <a:lstStyle/>
          <a:p>
            <a:r>
              <a:rPr lang="en-US" sz="1800" dirty="0">
                <a:solidFill>
                  <a:schemeClr val="bg1">
                    <a:lumMod val="10000"/>
                  </a:schemeClr>
                </a:solidFill>
                <a:hlinkClick r:id="rId2"/>
              </a:rPr>
              <a:t>Supplier Invoice Request Job Aid</a:t>
            </a:r>
            <a:endParaRPr lang="en-US" sz="1800" dirty="0"/>
          </a:p>
          <a:p>
            <a:r>
              <a:rPr lang="en-US" sz="1800" dirty="0">
                <a:solidFill>
                  <a:schemeClr val="bg1">
                    <a:lumMod val="10000"/>
                  </a:schemeClr>
                </a:solidFill>
                <a:hlinkClick r:id="rId3"/>
              </a:rPr>
              <a:t>Supplier Invoice Request web page</a:t>
            </a:r>
            <a:endParaRPr lang="en-US" sz="1800" dirty="0"/>
          </a:p>
          <a:p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Find Supplier Invoice R1149</a:t>
            </a:r>
            <a:r>
              <a:rPr lang="en-US" sz="1800" b="0" dirty="0">
                <a:solidFill>
                  <a:schemeClr val="accent4">
                    <a:lumMod val="10000"/>
                  </a:schemeClr>
                </a:solidFill>
              </a:rPr>
              <a:t>: All Supplier Invoices</a:t>
            </a:r>
          </a:p>
          <a:p>
            <a:pPr lvl="1"/>
            <a:r>
              <a:rPr lang="en-US" sz="1600" b="0" dirty="0">
                <a:solidFill>
                  <a:schemeClr val="accent4">
                    <a:lumMod val="10000"/>
                  </a:schemeClr>
                </a:solidFill>
              </a:rPr>
              <a:t>View the invoice or adjustment number, company, status, supplier, invoice date, memo, discount date, due date, invoice amount, amount due and adjustment for entered supplier invoices.</a:t>
            </a:r>
          </a:p>
          <a:p>
            <a:pPr lvl="1"/>
            <a:endParaRPr lang="en-US" sz="1800" b="0" dirty="0">
              <a:solidFill>
                <a:schemeClr val="accent4">
                  <a:lumMod val="10000"/>
                </a:schemeClr>
              </a:solidFill>
            </a:endParaRPr>
          </a:p>
          <a:p>
            <a:pPr indent="-285750"/>
            <a:r>
              <a:rPr lang="en-US" sz="1800" dirty="0">
                <a:solidFill>
                  <a:schemeClr val="accent4">
                    <a:lumMod val="10000"/>
                  </a:schemeClr>
                </a:solidFill>
              </a:rPr>
              <a:t>Procurement Center of Excellence </a:t>
            </a:r>
            <a:r>
              <a:rPr lang="en-US" sz="1800" dirty="0">
                <a:solidFill>
                  <a:schemeClr val="accent4">
                    <a:lumMod val="10000"/>
                  </a:schemeClr>
                </a:solidFill>
                <a:hlinkClick r:id="rId4"/>
              </a:rPr>
              <a:t>Event Training Calendar</a:t>
            </a:r>
            <a:endParaRPr lang="en-US" sz="1800" dirty="0">
              <a:solidFill>
                <a:schemeClr val="accent4">
                  <a:lumMod val="10000"/>
                </a:schemeClr>
              </a:solidFill>
            </a:endParaRPr>
          </a:p>
          <a:p>
            <a:pPr indent="-285750"/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PCS Help: </a:t>
            </a:r>
            <a:r>
              <a:rPr lang="en-US" sz="1800" b="0" dirty="0">
                <a:solidFill>
                  <a:schemeClr val="tx1"/>
                </a:solidFill>
              </a:rPr>
              <a:t>When it doubt, send a ticket to PCS Help through Connect or call 206-543-4500</a:t>
            </a:r>
          </a:p>
          <a:p>
            <a:pPr indent="-285750"/>
            <a:r>
              <a:rPr lang="en-US" sz="1800" dirty="0">
                <a:solidFill>
                  <a:schemeClr val="bg1">
                    <a:lumMod val="10000"/>
                  </a:schemeClr>
                </a:solidFill>
                <a:hlinkClick r:id="rId5"/>
              </a:rPr>
              <a:t>Exception Item </a:t>
            </a:r>
            <a:r>
              <a:rPr lang="en-US" sz="1800" dirty="0">
                <a:solidFill>
                  <a:schemeClr val="bg1">
                    <a:lumMod val="10000"/>
                  </a:schemeClr>
                </a:solidFill>
              </a:rPr>
              <a:t>list </a:t>
            </a:r>
          </a:p>
          <a:p>
            <a:pPr marL="457200" lvl="1" indent="0">
              <a:buNone/>
            </a:pPr>
            <a:endParaRPr lang="en-US" sz="1600" b="0" dirty="0">
              <a:solidFill>
                <a:schemeClr val="accent4">
                  <a:lumMod val="10000"/>
                </a:schemeClr>
              </a:solidFill>
            </a:endParaRPr>
          </a:p>
          <a:p>
            <a:endParaRPr lang="en-US" sz="1800" b="0" dirty="0">
              <a:solidFill>
                <a:schemeClr val="accent4">
                  <a:lumMod val="10000"/>
                </a:schemeClr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137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E5AFD-A7BB-3DA7-66EA-F14927992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Supplier Invoice Requests?</a:t>
            </a:r>
          </a:p>
        </p:txBody>
      </p:sp>
    </p:spTree>
    <p:extLst>
      <p:ext uri="{BB962C8B-B14F-4D97-AF65-F5344CB8AC3E}">
        <p14:creationId xmlns:p14="http://schemas.microsoft.com/office/powerpoint/2010/main" val="632598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A4B5A-17F7-4FFE-6403-F33508202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>
            <a:extLst>
              <a:ext uri="{FF2B5EF4-FFF2-40B4-BE49-F238E27FC236}">
                <a16:creationId xmlns:a16="http://schemas.microsoft.com/office/drawing/2014/main" id="{CE400120-5DD9-8A8F-2979-828D73208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56" y="371511"/>
            <a:ext cx="8183759" cy="991998"/>
          </a:xfrm>
        </p:spPr>
        <p:txBody>
          <a:bodyPr/>
          <a:lstStyle/>
          <a:p>
            <a:r>
              <a:rPr lang="en-US" dirty="0"/>
              <a:t>What is a Supplier Invoice Request?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D09314-8F48-A3BF-8D41-7354803B2102}"/>
              </a:ext>
            </a:extLst>
          </p:cNvPr>
          <p:cNvSpPr txBox="1"/>
          <p:nvPr/>
        </p:nvSpPr>
        <p:spPr>
          <a:xfrm>
            <a:off x="671756" y="1685175"/>
            <a:ext cx="795962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Supplier Invoice Request (SIR) is an online tool in Workday used to make a payment to a supplier when: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 was not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cost is under the </a:t>
            </a:r>
            <a:r>
              <a:rPr lang="en-US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Direct Buy Limit</a:t>
            </a:r>
            <a:r>
              <a:rPr lang="en-US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(10K)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order has already been received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Important:</a:t>
            </a:r>
          </a:p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When the ultimate aggregate cost to the unit for a service or the purchase of a product will exceed the direct buy limit, regardless of the period of time, please contact Procurement Services for guidance before paying through SIR.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14477C-4FDE-20B3-D36F-8E180F6B4CBD}"/>
              </a:ext>
            </a:extLst>
          </p:cNvPr>
          <p:cNvSpPr txBox="1"/>
          <p:nvPr/>
        </p:nvSpPr>
        <p:spPr>
          <a:xfrm>
            <a:off x="671756" y="3531834"/>
            <a:ext cx="81837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Workday Security Role Needed- 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None</a:t>
            </a:r>
          </a:p>
          <a:p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366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5A3E2-DA66-85C4-D997-C387A740C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F3AC7-2B3E-8535-B7DB-E9EC2D1BF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Supplier Invoice  Request Process</a:t>
            </a:r>
          </a:p>
        </p:txBody>
      </p:sp>
    </p:spTree>
    <p:extLst>
      <p:ext uri="{BB962C8B-B14F-4D97-AF65-F5344CB8AC3E}">
        <p14:creationId xmlns:p14="http://schemas.microsoft.com/office/powerpoint/2010/main" val="2572858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CB0B9-6FE6-966F-31D2-9D3391A2D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>
            <a:extLst>
              <a:ext uri="{FF2B5EF4-FFF2-40B4-BE49-F238E27FC236}">
                <a16:creationId xmlns:a16="http://schemas.microsoft.com/office/drawing/2014/main" id="{8FCCA21F-8246-829D-022C-3FF067605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56" y="371511"/>
            <a:ext cx="8183759" cy="991998"/>
          </a:xfrm>
        </p:spPr>
        <p:txBody>
          <a:bodyPr/>
          <a:lstStyle/>
          <a:p>
            <a:r>
              <a:rPr lang="en-US" dirty="0"/>
              <a:t>Supplier Invoice Request Process Flow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9B421FF-EC61-2334-E7C4-1044EF0522BE}"/>
              </a:ext>
            </a:extLst>
          </p:cNvPr>
          <p:cNvSpPr/>
          <p:nvPr/>
        </p:nvSpPr>
        <p:spPr>
          <a:xfrm>
            <a:off x="335949" y="1762635"/>
            <a:ext cx="1371600" cy="680247"/>
          </a:xfrm>
          <a:prstGeom prst="round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5"/>
                </a:solidFill>
              </a:rPr>
              <a:t>SQ</a:t>
            </a:r>
            <a:r>
              <a:rPr lang="en-US" dirty="0">
                <a:solidFill>
                  <a:schemeClr val="accent5"/>
                </a:solidFill>
              </a:rPr>
              <a:t>#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0B6285E-F367-6231-C1A5-19E180E0E045}"/>
              </a:ext>
            </a:extLst>
          </p:cNvPr>
          <p:cNvSpPr/>
          <p:nvPr/>
        </p:nvSpPr>
        <p:spPr>
          <a:xfrm>
            <a:off x="6636044" y="1725304"/>
            <a:ext cx="1371600" cy="680247"/>
          </a:xfrm>
          <a:prstGeom prst="round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5"/>
                </a:solidFill>
              </a:rPr>
              <a:t>SI</a:t>
            </a:r>
            <a:r>
              <a:rPr lang="en-US" dirty="0">
                <a:solidFill>
                  <a:schemeClr val="accent5"/>
                </a:solidFill>
              </a:rPr>
              <a:t>#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D798C5B9-7441-0F0E-320B-D810D4BB30FA}"/>
              </a:ext>
            </a:extLst>
          </p:cNvPr>
          <p:cNvSpPr/>
          <p:nvPr/>
        </p:nvSpPr>
        <p:spPr>
          <a:xfrm>
            <a:off x="342045" y="2559731"/>
            <a:ext cx="1701578" cy="1959429"/>
          </a:xfrm>
          <a:prstGeom prst="homePlat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Initiator:</a:t>
            </a:r>
            <a:r>
              <a:rPr lang="en-US" dirty="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enters the SIR</a:t>
            </a:r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721471D4-1199-F097-82A7-E3835620AA1C}"/>
              </a:ext>
            </a:extLst>
          </p:cNvPr>
          <p:cNvSpPr/>
          <p:nvPr/>
        </p:nvSpPr>
        <p:spPr>
          <a:xfrm>
            <a:off x="2204792" y="2559731"/>
            <a:ext cx="1985554" cy="1959429"/>
          </a:xfrm>
          <a:prstGeom prst="homePlat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Unit Approver: </a:t>
            </a:r>
            <a:r>
              <a:rPr lang="en-US" dirty="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approves the SIR</a:t>
            </a: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0DEA4168-755F-961F-EFC9-ED2A29169140}"/>
              </a:ext>
            </a:extLst>
          </p:cNvPr>
          <p:cNvSpPr/>
          <p:nvPr/>
        </p:nvSpPr>
        <p:spPr>
          <a:xfrm>
            <a:off x="4373159" y="2559730"/>
            <a:ext cx="1985554" cy="1959429"/>
          </a:xfrm>
          <a:prstGeom prst="homePlat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Accounts Payable: </a:t>
            </a:r>
            <a:r>
              <a:rPr lang="en-US" dirty="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approves</a:t>
            </a:r>
          </a:p>
          <a:p>
            <a:pPr algn="ctr"/>
            <a:r>
              <a:rPr lang="en-US" dirty="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SIR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C5EFE9E5-F913-DFDE-035D-F86192A3B835}"/>
              </a:ext>
            </a:extLst>
          </p:cNvPr>
          <p:cNvSpPr/>
          <p:nvPr/>
        </p:nvSpPr>
        <p:spPr>
          <a:xfrm>
            <a:off x="6636044" y="2559731"/>
            <a:ext cx="2507956" cy="1959429"/>
          </a:xfrm>
          <a:prstGeom prst="homePlat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SIR converts to an SI and Accounts Payable approves the SI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23EF7BE-87FA-0529-75D0-13E67279B8E3}"/>
              </a:ext>
            </a:extLst>
          </p:cNvPr>
          <p:cNvSpPr/>
          <p:nvPr/>
        </p:nvSpPr>
        <p:spPr>
          <a:xfrm>
            <a:off x="342045" y="4636009"/>
            <a:ext cx="1536192" cy="680247"/>
          </a:xfrm>
          <a:prstGeom prst="round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5"/>
                </a:solidFill>
              </a:rPr>
              <a:t>Request Status: Draft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8D42215-65E0-EB0F-EBC7-64F87B220975}"/>
              </a:ext>
            </a:extLst>
          </p:cNvPr>
          <p:cNvSpPr/>
          <p:nvPr/>
        </p:nvSpPr>
        <p:spPr>
          <a:xfrm>
            <a:off x="2177291" y="4636009"/>
            <a:ext cx="4181422" cy="680247"/>
          </a:xfrm>
          <a:prstGeom prst="round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5"/>
                </a:solidFill>
              </a:rPr>
              <a:t>Request Status: In Progress 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B3C7163-CEDF-55C7-63CD-016F35FB217F}"/>
              </a:ext>
            </a:extLst>
          </p:cNvPr>
          <p:cNvSpPr/>
          <p:nvPr/>
        </p:nvSpPr>
        <p:spPr>
          <a:xfrm>
            <a:off x="6636044" y="4636008"/>
            <a:ext cx="1839138" cy="680247"/>
          </a:xfrm>
          <a:prstGeom prst="round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5"/>
                </a:solidFill>
              </a:rPr>
              <a:t>Request Status: Approved</a:t>
            </a:r>
            <a:endParaRPr lang="en-US" dirty="0">
              <a:solidFill>
                <a:schemeClr val="accent5"/>
              </a:solidFill>
            </a:endParaRPr>
          </a:p>
        </p:txBody>
      </p:sp>
      <p:pic>
        <p:nvPicPr>
          <p:cNvPr id="11" name="Picture 10" descr="Screen shot from Workday of a Supplier Invoice Request and status.">
            <a:extLst>
              <a:ext uri="{FF2B5EF4-FFF2-40B4-BE49-F238E27FC236}">
                <a16:creationId xmlns:a16="http://schemas.microsoft.com/office/drawing/2014/main" id="{8FDB5A52-D77C-1BE9-EC23-F3D2EFCF98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6473" y="5757618"/>
            <a:ext cx="4451053" cy="991998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</p:pic>
      <p:sp>
        <p:nvSpPr>
          <p:cNvPr id="17" name="Rectangle 16" descr="Highlight box over the invoice status.">
            <a:extLst>
              <a:ext uri="{FF2B5EF4-FFF2-40B4-BE49-F238E27FC236}">
                <a16:creationId xmlns:a16="http://schemas.microsoft.com/office/drawing/2014/main" id="{7715CE1D-4F8C-7D6D-EB5D-5B02C692CDDC}"/>
              </a:ext>
            </a:extLst>
          </p:cNvPr>
          <p:cNvSpPr/>
          <p:nvPr/>
        </p:nvSpPr>
        <p:spPr>
          <a:xfrm>
            <a:off x="5573486" y="5757618"/>
            <a:ext cx="1062558" cy="79709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043B53A7-45B9-32C0-E512-DEDB6ACDF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09798" y="1840909"/>
            <a:ext cx="440872" cy="449036"/>
          </a:xfrm>
          <a:prstGeom prst="rightArrow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44E8131D-9BBD-042F-33CB-73411F115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52485" y="1827751"/>
            <a:ext cx="440872" cy="449036"/>
          </a:xfrm>
          <a:prstGeom prst="rightArrow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68644E42-7189-A76D-4B4E-909B9AC9F8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26072" y="1878240"/>
            <a:ext cx="440872" cy="449036"/>
          </a:xfrm>
          <a:prstGeom prst="rightArrow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91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6BE69-5A37-E8BC-3755-EB84A84BD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>
            <a:extLst>
              <a:ext uri="{FF2B5EF4-FFF2-40B4-BE49-F238E27FC236}">
                <a16:creationId xmlns:a16="http://schemas.microsoft.com/office/drawing/2014/main" id="{75870192-5710-1565-CD49-3B2508645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56" y="371511"/>
            <a:ext cx="8183759" cy="991998"/>
          </a:xfrm>
        </p:spPr>
        <p:txBody>
          <a:bodyPr/>
          <a:lstStyle/>
          <a:p>
            <a:r>
              <a:rPr lang="en-US" dirty="0"/>
              <a:t>What to Do Before Entering an SIR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9BD301-278B-733E-28A6-F8B5209F08F9}"/>
              </a:ext>
            </a:extLst>
          </p:cNvPr>
          <p:cNvSpPr txBox="1"/>
          <p:nvPr/>
        </p:nvSpPr>
        <p:spPr>
          <a:xfrm>
            <a:off x="671756" y="1654639"/>
            <a:ext cx="795962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Obtain invoice copy from the supplier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the invoice is incorrect, get corrected invoice from supplier before proceeding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Check Workday for supplier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the supplier is there, note the remit-to connection to make sure it is the correct address to send payments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supplier isn’t found, use the supplier registration process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18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0DBC5-99AD-D8F6-7212-E6714BA44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>
            <a:extLst>
              <a:ext uri="{FF2B5EF4-FFF2-40B4-BE49-F238E27FC236}">
                <a16:creationId xmlns:a16="http://schemas.microsoft.com/office/drawing/2014/main" id="{C4F9865A-0DC9-1E8E-325B-6F8418F34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120" y="338304"/>
            <a:ext cx="8183759" cy="991998"/>
          </a:xfrm>
        </p:spPr>
        <p:txBody>
          <a:bodyPr/>
          <a:lstStyle/>
          <a:p>
            <a:r>
              <a:rPr lang="en-US" dirty="0"/>
              <a:t>Finding the Supplier: Find Suppliers Report in Workday</a:t>
            </a:r>
          </a:p>
        </p:txBody>
      </p:sp>
      <p:pic>
        <p:nvPicPr>
          <p:cNvPr id="7" name="Picture 6" descr="Find Suppliers in Workday">
            <a:extLst>
              <a:ext uri="{FF2B5EF4-FFF2-40B4-BE49-F238E27FC236}">
                <a16:creationId xmlns:a16="http://schemas.microsoft.com/office/drawing/2014/main" id="{3E8F0504-4E23-6CC1-FC8E-DA6CBB5B9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14" y="1533552"/>
            <a:ext cx="4475285" cy="149923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Rectangle 3" descr="Highlight box over where to search for For Suppliers report.">
            <a:extLst>
              <a:ext uri="{FF2B5EF4-FFF2-40B4-BE49-F238E27FC236}">
                <a16:creationId xmlns:a16="http://schemas.microsoft.com/office/drawing/2014/main" id="{4CEA7E37-47A6-6DCB-00D0-69C0787FD4AD}"/>
              </a:ext>
            </a:extLst>
          </p:cNvPr>
          <p:cNvSpPr/>
          <p:nvPr/>
        </p:nvSpPr>
        <p:spPr>
          <a:xfrm>
            <a:off x="321732" y="1542019"/>
            <a:ext cx="1490135" cy="439181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Search name of supplier">
            <a:extLst>
              <a:ext uri="{FF2B5EF4-FFF2-40B4-BE49-F238E27FC236}">
                <a16:creationId xmlns:a16="http://schemas.microsoft.com/office/drawing/2014/main" id="{CA8C65E0-767B-837D-16C2-3E3781C1DF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9260" y="1846958"/>
            <a:ext cx="4504740" cy="149923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 descr="Select supplier">
            <a:extLst>
              <a:ext uri="{FF2B5EF4-FFF2-40B4-BE49-F238E27FC236}">
                <a16:creationId xmlns:a16="http://schemas.microsoft.com/office/drawing/2014/main" id="{4E1A31A7-7D26-CE4D-1D1B-9A00612A3C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9191" y="3598208"/>
            <a:ext cx="4475285" cy="164453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Rectangle 2" descr="Highlight box over where to enter the supplier name.">
            <a:extLst>
              <a:ext uri="{FF2B5EF4-FFF2-40B4-BE49-F238E27FC236}">
                <a16:creationId xmlns:a16="http://schemas.microsoft.com/office/drawing/2014/main" id="{4547945F-F37C-51C0-75DB-D81B11D9ED7E}"/>
              </a:ext>
            </a:extLst>
          </p:cNvPr>
          <p:cNvSpPr/>
          <p:nvPr/>
        </p:nvSpPr>
        <p:spPr>
          <a:xfrm>
            <a:off x="5855423" y="3696845"/>
            <a:ext cx="1815377" cy="35065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 descr="Highlight box over the supplier being searched for.">
            <a:extLst>
              <a:ext uri="{FF2B5EF4-FFF2-40B4-BE49-F238E27FC236}">
                <a16:creationId xmlns:a16="http://schemas.microsoft.com/office/drawing/2014/main" id="{FE525855-8165-AC94-5A96-9FC244FC556D}"/>
              </a:ext>
            </a:extLst>
          </p:cNvPr>
          <p:cNvSpPr/>
          <p:nvPr/>
        </p:nvSpPr>
        <p:spPr>
          <a:xfrm>
            <a:off x="5855423" y="4596234"/>
            <a:ext cx="1815377" cy="35065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screenshot of the search results for the supplier.">
            <a:extLst>
              <a:ext uri="{FF2B5EF4-FFF2-40B4-BE49-F238E27FC236}">
                <a16:creationId xmlns:a16="http://schemas.microsoft.com/office/drawing/2014/main" id="{43EEA937-ED56-77C0-7701-C8B32B614C9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3093" y="5593397"/>
            <a:ext cx="5960907" cy="1264603"/>
          </a:xfrm>
          <a:prstGeom prst="rect">
            <a:avLst/>
          </a:prstGeom>
          <a:noFill/>
          <a:ln>
            <a:solidFill>
              <a:schemeClr val="tx1">
                <a:lumMod val="50000"/>
              </a:schemeClr>
            </a:solidFill>
          </a:ln>
        </p:spPr>
      </p:pic>
      <p:sp>
        <p:nvSpPr>
          <p:cNvPr id="6" name="Rectangle 5" descr="Highlight box over the supplier and how to open up for more details.">
            <a:extLst>
              <a:ext uri="{FF2B5EF4-FFF2-40B4-BE49-F238E27FC236}">
                <a16:creationId xmlns:a16="http://schemas.microsoft.com/office/drawing/2014/main" id="{D532F8A2-085F-279E-1711-1FEB73E2F415}"/>
              </a:ext>
            </a:extLst>
          </p:cNvPr>
          <p:cNvSpPr/>
          <p:nvPr/>
        </p:nvSpPr>
        <p:spPr>
          <a:xfrm>
            <a:off x="3302001" y="6107653"/>
            <a:ext cx="1737612" cy="53021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83025467-D49E-C618-1CBB-443B800D4E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92392" y="5218004"/>
            <a:ext cx="640080" cy="350652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983E97CB-CAB8-2D70-31BA-374A989F4C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23466" y="3346193"/>
            <a:ext cx="640080" cy="350652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FDFC1C73-E497-E89E-2FC8-854DB4557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7735178">
            <a:off x="4251958" y="1937537"/>
            <a:ext cx="640080" cy="350652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59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DD830-6046-1039-C7A1-874BD36628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>
            <a:extLst>
              <a:ext uri="{FF2B5EF4-FFF2-40B4-BE49-F238E27FC236}">
                <a16:creationId xmlns:a16="http://schemas.microsoft.com/office/drawing/2014/main" id="{B68BC72A-3AEA-617E-CF92-69A627E47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56" y="371511"/>
            <a:ext cx="8183759" cy="991998"/>
          </a:xfrm>
        </p:spPr>
        <p:txBody>
          <a:bodyPr/>
          <a:lstStyle/>
          <a:p>
            <a:r>
              <a:rPr lang="en-US" dirty="0"/>
              <a:t>Finding the Supplier: Name in Search Box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577530-A161-933C-8A76-9C5554F3BDFF}"/>
              </a:ext>
            </a:extLst>
          </p:cNvPr>
          <p:cNvSpPr txBox="1"/>
          <p:nvPr/>
        </p:nvSpPr>
        <p:spPr>
          <a:xfrm>
            <a:off x="561689" y="1732300"/>
            <a:ext cx="7225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Alternatively, enter in search bar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: supplier: “supplier’s name”</a:t>
            </a:r>
          </a:p>
        </p:txBody>
      </p:sp>
      <p:pic>
        <p:nvPicPr>
          <p:cNvPr id="6" name="Picture 5" descr="Search entry option for finding suppliers.">
            <a:extLst>
              <a:ext uri="{FF2B5EF4-FFF2-40B4-BE49-F238E27FC236}">
                <a16:creationId xmlns:a16="http://schemas.microsoft.com/office/drawing/2014/main" id="{3608C9C3-EA32-1CFB-6C62-A1A8B5A93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7818" y="2275690"/>
            <a:ext cx="4081448" cy="2018100"/>
          </a:xfrm>
          <a:prstGeom prst="rect">
            <a:avLst/>
          </a:prstGeom>
          <a:ln>
            <a:solidFill>
              <a:schemeClr val="tx1">
                <a:lumMod val="50000"/>
              </a:schemeClr>
            </a:solidFill>
          </a:ln>
        </p:spPr>
      </p:pic>
      <p:sp>
        <p:nvSpPr>
          <p:cNvPr id="7" name="Rectangle 6" descr="Highlight box over the search box in Workday.">
            <a:extLst>
              <a:ext uri="{FF2B5EF4-FFF2-40B4-BE49-F238E27FC236}">
                <a16:creationId xmlns:a16="http://schemas.microsoft.com/office/drawing/2014/main" id="{BC849651-0CA4-A3B1-9CBD-9F73BF4B6A0D}"/>
              </a:ext>
            </a:extLst>
          </p:cNvPr>
          <p:cNvSpPr/>
          <p:nvPr/>
        </p:nvSpPr>
        <p:spPr>
          <a:xfrm>
            <a:off x="3273500" y="2354819"/>
            <a:ext cx="1738767" cy="439181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475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W Palette 1">
      <a:dk1>
        <a:srgbClr val="4B2E83"/>
      </a:dk1>
      <a:lt1>
        <a:srgbClr val="E8E3D3"/>
      </a:lt1>
      <a:dk2>
        <a:srgbClr val="4B2E83"/>
      </a:dk2>
      <a:lt2>
        <a:srgbClr val="FFFFFF"/>
      </a:lt2>
      <a:accent1>
        <a:srgbClr val="4B2E83"/>
      </a:accent1>
      <a:accent2>
        <a:srgbClr val="E8E3D3"/>
      </a:accent2>
      <a:accent3>
        <a:srgbClr val="FFFFFF"/>
      </a:accent3>
      <a:accent4>
        <a:srgbClr val="D9D9D9"/>
      </a:accent4>
      <a:accent5>
        <a:srgbClr val="444444"/>
      </a:accent5>
      <a:accent6>
        <a:srgbClr val="85754D"/>
      </a:accent6>
      <a:hlink>
        <a:srgbClr val="4B2E83"/>
      </a:hlink>
      <a:folHlink>
        <a:srgbClr val="4B2E8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UW Brand">
      <a:dk1>
        <a:srgbClr val="33006F"/>
      </a:dk1>
      <a:lt1>
        <a:srgbClr val="E8D3A2"/>
      </a:lt1>
      <a:dk2>
        <a:srgbClr val="33006F"/>
      </a:dk2>
      <a:lt2>
        <a:srgbClr val="FFFFFF"/>
      </a:lt2>
      <a:accent1>
        <a:srgbClr val="33006F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4b2e83 1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B2B2B2"/>
      </a:accent4>
      <a:accent5>
        <a:srgbClr val="26005C"/>
      </a:accent5>
      <a:accent6>
        <a:srgbClr val="917B4C"/>
      </a:accent6>
      <a:hlink>
        <a:srgbClr val="26005C"/>
      </a:hlink>
      <a:folHlink>
        <a:srgbClr val="3300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6216</TotalTime>
  <Words>1072</Words>
  <Application>Microsoft Office PowerPoint</Application>
  <PresentationFormat>On-screen Show (4:3)</PresentationFormat>
  <Paragraphs>130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Aptos</vt:lpstr>
      <vt:lpstr>Arial</vt:lpstr>
      <vt:lpstr>Encode Sans Normal Black</vt:lpstr>
      <vt:lpstr>Lucida Grande</vt:lpstr>
      <vt:lpstr>Open Sans</vt:lpstr>
      <vt:lpstr>Open Sans Light</vt:lpstr>
      <vt:lpstr>Uni Sans Regular</vt:lpstr>
      <vt:lpstr>Office Theme</vt:lpstr>
      <vt:lpstr>Custom Design</vt:lpstr>
      <vt:lpstr>1_Custom Design</vt:lpstr>
      <vt:lpstr>Supplier Invoice Requests</vt:lpstr>
      <vt:lpstr>Agenda</vt:lpstr>
      <vt:lpstr>What Are Supplier Invoice Requests?</vt:lpstr>
      <vt:lpstr>What is a Supplier Invoice Request?</vt:lpstr>
      <vt:lpstr>Supplier Invoice  Request Process</vt:lpstr>
      <vt:lpstr>Supplier Invoice Request Process Flow</vt:lpstr>
      <vt:lpstr>What to Do Before Entering an SIR</vt:lpstr>
      <vt:lpstr>Finding the Supplier: Find Suppliers Report in Workday</vt:lpstr>
      <vt:lpstr>Finding the Supplier: Name in Search Box</vt:lpstr>
      <vt:lpstr>Finding the Supplier: What to Look For</vt:lpstr>
      <vt:lpstr>New Supplier</vt:lpstr>
      <vt:lpstr>What Not to Do</vt:lpstr>
      <vt:lpstr>Best Practices</vt:lpstr>
      <vt:lpstr>One-time Payment</vt:lpstr>
      <vt:lpstr>Special Fields to Consider</vt:lpstr>
      <vt:lpstr>Supplier’s Invoice Number</vt:lpstr>
      <vt:lpstr>Remit-To Address</vt:lpstr>
      <vt:lpstr>Tax, Handling and Freight</vt:lpstr>
      <vt:lpstr>Memo</vt:lpstr>
      <vt:lpstr>Handling Code</vt:lpstr>
      <vt:lpstr>Attachments</vt:lpstr>
      <vt:lpstr>Attachments Best Practices</vt:lpstr>
      <vt:lpstr>Resources</vt:lpstr>
      <vt:lpstr>Other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Alanya Cannon</dc:creator>
  <cp:lastModifiedBy>Heather Nicholson</cp:lastModifiedBy>
  <cp:revision>192</cp:revision>
  <cp:lastPrinted>2016-02-10T20:19:12Z</cp:lastPrinted>
  <dcterms:created xsi:type="dcterms:W3CDTF">2014-10-14T00:51:43Z</dcterms:created>
  <dcterms:modified xsi:type="dcterms:W3CDTF">2025-10-29T16:37:57Z</dcterms:modified>
</cp:coreProperties>
</file>