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8"/>
  </p:notesMasterIdLst>
  <p:sldIdLst>
    <p:sldId id="300" r:id="rId4"/>
    <p:sldId id="301" r:id="rId5"/>
    <p:sldId id="260" r:id="rId6"/>
    <p:sldId id="267" r:id="rId7"/>
    <p:sldId id="302" r:id="rId8"/>
    <p:sldId id="280" r:id="rId9"/>
    <p:sldId id="303" r:id="rId10"/>
    <p:sldId id="292" r:id="rId11"/>
    <p:sldId id="297" r:id="rId12"/>
    <p:sldId id="269" r:id="rId13"/>
    <p:sldId id="270" r:id="rId14"/>
    <p:sldId id="281" r:id="rId15"/>
    <p:sldId id="271" r:id="rId16"/>
    <p:sldId id="291" r:id="rId17"/>
    <p:sldId id="275" r:id="rId18"/>
    <p:sldId id="295" r:id="rId19"/>
    <p:sldId id="276" r:id="rId20"/>
    <p:sldId id="285" r:id="rId21"/>
    <p:sldId id="277" r:id="rId22"/>
    <p:sldId id="294" r:id="rId23"/>
    <p:sldId id="288" r:id="rId24"/>
    <p:sldId id="272" r:id="rId25"/>
    <p:sldId id="283" r:id="rId26"/>
    <p:sldId id="279" r:id="rId27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4B2E83"/>
    <a:srgbClr val="33006F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4" autoAdjust="0"/>
    <p:restoredTop sz="95706" autoAdjust="0"/>
  </p:normalViewPr>
  <p:slideViewPr>
    <p:cSldViewPr snapToGrid="0" snapToObjects="1" showGuides="1">
      <p:cViewPr varScale="1">
        <p:scale>
          <a:sx n="73" d="100"/>
          <a:sy n="73" d="100"/>
        </p:scale>
        <p:origin x="828" y="66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457D6-4871-4554-BEA9-0ACC23449A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CD7E976-9EE6-4E3D-A65F-87B417C8F3F7}">
      <dgm:prSet phldrT="[Text]" custT="1"/>
      <dgm:spPr/>
      <dgm:t>
        <a:bodyPr/>
        <a:lstStyle/>
        <a:p>
          <a:r>
            <a:rPr lang="en-US" sz="1350" b="1" dirty="0"/>
            <a:t>Onbo</a:t>
          </a:r>
          <a:r>
            <a:rPr lang="en-US" sz="1350" b="1" dirty="0">
              <a:solidFill>
                <a:srgbClr val="E8D3A2"/>
              </a:solidFill>
            </a:rPr>
            <a:t>ar</a:t>
          </a:r>
          <a:r>
            <a:rPr lang="en-US" sz="1350" b="1" dirty="0"/>
            <a:t>ding</a:t>
          </a:r>
        </a:p>
        <a:p>
          <a:r>
            <a:rPr lang="en-US" sz="950" dirty="0"/>
            <a:t>Steps which units, the supplier &amp; central office staff must complete to have a new supplier in Workday so that UW can conduct business with them</a:t>
          </a:r>
        </a:p>
      </dgm:t>
    </dgm:pt>
    <dgm:pt modelId="{068EA608-2F0E-473E-B292-103A9366C2FB}" type="parTrans" cxnId="{9EEA04D3-ACBC-44A1-8D5F-98EB840E7DDE}">
      <dgm:prSet/>
      <dgm:spPr/>
      <dgm:t>
        <a:bodyPr/>
        <a:lstStyle/>
        <a:p>
          <a:endParaRPr lang="en-US"/>
        </a:p>
      </dgm:t>
    </dgm:pt>
    <dgm:pt modelId="{F64AE0E5-B76B-40AF-A01C-BAA9B8163467}" type="sibTrans" cxnId="{9EEA04D3-ACBC-44A1-8D5F-98EB840E7DDE}">
      <dgm:prSet/>
      <dgm:spPr/>
      <dgm:t>
        <a:bodyPr/>
        <a:lstStyle/>
        <a:p>
          <a:endParaRPr lang="en-US"/>
        </a:p>
      </dgm:t>
    </dgm:pt>
    <dgm:pt modelId="{E306B311-2C21-4E19-AF22-32BC9F6A8366}">
      <dgm:prSet phldrT="[Text]" custT="1"/>
      <dgm:spPr/>
      <dgm:t>
        <a:bodyPr/>
        <a:lstStyle/>
        <a:p>
          <a:r>
            <a:rPr lang="en-US" sz="1400" b="1" dirty="0"/>
            <a:t>Maintenance</a:t>
          </a:r>
        </a:p>
        <a:p>
          <a:r>
            <a:rPr lang="en-US" sz="950" dirty="0"/>
            <a:t>Process to assist the UW-registered supplier community with keeping UW’s records up-to-date and accurate</a:t>
          </a:r>
        </a:p>
      </dgm:t>
    </dgm:pt>
    <dgm:pt modelId="{58C5F781-3BC9-4A06-B13D-8F7F51E9B84A}" type="parTrans" cxnId="{8EEF62A1-4FC5-43CA-8522-798A7E6753E3}">
      <dgm:prSet/>
      <dgm:spPr/>
      <dgm:t>
        <a:bodyPr/>
        <a:lstStyle/>
        <a:p>
          <a:endParaRPr lang="en-US"/>
        </a:p>
      </dgm:t>
    </dgm:pt>
    <dgm:pt modelId="{46F8F48E-4BCB-40E9-A5BD-B8875AA41D10}" type="sibTrans" cxnId="{8EEF62A1-4FC5-43CA-8522-798A7E6753E3}">
      <dgm:prSet/>
      <dgm:spPr/>
      <dgm:t>
        <a:bodyPr/>
        <a:lstStyle/>
        <a:p>
          <a:endParaRPr lang="en-US"/>
        </a:p>
      </dgm:t>
    </dgm:pt>
    <dgm:pt modelId="{5F2A3758-4C37-48AC-890C-7683D7C97675}">
      <dgm:prSet phldrT="[Text]" custT="1"/>
      <dgm:spPr/>
      <dgm:t>
        <a:bodyPr/>
        <a:lstStyle/>
        <a:p>
          <a:r>
            <a:rPr lang="en-US" sz="1350" b="1" dirty="0"/>
            <a:t>Offbo</a:t>
          </a:r>
          <a:r>
            <a:rPr lang="en-US" sz="1350" b="1" dirty="0">
              <a:solidFill>
                <a:srgbClr val="E8D3A2"/>
              </a:solidFill>
            </a:rPr>
            <a:t>ardin</a:t>
          </a:r>
          <a:r>
            <a:rPr lang="en-US" sz="1350" b="1" dirty="0"/>
            <a:t>g</a:t>
          </a:r>
        </a:p>
        <a:p>
          <a:r>
            <a:rPr lang="en-US" sz="950" dirty="0"/>
            <a:t>Setting records to Inactive when business entities change, or UW is no longer doing business, and records have become stale and likely inaccurate</a:t>
          </a:r>
        </a:p>
      </dgm:t>
    </dgm:pt>
    <dgm:pt modelId="{33849DCC-A780-4116-B008-BAF0C22EDD99}" type="parTrans" cxnId="{BD5D75EC-B98A-4033-A486-226B00F95B4D}">
      <dgm:prSet/>
      <dgm:spPr/>
      <dgm:t>
        <a:bodyPr/>
        <a:lstStyle/>
        <a:p>
          <a:endParaRPr lang="en-US"/>
        </a:p>
      </dgm:t>
    </dgm:pt>
    <dgm:pt modelId="{0684C93B-70C4-4F7D-BFDA-5391596A8923}" type="sibTrans" cxnId="{BD5D75EC-B98A-4033-A486-226B00F95B4D}">
      <dgm:prSet/>
      <dgm:spPr/>
      <dgm:t>
        <a:bodyPr/>
        <a:lstStyle/>
        <a:p>
          <a:endParaRPr lang="en-US"/>
        </a:p>
      </dgm:t>
    </dgm:pt>
    <dgm:pt modelId="{BB8F75CD-825B-481C-9C47-346FAFAE4E60}" type="pres">
      <dgm:prSet presAssocID="{FA3457D6-4871-4554-BEA9-0ACC23449A8F}" presName="compositeShape" presStyleCnt="0">
        <dgm:presLayoutVars>
          <dgm:chMax val="7"/>
          <dgm:dir/>
          <dgm:resizeHandles val="exact"/>
        </dgm:presLayoutVars>
      </dgm:prSet>
      <dgm:spPr/>
    </dgm:pt>
    <dgm:pt modelId="{3870BE60-F813-4729-BE59-FDC3AFD85DD7}" type="pres">
      <dgm:prSet presAssocID="{FA3457D6-4871-4554-BEA9-0ACC23449A8F}" presName="wedge1" presStyleLbl="node1" presStyleIdx="0" presStyleCnt="3"/>
      <dgm:spPr/>
    </dgm:pt>
    <dgm:pt modelId="{0EC0A01C-9894-4821-8EE0-7D4364B19CDF}" type="pres">
      <dgm:prSet presAssocID="{FA3457D6-4871-4554-BEA9-0ACC23449A8F}" presName="dummy1a" presStyleCnt="0"/>
      <dgm:spPr/>
    </dgm:pt>
    <dgm:pt modelId="{6163DCB9-3A8C-43A4-9B5A-7F908BA0E5D7}" type="pres">
      <dgm:prSet presAssocID="{FA3457D6-4871-4554-BEA9-0ACC23449A8F}" presName="dummy1b" presStyleCnt="0"/>
      <dgm:spPr/>
    </dgm:pt>
    <dgm:pt modelId="{F5BFD405-DCB7-431B-87D9-712951F8133D}" type="pres">
      <dgm:prSet presAssocID="{FA3457D6-4871-4554-BEA9-0ACC23449A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D2A0F0-3EF1-43CD-A03B-23FDE52A7AD6}" type="pres">
      <dgm:prSet presAssocID="{FA3457D6-4871-4554-BEA9-0ACC23449A8F}" presName="wedge2" presStyleLbl="node1" presStyleIdx="1" presStyleCnt="3"/>
      <dgm:spPr/>
    </dgm:pt>
    <dgm:pt modelId="{BD02DF16-1CB3-4E67-B3CD-8608DBFF4234}" type="pres">
      <dgm:prSet presAssocID="{FA3457D6-4871-4554-BEA9-0ACC23449A8F}" presName="dummy2a" presStyleCnt="0"/>
      <dgm:spPr/>
    </dgm:pt>
    <dgm:pt modelId="{9541A678-0846-4DB2-A705-5A02D6252D71}" type="pres">
      <dgm:prSet presAssocID="{FA3457D6-4871-4554-BEA9-0ACC23449A8F}" presName="dummy2b" presStyleCnt="0"/>
      <dgm:spPr/>
    </dgm:pt>
    <dgm:pt modelId="{CF4DAC2C-DB51-4A3F-BFC6-E94D4E7ED190}" type="pres">
      <dgm:prSet presAssocID="{FA3457D6-4871-4554-BEA9-0ACC23449A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9B9683-9B45-41E9-9737-9FB3C5CD45D9}" type="pres">
      <dgm:prSet presAssocID="{FA3457D6-4871-4554-BEA9-0ACC23449A8F}" presName="wedge3" presStyleLbl="node1" presStyleIdx="2" presStyleCnt="3"/>
      <dgm:spPr/>
    </dgm:pt>
    <dgm:pt modelId="{DD67784F-5712-44DB-80D8-13BE679C1202}" type="pres">
      <dgm:prSet presAssocID="{FA3457D6-4871-4554-BEA9-0ACC23449A8F}" presName="dummy3a" presStyleCnt="0"/>
      <dgm:spPr/>
    </dgm:pt>
    <dgm:pt modelId="{86BB64F8-3E4A-45EA-94D0-82ED1DAE7489}" type="pres">
      <dgm:prSet presAssocID="{FA3457D6-4871-4554-BEA9-0ACC23449A8F}" presName="dummy3b" presStyleCnt="0"/>
      <dgm:spPr/>
    </dgm:pt>
    <dgm:pt modelId="{7057DFF1-D0AC-414B-9D49-F79B659209D3}" type="pres">
      <dgm:prSet presAssocID="{FA3457D6-4871-4554-BEA9-0ACC23449A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B20DACA-4884-4B68-A1E9-4151190A0C79}" type="pres">
      <dgm:prSet presAssocID="{F64AE0E5-B76B-40AF-A01C-BAA9B8163467}" presName="arrowWedge1" presStyleLbl="fgSibTrans2D1" presStyleIdx="0" presStyleCnt="3"/>
      <dgm:spPr/>
    </dgm:pt>
    <dgm:pt modelId="{0EA85130-5526-4BAA-AF12-0572FC22CD71}" type="pres">
      <dgm:prSet presAssocID="{46F8F48E-4BCB-40E9-A5BD-B8875AA41D10}" presName="arrowWedge2" presStyleLbl="fgSibTrans2D1" presStyleIdx="1" presStyleCnt="3"/>
      <dgm:spPr/>
    </dgm:pt>
    <dgm:pt modelId="{4686C6A6-6EFF-432C-8896-CB2ACDFAA48E}" type="pres">
      <dgm:prSet presAssocID="{0684C93B-70C4-4F7D-BFDA-5391596A8923}" presName="arrowWedge3" presStyleLbl="fgSibTrans2D1" presStyleIdx="2" presStyleCnt="3"/>
      <dgm:spPr/>
    </dgm:pt>
  </dgm:ptLst>
  <dgm:cxnLst>
    <dgm:cxn modelId="{5AF4BD18-3112-48AB-8ADB-4262D5259CD7}" type="presOf" srcId="{5F2A3758-4C37-48AC-890C-7683D7C97675}" destId="{8D9B9683-9B45-41E9-9737-9FB3C5CD45D9}" srcOrd="0" destOrd="0" presId="urn:microsoft.com/office/officeart/2005/8/layout/cycle8"/>
    <dgm:cxn modelId="{D05CB920-7AD1-42C2-ADCF-AEE334D211B7}" type="presOf" srcId="{ACD7E976-9EE6-4E3D-A65F-87B417C8F3F7}" destId="{F5BFD405-DCB7-431B-87D9-712951F8133D}" srcOrd="1" destOrd="0" presId="urn:microsoft.com/office/officeart/2005/8/layout/cycle8"/>
    <dgm:cxn modelId="{302DFD43-B71B-432E-B286-E00687D7E19D}" type="presOf" srcId="{E306B311-2C21-4E19-AF22-32BC9F6A8366}" destId="{CF4DAC2C-DB51-4A3F-BFC6-E94D4E7ED190}" srcOrd="1" destOrd="0" presId="urn:microsoft.com/office/officeart/2005/8/layout/cycle8"/>
    <dgm:cxn modelId="{61BC1B9D-C61F-4FBC-B240-6C44864B6CC3}" type="presOf" srcId="{5F2A3758-4C37-48AC-890C-7683D7C97675}" destId="{7057DFF1-D0AC-414B-9D49-F79B659209D3}" srcOrd="1" destOrd="0" presId="urn:microsoft.com/office/officeart/2005/8/layout/cycle8"/>
    <dgm:cxn modelId="{8EEF62A1-4FC5-43CA-8522-798A7E6753E3}" srcId="{FA3457D6-4871-4554-BEA9-0ACC23449A8F}" destId="{E306B311-2C21-4E19-AF22-32BC9F6A8366}" srcOrd="1" destOrd="0" parTransId="{58C5F781-3BC9-4A06-B13D-8F7F51E9B84A}" sibTransId="{46F8F48E-4BCB-40E9-A5BD-B8875AA41D10}"/>
    <dgm:cxn modelId="{2BFB85A9-9621-4CBC-A82B-A01F6995D434}" type="presOf" srcId="{ACD7E976-9EE6-4E3D-A65F-87B417C8F3F7}" destId="{3870BE60-F813-4729-BE59-FDC3AFD85DD7}" srcOrd="0" destOrd="0" presId="urn:microsoft.com/office/officeart/2005/8/layout/cycle8"/>
    <dgm:cxn modelId="{CDAE96B8-F728-4FC2-B9CC-E4B8E7B6C7C0}" type="presOf" srcId="{FA3457D6-4871-4554-BEA9-0ACC23449A8F}" destId="{BB8F75CD-825B-481C-9C47-346FAFAE4E60}" srcOrd="0" destOrd="0" presId="urn:microsoft.com/office/officeart/2005/8/layout/cycle8"/>
    <dgm:cxn modelId="{D3ACFDB9-8DF4-4692-91C3-91315272F0FB}" type="presOf" srcId="{E306B311-2C21-4E19-AF22-32BC9F6A8366}" destId="{44D2A0F0-3EF1-43CD-A03B-23FDE52A7AD6}" srcOrd="0" destOrd="0" presId="urn:microsoft.com/office/officeart/2005/8/layout/cycle8"/>
    <dgm:cxn modelId="{9EEA04D3-ACBC-44A1-8D5F-98EB840E7DDE}" srcId="{FA3457D6-4871-4554-BEA9-0ACC23449A8F}" destId="{ACD7E976-9EE6-4E3D-A65F-87B417C8F3F7}" srcOrd="0" destOrd="0" parTransId="{068EA608-2F0E-473E-B292-103A9366C2FB}" sibTransId="{F64AE0E5-B76B-40AF-A01C-BAA9B8163467}"/>
    <dgm:cxn modelId="{BD5D75EC-B98A-4033-A486-226B00F95B4D}" srcId="{FA3457D6-4871-4554-BEA9-0ACC23449A8F}" destId="{5F2A3758-4C37-48AC-890C-7683D7C97675}" srcOrd="2" destOrd="0" parTransId="{33849DCC-A780-4116-B008-BAF0C22EDD99}" sibTransId="{0684C93B-70C4-4F7D-BFDA-5391596A8923}"/>
    <dgm:cxn modelId="{685C7C23-3F48-4B78-8AEA-874987AD6938}" type="presParOf" srcId="{BB8F75CD-825B-481C-9C47-346FAFAE4E60}" destId="{3870BE60-F813-4729-BE59-FDC3AFD85DD7}" srcOrd="0" destOrd="0" presId="urn:microsoft.com/office/officeart/2005/8/layout/cycle8"/>
    <dgm:cxn modelId="{D2951385-D0B2-4CC3-AFC3-16914E2259DC}" type="presParOf" srcId="{BB8F75CD-825B-481C-9C47-346FAFAE4E60}" destId="{0EC0A01C-9894-4821-8EE0-7D4364B19CDF}" srcOrd="1" destOrd="0" presId="urn:microsoft.com/office/officeart/2005/8/layout/cycle8"/>
    <dgm:cxn modelId="{5C749A98-4609-4B35-ACD7-31C58FD4939F}" type="presParOf" srcId="{BB8F75CD-825B-481C-9C47-346FAFAE4E60}" destId="{6163DCB9-3A8C-43A4-9B5A-7F908BA0E5D7}" srcOrd="2" destOrd="0" presId="urn:microsoft.com/office/officeart/2005/8/layout/cycle8"/>
    <dgm:cxn modelId="{77F65952-98B4-477A-ACB7-660A79924D45}" type="presParOf" srcId="{BB8F75CD-825B-481C-9C47-346FAFAE4E60}" destId="{F5BFD405-DCB7-431B-87D9-712951F8133D}" srcOrd="3" destOrd="0" presId="urn:microsoft.com/office/officeart/2005/8/layout/cycle8"/>
    <dgm:cxn modelId="{CD40C6EB-D4F4-4A2D-BACF-C03BF5D8E5EE}" type="presParOf" srcId="{BB8F75CD-825B-481C-9C47-346FAFAE4E60}" destId="{44D2A0F0-3EF1-43CD-A03B-23FDE52A7AD6}" srcOrd="4" destOrd="0" presId="urn:microsoft.com/office/officeart/2005/8/layout/cycle8"/>
    <dgm:cxn modelId="{5EB6C2AB-6D95-4D6F-87D4-BBE046421634}" type="presParOf" srcId="{BB8F75CD-825B-481C-9C47-346FAFAE4E60}" destId="{BD02DF16-1CB3-4E67-B3CD-8608DBFF4234}" srcOrd="5" destOrd="0" presId="urn:microsoft.com/office/officeart/2005/8/layout/cycle8"/>
    <dgm:cxn modelId="{F7734735-094D-434F-BF56-6A1F3AAEC9AA}" type="presParOf" srcId="{BB8F75CD-825B-481C-9C47-346FAFAE4E60}" destId="{9541A678-0846-4DB2-A705-5A02D6252D71}" srcOrd="6" destOrd="0" presId="urn:microsoft.com/office/officeart/2005/8/layout/cycle8"/>
    <dgm:cxn modelId="{EB143D2F-02FE-436B-AAC0-AEF69E62B018}" type="presParOf" srcId="{BB8F75CD-825B-481C-9C47-346FAFAE4E60}" destId="{CF4DAC2C-DB51-4A3F-BFC6-E94D4E7ED190}" srcOrd="7" destOrd="0" presId="urn:microsoft.com/office/officeart/2005/8/layout/cycle8"/>
    <dgm:cxn modelId="{4D3A71A0-8BD2-4D84-91CC-C1FBA1381725}" type="presParOf" srcId="{BB8F75CD-825B-481C-9C47-346FAFAE4E60}" destId="{8D9B9683-9B45-41E9-9737-9FB3C5CD45D9}" srcOrd="8" destOrd="0" presId="urn:microsoft.com/office/officeart/2005/8/layout/cycle8"/>
    <dgm:cxn modelId="{7FC5B231-B010-4FAC-AA51-F2646BA54E25}" type="presParOf" srcId="{BB8F75CD-825B-481C-9C47-346FAFAE4E60}" destId="{DD67784F-5712-44DB-80D8-13BE679C1202}" srcOrd="9" destOrd="0" presId="urn:microsoft.com/office/officeart/2005/8/layout/cycle8"/>
    <dgm:cxn modelId="{DF45EB8D-BDE8-416F-B53D-E9E95E0C9564}" type="presParOf" srcId="{BB8F75CD-825B-481C-9C47-346FAFAE4E60}" destId="{86BB64F8-3E4A-45EA-94D0-82ED1DAE7489}" srcOrd="10" destOrd="0" presId="urn:microsoft.com/office/officeart/2005/8/layout/cycle8"/>
    <dgm:cxn modelId="{F23E1F80-C557-4D64-BBFB-08B5512AA3F2}" type="presParOf" srcId="{BB8F75CD-825B-481C-9C47-346FAFAE4E60}" destId="{7057DFF1-D0AC-414B-9D49-F79B659209D3}" srcOrd="11" destOrd="0" presId="urn:microsoft.com/office/officeart/2005/8/layout/cycle8"/>
    <dgm:cxn modelId="{83CB6812-9597-4CA1-B30A-654506A53FEC}" type="presParOf" srcId="{BB8F75CD-825B-481C-9C47-346FAFAE4E60}" destId="{6B20DACA-4884-4B68-A1E9-4151190A0C79}" srcOrd="12" destOrd="0" presId="urn:microsoft.com/office/officeart/2005/8/layout/cycle8"/>
    <dgm:cxn modelId="{A9F0A340-AD1B-4B28-BF7B-5FD75DF27E21}" type="presParOf" srcId="{BB8F75CD-825B-481C-9C47-346FAFAE4E60}" destId="{0EA85130-5526-4BAA-AF12-0572FC22CD71}" srcOrd="13" destOrd="0" presId="urn:microsoft.com/office/officeart/2005/8/layout/cycle8"/>
    <dgm:cxn modelId="{7EC38D8B-F02C-4DBF-9DB5-8491E1D7EF04}" type="presParOf" srcId="{BB8F75CD-825B-481C-9C47-346FAFAE4E60}" destId="{4686C6A6-6EFF-432C-8896-CB2ACDFAA48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BAACB-7D07-49EB-8921-ED03D55BB5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1244F-C4E7-4F5C-B650-4E6753FD4AE9}">
      <dgm:prSet phldrT="[Text]" custT="1"/>
      <dgm:spPr/>
      <dgm:t>
        <a:bodyPr/>
        <a:lstStyle/>
        <a:p>
          <a:pPr algn="ctr"/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</a:p>
        <a:p>
          <a:pPr algn="ctr"/>
          <a:endParaRPr lang="en-US" sz="9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ctr"/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gm:t>
    </dgm:pt>
    <dgm:pt modelId="{D1357DDD-A683-4DC3-B376-402C78A068E9}" type="parTrans" cxnId="{9CDC1E8B-66C2-410E-B771-125DFA8DA7DC}">
      <dgm:prSet/>
      <dgm:spPr/>
      <dgm:t>
        <a:bodyPr/>
        <a:lstStyle/>
        <a:p>
          <a:endParaRPr lang="en-US"/>
        </a:p>
      </dgm:t>
    </dgm:pt>
    <dgm:pt modelId="{E0EF038A-329B-4ED6-A76D-6BD401C78968}" type="sibTrans" cxnId="{9CDC1E8B-66C2-410E-B771-125DFA8DA7DC}">
      <dgm:prSet/>
      <dgm:spPr/>
      <dgm:t>
        <a:bodyPr/>
        <a:lstStyle/>
        <a:p>
          <a:endParaRPr lang="en-US"/>
        </a:p>
      </dgm:t>
    </dgm:pt>
    <dgm:pt modelId="{4174ED3E-1544-4D93-B058-2194F80B9F48}">
      <dgm:prSet phldrT="[Text]" custT="1"/>
      <dgm:spPr/>
      <dgm:t>
        <a:bodyPr lIns="182880" rIns="182880"/>
        <a:lstStyle/>
        <a:p>
          <a:endParaRPr lang="en-US" sz="1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other processes, such as Honoraria or Travel reimbursements</a:t>
          </a:r>
        </a:p>
      </dgm:t>
    </dgm:pt>
    <dgm:pt modelId="{325C11A6-EE42-4412-B3E2-72A41B212AC7}" type="parTrans" cxnId="{534E6367-DB50-45F7-84D8-93E1CCEFEC67}">
      <dgm:prSet/>
      <dgm:spPr/>
      <dgm:t>
        <a:bodyPr/>
        <a:lstStyle/>
        <a:p>
          <a:endParaRPr lang="en-US"/>
        </a:p>
      </dgm:t>
    </dgm:pt>
    <dgm:pt modelId="{13DF470E-D089-41AC-A95A-DFC2B69B30E2}" type="sibTrans" cxnId="{534E6367-DB50-45F7-84D8-93E1CCEFEC67}">
      <dgm:prSet/>
      <dgm:spPr/>
      <dgm:t>
        <a:bodyPr/>
        <a:lstStyle/>
        <a:p>
          <a:endParaRPr lang="en-US"/>
        </a:p>
      </dgm:t>
    </dgm:pt>
    <dgm:pt modelId="{531D5E56-A46B-45BB-ADBF-487BF87ED164}">
      <dgm:prSet custT="1"/>
      <dgm:spPr/>
      <dgm:t>
        <a:bodyPr lIns="64008" rIns="91440"/>
        <a:lstStyle/>
        <a:p>
          <a:r>
            <a: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</a:t>
          </a:r>
          <a:r>
            <a:rPr lang="en-US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</a:t>
          </a:r>
        </a:p>
        <a:p>
          <a:endParaRPr lang="en-US" sz="1100" b="1" dirty="0">
            <a:solidFill>
              <a:schemeClr val="bg2">
                <a:lumMod val="9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spend with contracted or diverse businesses</a:t>
          </a:r>
        </a:p>
      </dgm:t>
    </dgm:pt>
    <dgm:pt modelId="{6CEFA286-4D8C-4C26-9ED4-F5A2A19CFC21}" type="parTrans" cxnId="{D02A829A-5F8D-4D06-8B79-C48EF838D478}">
      <dgm:prSet/>
      <dgm:spPr/>
      <dgm:t>
        <a:bodyPr/>
        <a:lstStyle/>
        <a:p>
          <a:endParaRPr lang="en-US"/>
        </a:p>
      </dgm:t>
    </dgm:pt>
    <dgm:pt modelId="{754B15AF-A106-4143-9937-FEABE029C9B5}" type="sibTrans" cxnId="{D02A829A-5F8D-4D06-8B79-C48EF838D478}">
      <dgm:prSet/>
      <dgm:spPr/>
      <dgm:t>
        <a:bodyPr/>
        <a:lstStyle/>
        <a:p>
          <a:endParaRPr lang="en-US"/>
        </a:p>
      </dgm:t>
    </dgm:pt>
    <dgm:pt modelId="{59F80394-504C-44C0-A93E-79469C0D7432}">
      <dgm:prSet custT="1"/>
      <dgm:spPr/>
      <dgm:t>
        <a:bodyPr/>
        <a:lstStyle/>
        <a:p>
          <a:endParaRPr lang="en-US" sz="1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gm:t>
    </dgm:pt>
    <dgm:pt modelId="{705A8024-CCEC-4921-8AC6-B315B5625CB2}" type="sibTrans" cxnId="{49678BF6-0C69-446E-8EFA-77B3287FEB49}">
      <dgm:prSet/>
      <dgm:spPr/>
      <dgm:t>
        <a:bodyPr/>
        <a:lstStyle/>
        <a:p>
          <a:endParaRPr lang="en-US"/>
        </a:p>
      </dgm:t>
    </dgm:pt>
    <dgm:pt modelId="{263ECE56-189C-4D64-989F-7867D07114F8}" type="parTrans" cxnId="{49678BF6-0C69-446E-8EFA-77B3287FEB49}">
      <dgm:prSet/>
      <dgm:spPr/>
      <dgm:t>
        <a:bodyPr/>
        <a:lstStyle/>
        <a:p>
          <a:endParaRPr lang="en-US"/>
        </a:p>
      </dgm:t>
    </dgm:pt>
    <dgm:pt modelId="{DA585869-0CEA-415F-BD09-AA822C13B902}" type="pres">
      <dgm:prSet presAssocID="{474BAACB-7D07-49EB-8921-ED03D55BB504}" presName="Name0" presStyleCnt="0">
        <dgm:presLayoutVars>
          <dgm:dir/>
          <dgm:resizeHandles val="exact"/>
        </dgm:presLayoutVars>
      </dgm:prSet>
      <dgm:spPr/>
    </dgm:pt>
    <dgm:pt modelId="{6C42AA4D-360C-4A70-BC25-E3BD24633129}" type="pres">
      <dgm:prSet presAssocID="{474BAACB-7D07-49EB-8921-ED03D55BB504}" presName="fgShape" presStyleLbl="fgShp" presStyleIdx="0" presStyleCnt="1" custFlipHor="0" custScaleX="6521" custScaleY="41665" custLinFactNeighborX="-14493" custLinFactNeighborY="13333"/>
      <dgm:spPr>
        <a:solidFill>
          <a:schemeClr val="tx2"/>
        </a:solidFill>
        <a:ln>
          <a:solidFill>
            <a:srgbClr val="4B2E83"/>
          </a:solidFill>
        </a:ln>
      </dgm:spPr>
    </dgm:pt>
    <dgm:pt modelId="{8FC83EC3-AF5B-4FA1-B0C4-E6B9A77F32C9}" type="pres">
      <dgm:prSet presAssocID="{474BAACB-7D07-49EB-8921-ED03D55BB504}" presName="linComp" presStyleCnt="0"/>
      <dgm:spPr/>
    </dgm:pt>
    <dgm:pt modelId="{46C3CEC3-3C37-444C-B712-8CE87D4607D7}" type="pres">
      <dgm:prSet presAssocID="{6191244F-C4E7-4F5C-B650-4E6753FD4AE9}" presName="compNode" presStyleCnt="0"/>
      <dgm:spPr/>
    </dgm:pt>
    <dgm:pt modelId="{FE891F25-B855-4482-BB4D-48EE8A32BA58}" type="pres">
      <dgm:prSet presAssocID="{6191244F-C4E7-4F5C-B650-4E6753FD4AE9}" presName="bkgdShape" presStyleLbl="node1" presStyleIdx="0" presStyleCnt="4" custScaleY="93009"/>
      <dgm:spPr/>
    </dgm:pt>
    <dgm:pt modelId="{BBA76EC3-D39A-491C-AEFF-CA3E02B31A27}" type="pres">
      <dgm:prSet presAssocID="{6191244F-C4E7-4F5C-B650-4E6753FD4AE9}" presName="nodeTx" presStyleLbl="node1" presStyleIdx="0" presStyleCnt="4">
        <dgm:presLayoutVars>
          <dgm:bulletEnabled val="1"/>
        </dgm:presLayoutVars>
      </dgm:prSet>
      <dgm:spPr/>
    </dgm:pt>
    <dgm:pt modelId="{164F2C32-1ED9-4302-AD0B-7C7B9D4151F1}" type="pres">
      <dgm:prSet presAssocID="{6191244F-C4E7-4F5C-B650-4E6753FD4AE9}" presName="invisiNode" presStyleLbl="node1" presStyleIdx="0" presStyleCnt="4"/>
      <dgm:spPr/>
    </dgm:pt>
    <dgm:pt modelId="{68C60171-9F67-4682-9D41-6FD923896AB6}" type="pres">
      <dgm:prSet presAssocID="{6191244F-C4E7-4F5C-B650-4E6753FD4AE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92D050"/>
          </a:solidFill>
        </a:ln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A3CC6BF5-696B-47D3-8F47-B0BD44F61CDC}" type="pres">
      <dgm:prSet presAssocID="{E0EF038A-329B-4ED6-A76D-6BD401C78968}" presName="sibTrans" presStyleLbl="sibTrans2D1" presStyleIdx="0" presStyleCnt="0"/>
      <dgm:spPr/>
    </dgm:pt>
    <dgm:pt modelId="{E84578E7-0EB0-4CC4-ACEE-8B5FB2F0EA59}" type="pres">
      <dgm:prSet presAssocID="{4174ED3E-1544-4D93-B058-2194F80B9F48}" presName="compNode" presStyleCnt="0"/>
      <dgm:spPr/>
    </dgm:pt>
    <dgm:pt modelId="{45778DE5-B6B4-45AB-90DE-CC4C138FECC6}" type="pres">
      <dgm:prSet presAssocID="{4174ED3E-1544-4D93-B058-2194F80B9F48}" presName="bkgdShape" presStyleLbl="node1" presStyleIdx="1" presStyleCnt="4" custScaleY="92351"/>
      <dgm:spPr/>
    </dgm:pt>
    <dgm:pt modelId="{A4993019-8985-468E-B561-1AAD6AE515CD}" type="pres">
      <dgm:prSet presAssocID="{4174ED3E-1544-4D93-B058-2194F80B9F48}" presName="nodeTx" presStyleLbl="node1" presStyleIdx="1" presStyleCnt="4">
        <dgm:presLayoutVars>
          <dgm:bulletEnabled val="1"/>
        </dgm:presLayoutVars>
      </dgm:prSet>
      <dgm:spPr/>
    </dgm:pt>
    <dgm:pt modelId="{069EF1C3-FD54-4A82-B083-B68AA57846BD}" type="pres">
      <dgm:prSet presAssocID="{4174ED3E-1544-4D93-B058-2194F80B9F48}" presName="invisiNode" presStyleLbl="node1" presStyleIdx="1" presStyleCnt="4"/>
      <dgm:spPr/>
    </dgm:pt>
    <dgm:pt modelId="{81CF03AE-1201-4B99-9783-27586E23C320}" type="pres">
      <dgm:prSet presAssocID="{4174ED3E-1544-4D93-B058-2194F80B9F4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67E190CE-1121-443E-889D-2C3BF2DB6058}" type="pres">
      <dgm:prSet presAssocID="{13DF470E-D089-41AC-A95A-DFC2B69B30E2}" presName="sibTrans" presStyleLbl="sibTrans2D1" presStyleIdx="0" presStyleCnt="0"/>
      <dgm:spPr/>
    </dgm:pt>
    <dgm:pt modelId="{84826C09-6D45-4C77-8D66-05FCC7CFCD7A}" type="pres">
      <dgm:prSet presAssocID="{59F80394-504C-44C0-A93E-79469C0D7432}" presName="compNode" presStyleCnt="0"/>
      <dgm:spPr/>
    </dgm:pt>
    <dgm:pt modelId="{B689DF76-01AC-4A46-97C0-04DC22C48ED9}" type="pres">
      <dgm:prSet presAssocID="{59F80394-504C-44C0-A93E-79469C0D7432}" presName="bkgdShape" presStyleLbl="node1" presStyleIdx="2" presStyleCnt="4" custScaleY="92543"/>
      <dgm:spPr/>
    </dgm:pt>
    <dgm:pt modelId="{EC5CABBA-DE66-48B1-9E92-7509B78B4614}" type="pres">
      <dgm:prSet presAssocID="{59F80394-504C-44C0-A93E-79469C0D7432}" presName="nodeTx" presStyleLbl="node1" presStyleIdx="2" presStyleCnt="4">
        <dgm:presLayoutVars>
          <dgm:bulletEnabled val="1"/>
        </dgm:presLayoutVars>
      </dgm:prSet>
      <dgm:spPr/>
    </dgm:pt>
    <dgm:pt modelId="{CA12F1E5-5968-4B77-A9F3-50E35ABCD567}" type="pres">
      <dgm:prSet presAssocID="{59F80394-504C-44C0-A93E-79469C0D7432}" presName="invisiNode" presStyleLbl="node1" presStyleIdx="2" presStyleCnt="4"/>
      <dgm:spPr/>
    </dgm:pt>
    <dgm:pt modelId="{B444D050-E907-4743-9C04-3F20BA0A376F}" type="pres">
      <dgm:prSet presAssocID="{59F80394-504C-44C0-A93E-79469C0D743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0D8F9CB4-D0FA-4004-A1F8-4701AB16839E}" type="pres">
      <dgm:prSet presAssocID="{705A8024-CCEC-4921-8AC6-B315B5625CB2}" presName="sibTrans" presStyleLbl="sibTrans2D1" presStyleIdx="0" presStyleCnt="0"/>
      <dgm:spPr/>
    </dgm:pt>
    <dgm:pt modelId="{C0F0C143-A774-4D61-8963-2EFDBDC33ABA}" type="pres">
      <dgm:prSet presAssocID="{531D5E56-A46B-45BB-ADBF-487BF87ED164}" presName="compNode" presStyleCnt="0"/>
      <dgm:spPr/>
    </dgm:pt>
    <dgm:pt modelId="{0A9F5AF7-EDF2-4FC2-82B2-9F01FBDCCCEF}" type="pres">
      <dgm:prSet presAssocID="{531D5E56-A46B-45BB-ADBF-487BF87ED164}" presName="bkgdShape" presStyleLbl="node1" presStyleIdx="3" presStyleCnt="4" custAng="0" custScaleY="92323"/>
      <dgm:spPr/>
    </dgm:pt>
    <dgm:pt modelId="{80505903-DFA1-4B62-91ED-0A60EE7B6891}" type="pres">
      <dgm:prSet presAssocID="{531D5E56-A46B-45BB-ADBF-487BF87ED164}" presName="nodeTx" presStyleLbl="node1" presStyleIdx="3" presStyleCnt="4">
        <dgm:presLayoutVars>
          <dgm:bulletEnabled val="1"/>
        </dgm:presLayoutVars>
      </dgm:prSet>
      <dgm:spPr/>
    </dgm:pt>
    <dgm:pt modelId="{A7F96B01-A1D9-4E44-AA95-DEE288857CE9}" type="pres">
      <dgm:prSet presAssocID="{531D5E56-A46B-45BB-ADBF-487BF87ED164}" presName="invisiNode" presStyleLbl="node1" presStyleIdx="3" presStyleCnt="4"/>
      <dgm:spPr/>
    </dgm:pt>
    <dgm:pt modelId="{702AC914-E8A9-4A84-B206-61760CDF821F}" type="pres">
      <dgm:prSet presAssocID="{531D5E56-A46B-45BB-ADBF-487BF87ED164}" presName="imagNode" presStyleLbl="fgImgPlace1" presStyleIdx="3" presStyleCnt="4" custLinFactNeighborX="802" custLinFactNeighborY="-38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</dgm:ptLst>
  <dgm:cxnLst>
    <dgm:cxn modelId="{98E7EB10-FF70-4F56-A6F6-A2DF78C3D8F0}" type="presOf" srcId="{531D5E56-A46B-45BB-ADBF-487BF87ED164}" destId="{80505903-DFA1-4B62-91ED-0A60EE7B6891}" srcOrd="1" destOrd="0" presId="urn:microsoft.com/office/officeart/2005/8/layout/hList7"/>
    <dgm:cxn modelId="{0E29CE13-C68E-4733-8379-26EAE58A88A6}" type="presOf" srcId="{4174ED3E-1544-4D93-B058-2194F80B9F48}" destId="{A4993019-8985-468E-B561-1AAD6AE515CD}" srcOrd="1" destOrd="0" presId="urn:microsoft.com/office/officeart/2005/8/layout/hList7"/>
    <dgm:cxn modelId="{045C585E-8256-47C6-BC28-B3B0DA0B4695}" type="presOf" srcId="{6191244F-C4E7-4F5C-B650-4E6753FD4AE9}" destId="{BBA76EC3-D39A-491C-AEFF-CA3E02B31A27}" srcOrd="1" destOrd="0" presId="urn:microsoft.com/office/officeart/2005/8/layout/hList7"/>
    <dgm:cxn modelId="{534E6367-DB50-45F7-84D8-93E1CCEFEC67}" srcId="{474BAACB-7D07-49EB-8921-ED03D55BB504}" destId="{4174ED3E-1544-4D93-B058-2194F80B9F48}" srcOrd="1" destOrd="0" parTransId="{325C11A6-EE42-4412-B3E2-72A41B212AC7}" sibTransId="{13DF470E-D089-41AC-A95A-DFC2B69B30E2}"/>
    <dgm:cxn modelId="{A0A08D6C-09E5-4787-B39C-2AE74C2B2942}" type="presOf" srcId="{6191244F-C4E7-4F5C-B650-4E6753FD4AE9}" destId="{FE891F25-B855-4482-BB4D-48EE8A32BA58}" srcOrd="0" destOrd="0" presId="urn:microsoft.com/office/officeart/2005/8/layout/hList7"/>
    <dgm:cxn modelId="{9CDC1E8B-66C2-410E-B771-125DFA8DA7DC}" srcId="{474BAACB-7D07-49EB-8921-ED03D55BB504}" destId="{6191244F-C4E7-4F5C-B650-4E6753FD4AE9}" srcOrd="0" destOrd="0" parTransId="{D1357DDD-A683-4DC3-B376-402C78A068E9}" sibTransId="{E0EF038A-329B-4ED6-A76D-6BD401C78968}"/>
    <dgm:cxn modelId="{D02A829A-5F8D-4D06-8B79-C48EF838D478}" srcId="{474BAACB-7D07-49EB-8921-ED03D55BB504}" destId="{531D5E56-A46B-45BB-ADBF-487BF87ED164}" srcOrd="3" destOrd="0" parTransId="{6CEFA286-4D8C-4C26-9ED4-F5A2A19CFC21}" sibTransId="{754B15AF-A106-4143-9937-FEABE029C9B5}"/>
    <dgm:cxn modelId="{987BF69F-EAD1-43A8-B450-9F447ACB5984}" type="presOf" srcId="{4174ED3E-1544-4D93-B058-2194F80B9F48}" destId="{45778DE5-B6B4-45AB-90DE-CC4C138FECC6}" srcOrd="0" destOrd="0" presId="urn:microsoft.com/office/officeart/2005/8/layout/hList7"/>
    <dgm:cxn modelId="{48EC5CA1-D271-454E-80E5-FC681A399A98}" type="presOf" srcId="{59F80394-504C-44C0-A93E-79469C0D7432}" destId="{EC5CABBA-DE66-48B1-9E92-7509B78B4614}" srcOrd="1" destOrd="0" presId="urn:microsoft.com/office/officeart/2005/8/layout/hList7"/>
    <dgm:cxn modelId="{869D99B2-F60E-4829-AA33-01894EBE89AD}" type="presOf" srcId="{531D5E56-A46B-45BB-ADBF-487BF87ED164}" destId="{0A9F5AF7-EDF2-4FC2-82B2-9F01FBDCCCEF}" srcOrd="0" destOrd="0" presId="urn:microsoft.com/office/officeart/2005/8/layout/hList7"/>
    <dgm:cxn modelId="{D033F9B5-7F54-45D7-ACA7-B64A27929479}" type="presOf" srcId="{E0EF038A-329B-4ED6-A76D-6BD401C78968}" destId="{A3CC6BF5-696B-47D3-8F47-B0BD44F61CDC}" srcOrd="0" destOrd="0" presId="urn:microsoft.com/office/officeart/2005/8/layout/hList7"/>
    <dgm:cxn modelId="{CB9278C5-1DE4-474B-B866-1C5A57A7978B}" type="presOf" srcId="{13DF470E-D089-41AC-A95A-DFC2B69B30E2}" destId="{67E190CE-1121-443E-889D-2C3BF2DB6058}" srcOrd="0" destOrd="0" presId="urn:microsoft.com/office/officeart/2005/8/layout/hList7"/>
    <dgm:cxn modelId="{1358A1D5-A45D-4D87-84A2-92325942F79F}" type="presOf" srcId="{59F80394-504C-44C0-A93E-79469C0D7432}" destId="{B689DF76-01AC-4A46-97C0-04DC22C48ED9}" srcOrd="0" destOrd="0" presId="urn:microsoft.com/office/officeart/2005/8/layout/hList7"/>
    <dgm:cxn modelId="{40CCA0E4-0365-42B3-A5C3-EA584E2F89B4}" type="presOf" srcId="{705A8024-CCEC-4921-8AC6-B315B5625CB2}" destId="{0D8F9CB4-D0FA-4004-A1F8-4701AB16839E}" srcOrd="0" destOrd="0" presId="urn:microsoft.com/office/officeart/2005/8/layout/hList7"/>
    <dgm:cxn modelId="{49678BF6-0C69-446E-8EFA-77B3287FEB49}" srcId="{474BAACB-7D07-49EB-8921-ED03D55BB504}" destId="{59F80394-504C-44C0-A93E-79469C0D7432}" srcOrd="2" destOrd="0" parTransId="{263ECE56-189C-4D64-989F-7867D07114F8}" sibTransId="{705A8024-CCEC-4921-8AC6-B315B5625CB2}"/>
    <dgm:cxn modelId="{D5E05DFE-E8F4-40A8-8CB7-976F1DB0AA62}" type="presOf" srcId="{474BAACB-7D07-49EB-8921-ED03D55BB504}" destId="{DA585869-0CEA-415F-BD09-AA822C13B902}" srcOrd="0" destOrd="0" presId="urn:microsoft.com/office/officeart/2005/8/layout/hList7"/>
    <dgm:cxn modelId="{A8CBF1E0-EC26-47AD-BB28-EB2ABF28C4F7}" type="presParOf" srcId="{DA585869-0CEA-415F-BD09-AA822C13B902}" destId="{6C42AA4D-360C-4A70-BC25-E3BD24633129}" srcOrd="0" destOrd="0" presId="urn:microsoft.com/office/officeart/2005/8/layout/hList7"/>
    <dgm:cxn modelId="{76397863-4C19-44BF-B87D-4621661A6706}" type="presParOf" srcId="{DA585869-0CEA-415F-BD09-AA822C13B902}" destId="{8FC83EC3-AF5B-4FA1-B0C4-E6B9A77F32C9}" srcOrd="1" destOrd="0" presId="urn:microsoft.com/office/officeart/2005/8/layout/hList7"/>
    <dgm:cxn modelId="{103A37DA-2DB1-4797-B6FA-BD6059D338C6}" type="presParOf" srcId="{8FC83EC3-AF5B-4FA1-B0C4-E6B9A77F32C9}" destId="{46C3CEC3-3C37-444C-B712-8CE87D4607D7}" srcOrd="0" destOrd="0" presId="urn:microsoft.com/office/officeart/2005/8/layout/hList7"/>
    <dgm:cxn modelId="{EC06E635-A6CF-42A2-A918-10EE71F63618}" type="presParOf" srcId="{46C3CEC3-3C37-444C-B712-8CE87D4607D7}" destId="{FE891F25-B855-4482-BB4D-48EE8A32BA58}" srcOrd="0" destOrd="0" presId="urn:microsoft.com/office/officeart/2005/8/layout/hList7"/>
    <dgm:cxn modelId="{73DA357B-D309-4D81-B026-062CF3E57D44}" type="presParOf" srcId="{46C3CEC3-3C37-444C-B712-8CE87D4607D7}" destId="{BBA76EC3-D39A-491C-AEFF-CA3E02B31A27}" srcOrd="1" destOrd="0" presId="urn:microsoft.com/office/officeart/2005/8/layout/hList7"/>
    <dgm:cxn modelId="{0B974406-9A96-4F2E-B43B-5B464D6F2CC9}" type="presParOf" srcId="{46C3CEC3-3C37-444C-B712-8CE87D4607D7}" destId="{164F2C32-1ED9-4302-AD0B-7C7B9D4151F1}" srcOrd="2" destOrd="0" presId="urn:microsoft.com/office/officeart/2005/8/layout/hList7"/>
    <dgm:cxn modelId="{AD7DE93E-7338-4B1B-8C11-29BC85E369AC}" type="presParOf" srcId="{46C3CEC3-3C37-444C-B712-8CE87D4607D7}" destId="{68C60171-9F67-4682-9D41-6FD923896AB6}" srcOrd="3" destOrd="0" presId="urn:microsoft.com/office/officeart/2005/8/layout/hList7"/>
    <dgm:cxn modelId="{C1699AD1-98A1-4F34-97DA-BE18971344DE}" type="presParOf" srcId="{8FC83EC3-AF5B-4FA1-B0C4-E6B9A77F32C9}" destId="{A3CC6BF5-696B-47D3-8F47-B0BD44F61CDC}" srcOrd="1" destOrd="0" presId="urn:microsoft.com/office/officeart/2005/8/layout/hList7"/>
    <dgm:cxn modelId="{E5533DD6-6EA9-4535-8947-AB0FE096275E}" type="presParOf" srcId="{8FC83EC3-AF5B-4FA1-B0C4-E6B9A77F32C9}" destId="{E84578E7-0EB0-4CC4-ACEE-8B5FB2F0EA59}" srcOrd="2" destOrd="0" presId="urn:microsoft.com/office/officeart/2005/8/layout/hList7"/>
    <dgm:cxn modelId="{3A36552A-9264-4B51-B4F1-970BA02C430E}" type="presParOf" srcId="{E84578E7-0EB0-4CC4-ACEE-8B5FB2F0EA59}" destId="{45778DE5-B6B4-45AB-90DE-CC4C138FECC6}" srcOrd="0" destOrd="0" presId="urn:microsoft.com/office/officeart/2005/8/layout/hList7"/>
    <dgm:cxn modelId="{5320EE85-AFCE-4E4F-A5DD-8B0DCA4BE9D5}" type="presParOf" srcId="{E84578E7-0EB0-4CC4-ACEE-8B5FB2F0EA59}" destId="{A4993019-8985-468E-B561-1AAD6AE515CD}" srcOrd="1" destOrd="0" presId="urn:microsoft.com/office/officeart/2005/8/layout/hList7"/>
    <dgm:cxn modelId="{AB1E0E7E-F6EE-4826-9EB4-95184CCFB91C}" type="presParOf" srcId="{E84578E7-0EB0-4CC4-ACEE-8B5FB2F0EA59}" destId="{069EF1C3-FD54-4A82-B083-B68AA57846BD}" srcOrd="2" destOrd="0" presId="urn:microsoft.com/office/officeart/2005/8/layout/hList7"/>
    <dgm:cxn modelId="{4E4EB567-4EF0-4C77-AF4D-72FDCA5458D3}" type="presParOf" srcId="{E84578E7-0EB0-4CC4-ACEE-8B5FB2F0EA59}" destId="{81CF03AE-1201-4B99-9783-27586E23C320}" srcOrd="3" destOrd="0" presId="urn:microsoft.com/office/officeart/2005/8/layout/hList7"/>
    <dgm:cxn modelId="{326D7D91-82AF-40BB-82F0-804F93F707B1}" type="presParOf" srcId="{8FC83EC3-AF5B-4FA1-B0C4-E6B9A77F32C9}" destId="{67E190CE-1121-443E-889D-2C3BF2DB6058}" srcOrd="3" destOrd="0" presId="urn:microsoft.com/office/officeart/2005/8/layout/hList7"/>
    <dgm:cxn modelId="{F766119D-CE98-4490-930A-853D68155712}" type="presParOf" srcId="{8FC83EC3-AF5B-4FA1-B0C4-E6B9A77F32C9}" destId="{84826C09-6D45-4C77-8D66-05FCC7CFCD7A}" srcOrd="4" destOrd="0" presId="urn:microsoft.com/office/officeart/2005/8/layout/hList7"/>
    <dgm:cxn modelId="{B27DB831-B9A6-4186-9BC4-A723297C5E61}" type="presParOf" srcId="{84826C09-6D45-4C77-8D66-05FCC7CFCD7A}" destId="{B689DF76-01AC-4A46-97C0-04DC22C48ED9}" srcOrd="0" destOrd="0" presId="urn:microsoft.com/office/officeart/2005/8/layout/hList7"/>
    <dgm:cxn modelId="{57257003-4EE8-454D-BEAF-147D25691559}" type="presParOf" srcId="{84826C09-6D45-4C77-8D66-05FCC7CFCD7A}" destId="{EC5CABBA-DE66-48B1-9E92-7509B78B4614}" srcOrd="1" destOrd="0" presId="urn:microsoft.com/office/officeart/2005/8/layout/hList7"/>
    <dgm:cxn modelId="{7A3ACEE1-4F21-4067-8974-46C9FE018153}" type="presParOf" srcId="{84826C09-6D45-4C77-8D66-05FCC7CFCD7A}" destId="{CA12F1E5-5968-4B77-A9F3-50E35ABCD567}" srcOrd="2" destOrd="0" presId="urn:microsoft.com/office/officeart/2005/8/layout/hList7"/>
    <dgm:cxn modelId="{CEA3BC7B-0898-4446-9939-500131AA0930}" type="presParOf" srcId="{84826C09-6D45-4C77-8D66-05FCC7CFCD7A}" destId="{B444D050-E907-4743-9C04-3F20BA0A376F}" srcOrd="3" destOrd="0" presId="urn:microsoft.com/office/officeart/2005/8/layout/hList7"/>
    <dgm:cxn modelId="{143BC86D-3772-4AF5-9B14-041464C46799}" type="presParOf" srcId="{8FC83EC3-AF5B-4FA1-B0C4-E6B9A77F32C9}" destId="{0D8F9CB4-D0FA-4004-A1F8-4701AB16839E}" srcOrd="5" destOrd="0" presId="urn:microsoft.com/office/officeart/2005/8/layout/hList7"/>
    <dgm:cxn modelId="{BF1F9853-4814-4F5F-AECA-FFCE8D63666F}" type="presParOf" srcId="{8FC83EC3-AF5B-4FA1-B0C4-E6B9A77F32C9}" destId="{C0F0C143-A774-4D61-8963-2EFDBDC33ABA}" srcOrd="6" destOrd="0" presId="urn:microsoft.com/office/officeart/2005/8/layout/hList7"/>
    <dgm:cxn modelId="{5EEB4C5F-0D83-4AA3-9BAD-AD184FF091B7}" type="presParOf" srcId="{C0F0C143-A774-4D61-8963-2EFDBDC33ABA}" destId="{0A9F5AF7-EDF2-4FC2-82B2-9F01FBDCCCEF}" srcOrd="0" destOrd="0" presId="urn:microsoft.com/office/officeart/2005/8/layout/hList7"/>
    <dgm:cxn modelId="{82681034-6FE5-4117-9087-E7802700AED3}" type="presParOf" srcId="{C0F0C143-A774-4D61-8963-2EFDBDC33ABA}" destId="{80505903-DFA1-4B62-91ED-0A60EE7B6891}" srcOrd="1" destOrd="0" presId="urn:microsoft.com/office/officeart/2005/8/layout/hList7"/>
    <dgm:cxn modelId="{E742F13A-8D62-4A7C-806F-7401FF8D5E66}" type="presParOf" srcId="{C0F0C143-A774-4D61-8963-2EFDBDC33ABA}" destId="{A7F96B01-A1D9-4E44-AA95-DEE288857CE9}" srcOrd="2" destOrd="0" presId="urn:microsoft.com/office/officeart/2005/8/layout/hList7"/>
    <dgm:cxn modelId="{3C8B2B2C-2906-445B-A028-D52EF165A590}" type="presParOf" srcId="{C0F0C143-A774-4D61-8963-2EFDBDC33ABA}" destId="{702AC914-E8A9-4A84-B206-61760CDF821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BE60-F813-4729-BE59-FDC3AFD85DD7}">
      <dsp:nvSpPr>
        <dsp:cNvPr id="0" name=""/>
        <dsp:cNvSpPr/>
      </dsp:nvSpPr>
      <dsp:spPr>
        <a:xfrm>
          <a:off x="1352862" y="261518"/>
          <a:ext cx="3379622" cy="33796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Onbo</a:t>
          </a:r>
          <a:r>
            <a:rPr lang="en-US" sz="1350" b="1" kern="1200" dirty="0">
              <a:solidFill>
                <a:srgbClr val="E8D3A2"/>
              </a:solidFill>
            </a:rPr>
            <a:t>ar</a:t>
          </a:r>
          <a:r>
            <a:rPr lang="en-US" sz="1350" b="1" kern="1200" dirty="0"/>
            <a:t>ding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Steps which units, the supplier &amp; central office staff must complete to have a new supplier in Workday so that UW can conduct business with them</a:t>
          </a:r>
        </a:p>
      </dsp:txBody>
      <dsp:txXfrm>
        <a:off x="3134004" y="977676"/>
        <a:ext cx="1207008" cy="1005840"/>
      </dsp:txXfrm>
    </dsp:sp>
    <dsp:sp modelId="{44D2A0F0-3EF1-43CD-A03B-23FDE52A7AD6}">
      <dsp:nvSpPr>
        <dsp:cNvPr id="0" name=""/>
        <dsp:cNvSpPr/>
      </dsp:nvSpPr>
      <dsp:spPr>
        <a:xfrm>
          <a:off x="1283258" y="382219"/>
          <a:ext cx="3379622" cy="33796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Maintenance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Process to assist the UW-registered supplier community with keeping UW’s records up-to-date and accurate</a:t>
          </a:r>
        </a:p>
      </dsp:txBody>
      <dsp:txXfrm>
        <a:off x="2087930" y="2574950"/>
        <a:ext cx="1810512" cy="885139"/>
      </dsp:txXfrm>
    </dsp:sp>
    <dsp:sp modelId="{8D9B9683-9B45-41E9-9737-9FB3C5CD45D9}">
      <dsp:nvSpPr>
        <dsp:cNvPr id="0" name=""/>
        <dsp:cNvSpPr/>
      </dsp:nvSpPr>
      <dsp:spPr>
        <a:xfrm>
          <a:off x="1213654" y="261518"/>
          <a:ext cx="3379622" cy="33796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Offbo</a:t>
          </a:r>
          <a:r>
            <a:rPr lang="en-US" sz="1350" b="1" kern="1200" dirty="0">
              <a:solidFill>
                <a:srgbClr val="E8D3A2"/>
              </a:solidFill>
            </a:rPr>
            <a:t>ardin</a:t>
          </a:r>
          <a:r>
            <a:rPr lang="en-US" sz="1350" b="1" kern="1200" dirty="0"/>
            <a:t>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Setting records to Inactive when business entities change, or UW is no longer doing business, and records have become stale and likely inaccurate</a:t>
          </a:r>
        </a:p>
      </dsp:txBody>
      <dsp:txXfrm>
        <a:off x="1605127" y="977676"/>
        <a:ext cx="1207008" cy="1005840"/>
      </dsp:txXfrm>
    </dsp:sp>
    <dsp:sp modelId="{6B20DACA-4884-4B68-A1E9-4151190A0C79}">
      <dsp:nvSpPr>
        <dsp:cNvPr id="0" name=""/>
        <dsp:cNvSpPr/>
      </dsp:nvSpPr>
      <dsp:spPr>
        <a:xfrm>
          <a:off x="1143927" y="52303"/>
          <a:ext cx="3798051" cy="3798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5130-5526-4BAA-AF12-0572FC22CD71}">
      <dsp:nvSpPr>
        <dsp:cNvPr id="0" name=""/>
        <dsp:cNvSpPr/>
      </dsp:nvSpPr>
      <dsp:spPr>
        <a:xfrm>
          <a:off x="1074044" y="172790"/>
          <a:ext cx="3798051" cy="3798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6C6A6-6EFF-432C-8896-CB2ACDFAA48E}">
      <dsp:nvSpPr>
        <dsp:cNvPr id="0" name=""/>
        <dsp:cNvSpPr/>
      </dsp:nvSpPr>
      <dsp:spPr>
        <a:xfrm>
          <a:off x="1004160" y="52303"/>
          <a:ext cx="3798051" cy="3798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91F25-B855-4482-BB4D-48EE8A32BA58}">
      <dsp:nvSpPr>
        <dsp:cNvPr id="0" name=""/>
        <dsp:cNvSpPr/>
      </dsp:nvSpPr>
      <dsp:spPr>
        <a:xfrm>
          <a:off x="1845" y="242884"/>
          <a:ext cx="1933925" cy="430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sp:txBody>
      <dsp:txXfrm>
        <a:off x="1845" y="1966275"/>
        <a:ext cx="1933925" cy="1723391"/>
      </dsp:txXfrm>
    </dsp:sp>
    <dsp:sp modelId="{68C60171-9F67-4682-9D41-6FD923896AB6}">
      <dsp:nvSpPr>
        <dsp:cNvPr id="0" name=""/>
        <dsp:cNvSpPr/>
      </dsp:nvSpPr>
      <dsp:spPr>
        <a:xfrm>
          <a:off x="197525" y="358900"/>
          <a:ext cx="1542563" cy="1542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78DE5-B6B4-45AB-90DE-CC4C138FECC6}">
      <dsp:nvSpPr>
        <dsp:cNvPr id="0" name=""/>
        <dsp:cNvSpPr/>
      </dsp:nvSpPr>
      <dsp:spPr>
        <a:xfrm>
          <a:off x="1993787" y="265744"/>
          <a:ext cx="1933925" cy="427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85344" rIns="182880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other processes, such as Honoraria or Travel reimbursements</a:t>
          </a:r>
        </a:p>
      </dsp:txBody>
      <dsp:txXfrm>
        <a:off x="1993787" y="1976943"/>
        <a:ext cx="1933925" cy="1711199"/>
      </dsp:txXfrm>
    </dsp:sp>
    <dsp:sp modelId="{81CF03AE-1201-4B99-9783-27586E23C320}">
      <dsp:nvSpPr>
        <dsp:cNvPr id="0" name=""/>
        <dsp:cNvSpPr/>
      </dsp:nvSpPr>
      <dsp:spPr>
        <a:xfrm>
          <a:off x="2189468" y="366521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9DF76-01AC-4A46-97C0-04DC22C48ED9}">
      <dsp:nvSpPr>
        <dsp:cNvPr id="0" name=""/>
        <dsp:cNvSpPr/>
      </dsp:nvSpPr>
      <dsp:spPr>
        <a:xfrm>
          <a:off x="3985730" y="259074"/>
          <a:ext cx="1933925" cy="4286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sp:txBody>
      <dsp:txXfrm>
        <a:off x="3985730" y="1973830"/>
        <a:ext cx="1933925" cy="1714756"/>
      </dsp:txXfrm>
    </dsp:sp>
    <dsp:sp modelId="{B444D050-E907-4743-9C04-3F20BA0A376F}">
      <dsp:nvSpPr>
        <dsp:cNvPr id="0" name=""/>
        <dsp:cNvSpPr/>
      </dsp:nvSpPr>
      <dsp:spPr>
        <a:xfrm>
          <a:off x="4181411" y="364297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F5AF7-EDF2-4FC2-82B2-9F01FBDCCCEF}">
      <dsp:nvSpPr>
        <dsp:cNvPr id="0" name=""/>
        <dsp:cNvSpPr/>
      </dsp:nvSpPr>
      <dsp:spPr>
        <a:xfrm>
          <a:off x="5977673" y="266717"/>
          <a:ext cx="1933925" cy="427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170688" rIns="9144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</a:t>
          </a:r>
          <a:r>
            <a:rPr lang="en-US" sz="14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2">
                <a:lumMod val="9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spend with contracted or diverse businesses</a:t>
          </a:r>
        </a:p>
      </dsp:txBody>
      <dsp:txXfrm>
        <a:off x="5977673" y="1977397"/>
        <a:ext cx="1933925" cy="1710680"/>
      </dsp:txXfrm>
    </dsp:sp>
    <dsp:sp modelId="{702AC914-E8A9-4A84-B206-61760CDF821F}">
      <dsp:nvSpPr>
        <dsp:cNvPr id="0" name=""/>
        <dsp:cNvSpPr/>
      </dsp:nvSpPr>
      <dsp:spPr>
        <a:xfrm>
          <a:off x="6185725" y="360952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AA4D-360C-4A70-BC25-E3BD24633129}">
      <dsp:nvSpPr>
        <dsp:cNvPr id="0" name=""/>
        <dsp:cNvSpPr/>
      </dsp:nvSpPr>
      <dsp:spPr>
        <a:xfrm>
          <a:off x="2664201" y="4001173"/>
          <a:ext cx="474752" cy="289508"/>
        </a:xfrm>
        <a:prstGeom prst="leftRightArrow">
          <a:avLst/>
        </a:prstGeom>
        <a:solidFill>
          <a:schemeClr val="tx2"/>
        </a:solidFill>
        <a:ln w="25400" cap="flat" cmpd="sng" algn="ctr">
          <a:solidFill>
            <a:srgbClr val="4B2E8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3ACB8DF-57E1-4E95-84C3-8B851A2CAF3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BA0908-9DA1-4BFD-AFC3-AA256779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DB82A-559F-8C65-BD53-74D9A2BE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FE645-626C-D413-ECC5-8F2EB5C90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F268B-A36C-22DE-3BDA-C42506AAA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F931D-9B27-E8F3-E632-A54E876F0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r>
              <a:rPr lang="en-US" dirty="0"/>
              <a:t>Current and Former Employees are generally excluded from being UW suppliers (including companies they 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inance.uw.edu/ps/suppli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finance?id=sc_cat_item&amp;sys_id=88d1b0b0dbdf01506ccf6a9ed39619b2" TargetMode="External"/><Relationship Id="rId2" Type="http://schemas.openxmlformats.org/officeDocument/2006/relationships/hyperlink" Target="https://uwconnect.uw.edu/finance?id=kb_article_view&amp;sysparm_article=KB003235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inance.uw.edu/ps/suppliers" TargetMode="External"/><Relationship Id="rId5" Type="http://schemas.openxmlformats.org/officeDocument/2006/relationships/hyperlink" Target="https://metadata.uw.edu/catalog/collection/Glossary/21ea2c1a-8949-4761-b1bf-e46cff723acc" TargetMode="External"/><Relationship Id="rId4" Type="http://schemas.openxmlformats.org/officeDocument/2006/relationships/hyperlink" Target="https://uwconnect.uw.edu/finance?id=kb_article_view&amp;sysparm_article=KB003226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SUPPLIERS IN WORKDAY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E3FBB-8ED0-73EC-9D6F-D1D59C1FFE8E}"/>
              </a:ext>
            </a:extLst>
          </p:cNvPr>
          <p:cNvSpPr txBox="1">
            <a:spLocks/>
          </p:cNvSpPr>
          <p:nvPr/>
        </p:nvSpPr>
        <p:spPr>
          <a:xfrm>
            <a:off x="671757" y="4754880"/>
            <a:ext cx="5677988" cy="1541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by: Tina Padilla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 Administration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Systems, Procurement Services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8D3A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UW Finance, Planning &amp; Budgeting</a:t>
            </a:r>
            <a:endParaRPr lang="en-US" sz="2000" b="1" dirty="0">
              <a:solidFill>
                <a:srgbClr val="E8D3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10878" y="1546402"/>
            <a:ext cx="3732596" cy="4828380"/>
          </a:xfrm>
          <a:effectLst/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1. </a:t>
            </a:r>
            <a:r>
              <a:rPr lang="en-US" sz="2000" dirty="0">
                <a:solidFill>
                  <a:srgbClr val="E8D3A2"/>
                </a:solidFill>
              </a:rPr>
              <a:t>Verify</a:t>
            </a:r>
            <a:r>
              <a:rPr lang="en-US" sz="2000" dirty="0"/>
              <a:t> the New Supplier </a:t>
            </a:r>
            <a:r>
              <a:rPr lang="en-US" sz="2000" dirty="0">
                <a:solidFill>
                  <a:srgbClr val="E8D3A2"/>
                </a:solidFill>
              </a:rPr>
              <a:t>requirements</a:t>
            </a:r>
            <a:r>
              <a:rPr lang="en-US" sz="2000" dirty="0"/>
              <a:t>!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These are the common reasons for onboarding a supplier.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i="1" dirty="0"/>
              <a:t>* If </a:t>
            </a:r>
            <a:r>
              <a:rPr lang="en-US" sz="1800" i="1" dirty="0">
                <a:solidFill>
                  <a:srgbClr val="E8D3A2"/>
                </a:solidFill>
              </a:rPr>
              <a:t>at least one </a:t>
            </a:r>
            <a:r>
              <a:rPr lang="en-US" sz="1800" i="1" dirty="0"/>
              <a:t>doesn’t apply, there might be an easier way to pay them!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2. </a:t>
            </a:r>
            <a:r>
              <a:rPr lang="en-US" sz="2000" dirty="0">
                <a:solidFill>
                  <a:srgbClr val="E8D3A2"/>
                </a:solidFill>
              </a:rPr>
              <a:t>Know</a:t>
            </a:r>
            <a:r>
              <a:rPr lang="en-US" sz="2000" dirty="0"/>
              <a:t> whether the supplier is </a:t>
            </a:r>
            <a:r>
              <a:rPr lang="en-US" sz="2000" dirty="0">
                <a:solidFill>
                  <a:srgbClr val="E8D3A2"/>
                </a:solidFill>
              </a:rPr>
              <a:t>eligible</a:t>
            </a:r>
            <a:r>
              <a:rPr lang="en-US" sz="2000" dirty="0"/>
              <a:t> to be a UW supplier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/>
              <a:t>* Current and former employees are generally </a:t>
            </a:r>
            <a:r>
              <a:rPr lang="en-US" sz="1800" i="1" dirty="0">
                <a:solidFill>
                  <a:srgbClr val="E8D3A2"/>
                </a:solidFill>
              </a:rPr>
              <a:t>excluded from being UW suppliers </a:t>
            </a:r>
            <a:r>
              <a:rPr lang="en-US" sz="1800" i="1" dirty="0"/>
              <a:t>(including companies they own)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REQUEST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420D1-3526-8CA2-414F-A51B6B9F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662"/>
          <a:stretch>
            <a:fillRect/>
          </a:stretch>
        </p:blipFill>
        <p:spPr>
          <a:xfrm>
            <a:off x="818815" y="1626613"/>
            <a:ext cx="4237767" cy="4212713"/>
          </a:xfrm>
          <a:prstGeom prst="rect">
            <a:avLst/>
          </a:prstGeom>
          <a:ln w="22225">
            <a:solidFill>
              <a:srgbClr val="E8D3A2"/>
            </a:solidFill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4B3D35-DE69-8235-0E0C-596EB368230D}"/>
              </a:ext>
            </a:extLst>
          </p:cNvPr>
          <p:cNvSpPr/>
          <p:nvPr/>
        </p:nvSpPr>
        <p:spPr>
          <a:xfrm>
            <a:off x="1045584" y="4670323"/>
            <a:ext cx="3323303" cy="11690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576189"/>
            <a:ext cx="3319137" cy="4848674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</a:t>
            </a:r>
            <a:r>
              <a:rPr lang="en-US" sz="2000" dirty="0">
                <a:solidFill>
                  <a:srgbClr val="E8D3A2"/>
                </a:solidFill>
              </a:rPr>
              <a:t>invited</a:t>
            </a:r>
            <a:r>
              <a:rPr lang="en-US" sz="2000" dirty="0">
                <a:solidFill>
                  <a:schemeClr val="tx2"/>
                </a:solidFill>
              </a:rPr>
              <a:t> to complete onboarding as ticket is </a:t>
            </a:r>
            <a:r>
              <a:rPr lang="en-US" sz="2000" spc="-30" dirty="0">
                <a:solidFill>
                  <a:schemeClr val="tx2"/>
                </a:solidFill>
              </a:rPr>
              <a:t>Resolved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Link in the invitation goes to Workday Strategic Sourcing to </a:t>
            </a:r>
            <a:r>
              <a:rPr lang="en-US" sz="2000" dirty="0">
                <a:solidFill>
                  <a:srgbClr val="E8D3A2"/>
                </a:solidFill>
              </a:rPr>
              <a:t>set up secure account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completes  </a:t>
            </a:r>
            <a:r>
              <a:rPr lang="en-US" sz="2000" dirty="0">
                <a:solidFill>
                  <a:srgbClr val="E8D3A2"/>
                </a:solidFill>
              </a:rPr>
              <a:t>Supplier Onboarding Form</a:t>
            </a:r>
          </a:p>
          <a:p>
            <a:r>
              <a:rPr lang="en-US" sz="2000" dirty="0"/>
              <a:t>UW’s supplier-dedicated website: </a:t>
            </a:r>
            <a:r>
              <a:rPr lang="en-US" sz="1200" dirty="0">
                <a:solidFill>
                  <a:srgbClr val="E8D3A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1200" dirty="0">
              <a:solidFill>
                <a:srgbClr val="E8D3A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IS SENT INVITATION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B17D4-EBDC-F475-FD4F-F799ECAE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47"/>
          <a:stretch>
            <a:fillRect/>
          </a:stretch>
        </p:blipFill>
        <p:spPr>
          <a:xfrm>
            <a:off x="3990728" y="1576189"/>
            <a:ext cx="4993842" cy="4407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8DC31-03E3-4ABF-B36D-818359A7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60" y="2213694"/>
            <a:ext cx="2859692" cy="2719369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116FF44D-888C-2F8A-D009-F384267532C7}"/>
              </a:ext>
            </a:extLst>
          </p:cNvPr>
          <p:cNvSpPr/>
          <p:nvPr/>
        </p:nvSpPr>
        <p:spPr>
          <a:xfrm rot="16200000">
            <a:off x="5280404" y="4712065"/>
            <a:ext cx="1254133" cy="59297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7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61463" y="1523957"/>
            <a:ext cx="2556034" cy="476778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Four sections:</a:t>
            </a:r>
          </a:p>
          <a:p>
            <a:r>
              <a:rPr lang="en-US" sz="1800" dirty="0">
                <a:solidFill>
                  <a:schemeClr val="tx2"/>
                </a:solidFill>
              </a:rPr>
              <a:t>Name &amp; Tax ID</a:t>
            </a:r>
          </a:p>
          <a:p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r>
              <a:rPr lang="en-US" sz="1800" dirty="0">
                <a:solidFill>
                  <a:schemeClr val="tx2"/>
                </a:solidFill>
              </a:rPr>
              <a:t>Emails</a:t>
            </a:r>
          </a:p>
          <a:p>
            <a:r>
              <a:rPr lang="en-US" sz="1800" dirty="0">
                <a:solidFill>
                  <a:schemeClr val="tx2"/>
                </a:solidFill>
              </a:rPr>
              <a:t>Attachments 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U.S. - IRS W-9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Non-U.S. - IRS W-8 + Bank Verification Letter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SUPPLIER SUBMITS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CF976-0536-EA5B-9BCF-19FB93E0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3"/>
          <a:stretch>
            <a:fillRect/>
          </a:stretch>
        </p:blipFill>
        <p:spPr>
          <a:xfrm>
            <a:off x="791572" y="1604210"/>
            <a:ext cx="5382106" cy="4201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4FF04-63AA-FA01-1F4E-A849F9917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2" t="9406" r="13234" b="1036"/>
          <a:stretch>
            <a:fillRect/>
          </a:stretch>
        </p:blipFill>
        <p:spPr bwMode="auto">
          <a:xfrm>
            <a:off x="2979921" y="2978000"/>
            <a:ext cx="3349073" cy="3387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92FB9-988F-9E2E-EBB5-1D99DE59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3006">
            <a:off x="5050987" y="4120613"/>
            <a:ext cx="1477899" cy="19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3912695" cy="4487271"/>
          </a:xfrm>
        </p:spPr>
        <p:txBody>
          <a:bodyPr/>
          <a:lstStyle/>
          <a:p>
            <a:r>
              <a:rPr lang="en-US" sz="2000" dirty="0"/>
              <a:t>Onboarding Form is </a:t>
            </a:r>
            <a:r>
              <a:rPr lang="en-US" sz="2000" dirty="0">
                <a:solidFill>
                  <a:srgbClr val="E8D3A2"/>
                </a:solidFill>
              </a:rPr>
              <a:t>submitted and reviewed </a:t>
            </a:r>
            <a:r>
              <a:rPr lang="en-US" sz="2000" spc="-20" dirty="0"/>
              <a:t>by Supplier Administrators</a:t>
            </a:r>
          </a:p>
          <a:p>
            <a:r>
              <a:rPr lang="en-US" sz="2000" dirty="0"/>
              <a:t>When </a:t>
            </a:r>
            <a:r>
              <a:rPr lang="en-US" sz="2000" dirty="0">
                <a:solidFill>
                  <a:srgbClr val="E8D3A2"/>
                </a:solidFill>
              </a:rPr>
              <a:t>approved</a:t>
            </a:r>
            <a:r>
              <a:rPr lang="en-US" sz="2000" dirty="0"/>
              <a:t>, supplier’s information is </a:t>
            </a:r>
            <a:r>
              <a:rPr lang="en-US" sz="2000" dirty="0">
                <a:solidFill>
                  <a:srgbClr val="E8D3A2"/>
                </a:solidFill>
              </a:rPr>
              <a:t>processed into Workday</a:t>
            </a:r>
            <a:r>
              <a:rPr lang="en-US" sz="2000" dirty="0"/>
              <a:t> for use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E8D3A2"/>
                </a:solidFill>
              </a:rPr>
              <a:t>supplier receives an automated email </a:t>
            </a:r>
            <a:r>
              <a:rPr lang="en-US" sz="2000" dirty="0"/>
              <a:t>indicating the supplier record is ready, and next steps for electronic payment, when applicable</a:t>
            </a:r>
          </a:p>
          <a:p>
            <a:endParaRPr lang="en-US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PROCESSES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432D4A-59E5-E9AB-5FAB-3039FFC1F763}"/>
              </a:ext>
            </a:extLst>
          </p:cNvPr>
          <p:cNvGrpSpPr/>
          <p:nvPr/>
        </p:nvGrpSpPr>
        <p:grpSpPr>
          <a:xfrm>
            <a:off x="4572000" y="1584011"/>
            <a:ext cx="4385680" cy="4720894"/>
            <a:chOff x="4572000" y="1584011"/>
            <a:chExt cx="4385680" cy="4720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2A15F7-36BE-6CA1-C0CA-E4B1DBFE9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14"/>
            <a:stretch>
              <a:fillRect/>
            </a:stretch>
          </p:blipFill>
          <p:spPr>
            <a:xfrm>
              <a:off x="4572000" y="1584011"/>
              <a:ext cx="4385680" cy="3689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5F4E21-411E-22CD-C3D8-7CC142EC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2" t="2807" r="64" b="-1"/>
            <a:stretch>
              <a:fillRect/>
            </a:stretch>
          </p:blipFill>
          <p:spPr>
            <a:xfrm>
              <a:off x="4572000" y="5273988"/>
              <a:ext cx="4385680" cy="1030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50122" y="1737359"/>
            <a:ext cx="4680154" cy="4487271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TIN Matching: </a:t>
            </a:r>
            <a:r>
              <a:rPr lang="en-US" sz="2000" dirty="0"/>
              <a:t>Supplier's Taxpayer ID Number (TIN) is </a:t>
            </a:r>
            <a:r>
              <a:rPr lang="en-US" sz="2000" dirty="0">
                <a:solidFill>
                  <a:srgbClr val="E8D3A2"/>
                </a:solidFill>
              </a:rPr>
              <a:t>verified with the IRS </a:t>
            </a:r>
            <a:r>
              <a:rPr lang="en-US" sz="2000" dirty="0"/>
              <a:t>database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/>
              <a:t>If a TIN </a:t>
            </a:r>
            <a:r>
              <a:rPr lang="en-US" sz="2000" dirty="0">
                <a:solidFill>
                  <a:srgbClr val="E8D3A2"/>
                </a:solidFill>
              </a:rPr>
              <a:t>mismatch</a:t>
            </a:r>
            <a:r>
              <a:rPr lang="en-US" sz="2000" dirty="0"/>
              <a:t> happens, the supplier is contacted for corrections and updated copy </a:t>
            </a:r>
          </a:p>
          <a:p>
            <a:r>
              <a:rPr lang="en-US" sz="2000" dirty="0"/>
              <a:t>Form </a:t>
            </a:r>
            <a:r>
              <a:rPr lang="en-US" sz="2000" dirty="0">
                <a:solidFill>
                  <a:srgbClr val="E8D3A2"/>
                </a:solidFill>
              </a:rPr>
              <a:t>cannot be processed</a:t>
            </a:r>
            <a:r>
              <a:rPr lang="en-US" sz="2000" dirty="0"/>
              <a:t> until the correct TIN information is received &amp; confirmed to match IRS files, without exception; any inconsistencies may result in IRS penalties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TIN-MATCH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6B41E-1290-3389-0AE2-34FF2098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3006">
            <a:off x="999928" y="1826704"/>
            <a:ext cx="2921428" cy="3798733"/>
          </a:xfrm>
          <a:prstGeom prst="rect">
            <a:avLst/>
          </a:prstGeom>
        </p:spPr>
      </p:pic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4EB61984-0B4B-4267-94AA-F11E3A5A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295" y="4384456"/>
            <a:ext cx="652118" cy="6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7875095" cy="4683105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All suppliers have a </a:t>
            </a:r>
            <a:r>
              <a:rPr lang="en-US" sz="2000" dirty="0">
                <a:solidFill>
                  <a:srgbClr val="E8D3A2"/>
                </a:solidFill>
              </a:rPr>
              <a:t>Default Payment Type </a:t>
            </a:r>
            <a:r>
              <a:rPr lang="en-US" sz="2000" dirty="0">
                <a:solidFill>
                  <a:schemeClr val="tx2"/>
                </a:solidFill>
              </a:rPr>
              <a:t>immediately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Domestic suppliers are paid by </a:t>
            </a:r>
            <a:r>
              <a:rPr lang="en-US" sz="1800" dirty="0">
                <a:solidFill>
                  <a:srgbClr val="E8D3A2"/>
                </a:solidFill>
              </a:rPr>
              <a:t>Check</a:t>
            </a:r>
            <a:r>
              <a:rPr lang="en-US" sz="1800" dirty="0">
                <a:solidFill>
                  <a:schemeClr val="tx2"/>
                </a:solidFill>
              </a:rPr>
              <a:t> while other options (when applicable) are in progress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Foreign suppliers are submitting their foreign bank information during registration now to receive </a:t>
            </a:r>
            <a:r>
              <a:rPr lang="en-US" sz="1800" dirty="0">
                <a:solidFill>
                  <a:srgbClr val="E8D3A2"/>
                </a:solidFill>
              </a:rPr>
              <a:t>Wires</a:t>
            </a:r>
          </a:p>
          <a:p>
            <a:r>
              <a:rPr lang="en-US" sz="2000" dirty="0">
                <a:solidFill>
                  <a:schemeClr val="tx2"/>
                </a:solidFill>
              </a:rPr>
              <a:t>Payment options are described on the For Suppliers page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Domestic suppliers can request </a:t>
            </a:r>
            <a:r>
              <a:rPr lang="en-US" sz="2000" dirty="0">
                <a:solidFill>
                  <a:srgbClr val="E8D3A2"/>
                </a:solidFill>
              </a:rPr>
              <a:t>Paymode-X</a:t>
            </a:r>
            <a:r>
              <a:rPr lang="en-US" sz="2000" dirty="0">
                <a:solidFill>
                  <a:schemeClr val="tx2"/>
                </a:solidFill>
              </a:rPr>
              <a:t> for ACH deposit payments or </a:t>
            </a:r>
            <a:r>
              <a:rPr lang="en-US" sz="2000" dirty="0">
                <a:solidFill>
                  <a:srgbClr val="E8D3A2"/>
                </a:solidFill>
              </a:rPr>
              <a:t>ePayables</a:t>
            </a:r>
            <a:r>
              <a:rPr lang="en-US" sz="2000" dirty="0">
                <a:solidFill>
                  <a:schemeClr val="tx2"/>
                </a:solidFill>
              </a:rPr>
              <a:t> for bank card payments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Admins only </a:t>
            </a:r>
            <a:r>
              <a:rPr lang="en-US" sz="2000" dirty="0">
                <a:solidFill>
                  <a:srgbClr val="E8D3A2"/>
                </a:solidFill>
              </a:rPr>
              <a:t>configure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</a:t>
            </a:r>
            <a:r>
              <a:rPr lang="en-US" sz="2000" dirty="0">
                <a:solidFill>
                  <a:srgbClr val="E8D3A2"/>
                </a:solidFill>
              </a:rPr>
              <a:t>the records to begin </a:t>
            </a:r>
            <a:r>
              <a:rPr lang="en-US" sz="2000" dirty="0">
                <a:solidFill>
                  <a:schemeClr val="tx2"/>
                </a:solidFill>
              </a:rPr>
              <a:t>enrollment</a:t>
            </a:r>
          </a:p>
          <a:p>
            <a:r>
              <a:rPr lang="en-US" sz="2000" dirty="0">
                <a:solidFill>
                  <a:srgbClr val="E8D3A2"/>
                </a:solidFill>
              </a:rPr>
              <a:t>No banking information </a:t>
            </a:r>
            <a:r>
              <a:rPr lang="en-US" sz="2000" dirty="0">
                <a:solidFill>
                  <a:schemeClr val="tx2"/>
                </a:solidFill>
              </a:rPr>
              <a:t>is kept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in Workday for U.S. </a:t>
            </a:r>
            <a:r>
              <a:rPr lang="en-US" sz="2000" dirty="0">
                <a:solidFill>
                  <a:srgbClr val="E8D3A2"/>
                </a:solidFill>
              </a:rPr>
              <a:t>domestic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suppliers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756" y="365069"/>
            <a:ext cx="8472243" cy="998440"/>
          </a:xfrm>
        </p:spPr>
        <p:txBody>
          <a:bodyPr/>
          <a:lstStyle/>
          <a:p>
            <a:r>
              <a:rPr lang="en-US" dirty="0"/>
              <a:t>STEP 4. ELECTRONIC PAYMENT</a:t>
            </a:r>
            <a:endParaRPr lang="en-US" spc="-50" dirty="0"/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E59A4168-A832-00C5-5B6B-2B46C2CA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261" y="4732640"/>
            <a:ext cx="1418315" cy="14183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D980FE-BD67-5FAF-1546-1F089DE9E2D3}"/>
              </a:ext>
            </a:extLst>
          </p:cNvPr>
          <p:cNvGrpSpPr/>
          <p:nvPr/>
        </p:nvGrpSpPr>
        <p:grpSpPr>
          <a:xfrm rot="21438806">
            <a:off x="4967231" y="4145219"/>
            <a:ext cx="2458629" cy="2371595"/>
            <a:chOff x="5125502" y="4159323"/>
            <a:chExt cx="2458629" cy="2371595"/>
          </a:xfrm>
        </p:grpSpPr>
        <p:pic>
          <p:nvPicPr>
            <p:cNvPr id="5" name="Graphic 4" descr="Clipboard outline">
              <a:extLst>
                <a:ext uri="{FF2B5EF4-FFF2-40B4-BE49-F238E27FC236}">
                  <a16:creationId xmlns:a16="http://schemas.microsoft.com/office/drawing/2014/main" id="{F889BB24-81E0-4894-1664-ABBEAA7B5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5938">
              <a:off x="5125502" y="4159323"/>
              <a:ext cx="2458629" cy="2371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74FB71-6A17-E15E-F03D-5776C9BDD811}"/>
                </a:ext>
              </a:extLst>
            </p:cNvPr>
            <p:cNvSpPr txBox="1"/>
            <p:nvPr/>
          </p:nvSpPr>
          <p:spPr>
            <a:xfrm rot="800482">
              <a:off x="5590019" y="4894583"/>
              <a:ext cx="15295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b="1" spc="-30" dirty="0">
                  <a:solidFill>
                    <a:schemeClr val="tx2"/>
                  </a:solidFill>
                </a:rPr>
                <a:t>All electronic options involve a partner bank external to UW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97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7718716" cy="3810086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onboarding has multiple contacts involved and the parts are not all connected; it works because the friendly people in each office </a:t>
            </a:r>
            <a:r>
              <a:rPr lang="en-US" sz="2000" u="sng" dirty="0">
                <a:solidFill>
                  <a:schemeClr val="tx2"/>
                </a:solidFill>
              </a:rPr>
              <a:t>make</a:t>
            </a:r>
            <a:r>
              <a:rPr lang="en-US" sz="2000" dirty="0">
                <a:solidFill>
                  <a:schemeClr val="tx2"/>
                </a:solidFill>
              </a:rPr>
              <a:t> it work</a:t>
            </a:r>
          </a:p>
          <a:p>
            <a:r>
              <a:rPr lang="en-US" sz="2000" dirty="0">
                <a:solidFill>
                  <a:schemeClr val="tx2"/>
                </a:solidFill>
              </a:rPr>
              <a:t>When it doesn’t work, reasons might include: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Expectations for the steps supplier must complete may not have been communicated or well-understood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Suppliers are non-responsive &amp; need prompting from someone at the unit who has engaged them for business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Some suppliers are just not well-suited for procure-to-pay processes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6" y="365125"/>
            <a:ext cx="8376449" cy="998383"/>
          </a:xfrm>
        </p:spPr>
        <p:txBody>
          <a:bodyPr/>
          <a:lstStyle/>
          <a:p>
            <a:r>
              <a:rPr lang="en-US" spc="-30" dirty="0"/>
              <a:t>WHEN DOES ONBOARDING </a:t>
            </a:r>
            <a:r>
              <a:rPr lang="en-US" u="sng" spc="-30" dirty="0"/>
              <a:t>NOT</a:t>
            </a:r>
            <a:r>
              <a:rPr lang="en-US" spc="-30" dirty="0"/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234528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E1CB0-F229-13FC-F620-D9FC73E1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7" y="1580556"/>
            <a:ext cx="8538786" cy="473331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3762524" y="5590787"/>
            <a:ext cx="1807714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Status, Reason &amp; Reason Description:</a:t>
            </a:r>
          </a:p>
          <a:p>
            <a:pPr algn="ctr"/>
            <a:r>
              <a:rPr lang="en-US" sz="900" dirty="0"/>
              <a:t>Inactive Suppliers May Have Important Notes Here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D73804-B238-8A6C-BCD5-3EF0168C6917}"/>
              </a:ext>
            </a:extLst>
          </p:cNvPr>
          <p:cNvCxnSpPr>
            <a:cxnSpLocks/>
          </p:cNvCxnSpPr>
          <p:nvPr/>
        </p:nvCxnSpPr>
        <p:spPr>
          <a:xfrm>
            <a:off x="3045789" y="4922584"/>
            <a:ext cx="303078" cy="683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DB109D-5AF8-114D-6CD3-07C4891B16F6}"/>
              </a:ext>
            </a:extLst>
          </p:cNvPr>
          <p:cNvSpPr/>
          <p:nvPr/>
        </p:nvSpPr>
        <p:spPr>
          <a:xfrm>
            <a:off x="3762524" y="4350477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Critical Processes:</a:t>
            </a:r>
          </a:p>
          <a:p>
            <a:pPr algn="ctr"/>
            <a:r>
              <a:rPr lang="en-US" sz="900" dirty="0"/>
              <a:t>UWA Supplier Website Catalog</a:t>
            </a:r>
          </a:p>
          <a:p>
            <a:pPr algn="ctr"/>
            <a:r>
              <a:rPr lang="en-US" sz="900" dirty="0"/>
              <a:t>Subrecipient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D6D9A2-44F9-3660-4CDD-673F0315BDF0}"/>
              </a:ext>
            </a:extLst>
          </p:cNvPr>
          <p:cNvGrpSpPr/>
          <p:nvPr/>
        </p:nvGrpSpPr>
        <p:grpSpPr>
          <a:xfrm>
            <a:off x="524763" y="4004791"/>
            <a:ext cx="1825595" cy="484090"/>
            <a:chOff x="524763" y="3832271"/>
            <a:chExt cx="1825595" cy="4840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22C1B55-2E3C-755B-C30A-2079620F8CD7}"/>
                </a:ext>
              </a:extLst>
            </p:cNvPr>
            <p:cNvSpPr/>
            <p:nvPr/>
          </p:nvSpPr>
          <p:spPr>
            <a:xfrm>
              <a:off x="524763" y="3832271"/>
              <a:ext cx="146229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IRS Entity Type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9D35E2C-0D28-46A4-AF90-1A656CEEF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0358" y="4039553"/>
              <a:ext cx="0" cy="27680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D1B12C-79E0-805A-1D4E-797B998A3AB1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1987054" y="4039553"/>
              <a:ext cx="363304" cy="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055E5D-3852-2D86-938D-86695B0E03F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045789" y="5872347"/>
            <a:ext cx="716735" cy="342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675AF7-4EB3-85BE-3944-0478E96582DB}"/>
              </a:ext>
            </a:extLst>
          </p:cNvPr>
          <p:cNvGrpSpPr/>
          <p:nvPr/>
        </p:nvGrpSpPr>
        <p:grpSpPr>
          <a:xfrm>
            <a:off x="6564416" y="3876632"/>
            <a:ext cx="2458629" cy="2371595"/>
            <a:chOff x="5877846" y="3626558"/>
            <a:chExt cx="2458629" cy="2371595"/>
          </a:xfrm>
        </p:grpSpPr>
        <p:pic>
          <p:nvPicPr>
            <p:cNvPr id="15" name="Graphic 14" descr="Clipboard outline">
              <a:extLst>
                <a:ext uri="{FF2B5EF4-FFF2-40B4-BE49-F238E27FC236}">
                  <a16:creationId xmlns:a16="http://schemas.microsoft.com/office/drawing/2014/main" id="{A085059B-EE59-7A41-8F4F-BC807864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75223">
              <a:off x="5877846" y="3626558"/>
              <a:ext cx="2458629" cy="23715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662F17-7404-A1E2-1D8B-A988811F495A}"/>
                </a:ext>
              </a:extLst>
            </p:cNvPr>
            <p:cNvSpPr txBox="1"/>
            <p:nvPr/>
          </p:nvSpPr>
          <p:spPr>
            <a:xfrm rot="995917">
              <a:off x="6306073" y="4451308"/>
              <a:ext cx="1473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B2E83"/>
                  </a:solidFill>
                </a:rPr>
                <a:t>Find Suppliers R1495 report can be filtered for Groups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801A00-2915-1440-4040-AB4F4DC01A47}"/>
              </a:ext>
            </a:extLst>
          </p:cNvPr>
          <p:cNvSpPr/>
          <p:nvPr/>
        </p:nvSpPr>
        <p:spPr>
          <a:xfrm>
            <a:off x="3762524" y="4967820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Goods &amp; Services Offered, like:</a:t>
            </a:r>
          </a:p>
          <a:p>
            <a:pPr algn="ctr"/>
            <a:r>
              <a:rPr lang="en-US" sz="900" dirty="0"/>
              <a:t>Audio/Visual Services</a:t>
            </a:r>
          </a:p>
          <a:p>
            <a:pPr algn="ctr"/>
            <a:r>
              <a:rPr lang="en-US" sz="900" dirty="0"/>
              <a:t>IT Services</a:t>
            </a:r>
          </a:p>
          <a:p>
            <a:pPr algn="ctr"/>
            <a:r>
              <a:rPr lang="en-US" sz="900" dirty="0"/>
              <a:t>Catering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409C7F-5FE0-1E0D-F361-68A2C303AEE9}"/>
              </a:ext>
            </a:extLst>
          </p:cNvPr>
          <p:cNvCxnSpPr>
            <a:cxnSpLocks/>
          </p:cNvCxnSpPr>
          <p:nvPr/>
        </p:nvCxnSpPr>
        <p:spPr>
          <a:xfrm>
            <a:off x="3348867" y="4641359"/>
            <a:ext cx="0" cy="61144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872BAC-5218-9AE8-DE3B-6D93200BB555}"/>
              </a:ext>
            </a:extLst>
          </p:cNvPr>
          <p:cNvCxnSpPr>
            <a:cxnSpLocks/>
          </p:cNvCxnSpPr>
          <p:nvPr/>
        </p:nvCxnSpPr>
        <p:spPr>
          <a:xfrm flipH="1">
            <a:off x="3348867" y="4641359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84B54B-A17E-8FF3-35E2-F3994F099E37}"/>
              </a:ext>
            </a:extLst>
          </p:cNvPr>
          <p:cNvCxnSpPr>
            <a:cxnSpLocks/>
          </p:cNvCxnSpPr>
          <p:nvPr/>
        </p:nvCxnSpPr>
        <p:spPr>
          <a:xfrm flipH="1">
            <a:off x="3348867" y="5256853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1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D0173C-49D3-B86E-C441-D882498ED539}"/>
              </a:ext>
            </a:extLst>
          </p:cNvPr>
          <p:cNvGrpSpPr/>
          <p:nvPr/>
        </p:nvGrpSpPr>
        <p:grpSpPr>
          <a:xfrm>
            <a:off x="271976" y="1580162"/>
            <a:ext cx="8600046" cy="4803873"/>
            <a:chOff x="271976" y="1580162"/>
            <a:chExt cx="8600046" cy="48038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EDAFD8-70E5-90A2-141A-2A940435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1512"/>
            <a:stretch/>
          </p:blipFill>
          <p:spPr>
            <a:xfrm>
              <a:off x="271977" y="4954530"/>
              <a:ext cx="8600045" cy="14295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D7619F-0105-2C16-289E-B15EF46A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76" y="3853814"/>
              <a:ext cx="8600045" cy="11007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2C0B9C-C829-D237-2B1F-D9461356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77" y="1580162"/>
              <a:ext cx="8600045" cy="2274592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758564" y="3963498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Phone, Address, Email and </a:t>
            </a:r>
          </a:p>
          <a:p>
            <a:pPr algn="ctr"/>
            <a:r>
              <a:rPr lang="en-US" sz="900" dirty="0"/>
              <a:t>How They are Used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FF673-D03C-8593-E6F5-8C0A10FB9666}"/>
              </a:ext>
            </a:extLst>
          </p:cNvPr>
          <p:cNvCxnSpPr>
            <a:cxnSpLocks/>
          </p:cNvCxnSpPr>
          <p:nvPr/>
        </p:nvCxnSpPr>
        <p:spPr>
          <a:xfrm>
            <a:off x="1551433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817DE9-04D3-496B-AA0B-F9822AC3EC40}"/>
              </a:ext>
            </a:extLst>
          </p:cNvPr>
          <p:cNvCxnSpPr>
            <a:cxnSpLocks/>
          </p:cNvCxnSpPr>
          <p:nvPr/>
        </p:nvCxnSpPr>
        <p:spPr>
          <a:xfrm flipV="1">
            <a:off x="1734298" y="3006488"/>
            <a:ext cx="0" cy="266849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8F74D7-DD36-1545-6FA8-E7846B305730}"/>
              </a:ext>
            </a:extLst>
          </p:cNvPr>
          <p:cNvSpPr/>
          <p:nvPr/>
        </p:nvSpPr>
        <p:spPr>
          <a:xfrm>
            <a:off x="4498695" y="3967251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-30" dirty="0"/>
              <a:t>Alternate Supplier Connection</a:t>
            </a:r>
          </a:p>
          <a:p>
            <a:pPr algn="ctr"/>
            <a:r>
              <a:rPr lang="en-US" sz="900" dirty="0"/>
              <a:t>Doing Business As Names, </a:t>
            </a:r>
          </a:p>
          <a:p>
            <a:pPr algn="ctr"/>
            <a:r>
              <a:rPr lang="en-US" sz="900" dirty="0"/>
              <a:t>and Connect REF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CA650-7E09-688D-6040-BB7DC3DD666F}"/>
              </a:ext>
            </a:extLst>
          </p:cNvPr>
          <p:cNvCxnSpPr>
            <a:cxnSpLocks/>
          </p:cNvCxnSpPr>
          <p:nvPr/>
        </p:nvCxnSpPr>
        <p:spPr>
          <a:xfrm>
            <a:off x="5272817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12022D-4045-B24F-A419-E8C8B26A1777}"/>
              </a:ext>
            </a:extLst>
          </p:cNvPr>
          <p:cNvSpPr/>
          <p:nvPr/>
        </p:nvSpPr>
        <p:spPr>
          <a:xfrm>
            <a:off x="3139504" y="2614390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Connections</a:t>
            </a:r>
          </a:p>
          <a:p>
            <a:pPr algn="ctr"/>
            <a:r>
              <a:rPr lang="en-US" sz="900" dirty="0"/>
              <a:t>Order Connections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44E5BB-B97C-B998-7864-6127DB5B7016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3913412" y="3028955"/>
            <a:ext cx="0" cy="24438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2C1B55-2E3C-755B-C30A-2079620F8CD7}"/>
              </a:ext>
            </a:extLst>
          </p:cNvPr>
          <p:cNvSpPr/>
          <p:nvPr/>
        </p:nvSpPr>
        <p:spPr>
          <a:xfrm>
            <a:off x="5044631" y="5748605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Supplier Addresses </a:t>
            </a:r>
          </a:p>
          <a:p>
            <a:pPr algn="ctr"/>
            <a:r>
              <a:rPr lang="en-US" sz="900" dirty="0"/>
              <a:t>Usage Defined for Each Address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D73804-B238-8A6C-BCD5-3EF0168C6917}"/>
              </a:ext>
            </a:extLst>
          </p:cNvPr>
          <p:cNvCxnSpPr>
            <a:cxnSpLocks/>
          </p:cNvCxnSpPr>
          <p:nvPr/>
        </p:nvCxnSpPr>
        <p:spPr>
          <a:xfrm>
            <a:off x="4687319" y="5955887"/>
            <a:ext cx="357312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1F3D46-6B5B-35DA-26FD-8D3EE07D1436}"/>
              </a:ext>
            </a:extLst>
          </p:cNvPr>
          <p:cNvSpPr/>
          <p:nvPr/>
        </p:nvSpPr>
        <p:spPr>
          <a:xfrm>
            <a:off x="981579" y="2614390"/>
            <a:ext cx="1547810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How POs are Issued</a:t>
            </a:r>
          </a:p>
          <a:p>
            <a:pPr algn="ctr"/>
            <a:r>
              <a:rPr lang="en-US" sz="900" dirty="0"/>
              <a:t>(Many by Email)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BE64E5-F2BD-F7A8-E847-A47D32D5836F}"/>
              </a:ext>
            </a:extLst>
          </p:cNvPr>
          <p:cNvCxnSpPr>
            <a:cxnSpLocks/>
          </p:cNvCxnSpPr>
          <p:nvPr/>
        </p:nvCxnSpPr>
        <p:spPr>
          <a:xfrm>
            <a:off x="3753853" y="3715839"/>
            <a:ext cx="103360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3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0AC479-44E6-06DD-285B-CCED114814F1}"/>
              </a:ext>
            </a:extLst>
          </p:cNvPr>
          <p:cNvGrpSpPr/>
          <p:nvPr/>
        </p:nvGrpSpPr>
        <p:grpSpPr>
          <a:xfrm>
            <a:off x="272372" y="1579852"/>
            <a:ext cx="8599255" cy="5110878"/>
            <a:chOff x="272372" y="1579852"/>
            <a:chExt cx="8599255" cy="51108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DDAC96-34A5-40EE-2D46-C7CA03A18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190"/>
            <a:stretch/>
          </p:blipFill>
          <p:spPr>
            <a:xfrm>
              <a:off x="272372" y="3912355"/>
              <a:ext cx="8599255" cy="27783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F03D7E-3B63-C755-3395-D3FDE011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372" y="1579852"/>
              <a:ext cx="8599255" cy="2332504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C60B1C-AEFC-3F46-F929-B1AD70D88505}"/>
              </a:ext>
            </a:extLst>
          </p:cNvPr>
          <p:cNvGrpSpPr/>
          <p:nvPr/>
        </p:nvGrpSpPr>
        <p:grpSpPr>
          <a:xfrm>
            <a:off x="4169118" y="4931748"/>
            <a:ext cx="1789452" cy="414565"/>
            <a:chOff x="3790261" y="4781545"/>
            <a:chExt cx="1789452" cy="41456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865A2C-ED3D-3988-8BAD-6CF4D47DF382}"/>
                </a:ext>
              </a:extLst>
            </p:cNvPr>
            <p:cNvSpPr/>
            <p:nvPr/>
          </p:nvSpPr>
          <p:spPr>
            <a:xfrm>
              <a:off x="4031902" y="4781545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How Supplier </a:t>
              </a:r>
              <a:r>
                <a:rPr lang="en-US" sz="900" b="1" dirty="0"/>
                <a:t>Will</a:t>
              </a:r>
              <a:r>
                <a:rPr lang="en-US" sz="900" dirty="0"/>
                <a:t> be Paid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43CB1A-4FD1-FB8A-C0AD-BBDADE5EE4EA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3790261" y="4988828"/>
              <a:ext cx="241641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EF997D-F328-5E26-4632-921A64380259}"/>
              </a:ext>
            </a:extLst>
          </p:cNvPr>
          <p:cNvGrpSpPr/>
          <p:nvPr/>
        </p:nvGrpSpPr>
        <p:grpSpPr>
          <a:xfrm>
            <a:off x="4169118" y="4485895"/>
            <a:ext cx="1789452" cy="414565"/>
            <a:chOff x="3790262" y="4339128"/>
            <a:chExt cx="1789452" cy="41456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F54A7F-FAEE-AAE4-AC86-9BB751B7B35C}"/>
                </a:ext>
              </a:extLst>
            </p:cNvPr>
            <p:cNvSpPr/>
            <p:nvPr/>
          </p:nvSpPr>
          <p:spPr>
            <a:xfrm>
              <a:off x="4031902" y="4339128"/>
              <a:ext cx="1547812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Payment Options</a:t>
              </a:r>
            </a:p>
            <a:p>
              <a:pPr algn="ctr"/>
              <a:r>
                <a:rPr lang="en-US" sz="900" b="1" dirty="0"/>
                <a:t>Still in Progress</a:t>
              </a:r>
              <a:endParaRPr lang="en-US" sz="900" dirty="0"/>
            </a:p>
            <a:p>
              <a:pPr algn="ctr"/>
              <a:r>
                <a:rPr lang="en-US" sz="900" b="1" u="sng" dirty="0"/>
                <a:t>Cannot be Used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257865-34FC-525E-EE49-60B25F698948}"/>
                </a:ext>
              </a:extLst>
            </p:cNvPr>
            <p:cNvCxnSpPr>
              <a:cxnSpLocks/>
            </p:cNvCxnSpPr>
            <p:nvPr/>
          </p:nvCxnSpPr>
          <p:spPr>
            <a:xfrm>
              <a:off x="3790262" y="4562054"/>
              <a:ext cx="24164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374913-4BBA-AE4A-72DF-ED67B77B890C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908290" y="4314038"/>
            <a:ext cx="0" cy="24801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D08A91-AE40-69FE-9B67-511E7DA59794}"/>
              </a:ext>
            </a:extLst>
          </p:cNvPr>
          <p:cNvSpPr/>
          <p:nvPr/>
        </p:nvSpPr>
        <p:spPr>
          <a:xfrm>
            <a:off x="1293592" y="3900557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Connection </a:t>
            </a:r>
            <a:r>
              <a:rPr lang="en-US" sz="900" b="1" dirty="0"/>
              <a:t>Name</a:t>
            </a:r>
          </a:p>
          <a:p>
            <a:pPr algn="ctr"/>
            <a:r>
              <a:rPr lang="en-US" sz="900" spc="-40" dirty="0"/>
              <a:t>Company + Payment + Address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A338C-7F13-A025-3723-EB0896D5A6B9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067500" y="4315122"/>
            <a:ext cx="0" cy="22301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5A6CBA-8754-4A78-5309-434CEFFAE92F}"/>
              </a:ext>
            </a:extLst>
          </p:cNvPr>
          <p:cNvSpPr/>
          <p:nvPr/>
        </p:nvSpPr>
        <p:spPr>
          <a:xfrm>
            <a:off x="2777308" y="3578190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u="sng" dirty="0"/>
              <a:t>All</a:t>
            </a:r>
            <a:r>
              <a:rPr lang="en-US" sz="900" dirty="0"/>
              <a:t> Suppliers Have at Least One Remit-To Connection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8BBD3F-12F2-B7F5-F416-8677F0B1E16F}"/>
              </a:ext>
            </a:extLst>
          </p:cNvPr>
          <p:cNvCxnSpPr>
            <a:cxnSpLocks/>
          </p:cNvCxnSpPr>
          <p:nvPr/>
        </p:nvCxnSpPr>
        <p:spPr>
          <a:xfrm>
            <a:off x="2522817" y="3785472"/>
            <a:ext cx="254491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91CC9-AD0B-6837-F072-B9C986427FF8}"/>
              </a:ext>
            </a:extLst>
          </p:cNvPr>
          <p:cNvGrpSpPr/>
          <p:nvPr/>
        </p:nvGrpSpPr>
        <p:grpSpPr>
          <a:xfrm>
            <a:off x="989704" y="3134286"/>
            <a:ext cx="1934527" cy="503066"/>
            <a:chOff x="1078667" y="2630198"/>
            <a:chExt cx="1934527" cy="50306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F4A5B07-6439-A051-D218-9AF500A00D72}"/>
                </a:ext>
              </a:extLst>
            </p:cNvPr>
            <p:cNvSpPr/>
            <p:nvPr/>
          </p:nvSpPr>
          <p:spPr>
            <a:xfrm>
              <a:off x="1465383" y="2630198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u="sng" dirty="0"/>
                <a:t>Very Few</a:t>
              </a:r>
              <a:r>
                <a:rPr lang="en-US" sz="900" dirty="0"/>
                <a:t> Suppliers Have Order-From Connections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7F791-B6CC-67AF-4064-A48F0433C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67" y="2837480"/>
              <a:ext cx="0" cy="2957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DBF86E-7942-717B-3177-5A2DE25647D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667" y="2837480"/>
              <a:ext cx="38671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535867-7B54-5051-779D-F1BE15C12416}"/>
              </a:ext>
            </a:extLst>
          </p:cNvPr>
          <p:cNvSpPr/>
          <p:nvPr/>
        </p:nvSpPr>
        <p:spPr>
          <a:xfrm>
            <a:off x="6134384" y="3899473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 </a:t>
            </a:r>
            <a:r>
              <a:rPr lang="en-US" sz="900" b="1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56669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2A957-4519-248E-330E-E6BE100B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73FBF-4161-0808-6D92-BCC2CDF30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8184662" cy="4333241"/>
          </a:xfrm>
        </p:spPr>
        <p:txBody>
          <a:bodyPr/>
          <a:lstStyle/>
          <a:p>
            <a:r>
              <a:rPr lang="en-US" sz="2000" dirty="0"/>
              <a:t>What is Supplier Lifecycle Management?</a:t>
            </a:r>
          </a:p>
          <a:p>
            <a:r>
              <a:rPr lang="en-US" sz="2000" dirty="0"/>
              <a:t>Considerations</a:t>
            </a:r>
          </a:p>
          <a:p>
            <a:r>
              <a:rPr lang="en-US" sz="2000" dirty="0"/>
              <a:t>By the Numbers</a:t>
            </a:r>
          </a:p>
          <a:p>
            <a:r>
              <a:rPr lang="en-US" sz="2000" dirty="0"/>
              <a:t>How Supplier Onboarding Works in Workday</a:t>
            </a:r>
          </a:p>
          <a:p>
            <a:r>
              <a:rPr lang="en-US" sz="2000" dirty="0"/>
              <a:t>Using Workday Supplier Records </a:t>
            </a:r>
          </a:p>
          <a:p>
            <a:r>
              <a:rPr lang="en-US" sz="2000" dirty="0"/>
              <a:t>Best Practices &amp; Resources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613D4B-8291-7477-09E1-7F90C49C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2" name="Graphic 1" descr="Clipboard outline">
            <a:extLst>
              <a:ext uri="{FF2B5EF4-FFF2-40B4-BE49-F238E27FC236}">
                <a16:creationId xmlns:a16="http://schemas.microsoft.com/office/drawing/2014/main" id="{3FA38AC1-E77C-DE6D-8F2C-C74C7AB6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3460">
            <a:off x="5114522" y="4053661"/>
            <a:ext cx="2458629" cy="2371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7A669-7FA6-6737-512D-94B1AEE4AD20}"/>
              </a:ext>
            </a:extLst>
          </p:cNvPr>
          <p:cNvSpPr txBox="1"/>
          <p:nvPr/>
        </p:nvSpPr>
        <p:spPr>
          <a:xfrm rot="680179">
            <a:off x="5579134" y="4873072"/>
            <a:ext cx="145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Look for</a:t>
            </a:r>
          </a:p>
          <a:p>
            <a:pPr algn="ctr"/>
            <a:r>
              <a:rPr lang="en-US" sz="1600" b="1" dirty="0"/>
              <a:t>extra tips included along the way!</a:t>
            </a:r>
          </a:p>
        </p:txBody>
      </p:sp>
    </p:spTree>
    <p:extLst>
      <p:ext uri="{BB962C8B-B14F-4D97-AF65-F5344CB8AC3E}">
        <p14:creationId xmlns:p14="http://schemas.microsoft.com/office/powerpoint/2010/main" val="269111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592E7-C915-A0CB-63A6-DE1FD895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 r="19627" b="15557"/>
          <a:stretch/>
        </p:blipFill>
        <p:spPr>
          <a:xfrm>
            <a:off x="756657" y="1632154"/>
            <a:ext cx="5958775" cy="47021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4FBB5D-89C9-7BAC-AF78-71D070B0A44C}"/>
              </a:ext>
            </a:extLst>
          </p:cNvPr>
          <p:cNvGrpSpPr/>
          <p:nvPr/>
        </p:nvGrpSpPr>
        <p:grpSpPr>
          <a:xfrm>
            <a:off x="6580072" y="1444617"/>
            <a:ext cx="2458629" cy="2371595"/>
            <a:chOff x="6580072" y="1444617"/>
            <a:chExt cx="2458629" cy="2371595"/>
          </a:xfrm>
        </p:grpSpPr>
        <p:pic>
          <p:nvPicPr>
            <p:cNvPr id="9" name="Graphic 8" descr="Clipboard outline">
              <a:extLst>
                <a:ext uri="{FF2B5EF4-FFF2-40B4-BE49-F238E27FC236}">
                  <a16:creationId xmlns:a16="http://schemas.microsoft.com/office/drawing/2014/main" id="{B9B84C04-3A9C-2BEA-60E8-6347224B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95938">
              <a:off x="6580072" y="1444617"/>
              <a:ext cx="2458629" cy="23715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4AC704-DDF3-0A77-7CE2-1CFF19A2123E}"/>
                </a:ext>
              </a:extLst>
            </p:cNvPr>
            <p:cNvSpPr txBox="1"/>
            <p:nvPr/>
          </p:nvSpPr>
          <p:spPr>
            <a:xfrm rot="800482">
              <a:off x="6980786" y="2250162"/>
              <a:ext cx="15295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b="1" spc="-30" dirty="0">
                  <a:solidFill>
                    <a:schemeClr val="tx2"/>
                  </a:solidFill>
                </a:rPr>
                <a:t>Refer to the website guidance and UWCF Job Aids for transactions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019D9-A855-4FDE-CF08-3D13E9C3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567" y="2013557"/>
            <a:ext cx="1762763" cy="4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Before</a:t>
            </a:r>
            <a:r>
              <a:rPr lang="en-US" sz="2000" dirty="0"/>
              <a:t> Requesting a New Supplier, Check:</a:t>
            </a:r>
          </a:p>
          <a:p>
            <a:r>
              <a:rPr lang="en-US" sz="2000" dirty="0"/>
              <a:t>Workday catalogs</a:t>
            </a:r>
          </a:p>
          <a:p>
            <a:r>
              <a:rPr lang="en-US" sz="2000" dirty="0"/>
              <a:t>For an existing supplier, especially diverse suppliers and suppliers with UW contracts</a:t>
            </a:r>
          </a:p>
          <a:p>
            <a:r>
              <a:rPr lang="en-US" sz="2000" dirty="0"/>
              <a:t>If the supplier accepts ProCard for appropriate purchases</a:t>
            </a:r>
          </a:p>
          <a:p>
            <a:r>
              <a:rPr lang="en-US" sz="2000" dirty="0"/>
              <a:t>With a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000" dirty="0"/>
              <a:t> in Procurement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B4B00-4FE7-A962-96A3-E6EACC19E728}"/>
              </a:ext>
            </a:extLst>
          </p:cNvPr>
          <p:cNvGrpSpPr/>
          <p:nvPr/>
        </p:nvGrpSpPr>
        <p:grpSpPr>
          <a:xfrm>
            <a:off x="1131291" y="4808832"/>
            <a:ext cx="6881418" cy="1948913"/>
            <a:chOff x="885836" y="4572989"/>
            <a:chExt cx="6881418" cy="19489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DC214-F479-D5C5-6F24-84F4FDC3A56F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539FE1-CC4A-0461-33CB-76B23C92ADE9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4A8240D-F809-3C9C-0FD4-9E3DC4E03B30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C7E692-AE0B-A729-584E-CB0E7B307428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9" name="Graphic 8" descr="Dumbbell with solid fill">
              <a:extLst>
                <a:ext uri="{FF2B5EF4-FFF2-40B4-BE49-F238E27FC236}">
                  <a16:creationId xmlns:a16="http://schemas.microsoft.com/office/drawing/2014/main" id="{D770BD3B-3561-B1B6-45AB-534E980A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umbbell with solid fill">
              <a:extLst>
                <a:ext uri="{FF2B5EF4-FFF2-40B4-BE49-F238E27FC236}">
                  <a16:creationId xmlns:a16="http://schemas.microsoft.com/office/drawing/2014/main" id="{940C9D08-57ED-07AA-39E3-CA777751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umbbell with solid fill">
              <a:extLst>
                <a:ext uri="{FF2B5EF4-FFF2-40B4-BE49-F238E27FC236}">
                  <a16:creationId xmlns:a16="http://schemas.microsoft.com/office/drawing/2014/main" id="{07F977B0-9492-33EE-29AB-AF479B12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33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7767877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After</a:t>
            </a:r>
            <a:r>
              <a:rPr lang="en-US" sz="2000" dirty="0"/>
              <a:t> Requesting a New Supplier:</a:t>
            </a:r>
          </a:p>
          <a:p>
            <a:r>
              <a:rPr lang="en-US" sz="2000" dirty="0"/>
              <a:t>Look up suppliers in Workday using the search bar with “supplier: [name]” or SPL number</a:t>
            </a:r>
          </a:p>
          <a:p>
            <a:r>
              <a:rPr lang="en-US" sz="2000" dirty="0"/>
              <a:t>Use the Find Suppliers R1495 report</a:t>
            </a:r>
          </a:p>
          <a:p>
            <a:pPr lvl="1"/>
            <a:r>
              <a:rPr lang="en-US" sz="1600" dirty="0"/>
              <a:t>Under Quick Reports on the Financial Desktop Procurement tab</a:t>
            </a:r>
          </a:p>
          <a:p>
            <a:pPr lvl="1"/>
            <a:r>
              <a:rPr lang="en-US" sz="1600" dirty="0"/>
              <a:t>Search by email, full or partial, and often the email from the Supplier Request Form</a:t>
            </a:r>
          </a:p>
          <a:p>
            <a:pPr lvl="1"/>
            <a:r>
              <a:rPr lang="en-US" sz="1600" dirty="0"/>
              <a:t>Search by REF ticket number in the Supplier field</a:t>
            </a:r>
          </a:p>
          <a:p>
            <a:r>
              <a:rPr lang="en-US" sz="2000" dirty="0"/>
              <a:t>If the supplier cannot be found in Workday within 2-3 business days of the ticket being Resolved, they likely </a:t>
            </a:r>
            <a:r>
              <a:rPr lang="en-US" sz="2000" u="sng" dirty="0"/>
              <a:t>did not submit the onboarding form as requested</a:t>
            </a:r>
          </a:p>
          <a:p>
            <a:r>
              <a:rPr lang="en-US" sz="2000" dirty="0"/>
              <a:t>Utilize the online resources created by Central Office to avoid confusion when communicating with suppliers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23055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8184662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When Using </a:t>
            </a:r>
            <a:r>
              <a:rPr lang="en-US" sz="2000" dirty="0"/>
              <a:t>Workday Suppliers:</a:t>
            </a:r>
          </a:p>
          <a:p>
            <a:r>
              <a:rPr lang="en-US" sz="2000" dirty="0"/>
              <a:t>If the supplier exists but is unfamiliar, it’s great to point them to the website for the "Maintaining Your Profile" instructions - we may not have heard from them in a while, and the record may need updating</a:t>
            </a:r>
          </a:p>
          <a:p>
            <a:r>
              <a:rPr lang="en-US" sz="2000" dirty="0"/>
              <a:t>Check for important things like Supplier Name or Alternate Payee Name</a:t>
            </a:r>
          </a:p>
          <a:p>
            <a:r>
              <a:rPr lang="en-US" sz="2000" dirty="0"/>
              <a:t>Verify the Supplier Address still matches; if it doesn’t, ask the supplier to contact us before submitting an SIR</a:t>
            </a:r>
          </a:p>
          <a:p>
            <a:r>
              <a:rPr lang="en-US" sz="2000" dirty="0"/>
              <a:t>Check if the supplier is one of the special cases, such as a those with Order Connections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92352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For UW Staff &amp; Shared Environment Specialists: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 Nano-Learning Video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(&lt;7 min)</a:t>
            </a:r>
          </a:p>
          <a:p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UWCF Request Form Routing Instructions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Knowledge Navigator – </a:t>
            </a:r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Workday Terms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Suppliers:</a:t>
            </a:r>
          </a:p>
          <a:p>
            <a:r>
              <a:rPr lang="en-US" sz="2000" dirty="0"/>
              <a:t>UW Supplier-Dedicated Webpage: 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838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LIFECYCLE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756" y="1740902"/>
            <a:ext cx="8196262" cy="46438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SUPPLIER: A business entity, registered with the Internal Revenue Service (IRS) and the states they operate in, to sell goods and/or services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035F70-BE1E-C1C8-1C88-315A7B51787A}"/>
              </a:ext>
            </a:extLst>
          </p:cNvPr>
          <p:cNvGraphicFramePr/>
          <p:nvPr/>
        </p:nvGraphicFramePr>
        <p:xfrm>
          <a:off x="1598930" y="2702560"/>
          <a:ext cx="59461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Clipboard outline">
            <a:extLst>
              <a:ext uri="{FF2B5EF4-FFF2-40B4-BE49-F238E27FC236}">
                <a16:creationId xmlns:a16="http://schemas.microsoft.com/office/drawing/2014/main" id="{E9972C98-FCEF-6AB8-8F6D-8B1E4D441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66870">
            <a:off x="255138" y="4140746"/>
            <a:ext cx="2458629" cy="2371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E7B0B-C06C-6D48-2043-D077F7C1E22C}"/>
              </a:ext>
            </a:extLst>
          </p:cNvPr>
          <p:cNvSpPr txBox="1"/>
          <p:nvPr/>
        </p:nvSpPr>
        <p:spPr>
          <a:xfrm rot="20675821">
            <a:off x="764942" y="4721620"/>
            <a:ext cx="153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Workday, suppliers are identified with the prefix “SPL” and a format of SPL-XXXXXX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Before choosing a new supplier, try checking:</a:t>
            </a:r>
          </a:p>
          <a:p>
            <a:r>
              <a:rPr lang="en-US" sz="2000" dirty="0"/>
              <a:t>Workday catalogs</a:t>
            </a:r>
          </a:p>
          <a:p>
            <a:r>
              <a:rPr lang="en-US" sz="2000" dirty="0"/>
              <a:t>For an existing supplier, especially diverse suppliers and suppliers with UW contracts</a:t>
            </a:r>
          </a:p>
          <a:p>
            <a:r>
              <a:rPr lang="en-US" sz="2000" dirty="0"/>
              <a:t>If the supplier accepts ProCard for allowable purchases</a:t>
            </a:r>
          </a:p>
          <a:p>
            <a:r>
              <a:rPr lang="en-US" sz="2000" dirty="0"/>
              <a:t>With a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000" dirty="0"/>
              <a:t> in Procurement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Onboarding requires many teams working together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6AD24-B304-C67B-703C-B315974C5569}"/>
              </a:ext>
            </a:extLst>
          </p:cNvPr>
          <p:cNvGrpSpPr/>
          <p:nvPr/>
        </p:nvGrpSpPr>
        <p:grpSpPr>
          <a:xfrm>
            <a:off x="1131291" y="4807739"/>
            <a:ext cx="6881418" cy="1948913"/>
            <a:chOff x="885836" y="4572989"/>
            <a:chExt cx="6881418" cy="19489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EA97ED-FA50-1511-3E3A-7ECBFF420C62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0AFEFF9-AD8B-3CB1-407E-BD9F5E0FBBDD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E42052-B826-EB1C-DBF3-B227728947CB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C7B3EE9-4572-D5AF-35BA-5ADFC6A1E71F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14" name="Graphic 13" descr="Dumbbell with solid fill">
              <a:extLst>
                <a:ext uri="{FF2B5EF4-FFF2-40B4-BE49-F238E27FC236}">
                  <a16:creationId xmlns:a16="http://schemas.microsoft.com/office/drawing/2014/main" id="{32320C44-E522-BEDC-310B-F9BAF35F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Dumbbell with solid fill">
              <a:extLst>
                <a:ext uri="{FF2B5EF4-FFF2-40B4-BE49-F238E27FC236}">
                  <a16:creationId xmlns:a16="http://schemas.microsoft.com/office/drawing/2014/main" id="{E525A9D6-CACA-2C72-8D57-6A8134FF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umbbell with solid fill">
              <a:extLst>
                <a:ext uri="{FF2B5EF4-FFF2-40B4-BE49-F238E27FC236}">
                  <a16:creationId xmlns:a16="http://schemas.microsoft.com/office/drawing/2014/main" id="{774D6FD7-90E4-58A0-D31F-616C3E357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93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REGISTERED?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8D8079-1D87-05A4-3A81-2D052DE84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613198"/>
              </p:ext>
            </p:extLst>
          </p:nvPr>
        </p:nvGraphicFramePr>
        <p:xfrm>
          <a:off x="671757" y="1363508"/>
          <a:ext cx="7913444" cy="463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5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FFF2BB-D027-01A7-80AB-31AF71D5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728140"/>
            <a:ext cx="7559695" cy="3939881"/>
          </a:xfrm>
          <a:prstGeom prst="rect">
            <a:avLst/>
          </a:prstGeom>
          <a:ln w="41275">
            <a:solidFill>
              <a:srgbClr val="E8D3A2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68800" y="5032872"/>
            <a:ext cx="2957658" cy="63514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600" b="1" spc="-5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Suppliers:</a:t>
            </a:r>
            <a:r>
              <a:rPr lang="en-US" sz="1600" b="1" spc="-3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600" b="1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13,571</a:t>
            </a:r>
          </a:p>
          <a:p>
            <a:r>
              <a:rPr lang="en-US" sz="1600" b="1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 New Per Day: 9</a:t>
            </a:r>
          </a:p>
        </p:txBody>
      </p:sp>
    </p:spTree>
    <p:extLst>
      <p:ext uri="{BB962C8B-B14F-4D97-AF65-F5344CB8AC3E}">
        <p14:creationId xmlns:p14="http://schemas.microsoft.com/office/powerpoint/2010/main" val="249274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9B7C-8BDE-D352-7F56-906CE533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E5A5F-60CE-106C-497C-AB37F2745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064505" cy="46400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</a:t>
            </a:r>
            <a:r>
              <a:rPr lang="en-US" sz="2000" u="sng" dirty="0"/>
              <a:t>IS</a:t>
            </a:r>
            <a:r>
              <a:rPr lang="en-US" sz="2000" dirty="0"/>
              <a:t> Changing:</a:t>
            </a:r>
          </a:p>
          <a:p>
            <a:r>
              <a:rPr lang="en-US" sz="2000" dirty="0"/>
              <a:t>Suppliers will create accounts and onboard in a different part of Workday</a:t>
            </a:r>
          </a:p>
          <a:p>
            <a:pPr lvl="1"/>
            <a:r>
              <a:rPr lang="en-US" sz="1600" dirty="0"/>
              <a:t>Note: Invitation is sent from Workday and </a:t>
            </a:r>
            <a:r>
              <a:rPr lang="en-US" sz="1600" i="1" u="sng" dirty="0"/>
              <a:t>only</a:t>
            </a:r>
            <a:r>
              <a:rPr lang="en-US" sz="1600" dirty="0"/>
              <a:t> that email can login and complete the form (i.e., cannot be forwarded or a different email used to login and create the onboarding account)</a:t>
            </a:r>
          </a:p>
          <a:p>
            <a:pPr lvl="1"/>
            <a:r>
              <a:rPr lang="en-US" sz="1600" dirty="0"/>
              <a:t>Go-live is scheduled for mid-February 2026</a:t>
            </a:r>
          </a:p>
          <a:p>
            <a:r>
              <a:rPr lang="en-US" sz="2000" dirty="0"/>
              <a:t>Minor changes will be coming to the Supplier Request Form</a:t>
            </a:r>
          </a:p>
          <a:p>
            <a:pPr lvl="1"/>
            <a:r>
              <a:rPr lang="en-US" sz="1600" dirty="0"/>
              <a:t>Changes will be visible approximately March 2026</a:t>
            </a:r>
          </a:p>
          <a:p>
            <a:pPr marL="0" indent="0">
              <a:buNone/>
            </a:pPr>
            <a:r>
              <a:rPr lang="en-US" sz="2000" dirty="0"/>
              <a:t>What is </a:t>
            </a:r>
            <a:r>
              <a:rPr lang="en-US" sz="2000" u="sng" dirty="0"/>
              <a:t>NOT</a:t>
            </a:r>
            <a:r>
              <a:rPr lang="en-US" sz="2000" dirty="0"/>
              <a:t> Changing:</a:t>
            </a:r>
          </a:p>
          <a:p>
            <a:r>
              <a:rPr lang="en-US" sz="2000" dirty="0"/>
              <a:t>UW’s supplier request process remains the same</a:t>
            </a:r>
          </a:p>
          <a:p>
            <a:r>
              <a:rPr lang="en-US" sz="2000" dirty="0"/>
              <a:t>Processing time remains the same</a:t>
            </a:r>
          </a:p>
          <a:p>
            <a:r>
              <a:rPr lang="en-US" sz="2000" dirty="0"/>
              <a:t>Supplier records in Workday and how they are used remains the same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9939D3-240C-9326-3937-8E0E834A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ONBOARDING IS CHANGING!</a:t>
            </a:r>
          </a:p>
        </p:txBody>
      </p:sp>
    </p:spTree>
    <p:extLst>
      <p:ext uri="{BB962C8B-B14F-4D97-AF65-F5344CB8AC3E}">
        <p14:creationId xmlns:p14="http://schemas.microsoft.com/office/powerpoint/2010/main" val="11077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COMPARE?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E12CE-0BE5-2275-9497-71B5BC8176A8}"/>
              </a:ext>
            </a:extLst>
          </p:cNvPr>
          <p:cNvGrpSpPr/>
          <p:nvPr/>
        </p:nvGrpSpPr>
        <p:grpSpPr>
          <a:xfrm>
            <a:off x="259493" y="1621808"/>
            <a:ext cx="8637811" cy="4275139"/>
            <a:chOff x="253093" y="1496376"/>
            <a:chExt cx="8637811" cy="36416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E19D3-7827-58CF-D11B-8A6B2774D66D}"/>
                </a:ext>
              </a:extLst>
            </p:cNvPr>
            <p:cNvSpPr/>
            <p:nvPr/>
          </p:nvSpPr>
          <p:spPr>
            <a:xfrm>
              <a:off x="4571998" y="2300748"/>
              <a:ext cx="4318906" cy="28373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8A3881-4BE8-5A66-8FB8-59CD5A3F4D79}"/>
                </a:ext>
              </a:extLst>
            </p:cNvPr>
            <p:cNvSpPr/>
            <p:nvPr/>
          </p:nvSpPr>
          <p:spPr>
            <a:xfrm>
              <a:off x="253093" y="2300748"/>
              <a:ext cx="4318907" cy="28373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01FC-FDF6-ED50-2EE8-A997B895DC82}"/>
                </a:ext>
              </a:extLst>
            </p:cNvPr>
            <p:cNvSpPr/>
            <p:nvPr/>
          </p:nvSpPr>
          <p:spPr>
            <a:xfrm>
              <a:off x="5824237" y="1513796"/>
              <a:ext cx="1814427" cy="1428023"/>
            </a:xfrm>
            <a:prstGeom prst="ellipse">
              <a:avLst/>
            </a:prstGeom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WSS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Supplier Onboarding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9EB476-DC96-6C9D-303F-8242EC8F4260}"/>
                </a:ext>
              </a:extLst>
            </p:cNvPr>
            <p:cNvSpPr/>
            <p:nvPr/>
          </p:nvSpPr>
          <p:spPr>
            <a:xfrm>
              <a:off x="1505331" y="1496376"/>
              <a:ext cx="1814427" cy="1428023"/>
            </a:xfrm>
            <a:prstGeom prst="ellipse">
              <a:avLst/>
            </a:prstGeom>
            <a:ln w="349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Workday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Registration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Portal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6696" y="3531322"/>
            <a:ext cx="8785009" cy="1812736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Single Use Link - </a:t>
            </a: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Supplier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Multi-Factor Auth (MFA)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Forms: TWO - U.S. &amp; Foreign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Customizations: Available &amp; In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Supplier Feedback for Accuracy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Separate Login for RFX/Contracts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Not WCAG 2.1 AA Accessible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E8D3A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Workday Central Login </a:t>
            </a:r>
            <a:r>
              <a:rPr lang="en-US" sz="1500" spc="-50" dirty="0">
                <a:solidFill>
                  <a:srgbClr val="E8D3A2"/>
                </a:solidFill>
              </a:rPr>
              <a:t>Supplier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Multi-Factor Auth (MFA) App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Forms: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Customizations: None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Feedback for Accuracy (Address/Zip)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One Login: Onboarding + RFX/Contracts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WCAG 2.1 AA Accessible</a:t>
            </a:r>
          </a:p>
        </p:txBody>
      </p:sp>
    </p:spTree>
    <p:extLst>
      <p:ext uri="{BB962C8B-B14F-4D97-AF65-F5344CB8AC3E}">
        <p14:creationId xmlns:p14="http://schemas.microsoft.com/office/powerpoint/2010/main" val="11770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7D56-C3B6-F568-CFE4-B7DCB18D4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847BA6-0F0E-D4D3-18A3-E06C379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32520"/>
            <a:ext cx="8184662" cy="998440"/>
          </a:xfrm>
        </p:spPr>
        <p:txBody>
          <a:bodyPr/>
          <a:lstStyle/>
          <a:p>
            <a:r>
              <a:rPr lang="en-US" dirty="0"/>
              <a:t>HOW SUPPLIER ONBOARDING WORKS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374DB0-4FC2-35BF-3A63-035A82A93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92" y="2726639"/>
            <a:ext cx="7184215" cy="3206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B647F-2469-3B5B-A0D8-28C24A51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1" y="1609782"/>
            <a:ext cx="7567316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7916</TotalTime>
  <Words>1478</Words>
  <Application>Microsoft Office PowerPoint</Application>
  <PresentationFormat>On-screen Show (4:3)</PresentationFormat>
  <Paragraphs>205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 Regular</vt:lpstr>
      <vt:lpstr>Wingdings</vt:lpstr>
      <vt:lpstr>Office Theme</vt:lpstr>
      <vt:lpstr>Custom Design</vt:lpstr>
      <vt:lpstr>1_Custom Design</vt:lpstr>
      <vt:lpstr>SUPPLIERS IN WORKDAY</vt:lpstr>
      <vt:lpstr>AGENDA</vt:lpstr>
      <vt:lpstr>SUPPLIER LIFECYCLE MANAGEMENT</vt:lpstr>
      <vt:lpstr>CONSIDERATIONS</vt:lpstr>
      <vt:lpstr>WHO SHOULD BE REGISTERED?</vt:lpstr>
      <vt:lpstr>BY THE NUMBERS</vt:lpstr>
      <vt:lpstr>SUPPLIER ONBOARDING IS CHANGING!</vt:lpstr>
      <vt:lpstr>HOW DO THEY COMPARE?</vt:lpstr>
      <vt:lpstr>HOW SUPPLIER ONBOARDING WORKS</vt:lpstr>
      <vt:lpstr>STEP 1: SUPPLIER REQUEST FORM</vt:lpstr>
      <vt:lpstr>STEP 1: SUPPLIER IS SENT INVITATION</vt:lpstr>
      <vt:lpstr>STEP 2: SUPPLIER SUBMITS FORM</vt:lpstr>
      <vt:lpstr>STEP 3. SUPPLIER ADMIN PROCESSES</vt:lpstr>
      <vt:lpstr>STEP 3. SUPPLIER ADMIN TIN-MATCH</vt:lpstr>
      <vt:lpstr>STEP 4. ELECTRONIC PAYMENT</vt:lpstr>
      <vt:lpstr>WHEN DOES ONBOARDING NOT WORK?</vt:lpstr>
      <vt:lpstr>USING WORKDAY SUPPLIERS</vt:lpstr>
      <vt:lpstr>USING WORKDAY SUPPLIERS</vt:lpstr>
      <vt:lpstr>USING WORKDAY SUPPLIERS</vt:lpstr>
      <vt:lpstr>USING WORKDAY SUPPLIERS</vt:lpstr>
      <vt:lpstr>BEST PRACTICES</vt:lpstr>
      <vt:lpstr>BEST PRACTICES</vt:lpstr>
      <vt:lpstr>BEST PRACTICES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82</cp:revision>
  <cp:lastPrinted>2024-08-27T16:51:33Z</cp:lastPrinted>
  <dcterms:created xsi:type="dcterms:W3CDTF">2014-10-14T00:51:43Z</dcterms:created>
  <dcterms:modified xsi:type="dcterms:W3CDTF">2026-01-29T16:19:48Z</dcterms:modified>
</cp:coreProperties>
</file>