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4"/>
    <p:sldMasterId id="2147483652" r:id="rId5"/>
    <p:sldMasterId id="2147483687" r:id="rId6"/>
    <p:sldMasterId id="2147483712" r:id="rId7"/>
    <p:sldMasterId id="2147483744" r:id="rId8"/>
  </p:sldMasterIdLst>
  <p:notesMasterIdLst>
    <p:notesMasterId r:id="rId17"/>
  </p:notesMasterIdLst>
  <p:sldIdLst>
    <p:sldId id="304" r:id="rId9"/>
    <p:sldId id="261" r:id="rId10"/>
    <p:sldId id="318" r:id="rId11"/>
    <p:sldId id="319" r:id="rId12"/>
    <p:sldId id="321" r:id="rId13"/>
    <p:sldId id="320" r:id="rId14"/>
    <p:sldId id="317" r:id="rId15"/>
    <p:sldId id="275" r:id="rId1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udia Christensen" initials="CC" lastIdx="2" clrIdx="0">
    <p:extLst>
      <p:ext uri="{19B8F6BF-5375-455C-9EA6-DF929625EA0E}">
        <p15:presenceInfo xmlns:p15="http://schemas.microsoft.com/office/powerpoint/2012/main" userId="S::claudiac@uw.edu::51f0b0df-7a2b-4d47-a29b-5961f79056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AFA"/>
    <a:srgbClr val="4B2E83"/>
    <a:srgbClr val="E8D3A2"/>
    <a:srgbClr val="E8E3D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guide orient="horz" pos="2488"/>
        <p:guide pos="47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5C38C36-6131-41DC-AB9F-358F5BBEDC82}" type="datetimeFigureOut">
              <a:rPr lang="en-US" smtClean="0"/>
              <a:t>2/25/2022</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1F02EA2-9F6A-4DC8-846E-A09861943EB7}" type="slidenum">
              <a:rPr lang="en-US" smtClean="0"/>
              <a:t>‹#›</a:t>
            </a:fld>
            <a:endParaRPr lang="en-US"/>
          </a:p>
        </p:txBody>
      </p:sp>
    </p:spTree>
    <p:extLst>
      <p:ext uri="{BB962C8B-B14F-4D97-AF65-F5344CB8AC3E}">
        <p14:creationId xmlns:p14="http://schemas.microsoft.com/office/powerpoint/2010/main" val="883145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Regent Policy 60 Statement of Business Equity </a:t>
            </a:r>
            <a:r>
              <a:rPr lang="en-US" dirty="0" err="1"/>
              <a:t>Equity</a:t>
            </a:r>
            <a:r>
              <a:rPr lang="en-US" dirty="0"/>
              <a:t> was created to expand our spend reporting.  Rather than reporting only on our spend with OMWBE certified businesses, we would expand reporting to include businesses with other classifications or certifications, such as those classified by the Small Business Administration (SBA)</a:t>
            </a:r>
          </a:p>
        </p:txBody>
      </p:sp>
      <p:sp>
        <p:nvSpPr>
          <p:cNvPr id="4" name="Slide Number Placeholder 3"/>
          <p:cNvSpPr>
            <a:spLocks noGrp="1"/>
          </p:cNvSpPr>
          <p:nvPr>
            <p:ph type="sldNum" sz="quarter" idx="5"/>
          </p:nvPr>
        </p:nvSpPr>
        <p:spPr/>
        <p:txBody>
          <a:bodyPr/>
          <a:lstStyle/>
          <a:p>
            <a:fld id="{31F02EA2-9F6A-4DC8-846E-A09861943EB7}" type="slidenum">
              <a:rPr lang="en-US" smtClean="0"/>
              <a:t>2</a:t>
            </a:fld>
            <a:endParaRPr lang="en-US"/>
          </a:p>
        </p:txBody>
      </p:sp>
    </p:spTree>
    <p:extLst>
      <p:ext uri="{BB962C8B-B14F-4D97-AF65-F5344CB8AC3E}">
        <p14:creationId xmlns:p14="http://schemas.microsoft.com/office/powerpoint/2010/main" val="292967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University spend with certified OMWBE businesses is less than 1% of our overall spend. However, it’s important to note that over $10M was spent in 2021 with OMWBE certified businesses. That amount is more than the combined total of all the other public higher ed institutions in the state.  We work closely with OMWBE to encourage businesses to obtain certification and when procurement staff issue informal solicitations (between $10K and $100K) we are required to include 1 Minority and 1 Women owned business certified by OMWBE in the process.   If you are searching for an item or service and are unable to locate a University contract, you may want to search the OMWBE directory or contact a commodity expert with the contract team. </a:t>
            </a:r>
          </a:p>
        </p:txBody>
      </p:sp>
      <p:sp>
        <p:nvSpPr>
          <p:cNvPr id="4" name="Slide Number Placeholder 3"/>
          <p:cNvSpPr>
            <a:spLocks noGrp="1"/>
          </p:cNvSpPr>
          <p:nvPr>
            <p:ph type="sldNum" sz="quarter" idx="5"/>
          </p:nvPr>
        </p:nvSpPr>
        <p:spPr/>
        <p:txBody>
          <a:bodyPr/>
          <a:lstStyle/>
          <a:p>
            <a:fld id="{31F02EA2-9F6A-4DC8-846E-A09861943EB7}" type="slidenum">
              <a:rPr lang="en-US" smtClean="0"/>
              <a:t>3</a:t>
            </a:fld>
            <a:endParaRPr lang="en-US"/>
          </a:p>
        </p:txBody>
      </p:sp>
    </p:spTree>
    <p:extLst>
      <p:ext uri="{BB962C8B-B14F-4D97-AF65-F5344CB8AC3E}">
        <p14:creationId xmlns:p14="http://schemas.microsoft.com/office/powerpoint/2010/main" val="2672396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OMWBE certified businesses, the Federal Small Business Administration has a classification/certification program.  For those with federal contracts or grants than include Federal Small Business Subcontracting Plans, you are probably familiar with these classifications.  </a:t>
            </a:r>
          </a:p>
        </p:txBody>
      </p:sp>
      <p:sp>
        <p:nvSpPr>
          <p:cNvPr id="4" name="Slide Number Placeholder 3"/>
          <p:cNvSpPr>
            <a:spLocks noGrp="1"/>
          </p:cNvSpPr>
          <p:nvPr>
            <p:ph type="sldNum" sz="quarter" idx="5"/>
          </p:nvPr>
        </p:nvSpPr>
        <p:spPr/>
        <p:txBody>
          <a:bodyPr/>
          <a:lstStyle/>
          <a:p>
            <a:fld id="{31F02EA2-9F6A-4DC8-846E-A09861943EB7}" type="slidenum">
              <a:rPr lang="en-US" smtClean="0"/>
              <a:t>4</a:t>
            </a:fld>
            <a:endParaRPr lang="en-US"/>
          </a:p>
        </p:txBody>
      </p:sp>
    </p:spTree>
    <p:extLst>
      <p:ext uri="{BB962C8B-B14F-4D97-AF65-F5344CB8AC3E}">
        <p14:creationId xmlns:p14="http://schemas.microsoft.com/office/powerpoint/2010/main" val="3956370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Resources to help you locate diverse businesses.  If your purchase is within the current direct buy threshold of $10,000, including shipping and handling, you can select a supplier of choice (with certain conditions).  However, if the value is over that threshold and there is no contract in place, you do need to work with a Procurement Contracting Team member/Commodity Expert.</a:t>
            </a:r>
          </a:p>
        </p:txBody>
      </p:sp>
      <p:sp>
        <p:nvSpPr>
          <p:cNvPr id="4" name="Slide Number Placeholder 3"/>
          <p:cNvSpPr>
            <a:spLocks noGrp="1"/>
          </p:cNvSpPr>
          <p:nvPr>
            <p:ph type="sldNum" sz="quarter" idx="5"/>
          </p:nvPr>
        </p:nvSpPr>
        <p:spPr/>
        <p:txBody>
          <a:bodyPr/>
          <a:lstStyle/>
          <a:p>
            <a:fld id="{31F02EA2-9F6A-4DC8-846E-A09861943EB7}" type="slidenum">
              <a:rPr lang="en-US" smtClean="0"/>
              <a:t>5</a:t>
            </a:fld>
            <a:endParaRPr lang="en-US"/>
          </a:p>
        </p:txBody>
      </p:sp>
    </p:spTree>
    <p:extLst>
      <p:ext uri="{BB962C8B-B14F-4D97-AF65-F5344CB8AC3E}">
        <p14:creationId xmlns:p14="http://schemas.microsoft.com/office/powerpoint/2010/main" val="614936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Sharing a few upcoming project and events – if you don’t already receive our campus newsletter – Please sign up.</a:t>
            </a:r>
          </a:p>
        </p:txBody>
      </p:sp>
      <p:sp>
        <p:nvSpPr>
          <p:cNvPr id="4" name="Slide Number Placeholder 3"/>
          <p:cNvSpPr>
            <a:spLocks noGrp="1"/>
          </p:cNvSpPr>
          <p:nvPr>
            <p:ph type="sldNum" sz="quarter" idx="5"/>
          </p:nvPr>
        </p:nvSpPr>
        <p:spPr/>
        <p:txBody>
          <a:bodyPr/>
          <a:lstStyle/>
          <a:p>
            <a:fld id="{31F02EA2-9F6A-4DC8-846E-A09861943EB7}" type="slidenum">
              <a:rPr lang="en-US" smtClean="0"/>
              <a:t>6</a:t>
            </a:fld>
            <a:endParaRPr lang="en-US"/>
          </a:p>
        </p:txBody>
      </p:sp>
    </p:spTree>
    <p:extLst>
      <p:ext uri="{BB962C8B-B14F-4D97-AF65-F5344CB8AC3E}">
        <p14:creationId xmlns:p14="http://schemas.microsoft.com/office/powerpoint/2010/main" val="331732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short list of some frequently purchased goods and or services and current contract suppliers.  We plan to publish this information the Procurement Services Website – note:  the format may change</a:t>
            </a:r>
          </a:p>
        </p:txBody>
      </p:sp>
      <p:sp>
        <p:nvSpPr>
          <p:cNvPr id="4" name="Slide Number Placeholder 3"/>
          <p:cNvSpPr>
            <a:spLocks noGrp="1"/>
          </p:cNvSpPr>
          <p:nvPr>
            <p:ph type="sldNum" sz="quarter" idx="5"/>
          </p:nvPr>
        </p:nvSpPr>
        <p:spPr/>
        <p:txBody>
          <a:bodyPr/>
          <a:lstStyle/>
          <a:p>
            <a:fld id="{31F02EA2-9F6A-4DC8-846E-A09861943EB7}" type="slidenum">
              <a:rPr lang="en-US" smtClean="0"/>
              <a:t>7</a:t>
            </a:fld>
            <a:endParaRPr lang="en-US"/>
          </a:p>
        </p:txBody>
      </p:sp>
    </p:spTree>
    <p:extLst>
      <p:ext uri="{BB962C8B-B14F-4D97-AF65-F5344CB8AC3E}">
        <p14:creationId xmlns:p14="http://schemas.microsoft.com/office/powerpoint/2010/main" val="1239492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Reminder:  we’re available to help!</a:t>
            </a:r>
          </a:p>
        </p:txBody>
      </p:sp>
      <p:sp>
        <p:nvSpPr>
          <p:cNvPr id="4" name="Slide Number Placeholder 3"/>
          <p:cNvSpPr>
            <a:spLocks noGrp="1"/>
          </p:cNvSpPr>
          <p:nvPr>
            <p:ph type="sldNum" sz="quarter" idx="5"/>
          </p:nvPr>
        </p:nvSpPr>
        <p:spPr/>
        <p:txBody>
          <a:bodyPr/>
          <a:lstStyle/>
          <a:p>
            <a:fld id="{31F02EA2-9F6A-4DC8-846E-A09861943EB7}" type="slidenum">
              <a:rPr lang="en-US" smtClean="0"/>
              <a:t>8</a:t>
            </a:fld>
            <a:endParaRPr lang="en-US"/>
          </a:p>
        </p:txBody>
      </p:sp>
    </p:spTree>
    <p:extLst>
      <p:ext uri="{BB962C8B-B14F-4D97-AF65-F5344CB8AC3E}">
        <p14:creationId xmlns:p14="http://schemas.microsoft.com/office/powerpoint/2010/main" val="2763306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sp>
        <p:nvSpPr>
          <p:cNvPr id="6" name="Text Placeholder 5"/>
          <p:cNvSpPr>
            <a:spLocks noGrp="1"/>
          </p:cNvSpPr>
          <p:nvPr>
            <p:ph type="body" sz="quarter" idx="10" hasCustomPrompt="1"/>
          </p:nvPr>
        </p:nvSpPr>
        <p:spPr>
          <a:xfrm>
            <a:off x="671757" y="1179824"/>
            <a:ext cx="6972300" cy="2641756"/>
          </a:xfrm>
          <a:prstGeom prst="rect">
            <a:avLst/>
          </a:prstGeom>
        </p:spPr>
        <p:txBody>
          <a:bodyPr anchor="b">
            <a:normAutofit/>
          </a:bodyPr>
          <a:lstStyle>
            <a:lvl1pPr marL="0" indent="0">
              <a:lnSpc>
                <a:spcPct val="100000"/>
              </a:lnSpc>
              <a:buNone/>
              <a:defRPr sz="5000" b="0" i="0" baseline="0">
                <a:solidFill>
                  <a:schemeClr val="accent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TITLE HERE</a:t>
            </a:r>
          </a:p>
          <a:p>
            <a:pPr lvl="0"/>
            <a:r>
              <a:rPr lang="en-US"/>
              <a:t>ENCODE NORMAL</a:t>
            </a:r>
          </a:p>
          <a:p>
            <a:pPr lvl="0"/>
            <a:r>
              <a:rPr lang="en-US"/>
              <a:t>BLACK, 50 PT. </a:t>
            </a:r>
          </a:p>
        </p:txBody>
      </p:sp>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237349125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2700">
                <a:solidFill>
                  <a:schemeClr val="accent1">
                    <a:lumMod val="75000"/>
                  </a:schemeClr>
                </a:solidFill>
                <a:latin typeface="Gill Sans MT" panose="020B0502020104020203"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p>
            <a:fld id="{7BE3B21E-442B-4801-B428-B3A03E833D1B}" type="datetime1">
              <a:rPr lang="en-US" smtClean="0"/>
              <a:t>2/25/2022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F36D66-DD9B-4450-AF4C-E83708BD8C19}" type="slidenum">
              <a:rPr lang="en-US" smtClean="0"/>
              <a:t>‹#›</a:t>
            </a:fld>
            <a:endParaRPr lang="en-US"/>
          </a:p>
        </p:txBody>
      </p:sp>
      <p:cxnSp>
        <p:nvCxnSpPr>
          <p:cNvPr id="7" name="Straight Connector 6"/>
          <p:cNvCxnSpPr/>
          <p:nvPr userDrawn="1"/>
        </p:nvCxnSpPr>
        <p:spPr>
          <a:xfrm>
            <a:off x="553453" y="6362451"/>
            <a:ext cx="7985960" cy="1"/>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8374" y="5941435"/>
            <a:ext cx="1287316" cy="668768"/>
          </a:xfrm>
          <a:prstGeom prst="rect">
            <a:avLst/>
          </a:prstGeom>
        </p:spPr>
      </p:pic>
      <p:sp>
        <p:nvSpPr>
          <p:cNvPr id="9" name="Text Placeholder 8"/>
          <p:cNvSpPr>
            <a:spLocks noGrp="1"/>
          </p:cNvSpPr>
          <p:nvPr>
            <p:ph type="body" sz="quarter" idx="13" hasCustomPrompt="1"/>
          </p:nvPr>
        </p:nvSpPr>
        <p:spPr>
          <a:xfrm>
            <a:off x="4964907" y="2325688"/>
            <a:ext cx="3550444" cy="3319462"/>
          </a:xfrm>
        </p:spPr>
        <p:txBody>
          <a:bodyPr/>
          <a:lstStyle>
            <a:lvl1pPr marL="171450" indent="-171450">
              <a:buFont typeface="Arial" panose="020B0604020202020204" pitchFamily="34" charset="0"/>
              <a:buChar char="•"/>
              <a:defRPr sz="2700" baseline="0">
                <a:solidFill>
                  <a:schemeClr val="accent1">
                    <a:lumMod val="75000"/>
                  </a:schemeClr>
                </a:solidFill>
                <a:latin typeface="Gill Sans MT" panose="020B0502020104020203" pitchFamily="34" charset="0"/>
              </a:defRPr>
            </a:lvl1pPr>
          </a:lstStyle>
          <a:p>
            <a:pPr lvl="0"/>
            <a:r>
              <a:rPr kumimoji="0" lang="en-US" sz="3300" b="0" i="0" u="none" strike="noStrike" kern="1200" cap="none" spc="0" normalizeH="0" baseline="0" noProof="0">
                <a:ln>
                  <a:noFill/>
                </a:ln>
                <a:solidFill>
                  <a:prstClr val="black"/>
                </a:solidFill>
                <a:effectLst/>
                <a:uLnTx/>
                <a:uFillTx/>
                <a:latin typeface="+mn-lt"/>
                <a:ea typeface="+mj-ea"/>
                <a:cs typeface="+mj-cs"/>
              </a:rPr>
              <a:t>master</a:t>
            </a:r>
            <a:endParaRPr lang="en-US"/>
          </a:p>
        </p:txBody>
      </p:sp>
      <p:sp>
        <p:nvSpPr>
          <p:cNvPr id="11" name="Picture Placeholder 10"/>
          <p:cNvSpPr>
            <a:spLocks noGrp="1"/>
          </p:cNvSpPr>
          <p:nvPr>
            <p:ph type="pic" sz="quarter" idx="14" hasCustomPrompt="1"/>
          </p:nvPr>
        </p:nvSpPr>
        <p:spPr>
          <a:xfrm>
            <a:off x="628650" y="2127250"/>
            <a:ext cx="3620691" cy="3517900"/>
          </a:xfrm>
        </p:spPr>
        <p:txBody>
          <a:bodyPr/>
          <a:lstStyle>
            <a:lvl1pPr>
              <a:defRPr/>
            </a:lvl1pPr>
          </a:lstStyle>
          <a:p>
            <a:r>
              <a:rPr lang="en-US"/>
              <a:t>Optional photo or graphic</a:t>
            </a:r>
          </a:p>
        </p:txBody>
      </p:sp>
    </p:spTree>
    <p:extLst>
      <p:ext uri="{BB962C8B-B14F-4D97-AF65-F5344CB8AC3E}">
        <p14:creationId xmlns:p14="http://schemas.microsoft.com/office/powerpoint/2010/main" val="3474396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061E1AD-7665-439D-B080-38EF0E0AE32A}" type="datetime1">
              <a:rPr lang="en-US" smtClean="0"/>
              <a:t>2/25/2022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F36D66-DD9B-4450-AF4C-E83708BD8C19}" type="slidenum">
              <a:rPr lang="en-US" smtClean="0"/>
              <a:t>‹#›</a:t>
            </a:fld>
            <a:endParaRPr lang="en-US"/>
          </a:p>
        </p:txBody>
      </p:sp>
      <p:sp>
        <p:nvSpPr>
          <p:cNvPr id="8" name="Table Placeholder 7"/>
          <p:cNvSpPr>
            <a:spLocks noGrp="1"/>
          </p:cNvSpPr>
          <p:nvPr>
            <p:ph type="tbl" sz="quarter" idx="13"/>
          </p:nvPr>
        </p:nvSpPr>
        <p:spPr>
          <a:xfrm>
            <a:off x="1203723" y="801688"/>
            <a:ext cx="7122319" cy="4989512"/>
          </a:xfrm>
        </p:spPr>
        <p:txBody>
          <a:bodyPr/>
          <a:lstStyle>
            <a:lvl1pPr marL="0" indent="0">
              <a:buNone/>
              <a:defRPr/>
            </a:lvl1pPr>
          </a:lstStyle>
          <a:p>
            <a:endParaRPr lang="en-US"/>
          </a:p>
        </p:txBody>
      </p:sp>
      <p:cxnSp>
        <p:nvCxnSpPr>
          <p:cNvPr id="9" name="Straight Connector 8"/>
          <p:cNvCxnSpPr/>
          <p:nvPr userDrawn="1"/>
        </p:nvCxnSpPr>
        <p:spPr>
          <a:xfrm>
            <a:off x="553453" y="6362451"/>
            <a:ext cx="7985960" cy="1"/>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8374" y="5941435"/>
            <a:ext cx="1287316" cy="668768"/>
          </a:xfrm>
          <a:prstGeom prst="rect">
            <a:avLst/>
          </a:prstGeom>
        </p:spPr>
      </p:pic>
    </p:spTree>
    <p:extLst>
      <p:ext uri="{BB962C8B-B14F-4D97-AF65-F5344CB8AC3E}">
        <p14:creationId xmlns:p14="http://schemas.microsoft.com/office/powerpoint/2010/main" val="926955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61C6A8-A8ED-4772-964A-1AEF2609D87C}" type="datetime1">
              <a:rPr lang="en-US" smtClean="0"/>
              <a:t>2/25/2022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F36D66-DD9B-4450-AF4C-E83708BD8C19}" type="slidenum">
              <a:rPr lang="en-US" smtClean="0"/>
              <a:t>‹#›</a:t>
            </a:fld>
            <a:endParaRPr lang="en-US"/>
          </a:p>
        </p:txBody>
      </p:sp>
    </p:spTree>
    <p:extLst>
      <p:ext uri="{BB962C8B-B14F-4D97-AF65-F5344CB8AC3E}">
        <p14:creationId xmlns:p14="http://schemas.microsoft.com/office/powerpoint/2010/main" val="2335499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cxnSp>
        <p:nvCxnSpPr>
          <p:cNvPr id="8" name="Straight Connector 7"/>
          <p:cNvCxnSpPr/>
          <p:nvPr userDrawn="1"/>
        </p:nvCxnSpPr>
        <p:spPr>
          <a:xfrm>
            <a:off x="553453" y="6362451"/>
            <a:ext cx="7985960" cy="1"/>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0"/>
          </p:nvPr>
        </p:nvSpPr>
        <p:spPr/>
        <p:txBody>
          <a:bodyPr/>
          <a:lstStyle/>
          <a:p>
            <a:fld id="{7BE3B21E-442B-4801-B428-B3A03E833D1B}" type="datetime1">
              <a:rPr lang="en-US" smtClean="0"/>
              <a:t>2/25/2022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F36D66-DD9B-4450-AF4C-E83708BD8C19}" type="slidenum">
              <a:rPr lang="en-US" smtClean="0"/>
              <a:t>‹#›</a:t>
            </a:fld>
            <a:endParaRPr lang="en-US"/>
          </a:p>
        </p:txBody>
      </p:sp>
      <p:sp>
        <p:nvSpPr>
          <p:cNvPr id="9" name="Rectangle 8"/>
          <p:cNvSpPr/>
          <p:nvPr userDrawn="1"/>
        </p:nvSpPr>
        <p:spPr>
          <a:xfrm>
            <a:off x="1" y="-2352246"/>
            <a:ext cx="8589680" cy="923330"/>
          </a:xfrm>
          <a:prstGeom prst="rect">
            <a:avLst/>
          </a:prstGeom>
        </p:spPr>
        <p:txBody>
          <a:bodyPr wrap="square">
            <a:spAutoFit/>
          </a:bodyPr>
          <a:lstStyle/>
          <a:p>
            <a:r>
              <a:rPr lang="en-US" sz="2700">
                <a:solidFill>
                  <a:schemeClr val="accent1">
                    <a:lumMod val="75000"/>
                  </a:schemeClr>
                </a:solidFill>
                <a:latin typeface="Gill Sans MT" panose="020B0502020104020203" pitchFamily="34" charset="0"/>
              </a:rPr>
              <a:t>Write</a:t>
            </a:r>
            <a:r>
              <a:rPr lang="en-US" sz="2700" baseline="0">
                <a:solidFill>
                  <a:schemeClr val="accent1">
                    <a:lumMod val="75000"/>
                  </a:schemeClr>
                </a:solidFill>
                <a:latin typeface="Gill Sans MT" panose="020B0502020104020203" pitchFamily="34" charset="0"/>
              </a:rPr>
              <a:t> h</a:t>
            </a:r>
            <a:r>
              <a:rPr lang="en-US" sz="2700">
                <a:solidFill>
                  <a:schemeClr val="accent1">
                    <a:lumMod val="75000"/>
                  </a:schemeClr>
                </a:solidFill>
                <a:latin typeface="Gill Sans MT" panose="020B0502020104020203" pitchFamily="34" charset="0"/>
              </a:rPr>
              <a:t>eaders in blue 36 </a:t>
            </a:r>
            <a:r>
              <a:rPr lang="en-US" sz="2700" err="1">
                <a:solidFill>
                  <a:schemeClr val="accent1">
                    <a:lumMod val="75000"/>
                  </a:schemeClr>
                </a:solidFill>
                <a:latin typeface="Gill Sans MT" panose="020B0502020104020203" pitchFamily="34" charset="0"/>
              </a:rPr>
              <a:t>pt</a:t>
            </a:r>
            <a:r>
              <a:rPr lang="en-US" sz="2700">
                <a:solidFill>
                  <a:schemeClr val="accent1">
                    <a:lumMod val="75000"/>
                  </a:schemeClr>
                </a:solidFill>
                <a:latin typeface="Gill Sans MT" panose="020B0502020104020203" pitchFamily="34" charset="0"/>
              </a:rPr>
              <a:t> </a:t>
            </a:r>
            <a:r>
              <a:rPr lang="en-US" sz="2700" err="1">
                <a:solidFill>
                  <a:schemeClr val="accent1">
                    <a:lumMod val="75000"/>
                  </a:schemeClr>
                </a:solidFill>
                <a:latin typeface="Gill Sans MT" panose="020B0502020104020203" pitchFamily="34" charset="0"/>
              </a:rPr>
              <a:t>gil</a:t>
            </a:r>
            <a:r>
              <a:rPr lang="en-US" sz="2700">
                <a:solidFill>
                  <a:schemeClr val="accent1">
                    <a:lumMod val="75000"/>
                  </a:schemeClr>
                </a:solidFill>
                <a:latin typeface="Gill Sans MT" panose="020B0502020104020203" pitchFamily="34" charset="0"/>
              </a:rPr>
              <a:t> sans, only capitalize</a:t>
            </a:r>
            <a:r>
              <a:rPr lang="en-US" sz="2700" baseline="0">
                <a:solidFill>
                  <a:schemeClr val="accent1">
                    <a:lumMod val="75000"/>
                  </a:schemeClr>
                </a:solidFill>
                <a:latin typeface="Gill Sans MT" panose="020B0502020104020203" pitchFamily="34" charset="0"/>
              </a:rPr>
              <a:t> first word and names</a:t>
            </a:r>
            <a:endParaRPr lang="en-US" sz="2700">
              <a:solidFill>
                <a:schemeClr val="accent1">
                  <a:lumMod val="75000"/>
                </a:schemeClr>
              </a:solidFill>
              <a:latin typeface="Gill Sans MT" panose="020B0502020104020203" pitchFamily="34" charset="0"/>
            </a:endParaRPr>
          </a:p>
        </p:txBody>
      </p:sp>
      <p:sp>
        <p:nvSpPr>
          <p:cNvPr id="15" name="Content Placeholder 14"/>
          <p:cNvSpPr>
            <a:spLocks noGrp="1"/>
          </p:cNvSpPr>
          <p:nvPr>
            <p:ph sz="quarter" idx="13" hasCustomPrompt="1"/>
          </p:nvPr>
        </p:nvSpPr>
        <p:spPr>
          <a:xfrm>
            <a:off x="3970421" y="2470936"/>
            <a:ext cx="4619259" cy="3576939"/>
          </a:xfrm>
        </p:spPr>
        <p:txBody>
          <a:bodyPr>
            <a:normAutofit/>
          </a:bodyPr>
          <a:lstStyle>
            <a:lvl1pPr marL="214313" indent="-214313">
              <a:spcBef>
                <a:spcPts val="225"/>
              </a:spcBef>
              <a:buFont typeface="Arial" panose="020B0604020202020204" pitchFamily="34" charset="0"/>
              <a:buChar char="•"/>
              <a:defRPr sz="1500">
                <a:latin typeface="Gill Sans MT" panose="020B0502020104020203" pitchFamily="34" charset="0"/>
              </a:defRPr>
            </a:lvl1pPr>
          </a:lstStyle>
          <a:p>
            <a:r>
              <a:rPr lang="en-US"/>
              <a:t>Type text</a:t>
            </a:r>
            <a:r>
              <a:rPr lang="en-US" baseline="0"/>
              <a:t> boxes no smaller than 20 </a:t>
            </a:r>
            <a:r>
              <a:rPr lang="en-US" baseline="0" err="1"/>
              <a:t>pt</a:t>
            </a:r>
            <a:r>
              <a:rPr lang="en-US" baseline="0"/>
              <a:t> Gill Sans black</a:t>
            </a:r>
          </a:p>
          <a:p>
            <a:endParaRPr lang="en-US" baseline="0"/>
          </a:p>
          <a:p>
            <a:pPr marL="285750" indent="-285750">
              <a:buFont typeface="Arial" panose="020B0604020202020204" pitchFamily="34" charset="0"/>
              <a:buChar char="•"/>
            </a:pPr>
            <a:r>
              <a:rPr lang="en-US" baseline="0"/>
              <a:t>Use bullets as needed</a:t>
            </a:r>
          </a:p>
          <a:p>
            <a:pPr marL="285750" indent="-285750">
              <a:buFont typeface="Arial" panose="020B0604020202020204" pitchFamily="34" charset="0"/>
              <a:buChar char="•"/>
            </a:pPr>
            <a:endParaRPr lang="en-US" baseline="0"/>
          </a:p>
          <a:p>
            <a:pPr marL="285750" indent="-285750">
              <a:buFont typeface="Arial" panose="020B0604020202020204" pitchFamily="34" charset="0"/>
              <a:buChar char="•"/>
            </a:pPr>
            <a:r>
              <a:rPr lang="en-US" baseline="0"/>
              <a:t>With as few words as possible</a:t>
            </a:r>
          </a:p>
          <a:p>
            <a:pPr marL="285750" indent="-285750">
              <a:buFont typeface="Arial" panose="020B0604020202020204" pitchFamily="34" charset="0"/>
              <a:buChar char="•"/>
            </a:pPr>
            <a:endParaRPr lang="en-US" baseline="0"/>
          </a:p>
          <a:p>
            <a:pPr marL="285750" indent="-285750">
              <a:buFont typeface="Arial" panose="020B0604020202020204" pitchFamily="34" charset="0"/>
              <a:buChar char="•"/>
            </a:pPr>
            <a:r>
              <a:rPr lang="en-US" baseline="0"/>
              <a:t>Avoid jargon and clichés  </a:t>
            </a:r>
            <a:endParaRPr lang="en-US"/>
          </a:p>
        </p:txBody>
      </p:sp>
      <p:sp>
        <p:nvSpPr>
          <p:cNvPr id="16" name="Title 15"/>
          <p:cNvSpPr>
            <a:spLocks noGrp="1"/>
          </p:cNvSpPr>
          <p:nvPr>
            <p:ph type="title" hasCustomPrompt="1"/>
          </p:nvPr>
        </p:nvSpPr>
        <p:spPr>
          <a:xfrm>
            <a:off x="628650" y="320843"/>
            <a:ext cx="7886700" cy="1791069"/>
          </a:xfrm>
        </p:spPr>
        <p:txBody>
          <a:bodyPr/>
          <a:lstStyle>
            <a:lvl1pPr marL="0" marR="0" indent="0" algn="l" defTabSz="685800" rtl="0" eaLnBrk="1" fontAlgn="auto" latinLnBrk="0" hangingPunct="1">
              <a:lnSpc>
                <a:spcPct val="100000"/>
              </a:lnSpc>
              <a:spcBef>
                <a:spcPct val="0"/>
              </a:spcBef>
              <a:spcAft>
                <a:spcPts val="0"/>
              </a:spcAft>
              <a:buClrTx/>
              <a:buSzTx/>
              <a:buFontTx/>
              <a:buNone/>
              <a:tabLst/>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lang="en-US" sz="3300">
                <a:solidFill>
                  <a:schemeClr val="accent1">
                    <a:lumMod val="75000"/>
                  </a:schemeClr>
                </a:solidFill>
                <a:latin typeface="Gill Sans MT" panose="020B0502020104020203" pitchFamily="34" charset="0"/>
              </a:rPr>
              <a:t>Write</a:t>
            </a:r>
            <a:r>
              <a:rPr lang="en-US" sz="3300" baseline="0">
                <a:solidFill>
                  <a:schemeClr val="accent1">
                    <a:lumMod val="75000"/>
                  </a:schemeClr>
                </a:solidFill>
                <a:latin typeface="Gill Sans MT" panose="020B0502020104020203" pitchFamily="34" charset="0"/>
              </a:rPr>
              <a:t> h</a:t>
            </a:r>
            <a:r>
              <a:rPr lang="en-US" sz="3300">
                <a:solidFill>
                  <a:schemeClr val="accent1">
                    <a:lumMod val="75000"/>
                  </a:schemeClr>
                </a:solidFill>
                <a:latin typeface="Gill Sans MT" panose="020B0502020104020203" pitchFamily="34" charset="0"/>
              </a:rPr>
              <a:t>eaders in blue 36 </a:t>
            </a:r>
            <a:r>
              <a:rPr lang="en-US" sz="3300" err="1">
                <a:solidFill>
                  <a:schemeClr val="accent1">
                    <a:lumMod val="75000"/>
                  </a:schemeClr>
                </a:solidFill>
                <a:latin typeface="Gill Sans MT" panose="020B0502020104020203" pitchFamily="34" charset="0"/>
              </a:rPr>
              <a:t>pt</a:t>
            </a:r>
            <a:r>
              <a:rPr lang="en-US" sz="3300">
                <a:solidFill>
                  <a:schemeClr val="accent1">
                    <a:lumMod val="75000"/>
                  </a:schemeClr>
                </a:solidFill>
                <a:latin typeface="Gill Sans MT" panose="020B0502020104020203" pitchFamily="34" charset="0"/>
              </a:rPr>
              <a:t> Gill Sans, only capitalize</a:t>
            </a:r>
            <a:r>
              <a:rPr lang="en-US" sz="3300" baseline="0">
                <a:solidFill>
                  <a:schemeClr val="accent1">
                    <a:lumMod val="75000"/>
                  </a:schemeClr>
                </a:solidFill>
                <a:latin typeface="Gill Sans MT" panose="020B0502020104020203" pitchFamily="34" charset="0"/>
              </a:rPr>
              <a:t> first word and names</a:t>
            </a:r>
            <a:br>
              <a:rPr lang="en-US" sz="3300">
                <a:solidFill>
                  <a:schemeClr val="accent1">
                    <a:lumMod val="75000"/>
                  </a:schemeClr>
                </a:solidFill>
                <a:latin typeface="Gill Sans MT" panose="020B0502020104020203" pitchFamily="34" charset="0"/>
              </a:rPr>
            </a:br>
            <a:endParaRPr lang="en-US"/>
          </a:p>
        </p:txBody>
      </p:sp>
      <p:sp>
        <p:nvSpPr>
          <p:cNvPr id="18" name="Picture Placeholder 17"/>
          <p:cNvSpPr>
            <a:spLocks noGrp="1"/>
          </p:cNvSpPr>
          <p:nvPr>
            <p:ph type="pic" sz="quarter" idx="14" hasCustomPrompt="1"/>
          </p:nvPr>
        </p:nvSpPr>
        <p:spPr>
          <a:xfrm>
            <a:off x="628651" y="2341563"/>
            <a:ext cx="2908697" cy="3706812"/>
          </a:xfrm>
        </p:spPr>
        <p:txBody>
          <a:bodyPr/>
          <a:lstStyle>
            <a:lvl1pPr>
              <a:defRPr baseline="0"/>
            </a:lvl1pPr>
          </a:lstStyle>
          <a:p>
            <a:r>
              <a:rPr lang="en-US"/>
              <a:t>Optional space for photo or graphic</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73442" y="6088394"/>
            <a:ext cx="1287316" cy="668768"/>
          </a:xfrm>
          <a:prstGeom prst="rect">
            <a:avLst/>
          </a:prstGeom>
        </p:spPr>
      </p:pic>
    </p:spTree>
    <p:extLst>
      <p:ext uri="{BB962C8B-B14F-4D97-AF65-F5344CB8AC3E}">
        <p14:creationId xmlns:p14="http://schemas.microsoft.com/office/powerpoint/2010/main" val="740016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AC0C5-D250-42AE-896E-9AACBC991905}" type="datetime1">
              <a:rPr lang="en-US" smtClean="0"/>
              <a:t>2/25/2022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F36D66-DD9B-4450-AF4C-E83708BD8C19}" type="slidenum">
              <a:rPr lang="en-US" smtClean="0"/>
              <a:t>‹#›</a:t>
            </a:fld>
            <a:endParaRPr lang="en-US"/>
          </a:p>
        </p:txBody>
      </p:sp>
      <p:sp>
        <p:nvSpPr>
          <p:cNvPr id="6" name="Picture Placeholder 5"/>
          <p:cNvSpPr>
            <a:spLocks noGrp="1"/>
          </p:cNvSpPr>
          <p:nvPr>
            <p:ph type="pic" sz="quarter" idx="13"/>
          </p:nvPr>
        </p:nvSpPr>
        <p:spPr>
          <a:xfrm>
            <a:off x="721519" y="817563"/>
            <a:ext cx="7628335" cy="4684712"/>
          </a:xfrm>
        </p:spPr>
        <p:txBody>
          <a:bodyPr/>
          <a:lstStyle/>
          <a:p>
            <a:endParaRPr lang="en-US"/>
          </a:p>
        </p:txBody>
      </p:sp>
    </p:spTree>
    <p:extLst>
      <p:ext uri="{BB962C8B-B14F-4D97-AF65-F5344CB8AC3E}">
        <p14:creationId xmlns:p14="http://schemas.microsoft.com/office/powerpoint/2010/main" val="10613494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81803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1219200"/>
            <a:ext cx="33147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219200"/>
            <a:ext cx="33147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68446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962963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807320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518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HEADER HERE </a:t>
            </a:r>
          </a:p>
          <a:p>
            <a:pPr lvl="0"/>
            <a:r>
              <a:rPr lang="en-US"/>
              <a:t>(ENCODE NORMAL BLACK, 30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a:t>Content here (Open Sans Bold, 24 pt.)</a:t>
            </a:r>
          </a:p>
          <a:p>
            <a:pPr lvl="1"/>
            <a:r>
              <a:rPr lang="en-US"/>
              <a:t>Second level (Open Sans Bold, 20)</a:t>
            </a:r>
          </a:p>
          <a:p>
            <a:pPr lvl="2"/>
            <a:r>
              <a:rPr lang="en-US"/>
              <a:t>Third level (Open Sans Bold, 18)</a:t>
            </a:r>
          </a:p>
          <a:p>
            <a:pPr lvl="3"/>
            <a:r>
              <a:rPr lang="en-US"/>
              <a:t>Fourth level (Open Sans Bold, 16)</a:t>
            </a:r>
          </a:p>
          <a:p>
            <a:pPr lvl="4"/>
            <a:r>
              <a:rPr lang="en-US"/>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FFFFFF"/>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SUB-HEADER HERE (UNI SANS REGULAR	, 24 PT.)</a:t>
            </a:r>
          </a:p>
        </p:txBody>
      </p:sp>
      <p:pic>
        <p:nvPicPr>
          <p:cNvPr id="7" name="Picture 6"/>
          <p:cNvPicPr>
            <a:picLocks noChangeAspect="1"/>
          </p:cNvPicPr>
          <p:nvPr userDrawn="1"/>
        </p:nvPicPr>
        <p:blipFill>
          <a:blip r:embed="rId2"/>
          <a:stretch>
            <a:fillRect/>
          </a:stretch>
        </p:blipFill>
        <p:spPr>
          <a:xfrm>
            <a:off x="6248401" y="6354234"/>
            <a:ext cx="2540000" cy="266700"/>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27692405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298586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075097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1464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350" y="76200"/>
            <a:ext cx="169545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76200"/>
            <a:ext cx="493395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412229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6781800" cy="1066800"/>
          </a:xfrm>
        </p:spPr>
        <p:txBody>
          <a:bodyPr/>
          <a:lstStyle/>
          <a:p>
            <a:r>
              <a:rPr lang="en-US"/>
              <a:t>Click to edit Master title style</a:t>
            </a:r>
          </a:p>
        </p:txBody>
      </p:sp>
      <p:sp>
        <p:nvSpPr>
          <p:cNvPr id="3" name="Text Placeholder 2"/>
          <p:cNvSpPr>
            <a:spLocks noGrp="1"/>
          </p:cNvSpPr>
          <p:nvPr>
            <p:ph type="body" sz="half" idx="1"/>
          </p:nvPr>
        </p:nvSpPr>
        <p:spPr>
          <a:xfrm>
            <a:off x="1143000" y="1219200"/>
            <a:ext cx="67818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43000" y="3657600"/>
            <a:ext cx="67818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93739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1823742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6781800" cy="1066800"/>
          </a:xfrm>
        </p:spPr>
        <p:txBody>
          <a:bodyPr/>
          <a:lstStyle/>
          <a:p>
            <a:r>
              <a:rPr lang="en-US"/>
              <a:t>Click to edit Master title style</a:t>
            </a:r>
          </a:p>
        </p:txBody>
      </p:sp>
      <p:sp>
        <p:nvSpPr>
          <p:cNvPr id="3" name="Content Placeholder 2"/>
          <p:cNvSpPr>
            <a:spLocks noGrp="1"/>
          </p:cNvSpPr>
          <p:nvPr>
            <p:ph idx="1"/>
          </p:nvPr>
        </p:nvSpPr>
        <p:spPr>
          <a:xfrm>
            <a:off x="1143000" y="1219200"/>
            <a:ext cx="67818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675073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6781800" cy="1066800"/>
          </a:xfrm>
        </p:spPr>
        <p:txBody>
          <a:bodyPr/>
          <a:lstStyle/>
          <a:p>
            <a:r>
              <a:rPr lang="en-US"/>
              <a:t>Click to edit Master title style</a:t>
            </a:r>
          </a:p>
        </p:txBody>
      </p:sp>
      <p:sp>
        <p:nvSpPr>
          <p:cNvPr id="3" name="ClipArt Placeholder 2"/>
          <p:cNvSpPr>
            <a:spLocks noGrp="1"/>
          </p:cNvSpPr>
          <p:nvPr>
            <p:ph type="clipArt" sz="half" idx="1"/>
          </p:nvPr>
        </p:nvSpPr>
        <p:spPr>
          <a:xfrm>
            <a:off x="1143000" y="1219200"/>
            <a:ext cx="3314700" cy="4724400"/>
          </a:xfrm>
        </p:spPr>
        <p:txBody>
          <a:bodyPr/>
          <a:lstStyle/>
          <a:p>
            <a:pPr lvl="0"/>
            <a:r>
              <a:rPr lang="en-US" noProof="0" dirty="0"/>
              <a:t>Click icon to add clip art</a:t>
            </a:r>
          </a:p>
        </p:txBody>
      </p:sp>
      <p:sp>
        <p:nvSpPr>
          <p:cNvPr id="4" name="Text Placeholder 3"/>
          <p:cNvSpPr>
            <a:spLocks noGrp="1"/>
          </p:cNvSpPr>
          <p:nvPr>
            <p:ph type="body" sz="half" idx="2"/>
          </p:nvPr>
        </p:nvSpPr>
        <p:spPr>
          <a:xfrm>
            <a:off x="4610100" y="1219200"/>
            <a:ext cx="33147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594228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6781800" cy="1066800"/>
          </a:xfrm>
        </p:spPr>
        <p:txBody>
          <a:bodyPr/>
          <a:lstStyle/>
          <a:p>
            <a:r>
              <a:rPr lang="en-US"/>
              <a:t>Click to edit Master title style</a:t>
            </a:r>
          </a:p>
        </p:txBody>
      </p:sp>
      <p:sp>
        <p:nvSpPr>
          <p:cNvPr id="3" name="Text Placeholder 2"/>
          <p:cNvSpPr>
            <a:spLocks noGrp="1"/>
          </p:cNvSpPr>
          <p:nvPr>
            <p:ph type="body" sz="half" idx="1"/>
          </p:nvPr>
        </p:nvSpPr>
        <p:spPr>
          <a:xfrm>
            <a:off x="1143000" y="1219200"/>
            <a:ext cx="33147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10100" y="1219200"/>
            <a:ext cx="3314700" cy="4724400"/>
          </a:xfrm>
        </p:spPr>
        <p:txBody>
          <a:bodyPr/>
          <a:lstStyle/>
          <a:p>
            <a:pPr lvl="0"/>
            <a:r>
              <a:rPr lang="en-US" noProof="0" dirty="0"/>
              <a:t>Click icon to add clip art</a:t>
            </a:r>
          </a:p>
        </p:txBody>
      </p:sp>
    </p:spTree>
    <p:extLst>
      <p:ext uri="{BB962C8B-B14F-4D97-AF65-F5344CB8AC3E}">
        <p14:creationId xmlns:p14="http://schemas.microsoft.com/office/powerpoint/2010/main" val="3133481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HEADER HERE </a:t>
            </a:r>
          </a:p>
          <a:p>
            <a:pPr lvl="0"/>
            <a:r>
              <a:rPr lang="en-US"/>
              <a:t>(ENCODE NORMAL BLACK, 30 PT.)</a:t>
            </a:r>
          </a:p>
        </p:txBody>
      </p:sp>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a:t>Bulleted content here (Open Sans Light, 24 pt.)</a:t>
            </a:r>
          </a:p>
          <a:p>
            <a:pPr lvl="1"/>
            <a:r>
              <a:rPr lang="en-US"/>
              <a:t>Second level (Open Sans Light, 20)</a:t>
            </a:r>
          </a:p>
          <a:p>
            <a:pPr lvl="2"/>
            <a:r>
              <a:rPr lang="en-US"/>
              <a:t>Third level (Open Sans Light, 18)</a:t>
            </a:r>
          </a:p>
          <a:p>
            <a:pPr lvl="3"/>
            <a:r>
              <a:rPr lang="en-US"/>
              <a:t>Fourth level (Open Sans Light, 16)</a:t>
            </a:r>
          </a:p>
          <a:p>
            <a:pPr lvl="4"/>
            <a:r>
              <a:rPr lang="en-US"/>
              <a:t>Fifth level (Open Sans Light, 14)</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23633797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rgbClr val="4B2E83"/>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6248401" y="6354234"/>
            <a:ext cx="2540000" cy="26670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a:t>Graphics can go here – </a:t>
            </a:r>
            <a:br>
              <a:rPr lang="en-US"/>
            </a:br>
            <a:r>
              <a:rPr lang="en-US"/>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HEADER HERE </a:t>
            </a:r>
          </a:p>
          <a:p>
            <a:pPr lvl="0"/>
            <a:r>
              <a:rPr lang="en-US"/>
              <a:t>(ENCODE NORMAL BLACK, 30 PT.)</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82856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 Placeholder 5"/>
          <p:cNvSpPr>
            <a:spLocks noGrp="1"/>
          </p:cNvSpPr>
          <p:nvPr>
            <p:ph type="body" sz="quarter" idx="10" hasCustomPrompt="1"/>
          </p:nvPr>
        </p:nvSpPr>
        <p:spPr>
          <a:xfrm>
            <a:off x="671757" y="1167124"/>
            <a:ext cx="6972300" cy="2641756"/>
          </a:xfrm>
          <a:prstGeom prst="rect">
            <a:avLst/>
          </a:prstGeom>
        </p:spPr>
        <p:txBody>
          <a:bodyPr anchor="b">
            <a:normAutofit/>
          </a:bodyPr>
          <a:lstStyle>
            <a:lvl1pPr marL="0" indent="0">
              <a:lnSpc>
                <a:spcPct val="100000"/>
              </a:lnSpc>
              <a:buNone/>
              <a:defRPr sz="5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TITLE HERE</a:t>
            </a:r>
          </a:p>
          <a:p>
            <a:pPr lvl="0"/>
            <a:r>
              <a:rPr lang="en-US"/>
              <a:t>ENCODE NORMAL</a:t>
            </a:r>
          </a:p>
          <a:p>
            <a:pPr lvl="0"/>
            <a:r>
              <a:rPr lang="en-US"/>
              <a:t>BLACK, 50 PT. </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9" name="Picture 8"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6" name="Picture 5"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339719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HEADER HERE </a:t>
            </a:r>
          </a:p>
          <a:p>
            <a:pPr lvl="0"/>
            <a:r>
              <a:rPr lang="en-US"/>
              <a:t>(ENCODE NORMAL BLACK, 30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a:t>Content here (Open Sans Bold, 24 pt.)</a:t>
            </a:r>
          </a:p>
          <a:p>
            <a:pPr lvl="1"/>
            <a:r>
              <a:rPr lang="en-US"/>
              <a:t>Second level (Open Sans Bold, 20)</a:t>
            </a:r>
          </a:p>
          <a:p>
            <a:pPr lvl="2"/>
            <a:r>
              <a:rPr lang="en-US"/>
              <a:t>Third level (Open Sans Bold, 18)</a:t>
            </a:r>
          </a:p>
          <a:p>
            <a:pPr lvl="3"/>
            <a:r>
              <a:rPr lang="en-US"/>
              <a:t>Fourth level (Open Sans Bold, 16)</a:t>
            </a:r>
          </a:p>
          <a:p>
            <a:pPr lvl="4"/>
            <a:r>
              <a:rPr lang="en-US"/>
              <a:t>Fifth level (Open Sans Bold, 14)</a:t>
            </a:r>
          </a:p>
        </p:txBody>
      </p:sp>
      <p:sp>
        <p:nvSpPr>
          <p:cNvPr id="6"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SUB-HEADER HERE (UNI SANS LIGHT, 24 PT.)</a:t>
            </a:r>
          </a:p>
        </p:txBody>
      </p:sp>
      <p:pic>
        <p:nvPicPr>
          <p:cNvPr id="9" name="Picture 8"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07287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HEADER HERE </a:t>
            </a:r>
          </a:p>
          <a:p>
            <a:pPr lvl="0"/>
            <a:r>
              <a:rPr lang="en-US"/>
              <a:t>(ENCODE NORMAL BLACK, 30 PT.)</a:t>
            </a:r>
          </a:p>
        </p:txBody>
      </p:sp>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a:t>Content here (Open Sans Bold, 24 pt.)</a:t>
            </a:r>
          </a:p>
          <a:p>
            <a:pPr lvl="1"/>
            <a:r>
              <a:rPr lang="en-US"/>
              <a:t>Second level (Open Sans Bold, 20)</a:t>
            </a:r>
          </a:p>
          <a:p>
            <a:pPr lvl="2"/>
            <a:r>
              <a:rPr lang="en-US"/>
              <a:t>Third level (Open Sans Bold, 18)</a:t>
            </a:r>
          </a:p>
          <a:p>
            <a:pPr lvl="3"/>
            <a:r>
              <a:rPr lang="en-US"/>
              <a:t>Fourth level (Open Sans Bold, 16)</a:t>
            </a:r>
          </a:p>
          <a:p>
            <a:pPr lvl="4"/>
            <a:r>
              <a:rPr lang="en-US"/>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145022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999999"/>
                </a:solidFill>
                <a:latin typeface="Open Sans Light"/>
                <a:cs typeface="Open Sans Light"/>
              </a:defRPr>
            </a:lvl1pPr>
          </a:lstStyle>
          <a:p>
            <a:r>
              <a:rPr lang="en-US"/>
              <a:t>Graphics can go here – </a:t>
            </a:r>
            <a:br>
              <a:rPr lang="en-US"/>
            </a:br>
            <a:r>
              <a:rPr lang="en-US"/>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HEADER HERE </a:t>
            </a:r>
          </a:p>
          <a:p>
            <a:pPr lvl="0"/>
            <a:r>
              <a:rPr lang="en-US"/>
              <a:t>(ENCODE NORMAL BLACK, 30 PT.)</a:t>
            </a:r>
          </a:p>
        </p:txBody>
      </p:sp>
      <p:pic>
        <p:nvPicPr>
          <p:cNvPr id="7" name="Picture 6"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3105" y="6487457"/>
            <a:ext cx="2425295" cy="163374"/>
          </a:xfrm>
          <a:prstGeom prst="rect">
            <a:avLst/>
          </a:prstGeom>
        </p:spPr>
      </p:pic>
      <p:pic>
        <p:nvPicPr>
          <p:cNvPr id="6" name="Picture 5"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2489552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imary Title Slide">
    <p:spTree>
      <p:nvGrpSpPr>
        <p:cNvPr id="1" name=""/>
        <p:cNvGrpSpPr/>
        <p:nvPr/>
      </p:nvGrpSpPr>
      <p:grpSpPr>
        <a:xfrm>
          <a:off x="0" y="0"/>
          <a:ext cx="0" cy="0"/>
          <a:chOff x="0" y="0"/>
          <a:chExt cx="0" cy="0"/>
        </a:xfrm>
      </p:grpSpPr>
      <p:cxnSp>
        <p:nvCxnSpPr>
          <p:cNvPr id="9" name="Straight Connector 8"/>
          <p:cNvCxnSpPr/>
          <p:nvPr userDrawn="1"/>
        </p:nvCxnSpPr>
        <p:spPr>
          <a:xfrm>
            <a:off x="628650" y="6356350"/>
            <a:ext cx="78867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10"/>
          </p:nvPr>
        </p:nvSpPr>
        <p:spPr/>
        <p:txBody>
          <a:bodyPr/>
          <a:lstStyle/>
          <a:p>
            <a:fld id="{0CA247B4-D0D7-40E5-853A-0BBCD7A1CF06}" type="datetime1">
              <a:rPr lang="en-US" smtClean="0"/>
              <a:t>2/25/2022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F36D66-DD9B-4450-AF4C-E83708BD8C19}" type="slidenum">
              <a:rPr lang="en-US" smtClean="0"/>
              <a:t>‹#›</a:t>
            </a:fld>
            <a:endParaRPr lang="en-US"/>
          </a:p>
        </p:txBody>
      </p:sp>
      <p:sp>
        <p:nvSpPr>
          <p:cNvPr id="10" name="Rectangle 9"/>
          <p:cNvSpPr/>
          <p:nvPr userDrawn="1"/>
        </p:nvSpPr>
        <p:spPr>
          <a:xfrm>
            <a:off x="0" y="-128336"/>
            <a:ext cx="614363" cy="7122695"/>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52402" y="1069133"/>
            <a:ext cx="5686595" cy="2954221"/>
          </a:xfrm>
          <a:prstGeom prst="rect">
            <a:avLst/>
          </a:prstGeom>
        </p:spPr>
      </p:pic>
    </p:spTree>
    <p:extLst>
      <p:ext uri="{BB962C8B-B14F-4D97-AF65-F5344CB8AC3E}">
        <p14:creationId xmlns:p14="http://schemas.microsoft.com/office/powerpoint/2010/main" val="546018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theme" Target="../theme/theme3.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9.png"/><Relationship Id="rId2" Type="http://schemas.openxmlformats.org/officeDocument/2006/relationships/slideLayout" Target="../slideLayouts/slideLayout16.xml"/><Relationship Id="rId16" Type="http://schemas.openxmlformats.org/officeDocument/2006/relationships/image" Target="../media/image8.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4.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4B2E8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style36 Gill Sans</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BE3B21E-442B-4801-B428-B3A03E833D1B}" type="datetime1">
              <a:rPr lang="en-US" smtClean="0"/>
              <a:t>2/25/2022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F36D66-DD9B-4450-AF4C-E83708BD8C19}" type="slidenum">
              <a:rPr lang="en-US" smtClean="0"/>
              <a:t>‹#›</a:t>
            </a:fld>
            <a:endParaRPr lang="en-US"/>
          </a:p>
        </p:txBody>
      </p:sp>
    </p:spTree>
    <p:extLst>
      <p:ext uri="{BB962C8B-B14F-4D97-AF65-F5344CB8AC3E}">
        <p14:creationId xmlns:p14="http://schemas.microsoft.com/office/powerpoint/2010/main" val="192339962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bwMode="auto">
          <a:xfrm>
            <a:off x="1143000" y="76200"/>
            <a:ext cx="67818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027"/>
          <p:cNvSpPr>
            <a:spLocks noGrp="1" noChangeArrowheads="1"/>
          </p:cNvSpPr>
          <p:nvPr>
            <p:ph type="body" idx="1"/>
          </p:nvPr>
        </p:nvSpPr>
        <p:spPr bwMode="auto">
          <a:xfrm>
            <a:off x="1143000" y="1219200"/>
            <a:ext cx="67818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076" name="Picture 5" descr="StartZone_Logo-2pms.png"/>
          <p:cNvPicPr>
            <a:picLocks noChangeAspect="1"/>
          </p:cNvPicPr>
          <p:nvPr/>
        </p:nvPicPr>
        <p:blipFill>
          <a:blip r:embed="rId17" cstate="print"/>
          <a:srcRect/>
          <a:stretch>
            <a:fillRect/>
          </a:stretch>
        </p:blipFill>
        <p:spPr bwMode="auto">
          <a:xfrm>
            <a:off x="6096000" y="6096000"/>
            <a:ext cx="2886075" cy="609600"/>
          </a:xfrm>
          <a:prstGeom prst="rect">
            <a:avLst/>
          </a:prstGeom>
          <a:noFill/>
          <a:ln w="9525">
            <a:noFill/>
            <a:miter lim="800000"/>
            <a:headEnd/>
            <a:tailEnd/>
          </a:ln>
        </p:spPr>
      </p:pic>
      <p:pic>
        <p:nvPicPr>
          <p:cNvPr id="3077" name="Picture 5" descr="StartZone_Logo-2pms.png"/>
          <p:cNvPicPr>
            <a:picLocks noChangeAspect="1"/>
          </p:cNvPicPr>
          <p:nvPr/>
        </p:nvPicPr>
        <p:blipFill>
          <a:blip r:embed="rId17" cstate="print"/>
          <a:srcRect/>
          <a:stretch>
            <a:fillRect/>
          </a:stretch>
        </p:blipFill>
        <p:spPr bwMode="auto">
          <a:xfrm>
            <a:off x="6096000" y="6096000"/>
            <a:ext cx="2886075" cy="609600"/>
          </a:xfrm>
          <a:prstGeom prst="rect">
            <a:avLst/>
          </a:prstGeom>
          <a:noFill/>
          <a:ln w="9525">
            <a:noFill/>
            <a:miter lim="800000"/>
            <a:headEnd/>
            <a:tailEnd/>
          </a:ln>
        </p:spPr>
      </p:pic>
    </p:spTree>
    <p:extLst>
      <p:ext uri="{BB962C8B-B14F-4D97-AF65-F5344CB8AC3E}">
        <p14:creationId xmlns:p14="http://schemas.microsoft.com/office/powerpoint/2010/main" val="58070635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Lst>
  <p:txStyles>
    <p:titleStyle>
      <a:lvl1pPr algn="l" rtl="0" eaLnBrk="0" fontAlgn="base" hangingPunct="0">
        <a:spcBef>
          <a:spcPct val="0"/>
        </a:spcBef>
        <a:spcAft>
          <a:spcPct val="0"/>
        </a:spcAft>
        <a:defRPr sz="4400">
          <a:solidFill>
            <a:srgbClr val="000000"/>
          </a:solidFill>
          <a:latin typeface="Franklin Gothic Medium Cond" pitchFamily="34" charset="0"/>
          <a:ea typeface="+mj-ea"/>
          <a:cs typeface="+mj-cs"/>
        </a:defRPr>
      </a:lvl1pPr>
      <a:lvl2pPr algn="l" rtl="0" eaLnBrk="0" fontAlgn="base" hangingPunct="0">
        <a:spcBef>
          <a:spcPct val="0"/>
        </a:spcBef>
        <a:spcAft>
          <a:spcPct val="0"/>
        </a:spcAft>
        <a:defRPr sz="4400">
          <a:solidFill>
            <a:srgbClr val="000000"/>
          </a:solidFill>
          <a:latin typeface="Franklin Gothic Medium Cond" pitchFamily="34" charset="0"/>
        </a:defRPr>
      </a:lvl2pPr>
      <a:lvl3pPr algn="l" rtl="0" eaLnBrk="0" fontAlgn="base" hangingPunct="0">
        <a:spcBef>
          <a:spcPct val="0"/>
        </a:spcBef>
        <a:spcAft>
          <a:spcPct val="0"/>
        </a:spcAft>
        <a:defRPr sz="4400">
          <a:solidFill>
            <a:srgbClr val="000000"/>
          </a:solidFill>
          <a:latin typeface="Franklin Gothic Medium Cond" pitchFamily="34" charset="0"/>
        </a:defRPr>
      </a:lvl3pPr>
      <a:lvl4pPr algn="l" rtl="0" eaLnBrk="0" fontAlgn="base" hangingPunct="0">
        <a:spcBef>
          <a:spcPct val="0"/>
        </a:spcBef>
        <a:spcAft>
          <a:spcPct val="0"/>
        </a:spcAft>
        <a:defRPr sz="4400">
          <a:solidFill>
            <a:srgbClr val="000000"/>
          </a:solidFill>
          <a:latin typeface="Franklin Gothic Medium Cond" pitchFamily="34" charset="0"/>
        </a:defRPr>
      </a:lvl4pPr>
      <a:lvl5pPr algn="l" rtl="0" eaLnBrk="0" fontAlgn="base" hangingPunct="0">
        <a:spcBef>
          <a:spcPct val="0"/>
        </a:spcBef>
        <a:spcAft>
          <a:spcPct val="0"/>
        </a:spcAft>
        <a:defRPr sz="4400">
          <a:solidFill>
            <a:srgbClr val="000000"/>
          </a:solidFill>
          <a:latin typeface="Franklin Gothic Medium Cond" pitchFamily="34" charset="0"/>
        </a:defRPr>
      </a:lvl5pPr>
      <a:lvl6pPr marL="457200" algn="l" rtl="0" eaLnBrk="1" fontAlgn="base" hangingPunct="1">
        <a:spcBef>
          <a:spcPct val="0"/>
        </a:spcBef>
        <a:spcAft>
          <a:spcPct val="0"/>
        </a:spcAft>
        <a:defRPr sz="3600">
          <a:solidFill>
            <a:srgbClr val="000000"/>
          </a:solidFill>
          <a:latin typeface="Garamond" pitchFamily="18" charset="0"/>
        </a:defRPr>
      </a:lvl6pPr>
      <a:lvl7pPr marL="914400" algn="l" rtl="0" eaLnBrk="1" fontAlgn="base" hangingPunct="1">
        <a:spcBef>
          <a:spcPct val="0"/>
        </a:spcBef>
        <a:spcAft>
          <a:spcPct val="0"/>
        </a:spcAft>
        <a:defRPr sz="3600">
          <a:solidFill>
            <a:srgbClr val="000000"/>
          </a:solidFill>
          <a:latin typeface="Garamond" pitchFamily="18" charset="0"/>
        </a:defRPr>
      </a:lvl7pPr>
      <a:lvl8pPr marL="1371600" algn="l" rtl="0" eaLnBrk="1" fontAlgn="base" hangingPunct="1">
        <a:spcBef>
          <a:spcPct val="0"/>
        </a:spcBef>
        <a:spcAft>
          <a:spcPct val="0"/>
        </a:spcAft>
        <a:defRPr sz="3600">
          <a:solidFill>
            <a:srgbClr val="000000"/>
          </a:solidFill>
          <a:latin typeface="Garamond" pitchFamily="18" charset="0"/>
        </a:defRPr>
      </a:lvl8pPr>
      <a:lvl9pPr marL="1828800" algn="l" rtl="0" eaLnBrk="1" fontAlgn="base" hangingPunct="1">
        <a:spcBef>
          <a:spcPct val="0"/>
        </a:spcBef>
        <a:spcAft>
          <a:spcPct val="0"/>
        </a:spcAft>
        <a:defRPr sz="3600">
          <a:solidFill>
            <a:srgbClr val="000000"/>
          </a:solidFill>
          <a:latin typeface="Garamond" pitchFamily="18" charset="0"/>
        </a:defRPr>
      </a:lvl9pPr>
    </p:titleStyle>
    <p:bodyStyle>
      <a:lvl1pPr marL="342900" indent="-342900" algn="l" rtl="0" eaLnBrk="0" fontAlgn="base" hangingPunct="0">
        <a:spcBef>
          <a:spcPct val="20000"/>
        </a:spcBef>
        <a:spcAft>
          <a:spcPct val="0"/>
        </a:spcAft>
        <a:buClr>
          <a:schemeClr val="tx1"/>
        </a:buClr>
        <a:buChar char="•"/>
        <a:defRPr sz="2800">
          <a:solidFill>
            <a:srgbClr val="000000"/>
          </a:solidFill>
          <a:latin typeface="Arial" charset="0"/>
          <a:ea typeface="+mn-ea"/>
          <a:cs typeface="+mn-cs"/>
        </a:defRPr>
      </a:lvl1pPr>
      <a:lvl2pPr marL="742950" indent="-285750" algn="l" rtl="0" eaLnBrk="0" fontAlgn="base" hangingPunct="0">
        <a:spcBef>
          <a:spcPct val="20000"/>
        </a:spcBef>
        <a:spcAft>
          <a:spcPct val="0"/>
        </a:spcAft>
        <a:buClr>
          <a:schemeClr val="tx1"/>
        </a:buClr>
        <a:buChar char="•"/>
        <a:defRPr sz="2600">
          <a:solidFill>
            <a:srgbClr val="000000"/>
          </a:solidFill>
          <a:latin typeface="Arial" charset="0"/>
        </a:defRPr>
      </a:lvl2pPr>
      <a:lvl3pPr marL="1143000" indent="-228600" algn="l" rtl="0" eaLnBrk="0" fontAlgn="base" hangingPunct="0">
        <a:spcBef>
          <a:spcPct val="20000"/>
        </a:spcBef>
        <a:spcAft>
          <a:spcPct val="0"/>
        </a:spcAft>
        <a:buClr>
          <a:schemeClr val="tx1"/>
        </a:buClr>
        <a:buChar char="•"/>
        <a:defRPr sz="2400">
          <a:solidFill>
            <a:srgbClr val="000000"/>
          </a:solidFill>
          <a:latin typeface="Arial" charset="0"/>
        </a:defRPr>
      </a:lvl3pPr>
      <a:lvl4pPr marL="1600200" indent="-228600" algn="l" rtl="0" eaLnBrk="0" fontAlgn="base" hangingPunct="0">
        <a:spcBef>
          <a:spcPct val="20000"/>
        </a:spcBef>
        <a:spcAft>
          <a:spcPct val="0"/>
        </a:spcAft>
        <a:buClr>
          <a:schemeClr val="tx1"/>
        </a:buClr>
        <a:buChar char="•"/>
        <a:defRPr sz="2000">
          <a:solidFill>
            <a:srgbClr val="000000"/>
          </a:solidFill>
          <a:latin typeface="Arial" charset="0"/>
        </a:defRPr>
      </a:lvl4pPr>
      <a:lvl5pPr marL="2057400" indent="-228600" algn="l" rtl="0" eaLnBrk="0" fontAlgn="base" hangingPunct="0">
        <a:spcBef>
          <a:spcPct val="20000"/>
        </a:spcBef>
        <a:spcAft>
          <a:spcPct val="0"/>
        </a:spcAft>
        <a:buClr>
          <a:schemeClr val="tx1"/>
        </a:buClr>
        <a:buChar char="•"/>
        <a:defRPr sz="2000">
          <a:solidFill>
            <a:srgbClr val="000000"/>
          </a:solidFill>
          <a:latin typeface="Arial" charset="0"/>
        </a:defRPr>
      </a:lvl5pPr>
      <a:lvl6pPr marL="2514600" indent="-228600" algn="l" rtl="0" eaLnBrk="1" fontAlgn="base" hangingPunct="1">
        <a:spcBef>
          <a:spcPct val="20000"/>
        </a:spcBef>
        <a:spcAft>
          <a:spcPct val="0"/>
        </a:spcAft>
        <a:buClr>
          <a:schemeClr val="tx1"/>
        </a:buClr>
        <a:buChar char="•"/>
        <a:defRPr sz="2000">
          <a:solidFill>
            <a:srgbClr val="000000"/>
          </a:solidFill>
          <a:latin typeface="+mn-lt"/>
        </a:defRPr>
      </a:lvl6pPr>
      <a:lvl7pPr marL="2971800" indent="-228600" algn="l" rtl="0" eaLnBrk="1" fontAlgn="base" hangingPunct="1">
        <a:spcBef>
          <a:spcPct val="20000"/>
        </a:spcBef>
        <a:spcAft>
          <a:spcPct val="0"/>
        </a:spcAft>
        <a:buClr>
          <a:schemeClr val="tx1"/>
        </a:buClr>
        <a:buChar char="•"/>
        <a:defRPr sz="2000">
          <a:solidFill>
            <a:srgbClr val="000000"/>
          </a:solidFill>
          <a:latin typeface="+mn-lt"/>
        </a:defRPr>
      </a:lvl7pPr>
      <a:lvl8pPr marL="3429000" indent="-228600" algn="l" rtl="0" eaLnBrk="1" fontAlgn="base" hangingPunct="1">
        <a:spcBef>
          <a:spcPct val="20000"/>
        </a:spcBef>
        <a:spcAft>
          <a:spcPct val="0"/>
        </a:spcAft>
        <a:buClr>
          <a:schemeClr val="tx1"/>
        </a:buClr>
        <a:buChar char="•"/>
        <a:defRPr sz="2000">
          <a:solidFill>
            <a:srgbClr val="000000"/>
          </a:solidFill>
          <a:latin typeface="+mn-lt"/>
        </a:defRPr>
      </a:lvl8pPr>
      <a:lvl9pPr marL="3886200" indent="-228600" algn="l" rtl="0" eaLnBrk="1" fontAlgn="base" hangingPunct="1">
        <a:spcBef>
          <a:spcPct val="20000"/>
        </a:spcBef>
        <a:spcAft>
          <a:spcPct val="0"/>
        </a:spcAft>
        <a:buClr>
          <a:schemeClr val="tx1"/>
        </a:buClr>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4" name="Picture 6"/>
          <p:cNvPicPr>
            <a:picLocks noChangeAspect="1"/>
          </p:cNvPicPr>
          <p:nvPr userDrawn="1"/>
        </p:nvPicPr>
        <p:blipFill rotWithShape="1">
          <a:blip r:embed="rId3">
            <a:extLst>
              <a:ext uri="{28A0092B-C50C-407E-A947-70E740481C1C}">
                <a14:useLocalDpi xmlns:a14="http://schemas.microsoft.com/office/drawing/2010/main" val="0"/>
              </a:ext>
            </a:extLst>
          </a:blip>
          <a:srcRect t="7507" b="10590"/>
          <a:stretch/>
        </p:blipFill>
        <p:spPr bwMode="auto">
          <a:xfrm>
            <a:off x="7432937" y="5384800"/>
            <a:ext cx="1402773" cy="11430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1748567"/>
      </p:ext>
    </p:extLst>
  </p:cSld>
  <p:clrMap bg1="lt1" tx1="dk1" bg2="lt2" tx2="dk2" accent1="accent1" accent2="accent2" accent3="accent3" accent4="accent4" accent5="accent5" accent6="accent6" hlink="hlink" folHlink="folHlink"/>
  <p:hf sldNum="0" hdr="0" ftr="0" dt="0"/>
  <p:txStyles>
    <p:titleStyle>
      <a:lvl1pPr algn="ctr" defTabSz="257169" rtl="0" eaLnBrk="1" latinLnBrk="0" hangingPunct="1">
        <a:spcBef>
          <a:spcPct val="0"/>
        </a:spcBef>
        <a:buNone/>
        <a:defRPr sz="2475" kern="1200">
          <a:solidFill>
            <a:schemeClr val="tx1"/>
          </a:solidFill>
          <a:latin typeface="+mj-lt"/>
          <a:ea typeface="+mj-ea"/>
          <a:cs typeface="+mj-cs"/>
        </a:defRPr>
      </a:lvl1pPr>
    </p:titleStyle>
    <p:bodyStyle>
      <a:lvl1pPr marL="192876" indent="-192876" algn="l" defTabSz="257169" rtl="0" eaLnBrk="1" latinLnBrk="0" hangingPunct="1">
        <a:spcBef>
          <a:spcPct val="20000"/>
        </a:spcBef>
        <a:buFont typeface="Arial"/>
        <a:buChar char="•"/>
        <a:defRPr sz="1800" kern="1200">
          <a:solidFill>
            <a:schemeClr val="tx1"/>
          </a:solidFill>
          <a:latin typeface="+mn-lt"/>
          <a:ea typeface="+mn-ea"/>
          <a:cs typeface="+mn-cs"/>
        </a:defRPr>
      </a:lvl1pPr>
      <a:lvl2pPr marL="417899" indent="-160731" algn="l" defTabSz="257169" rtl="0" eaLnBrk="1" latinLnBrk="0" hangingPunct="1">
        <a:spcBef>
          <a:spcPct val="20000"/>
        </a:spcBef>
        <a:buFont typeface="Arial"/>
        <a:buChar char="–"/>
        <a:defRPr sz="1575" kern="1200">
          <a:solidFill>
            <a:schemeClr val="tx1"/>
          </a:solidFill>
          <a:latin typeface="+mn-lt"/>
          <a:ea typeface="+mn-ea"/>
          <a:cs typeface="+mn-cs"/>
        </a:defRPr>
      </a:lvl2pPr>
      <a:lvl3pPr marL="642921" indent="-128585" algn="l" defTabSz="257169" rtl="0" eaLnBrk="1" latinLnBrk="0" hangingPunct="1">
        <a:spcBef>
          <a:spcPct val="20000"/>
        </a:spcBef>
        <a:buFont typeface="Arial"/>
        <a:buChar char="•"/>
        <a:defRPr sz="1350" kern="1200">
          <a:solidFill>
            <a:schemeClr val="tx1"/>
          </a:solidFill>
          <a:latin typeface="+mn-lt"/>
          <a:ea typeface="+mn-ea"/>
          <a:cs typeface="+mn-cs"/>
        </a:defRPr>
      </a:lvl3pPr>
      <a:lvl4pPr marL="900090" indent="-128585" algn="l" defTabSz="257169" rtl="0" eaLnBrk="1" latinLnBrk="0" hangingPunct="1">
        <a:spcBef>
          <a:spcPct val="20000"/>
        </a:spcBef>
        <a:buFont typeface="Arial"/>
        <a:buChar char="–"/>
        <a:defRPr sz="1125" kern="1200">
          <a:solidFill>
            <a:schemeClr val="tx1"/>
          </a:solidFill>
          <a:latin typeface="+mn-lt"/>
          <a:ea typeface="+mn-ea"/>
          <a:cs typeface="+mn-cs"/>
        </a:defRPr>
      </a:lvl4pPr>
      <a:lvl5pPr marL="1157259" indent="-128585" algn="l" defTabSz="257169" rtl="0" eaLnBrk="1" latinLnBrk="0" hangingPunct="1">
        <a:spcBef>
          <a:spcPct val="20000"/>
        </a:spcBef>
        <a:buFont typeface="Arial"/>
        <a:buChar char="»"/>
        <a:defRPr sz="1125" kern="1200">
          <a:solidFill>
            <a:schemeClr val="tx1"/>
          </a:solidFill>
          <a:latin typeface="+mn-lt"/>
          <a:ea typeface="+mn-ea"/>
          <a:cs typeface="+mn-cs"/>
        </a:defRPr>
      </a:lvl5pPr>
      <a:lvl6pPr marL="1414427" indent="-128585" algn="l" defTabSz="257169" rtl="0" eaLnBrk="1" latinLnBrk="0" hangingPunct="1">
        <a:spcBef>
          <a:spcPct val="20000"/>
        </a:spcBef>
        <a:buFont typeface="Arial"/>
        <a:buChar char="•"/>
        <a:defRPr sz="1125" kern="1200">
          <a:solidFill>
            <a:schemeClr val="tx1"/>
          </a:solidFill>
          <a:latin typeface="+mn-lt"/>
          <a:ea typeface="+mn-ea"/>
          <a:cs typeface="+mn-cs"/>
        </a:defRPr>
      </a:lvl6pPr>
      <a:lvl7pPr marL="1671596" indent="-128585" algn="l" defTabSz="257169" rtl="0" eaLnBrk="1" latinLnBrk="0" hangingPunct="1">
        <a:spcBef>
          <a:spcPct val="20000"/>
        </a:spcBef>
        <a:buFont typeface="Arial"/>
        <a:buChar char="•"/>
        <a:defRPr sz="1125" kern="1200">
          <a:solidFill>
            <a:schemeClr val="tx1"/>
          </a:solidFill>
          <a:latin typeface="+mn-lt"/>
          <a:ea typeface="+mn-ea"/>
          <a:cs typeface="+mn-cs"/>
        </a:defRPr>
      </a:lvl7pPr>
      <a:lvl8pPr marL="1928765" indent="-128585" algn="l" defTabSz="257169" rtl="0" eaLnBrk="1" latinLnBrk="0" hangingPunct="1">
        <a:spcBef>
          <a:spcPct val="20000"/>
        </a:spcBef>
        <a:buFont typeface="Arial"/>
        <a:buChar char="•"/>
        <a:defRPr sz="1125" kern="1200">
          <a:solidFill>
            <a:schemeClr val="tx1"/>
          </a:solidFill>
          <a:latin typeface="+mn-lt"/>
          <a:ea typeface="+mn-ea"/>
          <a:cs typeface="+mn-cs"/>
        </a:defRPr>
      </a:lvl8pPr>
      <a:lvl9pPr marL="2185933" indent="-128585" algn="l" defTabSz="257169"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en-US"/>
      </a:defPPr>
      <a:lvl1pPr marL="0" algn="l" defTabSz="257169" rtl="0" eaLnBrk="1" latinLnBrk="0" hangingPunct="1">
        <a:defRPr sz="1013" kern="1200">
          <a:solidFill>
            <a:schemeClr val="tx1"/>
          </a:solidFill>
          <a:latin typeface="+mn-lt"/>
          <a:ea typeface="+mn-ea"/>
          <a:cs typeface="+mn-cs"/>
        </a:defRPr>
      </a:lvl1pPr>
      <a:lvl2pPr marL="257169" algn="l" defTabSz="257169" rtl="0" eaLnBrk="1" latinLnBrk="0" hangingPunct="1">
        <a:defRPr sz="1013" kern="1200">
          <a:solidFill>
            <a:schemeClr val="tx1"/>
          </a:solidFill>
          <a:latin typeface="+mn-lt"/>
          <a:ea typeface="+mn-ea"/>
          <a:cs typeface="+mn-cs"/>
        </a:defRPr>
      </a:lvl2pPr>
      <a:lvl3pPr marL="514337" algn="l" defTabSz="257169" rtl="0" eaLnBrk="1" latinLnBrk="0" hangingPunct="1">
        <a:defRPr sz="1013" kern="1200">
          <a:solidFill>
            <a:schemeClr val="tx1"/>
          </a:solidFill>
          <a:latin typeface="+mn-lt"/>
          <a:ea typeface="+mn-ea"/>
          <a:cs typeface="+mn-cs"/>
        </a:defRPr>
      </a:lvl3pPr>
      <a:lvl4pPr marL="771506" algn="l" defTabSz="257169" rtl="0" eaLnBrk="1" latinLnBrk="0" hangingPunct="1">
        <a:defRPr sz="1013" kern="1200">
          <a:solidFill>
            <a:schemeClr val="tx1"/>
          </a:solidFill>
          <a:latin typeface="+mn-lt"/>
          <a:ea typeface="+mn-ea"/>
          <a:cs typeface="+mn-cs"/>
        </a:defRPr>
      </a:lvl4pPr>
      <a:lvl5pPr marL="1028675" algn="l" defTabSz="257169" rtl="0" eaLnBrk="1" latinLnBrk="0" hangingPunct="1">
        <a:defRPr sz="1013" kern="1200">
          <a:solidFill>
            <a:schemeClr val="tx1"/>
          </a:solidFill>
          <a:latin typeface="+mn-lt"/>
          <a:ea typeface="+mn-ea"/>
          <a:cs typeface="+mn-cs"/>
        </a:defRPr>
      </a:lvl5pPr>
      <a:lvl6pPr marL="1285843" algn="l" defTabSz="257169" rtl="0" eaLnBrk="1" latinLnBrk="0" hangingPunct="1">
        <a:defRPr sz="1013" kern="1200">
          <a:solidFill>
            <a:schemeClr val="tx1"/>
          </a:solidFill>
          <a:latin typeface="+mn-lt"/>
          <a:ea typeface="+mn-ea"/>
          <a:cs typeface="+mn-cs"/>
        </a:defRPr>
      </a:lvl6pPr>
      <a:lvl7pPr marL="1543011" algn="l" defTabSz="257169" rtl="0" eaLnBrk="1" latinLnBrk="0" hangingPunct="1">
        <a:defRPr sz="1013" kern="1200">
          <a:solidFill>
            <a:schemeClr val="tx1"/>
          </a:solidFill>
          <a:latin typeface="+mn-lt"/>
          <a:ea typeface="+mn-ea"/>
          <a:cs typeface="+mn-cs"/>
        </a:defRPr>
      </a:lvl7pPr>
      <a:lvl8pPr marL="1800180" algn="l" defTabSz="257169" rtl="0" eaLnBrk="1" latinLnBrk="0" hangingPunct="1">
        <a:defRPr sz="1013" kern="1200">
          <a:solidFill>
            <a:schemeClr val="tx1"/>
          </a:solidFill>
          <a:latin typeface="+mn-lt"/>
          <a:ea typeface="+mn-ea"/>
          <a:cs typeface="+mn-cs"/>
        </a:defRPr>
      </a:lvl8pPr>
      <a:lvl9pPr marL="2057349" algn="l" defTabSz="257169"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dawnlake@uw.edu" TargetMode="External"/><Relationship Id="rId2" Type="http://schemas.openxmlformats.org/officeDocument/2006/relationships/image" Target="../media/image12.png"/><Relationship Id="rId1" Type="http://schemas.openxmlformats.org/officeDocument/2006/relationships/slideLayout" Target="../slideLayouts/slideLayout1.xml"/><Relationship Id="rId4" Type="http://schemas.openxmlformats.org/officeDocument/2006/relationships/hyperlink" Target="mailto:claudiac@uw.edu"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washington.edu/admin/rules/policies/BRG/RP60.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sam.gov/" TargetMode="External"/><Relationship Id="rId7" Type="http://schemas.openxmlformats.org/officeDocument/2006/relationships/hyperlink" Target="http://www.sba.gov/federal-contracting/contracting-assistance-programs/hubzone-program"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www.sba.gov/federal-contracting/contracting-assistance-programs/service-disabled-veteran-owned-small-businesses-program" TargetMode="External"/><Relationship Id="rId5" Type="http://schemas.openxmlformats.org/officeDocument/2006/relationships/hyperlink" Target="http://www.sba.gov/federal-contracting/contracting-assistance-programs/women-owned-small-business-federal-contracting-program" TargetMode="External"/><Relationship Id="rId4" Type="http://schemas.openxmlformats.org/officeDocument/2006/relationships/hyperlink" Target="http://www.sba.gov/federal-contracting/contracting-assistance-programs/8a-business-development-program"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finance.uw.edu/ps/contact-us/subject-matter-experts" TargetMode="External"/><Relationship Id="rId3" Type="http://schemas.openxmlformats.org/officeDocument/2006/relationships/hyperlink" Target="https://rpt1.fmdata.uw.edu/Reports/report/Procurement%20-%20PDR/Contracts/UW%20Contracts%20Search" TargetMode="External"/><Relationship Id="rId7" Type="http://schemas.openxmlformats.org/officeDocument/2006/relationships/hyperlink" Target="https://www.vetbiz.va.gov/vip/"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dsbs.sba.gov/pro-net/dsp_dsbs.cfm" TargetMode="External"/><Relationship Id="rId5" Type="http://schemas.openxmlformats.org/officeDocument/2006/relationships/hyperlink" Target="http://omwbe.wa.gov/" TargetMode="External"/><Relationship Id="rId4" Type="http://schemas.openxmlformats.org/officeDocument/2006/relationships/hyperlink" Target="http://des.wa.gov/services/contracting-purchasing/current-contract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ailman13.u.washington.edu/mailman/listinfo/procurementservicesnews"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mailto:rebony50@aol.com" TargetMode="External"/><Relationship Id="rId3" Type="http://schemas.openxmlformats.org/officeDocument/2006/relationships/hyperlink" Target="mailto:glittertheunicorn@brand-pride.com" TargetMode="External"/><Relationship Id="rId7" Type="http://schemas.openxmlformats.org/officeDocument/2006/relationships/hyperlink" Target="mailto:contact@parellelpublicworks.com"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hyperlink" Target="mailto:glovelady@excelsupplycompany.com" TargetMode="External"/><Relationship Id="rId5" Type="http://schemas.openxmlformats.org/officeDocument/2006/relationships/hyperlink" Target="mailto:dmurphy@cedarmountainsupply.com" TargetMode="External"/><Relationship Id="rId4" Type="http://schemas.openxmlformats.org/officeDocument/2006/relationships/hyperlink" Target="mailto:Casey.Bridges@netascientific.com" TargetMode="External"/><Relationship Id="rId9" Type="http://schemas.openxmlformats.org/officeDocument/2006/relationships/hyperlink" Target="mailto:ksmith@systemsource.com"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mailto:lmagill@uw.edu" TargetMode="External"/><Relationship Id="rId3" Type="http://schemas.openxmlformats.org/officeDocument/2006/relationships/hyperlink" Target="mailto:ellefson@uw.edu" TargetMode="External"/><Relationship Id="rId7" Type="http://schemas.openxmlformats.org/officeDocument/2006/relationships/hyperlink" Target="mailto:jlowdon@uw.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mailto:dawnlake@uw.edu" TargetMode="External"/><Relationship Id="rId5" Type="http://schemas.openxmlformats.org/officeDocument/2006/relationships/hyperlink" Target="mailto:bhardie@uw.edu/" TargetMode="External"/><Relationship Id="rId10" Type="http://schemas.openxmlformats.org/officeDocument/2006/relationships/hyperlink" Target="https://apps.leg.wa.gov/RCW/default.aspx?cite=49.60.400" TargetMode="External"/><Relationship Id="rId4" Type="http://schemas.openxmlformats.org/officeDocument/2006/relationships/hyperlink" Target="mailto:claudiac@uw.edu" TargetMode="External"/><Relationship Id="rId9" Type="http://schemas.openxmlformats.org/officeDocument/2006/relationships/hyperlink" Target="mailto:grams@uw.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71757" y="1134779"/>
            <a:ext cx="7755806" cy="1635054"/>
          </a:xfrm>
        </p:spPr>
        <p:txBody>
          <a:bodyPr>
            <a:normAutofit/>
          </a:bodyPr>
          <a:lstStyle/>
          <a:p>
            <a:r>
              <a:rPr lang="en-US" dirty="0"/>
              <a:t>Supplier Diversity Guide University of Washington</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2931" t="-14372" b="57775"/>
          <a:stretch/>
        </p:blipFill>
        <p:spPr>
          <a:xfrm>
            <a:off x="763013" y="3429000"/>
            <a:ext cx="3512049" cy="365760"/>
          </a:xfrm>
          <a:prstGeom prst="rect">
            <a:avLst/>
          </a:prstGeom>
        </p:spPr>
      </p:pic>
      <p:sp>
        <p:nvSpPr>
          <p:cNvPr id="5" name="TextBox 4">
            <a:extLst>
              <a:ext uri="{FF2B5EF4-FFF2-40B4-BE49-F238E27FC236}">
                <a16:creationId xmlns:a16="http://schemas.microsoft.com/office/drawing/2014/main" id="{22EEA135-52B0-4146-AD13-7985B6BCDB7F}"/>
              </a:ext>
            </a:extLst>
          </p:cNvPr>
          <p:cNvSpPr txBox="1"/>
          <p:nvPr/>
        </p:nvSpPr>
        <p:spPr>
          <a:xfrm>
            <a:off x="680167" y="4245894"/>
            <a:ext cx="7755806" cy="2323713"/>
          </a:xfrm>
          <a:prstGeom prst="rect">
            <a:avLst/>
          </a:prstGeom>
          <a:noFill/>
        </p:spPr>
        <p:txBody>
          <a:bodyPr wrap="square">
            <a:spAutoFit/>
          </a:bodyPr>
          <a:lstStyle/>
          <a:p>
            <a:r>
              <a:rPr lang="en-US" dirty="0">
                <a:solidFill>
                  <a:schemeClr val="tx2"/>
                </a:solidFill>
              </a:rPr>
              <a:t>At the University</a:t>
            </a:r>
            <a:r>
              <a:rPr lang="en-US" b="0" i="0" dirty="0">
                <a:solidFill>
                  <a:schemeClr val="tx2"/>
                </a:solidFill>
                <a:effectLst/>
              </a:rPr>
              <a:t> </a:t>
            </a:r>
            <a:r>
              <a:rPr lang="en-US" b="0" i="0" u="none" strike="noStrike" dirty="0">
                <a:solidFill>
                  <a:schemeClr val="tx2"/>
                </a:solidFill>
                <a:effectLst/>
              </a:rPr>
              <a:t>supplier diversity</a:t>
            </a:r>
            <a:r>
              <a:rPr lang="en-US" b="0" i="0" dirty="0">
                <a:solidFill>
                  <a:schemeClr val="tx2"/>
                </a:solidFill>
                <a:effectLst/>
              </a:rPr>
              <a:t> is an important element of our </a:t>
            </a:r>
            <a:r>
              <a:rPr lang="en-US" dirty="0">
                <a:solidFill>
                  <a:schemeClr val="tx2"/>
                </a:solidFill>
              </a:rPr>
              <a:t>business practices to </a:t>
            </a:r>
            <a:r>
              <a:rPr lang="en-US" b="0" i="0" dirty="0">
                <a:solidFill>
                  <a:schemeClr val="tx2"/>
                </a:solidFill>
                <a:effectLst/>
              </a:rPr>
              <a:t>ensure </a:t>
            </a:r>
            <a:r>
              <a:rPr lang="en-US" b="0" i="0" u="none" strike="noStrike" dirty="0">
                <a:solidFill>
                  <a:schemeClr val="tx2"/>
                </a:solidFill>
                <a:effectLst/>
              </a:rPr>
              <a:t>diverse suppliers</a:t>
            </a:r>
            <a:r>
              <a:rPr lang="en-US" b="0" i="0" dirty="0">
                <a:solidFill>
                  <a:schemeClr val="tx2"/>
                </a:solidFill>
                <a:effectLst/>
              </a:rPr>
              <a:t> are included in our procurement of goods and services, driven b</a:t>
            </a:r>
            <a:r>
              <a:rPr lang="en-US" dirty="0">
                <a:solidFill>
                  <a:schemeClr val="tx2"/>
                </a:solidFill>
              </a:rPr>
              <a:t>y a desire for a better, more equitable world. A Diverse Supplier is a business owned and operated by an individual or group that is part of a traditionally underrepresented or underserved group.</a:t>
            </a:r>
            <a:r>
              <a:rPr lang="en-US" b="0" i="0" dirty="0">
                <a:solidFill>
                  <a:srgbClr val="4D5D65"/>
                </a:solidFill>
                <a:effectLst/>
              </a:rPr>
              <a:t>.</a:t>
            </a:r>
            <a:r>
              <a:rPr lang="en-US" sz="1100" b="0" i="0" dirty="0">
                <a:solidFill>
                  <a:srgbClr val="4D5D65"/>
                </a:solidFill>
                <a:effectLst/>
              </a:rPr>
              <a:t> </a:t>
            </a:r>
          </a:p>
          <a:p>
            <a:endParaRPr lang="en-US" sz="1100" dirty="0">
              <a:solidFill>
                <a:schemeClr val="tx2"/>
              </a:solidFill>
            </a:endParaRPr>
          </a:p>
          <a:p>
            <a:r>
              <a:rPr lang="en-US" sz="1100" dirty="0">
                <a:solidFill>
                  <a:schemeClr val="tx2"/>
                </a:solidFill>
              </a:rPr>
              <a:t>Presented by:  </a:t>
            </a:r>
          </a:p>
          <a:p>
            <a:r>
              <a:rPr lang="en-US" sz="1100" dirty="0">
                <a:solidFill>
                  <a:schemeClr val="tx2"/>
                </a:solidFill>
              </a:rPr>
              <a:t>Dawn Lake, Senior Contract Manager </a:t>
            </a:r>
            <a:r>
              <a:rPr lang="en-US" sz="1100" dirty="0">
                <a:solidFill>
                  <a:schemeClr val="tx2"/>
                </a:solidFill>
                <a:hlinkClick r:id="rId3"/>
              </a:rPr>
              <a:t>dawnlake@uw.edu</a:t>
            </a:r>
            <a:endParaRPr lang="en-US" sz="1100" dirty="0">
              <a:solidFill>
                <a:schemeClr val="tx2"/>
              </a:solidFill>
            </a:endParaRPr>
          </a:p>
          <a:p>
            <a:r>
              <a:rPr lang="en-US" sz="1100" dirty="0">
                <a:solidFill>
                  <a:schemeClr val="tx2"/>
                </a:solidFill>
              </a:rPr>
              <a:t>Claudia Christensen, </a:t>
            </a:r>
            <a:r>
              <a:rPr lang="en-US" sz="1100">
                <a:solidFill>
                  <a:schemeClr val="tx2"/>
                </a:solidFill>
              </a:rPr>
              <a:t>Procurement Manager  </a:t>
            </a:r>
            <a:r>
              <a:rPr lang="en-US" sz="1100" dirty="0">
                <a:solidFill>
                  <a:schemeClr val="tx2"/>
                </a:solidFill>
                <a:hlinkClick r:id="rId4"/>
              </a:rPr>
              <a:t>claudiac@uw.edu</a:t>
            </a:r>
            <a:endParaRPr lang="en-US" sz="1100" dirty="0">
              <a:solidFill>
                <a:schemeClr val="tx2"/>
              </a:solidFill>
            </a:endParaRPr>
          </a:p>
          <a:p>
            <a:endParaRPr lang="en-US" sz="1100" dirty="0">
              <a:solidFill>
                <a:schemeClr val="tx2"/>
              </a:solidFill>
            </a:endParaRPr>
          </a:p>
        </p:txBody>
      </p:sp>
    </p:spTree>
    <p:extLst>
      <p:ext uri="{BB962C8B-B14F-4D97-AF65-F5344CB8AC3E}">
        <p14:creationId xmlns:p14="http://schemas.microsoft.com/office/powerpoint/2010/main" val="1181216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71757" y="371510"/>
            <a:ext cx="8184662" cy="569523"/>
          </a:xfrm>
        </p:spPr>
        <p:txBody>
          <a:bodyPr>
            <a:normAutofit lnSpcReduction="10000"/>
          </a:bodyPr>
          <a:lstStyle/>
          <a:p>
            <a:r>
              <a:rPr lang="en-US" sz="3600" dirty="0"/>
              <a:t>Agenda – February 14, 2022</a:t>
            </a:r>
          </a:p>
        </p:txBody>
      </p:sp>
      <p:sp>
        <p:nvSpPr>
          <p:cNvPr id="3" name="Text Placeholder 2"/>
          <p:cNvSpPr>
            <a:spLocks noGrp="1"/>
          </p:cNvSpPr>
          <p:nvPr>
            <p:ph type="body" sz="quarter" idx="11"/>
          </p:nvPr>
        </p:nvSpPr>
        <p:spPr>
          <a:xfrm>
            <a:off x="206544" y="1482570"/>
            <a:ext cx="8196210" cy="5086906"/>
          </a:xfrm>
        </p:spPr>
        <p:txBody>
          <a:bodyPr/>
          <a:lstStyle/>
          <a:p>
            <a:pPr marL="434340">
              <a:spcBef>
                <a:spcPts val="0"/>
              </a:spcBef>
              <a:spcAft>
                <a:spcPts val="600"/>
              </a:spcAft>
              <a:buFont typeface="Wingdings" panose="05000000000000000000" pitchFamily="2" charset="2"/>
              <a:buChar char="Ø"/>
            </a:pPr>
            <a:r>
              <a:rPr lang="en-US" sz="2000" dirty="0"/>
              <a:t>Introductions</a:t>
            </a:r>
          </a:p>
          <a:p>
            <a:pPr marL="1234440" lvl="2">
              <a:spcBef>
                <a:spcPts val="0"/>
              </a:spcBef>
              <a:spcAft>
                <a:spcPts val="600"/>
              </a:spcAft>
              <a:buFont typeface="Wingdings" panose="05000000000000000000" pitchFamily="2" charset="2"/>
              <a:buChar char="Ø"/>
            </a:pPr>
            <a:r>
              <a:rPr lang="en-US" sz="1600" dirty="0"/>
              <a:t>Procurement Team</a:t>
            </a:r>
          </a:p>
          <a:p>
            <a:pPr marL="1234440" lvl="2">
              <a:spcBef>
                <a:spcPts val="0"/>
              </a:spcBef>
              <a:spcAft>
                <a:spcPts val="600"/>
              </a:spcAft>
              <a:buFont typeface="Wingdings" panose="05000000000000000000" pitchFamily="2" charset="2"/>
              <a:buChar char="Ø"/>
            </a:pPr>
            <a:r>
              <a:rPr lang="en-US" sz="1600" dirty="0"/>
              <a:t>Regent Policy 60 – Statement of Business Equity</a:t>
            </a:r>
          </a:p>
          <a:p>
            <a:pPr marL="1234440" lvl="2">
              <a:spcBef>
                <a:spcPts val="0"/>
              </a:spcBef>
              <a:spcAft>
                <a:spcPts val="600"/>
              </a:spcAft>
              <a:buFont typeface="Wingdings" panose="05000000000000000000" pitchFamily="2" charset="2"/>
              <a:buChar char="Ø"/>
            </a:pPr>
            <a:r>
              <a:rPr lang="en-US" sz="1600" b="1" i="1" u="none" strike="noStrike" dirty="0">
                <a:solidFill>
                  <a:srgbClr val="333333"/>
                </a:solidFill>
                <a:effectLst/>
                <a:latin typeface="&amp;quot"/>
              </a:rPr>
              <a:t>The passage of the</a:t>
            </a:r>
            <a:r>
              <a:rPr lang="en-US" sz="1600" b="1" i="1" u="none" strike="noStrike" dirty="0">
                <a:solidFill>
                  <a:srgbClr val="333333"/>
                </a:solidFill>
                <a:effectLst/>
                <a:latin typeface="&amp;quot"/>
                <a:hlinkClick r:id="rId3"/>
              </a:rPr>
              <a:t> Statement of Business Equity by the Board of Regents</a:t>
            </a:r>
            <a:r>
              <a:rPr lang="en-US" sz="1600" b="1" i="1" u="none" strike="noStrike" dirty="0">
                <a:solidFill>
                  <a:srgbClr val="333333"/>
                </a:solidFill>
                <a:effectLst/>
                <a:latin typeface="&amp;quot"/>
              </a:rPr>
              <a:t> codifies these values in university policy, making it clear that business practices will be guided by a belief in inclusiveness and equity. </a:t>
            </a:r>
          </a:p>
          <a:p>
            <a:pPr marL="434340">
              <a:spcBef>
                <a:spcPts val="0"/>
              </a:spcBef>
              <a:spcAft>
                <a:spcPts val="600"/>
              </a:spcAft>
              <a:buFont typeface="Wingdings" panose="05000000000000000000" pitchFamily="2" charset="2"/>
              <a:buChar char="Ø"/>
            </a:pPr>
            <a:r>
              <a:rPr lang="en-US" sz="2000" dirty="0"/>
              <a:t>Diversity Certifications and Classifications</a:t>
            </a:r>
          </a:p>
          <a:p>
            <a:pPr marL="1234440" lvl="2">
              <a:spcBef>
                <a:spcPts val="0"/>
              </a:spcBef>
              <a:spcAft>
                <a:spcPts val="600"/>
              </a:spcAft>
              <a:buFont typeface="Wingdings" panose="05000000000000000000" pitchFamily="2" charset="2"/>
              <a:buChar char="Ø"/>
            </a:pPr>
            <a:r>
              <a:rPr lang="en-US" sz="1600" dirty="0"/>
              <a:t>Office and Minority and Women’s Business Enterprise (OMWBE)</a:t>
            </a:r>
          </a:p>
          <a:p>
            <a:pPr marL="1234440" lvl="2">
              <a:spcBef>
                <a:spcPts val="0"/>
              </a:spcBef>
              <a:spcAft>
                <a:spcPts val="600"/>
              </a:spcAft>
              <a:buFont typeface="Wingdings" panose="05000000000000000000" pitchFamily="2" charset="2"/>
              <a:buChar char="Ø"/>
            </a:pPr>
            <a:r>
              <a:rPr lang="en-US" sz="1600" dirty="0"/>
              <a:t>Federal Small Business Classifications</a:t>
            </a:r>
          </a:p>
          <a:p>
            <a:pPr marL="1234440" lvl="2">
              <a:spcBef>
                <a:spcPts val="0"/>
              </a:spcBef>
              <a:spcAft>
                <a:spcPts val="600"/>
              </a:spcAft>
              <a:buFont typeface="Wingdings" panose="05000000000000000000" pitchFamily="2" charset="2"/>
              <a:buChar char="Ø"/>
            </a:pPr>
            <a:r>
              <a:rPr lang="en-US" sz="1600" dirty="0"/>
              <a:t>Other Certifications </a:t>
            </a:r>
          </a:p>
          <a:p>
            <a:pPr marL="434340">
              <a:spcBef>
                <a:spcPts val="0"/>
              </a:spcBef>
              <a:spcAft>
                <a:spcPts val="600"/>
              </a:spcAft>
              <a:buFont typeface="Wingdings" panose="05000000000000000000" pitchFamily="2" charset="2"/>
              <a:buChar char="Ø"/>
            </a:pPr>
            <a:r>
              <a:rPr lang="en-US" sz="2000" dirty="0"/>
              <a:t>Resources</a:t>
            </a:r>
          </a:p>
          <a:p>
            <a:pPr marL="1234440" lvl="2">
              <a:spcBef>
                <a:spcPts val="0"/>
              </a:spcBef>
              <a:spcAft>
                <a:spcPts val="600"/>
              </a:spcAft>
              <a:buFont typeface="Wingdings" panose="05000000000000000000" pitchFamily="2" charset="2"/>
              <a:buChar char="Ø"/>
            </a:pPr>
            <a:r>
              <a:rPr lang="en-US" sz="1600" dirty="0"/>
              <a:t>Searching for Small and Diverse Suppliers</a:t>
            </a:r>
          </a:p>
          <a:p>
            <a:pPr marL="1234440" lvl="2">
              <a:spcBef>
                <a:spcPts val="0"/>
              </a:spcBef>
              <a:spcAft>
                <a:spcPts val="600"/>
              </a:spcAft>
              <a:buFont typeface="Wingdings" panose="05000000000000000000" pitchFamily="2" charset="2"/>
              <a:buChar char="Ø"/>
            </a:pPr>
            <a:r>
              <a:rPr lang="en-US" sz="1600" dirty="0"/>
              <a:t>Upcoming Project and Events</a:t>
            </a:r>
          </a:p>
          <a:p>
            <a:pPr marL="1234440" lvl="2">
              <a:spcBef>
                <a:spcPts val="0"/>
              </a:spcBef>
              <a:spcAft>
                <a:spcPts val="600"/>
              </a:spcAft>
              <a:buFont typeface="Wingdings" panose="05000000000000000000" pitchFamily="2" charset="2"/>
              <a:buChar char="Ø"/>
            </a:pPr>
            <a:r>
              <a:rPr lang="en-US" sz="1600" dirty="0"/>
              <a:t>List of Diverse Suppliers with University Contracts</a:t>
            </a:r>
          </a:p>
          <a:p>
            <a:pPr marL="1234440" lvl="2">
              <a:spcBef>
                <a:spcPts val="0"/>
              </a:spcBef>
              <a:spcAft>
                <a:spcPts val="600"/>
              </a:spcAft>
              <a:buFont typeface="Wingdings" panose="05000000000000000000" pitchFamily="2" charset="2"/>
              <a:buChar char="Ø"/>
            </a:pPr>
            <a:r>
              <a:rPr lang="en-US" sz="1600" dirty="0"/>
              <a:t>Procurement Contact Information</a:t>
            </a:r>
          </a:p>
          <a:p>
            <a:pPr marL="1234440" lvl="2">
              <a:spcBef>
                <a:spcPts val="0"/>
              </a:spcBef>
              <a:spcAft>
                <a:spcPts val="600"/>
              </a:spcAft>
              <a:buFont typeface="Wingdings" panose="05000000000000000000" pitchFamily="2" charset="2"/>
              <a:buChar char="Ø"/>
            </a:pPr>
            <a:endParaRPr lang="en-US" sz="1600" dirty="0"/>
          </a:p>
          <a:p>
            <a:pPr marL="548640" lvl="1" indent="0">
              <a:spcBef>
                <a:spcPts val="0"/>
              </a:spcBef>
              <a:spcAft>
                <a:spcPts val="600"/>
              </a:spcAft>
              <a:buNone/>
            </a:pPr>
            <a:endParaRPr lang="en-US" sz="2400" dirty="0"/>
          </a:p>
          <a:p>
            <a:pPr marL="548640" lvl="1" indent="0">
              <a:spcBef>
                <a:spcPts val="0"/>
              </a:spcBef>
              <a:spcAft>
                <a:spcPts val="600"/>
              </a:spcAft>
              <a:buNone/>
            </a:pPr>
            <a:endParaRPr lang="en-US" dirty="0"/>
          </a:p>
          <a:p>
            <a:pPr marL="548640" lvl="1" indent="0">
              <a:spcBef>
                <a:spcPts val="0"/>
              </a:spcBef>
              <a:spcAft>
                <a:spcPts val="600"/>
              </a:spcAft>
              <a:buNone/>
            </a:pPr>
            <a:endParaRPr lang="en-US" dirty="0"/>
          </a:p>
          <a:p>
            <a:pPr marL="834390" lvl="1">
              <a:spcBef>
                <a:spcPts val="0"/>
              </a:spcBef>
              <a:spcAft>
                <a:spcPts val="600"/>
              </a:spcAft>
              <a:buFont typeface="Wingdings" panose="05000000000000000000" pitchFamily="2" charset="2"/>
              <a:buChar char="Ø"/>
            </a:pPr>
            <a:endParaRPr lang="en-US" dirty="0"/>
          </a:p>
          <a:p>
            <a:pPr marL="434340">
              <a:spcBef>
                <a:spcPts val="0"/>
              </a:spcBef>
              <a:spcAft>
                <a:spcPts val="600"/>
              </a:spcAft>
              <a:buFont typeface="Wingdings" panose="05000000000000000000" pitchFamily="2" charset="2"/>
              <a:buChar char="Ø"/>
            </a:pPr>
            <a:endParaRPr lang="en-US" dirty="0"/>
          </a:p>
          <a:p>
            <a:pPr marL="91440" indent="0">
              <a:spcBef>
                <a:spcPts val="0"/>
              </a:spcBef>
              <a:spcAft>
                <a:spcPts val="600"/>
              </a:spcAft>
              <a:buNone/>
            </a:pPr>
            <a:endParaRPr lang="en-US" dirty="0"/>
          </a:p>
        </p:txBody>
      </p:sp>
    </p:spTree>
    <p:extLst>
      <p:ext uri="{BB962C8B-B14F-4D97-AF65-F5344CB8AC3E}">
        <p14:creationId xmlns:p14="http://schemas.microsoft.com/office/powerpoint/2010/main" val="1856098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4619F78-DBA2-494F-9F69-9DA3AF4FA102}"/>
              </a:ext>
            </a:extLst>
          </p:cNvPr>
          <p:cNvSpPr>
            <a:spLocks noGrp="1"/>
          </p:cNvSpPr>
          <p:nvPr>
            <p:ph type="body" sz="quarter" idx="10"/>
          </p:nvPr>
        </p:nvSpPr>
        <p:spPr/>
        <p:txBody>
          <a:bodyPr>
            <a:normAutofit/>
          </a:bodyPr>
          <a:lstStyle/>
          <a:p>
            <a:r>
              <a:rPr lang="en-US" sz="2800" b="1" dirty="0"/>
              <a:t>Office of Minority and Women’s Business Enterprises</a:t>
            </a:r>
          </a:p>
        </p:txBody>
      </p:sp>
      <p:sp>
        <p:nvSpPr>
          <p:cNvPr id="3" name="Text Placeholder 2">
            <a:extLst>
              <a:ext uri="{FF2B5EF4-FFF2-40B4-BE49-F238E27FC236}">
                <a16:creationId xmlns:a16="http://schemas.microsoft.com/office/drawing/2014/main" id="{4CDD0590-770F-4DA2-97F8-03AFF9129A94}"/>
              </a:ext>
            </a:extLst>
          </p:cNvPr>
          <p:cNvSpPr>
            <a:spLocks noGrp="1"/>
          </p:cNvSpPr>
          <p:nvPr>
            <p:ph type="body" sz="quarter" idx="11"/>
          </p:nvPr>
        </p:nvSpPr>
        <p:spPr/>
        <p:txBody>
          <a:bodyPr/>
          <a:lstStyle/>
          <a:p>
            <a:r>
              <a:rPr lang="en-US" sz="1800" dirty="0">
                <a:latin typeface="+mn-lt"/>
                <a:cs typeface="Calibri" panose="020F0502020204030204" pitchFamily="34" charset="0"/>
              </a:rPr>
              <a:t>The Office of Minority and Women’s Business Enterprises (OMWBE) is a state agency charged with certifying small, minority, and women-owned businesses to participate in public contracting and procurement.</a:t>
            </a:r>
          </a:p>
          <a:p>
            <a:endParaRPr lang="en-US" sz="1800" dirty="0">
              <a:latin typeface="+mn-lt"/>
              <a:cs typeface="Calibri" panose="020F0502020204030204" pitchFamily="34" charset="0"/>
            </a:endParaRPr>
          </a:p>
          <a:p>
            <a:r>
              <a:rPr lang="en-US" sz="1800" dirty="0">
                <a:latin typeface="+mn-lt"/>
                <a:cs typeface="Calibri" panose="020F0502020204030204" pitchFamily="34" charset="0"/>
              </a:rPr>
              <a:t>State agencies, including the University are required to establish goals for spend with businesses certified by OMWBE.</a:t>
            </a:r>
          </a:p>
          <a:p>
            <a:endParaRPr lang="en-US" sz="1800" dirty="0">
              <a:latin typeface="+mn-lt"/>
              <a:cs typeface="Calibri" panose="020F0502020204030204" pitchFamily="34" charset="0"/>
            </a:endParaRPr>
          </a:p>
          <a:p>
            <a:r>
              <a:rPr lang="en-US" sz="1800" dirty="0">
                <a:latin typeface="+mn-lt"/>
                <a:cs typeface="Calibri" panose="020F0502020204030204" pitchFamily="34" charset="0"/>
              </a:rPr>
              <a:t>OMWBE publishes annual reports by agency, of spend with OMWBE certified businesses.</a:t>
            </a:r>
          </a:p>
          <a:p>
            <a:endParaRPr lang="en-US" sz="1800" dirty="0">
              <a:latin typeface="+mn-lt"/>
              <a:cs typeface="Calibri" panose="020F0502020204030204" pitchFamily="34" charset="0"/>
            </a:endParaRPr>
          </a:p>
          <a:p>
            <a:r>
              <a:rPr lang="en-US" sz="1800" dirty="0">
                <a:latin typeface="+mn-lt"/>
                <a:cs typeface="Calibri" panose="020F0502020204030204" pitchFamily="34" charset="0"/>
              </a:rPr>
              <a:t>Visit their website to search their directory of certified businesses</a:t>
            </a:r>
            <a:endParaRPr lang="en-US" dirty="0">
              <a:latin typeface="+mn-lt"/>
              <a:cs typeface="Calibri" panose="020F0502020204030204" pitchFamily="34" charset="0"/>
            </a:endParaRPr>
          </a:p>
          <a:p>
            <a:r>
              <a:rPr lang="en-US" sz="1800" dirty="0"/>
              <a:t>https://omwbe.wa.gov/</a:t>
            </a:r>
          </a:p>
        </p:txBody>
      </p:sp>
    </p:spTree>
    <p:extLst>
      <p:ext uri="{BB962C8B-B14F-4D97-AF65-F5344CB8AC3E}">
        <p14:creationId xmlns:p14="http://schemas.microsoft.com/office/powerpoint/2010/main" val="3625965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4619F78-DBA2-494F-9F69-9DA3AF4FA102}"/>
              </a:ext>
            </a:extLst>
          </p:cNvPr>
          <p:cNvSpPr>
            <a:spLocks noGrp="1"/>
          </p:cNvSpPr>
          <p:nvPr>
            <p:ph type="body" sz="quarter" idx="10"/>
          </p:nvPr>
        </p:nvSpPr>
        <p:spPr/>
        <p:txBody>
          <a:bodyPr>
            <a:normAutofit/>
          </a:bodyPr>
          <a:lstStyle/>
          <a:p>
            <a:pPr algn="ctr"/>
            <a:r>
              <a:rPr lang="en-US" sz="2800" b="1" dirty="0"/>
              <a:t>Federal – Small Business Classifications</a:t>
            </a:r>
          </a:p>
        </p:txBody>
      </p:sp>
      <p:sp>
        <p:nvSpPr>
          <p:cNvPr id="3" name="Text Placeholder 2">
            <a:extLst>
              <a:ext uri="{FF2B5EF4-FFF2-40B4-BE49-F238E27FC236}">
                <a16:creationId xmlns:a16="http://schemas.microsoft.com/office/drawing/2014/main" id="{4CDD0590-770F-4DA2-97F8-03AFF9129A94}"/>
              </a:ext>
            </a:extLst>
          </p:cNvPr>
          <p:cNvSpPr>
            <a:spLocks noGrp="1"/>
          </p:cNvSpPr>
          <p:nvPr>
            <p:ph type="body" sz="quarter" idx="11"/>
          </p:nvPr>
        </p:nvSpPr>
        <p:spPr>
          <a:xfrm>
            <a:off x="659305" y="1736725"/>
            <a:ext cx="8196210" cy="4220192"/>
          </a:xfrm>
        </p:spPr>
        <p:txBody>
          <a:bodyPr/>
          <a:lstStyle/>
          <a:p>
            <a:r>
              <a:rPr lang="en-US" sz="1600" dirty="0">
                <a:latin typeface="+mn-lt"/>
              </a:rPr>
              <a:t>The Small Business Administration (SBA) assigns size standards for businesses and a business must meet size requirements in order to qualify for federal government contracts. These size standards define the maximum size that a business — and its affiliates — can be to qualify as a small business.</a:t>
            </a:r>
          </a:p>
          <a:p>
            <a:endParaRPr lang="en-US" sz="1600" dirty="0">
              <a:latin typeface="+mn-lt"/>
            </a:endParaRPr>
          </a:p>
          <a:p>
            <a:r>
              <a:rPr lang="en-US" sz="1600" dirty="0">
                <a:latin typeface="+mn-lt"/>
              </a:rPr>
              <a:t>To participate in federal government contracting a business must register in the federal government’s </a:t>
            </a:r>
            <a:r>
              <a:rPr lang="en-US" sz="1600" dirty="0">
                <a:latin typeface="+mn-lt"/>
                <a:hlinkClick r:id="rId3">
                  <a:extLst>
                    <a:ext uri="{A12FA001-AC4F-418D-AE19-62706E023703}">
                      <ahyp:hlinkClr xmlns:ahyp="http://schemas.microsoft.com/office/drawing/2018/hyperlinkcolor" val="tx"/>
                    </a:ext>
                  </a:extLst>
                </a:hlinkClick>
              </a:rPr>
              <a:t>System for Award Management (SAM)</a:t>
            </a:r>
            <a:r>
              <a:rPr lang="en-US" sz="1600" dirty="0">
                <a:latin typeface="+mn-lt"/>
              </a:rPr>
              <a:t>. SAM is a database that government agencies search to find contractors. </a:t>
            </a:r>
          </a:p>
          <a:p>
            <a:endParaRPr lang="en-US" sz="1600" dirty="0"/>
          </a:p>
          <a:p>
            <a:r>
              <a:rPr lang="en-US" sz="1600" dirty="0">
                <a:latin typeface="+mn-lt"/>
              </a:rPr>
              <a:t>Small Business Classifications* include: </a:t>
            </a:r>
          </a:p>
          <a:p>
            <a:pPr marL="457200" lvl="1" indent="0">
              <a:buNone/>
            </a:pPr>
            <a:r>
              <a:rPr lang="en-US" sz="1600" dirty="0">
                <a:latin typeface="+mn-lt"/>
                <a:hlinkClick r:id="rId4">
                  <a:extLst>
                    <a:ext uri="{A12FA001-AC4F-418D-AE19-62706E023703}">
                      <ahyp:hlinkClr xmlns:ahyp="http://schemas.microsoft.com/office/drawing/2018/hyperlinkcolor" val="tx"/>
                    </a:ext>
                  </a:extLst>
                </a:hlinkClick>
              </a:rPr>
              <a:t>disadvantaged</a:t>
            </a:r>
            <a:r>
              <a:rPr lang="en-US" sz="1600" dirty="0">
                <a:latin typeface="+mn-lt"/>
              </a:rPr>
              <a:t>, </a:t>
            </a:r>
            <a:r>
              <a:rPr lang="en-US" sz="1600" dirty="0">
                <a:latin typeface="+mn-lt"/>
                <a:hlinkClick r:id="rId5">
                  <a:extLst>
                    <a:ext uri="{A12FA001-AC4F-418D-AE19-62706E023703}">
                      <ahyp:hlinkClr xmlns:ahyp="http://schemas.microsoft.com/office/drawing/2018/hyperlinkcolor" val="tx"/>
                    </a:ext>
                  </a:extLst>
                </a:hlinkClick>
              </a:rPr>
              <a:t>women owned</a:t>
            </a:r>
            <a:r>
              <a:rPr lang="en-US" sz="1600" dirty="0">
                <a:latin typeface="+mn-lt"/>
              </a:rPr>
              <a:t>, </a:t>
            </a:r>
            <a:r>
              <a:rPr lang="en-US" sz="1600" dirty="0">
                <a:latin typeface="+mn-lt"/>
                <a:hlinkClick r:id="rId6">
                  <a:extLst>
                    <a:ext uri="{A12FA001-AC4F-418D-AE19-62706E023703}">
                      <ahyp:hlinkClr xmlns:ahyp="http://schemas.microsoft.com/office/drawing/2018/hyperlinkcolor" val="tx"/>
                    </a:ext>
                  </a:extLst>
                </a:hlinkClick>
              </a:rPr>
              <a:t>veteran owned</a:t>
            </a:r>
            <a:r>
              <a:rPr lang="en-US" sz="1600" dirty="0">
                <a:latin typeface="+mn-lt"/>
              </a:rPr>
              <a:t> (including service disabled) or HUBZone, located in an </a:t>
            </a:r>
            <a:r>
              <a:rPr lang="en-US" sz="1600" dirty="0">
                <a:latin typeface="+mn-lt"/>
                <a:hlinkClick r:id="rId7">
                  <a:extLst>
                    <a:ext uri="{A12FA001-AC4F-418D-AE19-62706E023703}">
                      <ahyp:hlinkClr xmlns:ahyp="http://schemas.microsoft.com/office/drawing/2018/hyperlinkcolor" val="tx"/>
                    </a:ext>
                  </a:extLst>
                </a:hlinkClick>
              </a:rPr>
              <a:t>underutilized area</a:t>
            </a:r>
            <a:r>
              <a:rPr lang="en-US" sz="1600" dirty="0">
                <a:latin typeface="+mn-lt"/>
              </a:rPr>
              <a:t>.</a:t>
            </a:r>
          </a:p>
          <a:p>
            <a:pPr marL="457200" lvl="1" indent="0">
              <a:buNone/>
            </a:pPr>
            <a:endParaRPr lang="en-US" sz="1600" dirty="0">
              <a:latin typeface="+mn-lt"/>
            </a:endParaRPr>
          </a:p>
          <a:p>
            <a:pPr marL="457200" lvl="1" indent="0">
              <a:buNone/>
            </a:pPr>
            <a:r>
              <a:rPr lang="en-US" sz="1600" dirty="0">
                <a:latin typeface="+mn-lt"/>
              </a:rPr>
              <a:t>Note:  Some SBA classified businesses may exceed the OMWBE size standards.</a:t>
            </a:r>
          </a:p>
          <a:p>
            <a:pPr marL="457200" lvl="1" indent="0">
              <a:buNone/>
            </a:pPr>
            <a:r>
              <a:rPr lang="en-US" sz="1600" dirty="0">
                <a:latin typeface="+mn-lt"/>
              </a:rPr>
              <a:t>*</a:t>
            </a:r>
            <a:r>
              <a:rPr lang="en-US" sz="1200" dirty="0">
                <a:latin typeface="+mn-lt"/>
              </a:rPr>
              <a:t>other classifications and certifications are included, but not listed</a:t>
            </a:r>
          </a:p>
        </p:txBody>
      </p:sp>
    </p:spTree>
    <p:extLst>
      <p:ext uri="{BB962C8B-B14F-4D97-AF65-F5344CB8AC3E}">
        <p14:creationId xmlns:p14="http://schemas.microsoft.com/office/powerpoint/2010/main" val="396676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B6ABA57-8D15-44F3-A506-7C13E9609A67}"/>
              </a:ext>
            </a:extLst>
          </p:cNvPr>
          <p:cNvSpPr>
            <a:spLocks noGrp="1"/>
          </p:cNvSpPr>
          <p:nvPr>
            <p:ph type="body" sz="quarter" idx="10"/>
          </p:nvPr>
        </p:nvSpPr>
        <p:spPr/>
        <p:txBody>
          <a:bodyPr>
            <a:normAutofit/>
          </a:bodyPr>
          <a:lstStyle/>
          <a:p>
            <a:pPr algn="ctr"/>
            <a:r>
              <a:rPr lang="en-US" sz="2400" b="1" dirty="0"/>
              <a:t>How to Search for Small and Diverse Suppliers</a:t>
            </a:r>
          </a:p>
        </p:txBody>
      </p:sp>
      <p:sp>
        <p:nvSpPr>
          <p:cNvPr id="3" name="Text Placeholder 2">
            <a:extLst>
              <a:ext uri="{FF2B5EF4-FFF2-40B4-BE49-F238E27FC236}">
                <a16:creationId xmlns:a16="http://schemas.microsoft.com/office/drawing/2014/main" id="{8D8763F8-B48C-49A7-A831-491B37A77FCA}"/>
              </a:ext>
            </a:extLst>
          </p:cNvPr>
          <p:cNvSpPr>
            <a:spLocks noGrp="1"/>
          </p:cNvSpPr>
          <p:nvPr>
            <p:ph type="body" sz="quarter" idx="11"/>
          </p:nvPr>
        </p:nvSpPr>
        <p:spPr>
          <a:xfrm>
            <a:off x="659305" y="1500327"/>
            <a:ext cx="8196210" cy="5098224"/>
          </a:xfrm>
        </p:spPr>
        <p:txBody>
          <a:bodyPr/>
          <a:lstStyle/>
          <a:p>
            <a:pPr marL="457200" lvl="1" indent="0">
              <a:buNone/>
            </a:pPr>
            <a:r>
              <a:rPr lang="en-US" dirty="0">
                <a:latin typeface="+mn-lt"/>
              </a:rPr>
              <a:t>Visit the </a:t>
            </a:r>
            <a:r>
              <a:rPr lang="en-US" dirty="0">
                <a:latin typeface="+mn-lt"/>
                <a:hlinkClick r:id="rId3"/>
              </a:rPr>
              <a:t>UW Contracts Search </a:t>
            </a:r>
            <a:r>
              <a:rPr lang="en-US" sz="1600" b="0" dirty="0">
                <a:latin typeface="+mn-lt"/>
              </a:rPr>
              <a:t>and search under the category Small and Diverse Suppliers and select either OMWBE Certified or Federal SBA. Not all available contracts are in the Contracts Search</a:t>
            </a:r>
          </a:p>
          <a:p>
            <a:pPr marL="457200" lvl="1" indent="0">
              <a:buNone/>
            </a:pPr>
            <a:r>
              <a:rPr lang="en-US" dirty="0">
                <a:latin typeface="+mn-lt"/>
              </a:rPr>
              <a:t>Visit the DES Contracts page </a:t>
            </a:r>
            <a:r>
              <a:rPr lang="en-US" sz="1600" b="0" dirty="0">
                <a:latin typeface="+mn-lt"/>
              </a:rPr>
              <a:t>and search </a:t>
            </a:r>
            <a:r>
              <a:rPr lang="en-US" sz="1600" b="0" dirty="0">
                <a:latin typeface="+mn-lt"/>
                <a:hlinkClick r:id="rId4"/>
              </a:rPr>
              <a:t>Contracts with diverse businesses</a:t>
            </a:r>
            <a:endParaRPr lang="en-US" sz="1600" b="0" dirty="0">
              <a:latin typeface="+mn-lt"/>
            </a:endParaRPr>
          </a:p>
          <a:p>
            <a:pPr marL="457200" lvl="1" indent="0">
              <a:buNone/>
            </a:pPr>
            <a:r>
              <a:rPr lang="en-US" dirty="0">
                <a:latin typeface="+mn-lt"/>
              </a:rPr>
              <a:t>Visit the </a:t>
            </a:r>
            <a:r>
              <a:rPr lang="en-US" dirty="0">
                <a:latin typeface="+mn-lt"/>
                <a:hlinkClick r:id="rId5"/>
              </a:rPr>
              <a:t>OMWBE Directory of Certified Firms</a:t>
            </a:r>
            <a:endParaRPr lang="en-US" dirty="0">
              <a:latin typeface="+mn-lt"/>
            </a:endParaRPr>
          </a:p>
          <a:p>
            <a:pPr marL="457200" lvl="1" indent="0">
              <a:buNone/>
            </a:pPr>
            <a:r>
              <a:rPr lang="en-US" dirty="0">
                <a:latin typeface="+mn-lt"/>
              </a:rPr>
              <a:t>Visit The </a:t>
            </a:r>
            <a:r>
              <a:rPr lang="en-US" dirty="0">
                <a:latin typeface="+mn-lt"/>
                <a:hlinkClick r:id="rId6"/>
              </a:rPr>
              <a:t>SBA Dynamic Small Business Search</a:t>
            </a:r>
            <a:r>
              <a:rPr lang="en-US" sz="1600" b="0" dirty="0">
                <a:latin typeface="+mn-lt"/>
              </a:rPr>
              <a:t> site and search for small and diverse businesses</a:t>
            </a:r>
          </a:p>
          <a:p>
            <a:pPr marL="457200" lvl="1" indent="0">
              <a:buNone/>
            </a:pPr>
            <a:r>
              <a:rPr lang="en-US" dirty="0">
                <a:latin typeface="+mn-lt"/>
              </a:rPr>
              <a:t>Visit the </a:t>
            </a:r>
            <a:r>
              <a:rPr lang="en-US" dirty="0" err="1">
                <a:latin typeface="+mn-lt"/>
                <a:hlinkClick r:id="rId7"/>
              </a:rPr>
              <a:t>VetBiz</a:t>
            </a:r>
            <a:r>
              <a:rPr lang="en-US" dirty="0">
                <a:latin typeface="+mn-lt"/>
                <a:hlinkClick r:id="rId7"/>
              </a:rPr>
              <a:t> </a:t>
            </a:r>
            <a:r>
              <a:rPr lang="en-US" dirty="0">
                <a:latin typeface="+mn-lt"/>
              </a:rPr>
              <a:t>database </a:t>
            </a:r>
            <a:r>
              <a:rPr lang="en-US" sz="1600" b="0" dirty="0">
                <a:latin typeface="+mn-lt"/>
              </a:rPr>
              <a:t>contains U.S. Department of Veterans Affairs, Center for Veterans Enterprise online directory of Veteran-Owned (VOSB) and Service Disabled Veteran-Owned (SDVOSB) small businesses.</a:t>
            </a:r>
          </a:p>
          <a:p>
            <a:pPr marL="0" indent="0">
              <a:buNone/>
            </a:pPr>
            <a:r>
              <a:rPr lang="en-US" sz="1600" dirty="0">
                <a:latin typeface="+mn-lt"/>
              </a:rPr>
              <a:t>IMPORTANT NOTE:</a:t>
            </a:r>
          </a:p>
          <a:p>
            <a:pPr marL="457200" lvl="1" indent="0">
              <a:buNone/>
            </a:pPr>
            <a:r>
              <a:rPr lang="en-US" sz="1600" b="0" dirty="0">
                <a:latin typeface="+mn-lt"/>
              </a:rPr>
              <a:t>If unable to locate an OMWBE or other diverse supplier with a contract, contact a </a:t>
            </a:r>
            <a:r>
              <a:rPr lang="en-US" sz="1600" b="0" dirty="0">
                <a:latin typeface="+mn-lt"/>
                <a:hlinkClick r:id="rId8"/>
              </a:rPr>
              <a:t>Procurement Service Category/Commodity Expert</a:t>
            </a:r>
            <a:r>
              <a:rPr lang="en-US" sz="1600" b="0" dirty="0">
                <a:latin typeface="+mn-lt"/>
              </a:rPr>
              <a:t> to discuss your purchase. There may be a contract available from through a Group Purchasing Organization (GPO),  or by using a contract established by another public agency or the State Department of Enterprise Services (DES).</a:t>
            </a:r>
          </a:p>
          <a:p>
            <a:pPr lvl="1"/>
            <a:endParaRPr lang="en-US" sz="1600" b="0" dirty="0">
              <a:latin typeface="+mn-lt"/>
            </a:endParaRPr>
          </a:p>
          <a:p>
            <a:endParaRPr lang="en-US" dirty="0"/>
          </a:p>
        </p:txBody>
      </p:sp>
    </p:spTree>
    <p:extLst>
      <p:ext uri="{BB962C8B-B14F-4D97-AF65-F5344CB8AC3E}">
        <p14:creationId xmlns:p14="http://schemas.microsoft.com/office/powerpoint/2010/main" val="775021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D1224C0-73EF-40BD-9C5E-A2D6CCDB2863}"/>
              </a:ext>
            </a:extLst>
          </p:cNvPr>
          <p:cNvSpPr>
            <a:spLocks noGrp="1"/>
          </p:cNvSpPr>
          <p:nvPr>
            <p:ph type="body" sz="quarter" idx="10"/>
          </p:nvPr>
        </p:nvSpPr>
        <p:spPr/>
        <p:txBody>
          <a:bodyPr>
            <a:normAutofit/>
          </a:bodyPr>
          <a:lstStyle/>
          <a:p>
            <a:pPr algn="ctr"/>
            <a:r>
              <a:rPr lang="en-US" sz="2800" b="1" dirty="0"/>
              <a:t>Upcoming Projects and Events</a:t>
            </a:r>
          </a:p>
        </p:txBody>
      </p:sp>
      <p:sp>
        <p:nvSpPr>
          <p:cNvPr id="3" name="Text Placeholder 2">
            <a:extLst>
              <a:ext uri="{FF2B5EF4-FFF2-40B4-BE49-F238E27FC236}">
                <a16:creationId xmlns:a16="http://schemas.microsoft.com/office/drawing/2014/main" id="{4CAB528B-5AB2-4E61-ABE4-E159FC75F64C}"/>
              </a:ext>
            </a:extLst>
          </p:cNvPr>
          <p:cNvSpPr>
            <a:spLocks noGrp="1"/>
          </p:cNvSpPr>
          <p:nvPr>
            <p:ph type="body" sz="quarter" idx="11"/>
          </p:nvPr>
        </p:nvSpPr>
        <p:spPr>
          <a:xfrm>
            <a:off x="659305" y="1518082"/>
            <a:ext cx="8196210" cy="4968407"/>
          </a:xfrm>
        </p:spPr>
        <p:txBody>
          <a:bodyPr/>
          <a:lstStyle/>
          <a:p>
            <a:pPr marL="0">
              <a:spcBef>
                <a:spcPts val="0"/>
              </a:spcBef>
            </a:pPr>
            <a:r>
              <a:rPr lang="en-US" sz="2000" dirty="0">
                <a:latin typeface="+mn-lt"/>
                <a:ea typeface="Times New Roman" panose="02020603050405020304" pitchFamily="18" charset="0"/>
              </a:rPr>
              <a:t>Spend Cube Training March 28, 2022</a:t>
            </a:r>
          </a:p>
          <a:p>
            <a:pPr marL="114300" lvl="1" indent="0">
              <a:spcBef>
                <a:spcPts val="0"/>
              </a:spcBef>
              <a:buNone/>
            </a:pPr>
            <a:r>
              <a:rPr lang="en-US" sz="1400" dirty="0">
                <a:latin typeface="+mn-lt"/>
                <a:ea typeface="Times New Roman" panose="02020603050405020304" pitchFamily="18" charset="0"/>
              </a:rPr>
              <a:t> 	</a:t>
            </a:r>
            <a:r>
              <a:rPr lang="en-US" sz="1400" b="0" dirty="0">
                <a:effectLst/>
                <a:latin typeface="+mn-lt"/>
                <a:ea typeface="Times New Roman" panose="02020603050405020304" pitchFamily="18" charset="0"/>
              </a:rPr>
              <a:t>UW-IT Business Intelligence Team partnered with the Finance DATAGroup to prototype, build, and 	publish the “UW Spend Cube.” The DATAGroup had 2 cubes: a spend cube and a diversity cube. This 	project consolidated the two cubes into one using data available in the Enterprise Data Warehouse 	(EDW). </a:t>
            </a:r>
          </a:p>
          <a:p>
            <a:pPr marL="114300" lvl="1" indent="0">
              <a:spcBef>
                <a:spcPts val="0"/>
              </a:spcBef>
              <a:buNone/>
            </a:pPr>
            <a:r>
              <a:rPr lang="en-US" sz="1400" b="0" dirty="0">
                <a:latin typeface="+mn-lt"/>
                <a:ea typeface="Times New Roman" panose="02020603050405020304" pitchFamily="18" charset="0"/>
              </a:rPr>
              <a:t>	This is a great tool that will allow you to track spend with small and diverse businesses, by org code 	and/or budget number(s)</a:t>
            </a:r>
          </a:p>
          <a:p>
            <a:pPr marL="114300" lvl="1" indent="0">
              <a:spcBef>
                <a:spcPts val="0"/>
              </a:spcBef>
              <a:buNone/>
            </a:pPr>
            <a:endParaRPr lang="en-US" sz="1400" b="0" dirty="0">
              <a:effectLst/>
              <a:latin typeface="+mn-lt"/>
              <a:ea typeface="Times New Roman" panose="02020603050405020304" pitchFamily="18" charset="0"/>
            </a:endParaRPr>
          </a:p>
          <a:p>
            <a:pPr marL="0">
              <a:spcBef>
                <a:spcPts val="0"/>
              </a:spcBef>
            </a:pPr>
            <a:r>
              <a:rPr lang="en-US" sz="1600" dirty="0">
                <a:effectLst/>
                <a:latin typeface="Calibri" panose="020F0502020204030204" pitchFamily="34" charset="0"/>
                <a:ea typeface="Calibri" panose="020F0502020204030204" pitchFamily="34" charset="0"/>
              </a:rPr>
              <a:t>The event will be published in the </a:t>
            </a:r>
            <a:r>
              <a:rPr lang="en-US" sz="1600" i="1" dirty="0">
                <a:effectLst/>
                <a:latin typeface="Calibri" panose="020F0502020204030204" pitchFamily="34" charset="0"/>
                <a:ea typeface="Calibri" panose="020F0502020204030204" pitchFamily="34" charset="0"/>
              </a:rPr>
              <a:t>UW 	Insider Calendar</a:t>
            </a:r>
            <a:r>
              <a:rPr lang="en-US" sz="1600" dirty="0">
                <a:effectLst/>
                <a:latin typeface="Calibri" panose="020F0502020204030204" pitchFamily="34" charset="0"/>
                <a:ea typeface="Calibri" panose="020F0502020204030204" pitchFamily="34" charset="0"/>
              </a:rPr>
              <a:t> on Feb. 28.</a:t>
            </a:r>
          </a:p>
          <a:p>
            <a:pPr marL="0">
              <a:spcBef>
                <a:spcPts val="0"/>
              </a:spcBef>
            </a:pPr>
            <a:endParaRPr lang="en-US" sz="1600" dirty="0">
              <a:latin typeface="Calibri" panose="020F0502020204030204" pitchFamily="34" charset="0"/>
              <a:ea typeface="Calibri" panose="020F0502020204030204" pitchFamily="34" charset="0"/>
            </a:endParaRPr>
          </a:p>
          <a:p>
            <a:pPr marL="0">
              <a:spcBef>
                <a:spcPts val="0"/>
              </a:spcBef>
            </a:pPr>
            <a:r>
              <a:rPr lang="en-US" sz="2000" dirty="0">
                <a:effectLst/>
                <a:latin typeface="Calibri" panose="020F0502020204030204" pitchFamily="34" charset="0"/>
                <a:ea typeface="Calibri" panose="020F0502020204030204" pitchFamily="34" charset="0"/>
              </a:rPr>
              <a:t>Contracting Pools to be refreshed</a:t>
            </a:r>
          </a:p>
          <a:p>
            <a:pPr marL="800100" lvl="2">
              <a:spcBef>
                <a:spcPts val="0"/>
              </a:spcBef>
            </a:pPr>
            <a:r>
              <a:rPr lang="en-US" sz="1600" b="0" dirty="0">
                <a:effectLst/>
                <a:latin typeface="Calibri" panose="020F0502020204030204" pitchFamily="34" charset="0"/>
                <a:ea typeface="Calibri" panose="020F0502020204030204" pitchFamily="34" charset="0"/>
              </a:rPr>
              <a:t>Promotional and Branded Products</a:t>
            </a:r>
          </a:p>
          <a:p>
            <a:pPr marL="800100" lvl="2">
              <a:spcBef>
                <a:spcPts val="0"/>
              </a:spcBef>
            </a:pPr>
            <a:r>
              <a:rPr lang="en-US" sz="1600" b="0" dirty="0">
                <a:latin typeface="Calibri" panose="020F0502020204030204" pitchFamily="34" charset="0"/>
                <a:ea typeface="Calibri" panose="020F0502020204030204" pitchFamily="34" charset="0"/>
              </a:rPr>
              <a:t>Catering (Collaboration -  Bothell, Seattle and Tacoma Campuses)</a:t>
            </a:r>
          </a:p>
          <a:p>
            <a:pPr marL="800100" lvl="2">
              <a:spcBef>
                <a:spcPts val="0"/>
              </a:spcBef>
            </a:pPr>
            <a:r>
              <a:rPr lang="en-US" sz="1600" b="0" dirty="0">
                <a:latin typeface="Calibri" panose="020F0502020204030204" pitchFamily="34" charset="0"/>
                <a:ea typeface="Calibri" panose="020F0502020204030204" pitchFamily="34" charset="0"/>
              </a:rPr>
              <a:t>Event Rental</a:t>
            </a:r>
            <a:endParaRPr lang="en-US" sz="1600" b="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dirty="0">
              <a:latin typeface="Calibri" panose="020F0502020204030204" pitchFamily="34" charset="0"/>
              <a:ea typeface="Calibri" panose="020F0502020204030204" pitchFamily="34" charset="0"/>
            </a:endParaRPr>
          </a:p>
          <a:p>
            <a:r>
              <a:rPr lang="en-US" sz="2000" dirty="0">
                <a:solidFill>
                  <a:schemeClr val="accent5">
                    <a:lumMod val="90000"/>
                    <a:lumOff val="10000"/>
                  </a:schemeClr>
                </a:solidFill>
                <a:latin typeface="+mn-lt"/>
              </a:rPr>
              <a:t>Procurement Service Campus Newsletter –</a:t>
            </a:r>
            <a:r>
              <a:rPr lang="en-US" sz="1600" dirty="0"/>
              <a:t>register </a:t>
            </a:r>
            <a:r>
              <a:rPr lang="en-US" sz="1600" b="1" dirty="0">
                <a:hlinkClick r:id="rId3"/>
              </a:rPr>
              <a:t>here</a:t>
            </a:r>
            <a:endParaRPr lang="en-US" sz="2000" dirty="0">
              <a:solidFill>
                <a:schemeClr val="accent5">
                  <a:lumMod val="90000"/>
                  <a:lumOff val="10000"/>
                </a:schemeClr>
              </a:solidFill>
              <a:latin typeface="+mn-lt"/>
            </a:endParaRPr>
          </a:p>
          <a:p>
            <a:r>
              <a:rPr lang="en-US" sz="1600" dirty="0">
                <a:solidFill>
                  <a:schemeClr val="accent5">
                    <a:lumMod val="90000"/>
                    <a:lumOff val="10000"/>
                  </a:schemeClr>
                </a:solidFill>
                <a:latin typeface="+mn-lt"/>
              </a:rPr>
              <a:t>Monthly newsletter profiles a small and diverse businesses</a:t>
            </a:r>
          </a:p>
          <a:p>
            <a:pPr lvl="1">
              <a:buFont typeface="Wingdings" panose="05000000000000000000" pitchFamily="2" charset="2"/>
              <a:buChar char="Ø"/>
            </a:pPr>
            <a:endParaRPr lang="en-US" sz="1600" dirty="0">
              <a:solidFill>
                <a:schemeClr val="accent5">
                  <a:lumMod val="90000"/>
                  <a:lumOff val="10000"/>
                </a:schemeClr>
              </a:solidFill>
              <a:latin typeface="+mn-lt"/>
            </a:endParaRPr>
          </a:p>
          <a:p>
            <a:pPr lvl="1"/>
            <a:endParaRPr lang="en-US" sz="1200" b="0" dirty="0">
              <a:latin typeface="+mn-lt"/>
            </a:endParaRPr>
          </a:p>
        </p:txBody>
      </p:sp>
    </p:spTree>
    <p:extLst>
      <p:ext uri="{BB962C8B-B14F-4D97-AF65-F5344CB8AC3E}">
        <p14:creationId xmlns:p14="http://schemas.microsoft.com/office/powerpoint/2010/main" val="3020207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9FA1E27-BCCF-44FE-A65B-2FEA272449BF}"/>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914400">
              <a:spcAft>
                <a:spcPts val="600"/>
              </a:spcAft>
            </a:pPr>
            <a:fld id="{19F36D66-DD9B-4450-AF4C-E83708BD8C19}" type="slidenum">
              <a:rPr lang="en-US" sz="1200" smtClean="0"/>
              <a:pPr defTabSz="914400">
                <a:spcAft>
                  <a:spcPts val="600"/>
                </a:spcAft>
              </a:pPr>
              <a:t>7</a:t>
            </a:fld>
            <a:endParaRPr lang="en-US" sz="1200"/>
          </a:p>
        </p:txBody>
      </p:sp>
      <p:graphicFrame>
        <p:nvGraphicFramePr>
          <p:cNvPr id="4" name="Table 3">
            <a:extLst>
              <a:ext uri="{FF2B5EF4-FFF2-40B4-BE49-F238E27FC236}">
                <a16:creationId xmlns:a16="http://schemas.microsoft.com/office/drawing/2014/main" id="{A81B5599-FE74-4D09-B65F-B4223EC5FCF9}"/>
              </a:ext>
            </a:extLst>
          </p:cNvPr>
          <p:cNvGraphicFramePr>
            <a:graphicFrameLocks noGrp="1"/>
          </p:cNvGraphicFramePr>
          <p:nvPr>
            <p:extLst>
              <p:ext uri="{D42A27DB-BD31-4B8C-83A1-F6EECF244321}">
                <p14:modId xmlns:p14="http://schemas.microsoft.com/office/powerpoint/2010/main" val="3057948525"/>
              </p:ext>
            </p:extLst>
          </p:nvPr>
        </p:nvGraphicFramePr>
        <p:xfrm>
          <a:off x="435006" y="326946"/>
          <a:ext cx="7741329" cy="6173627"/>
        </p:xfrm>
        <a:graphic>
          <a:graphicData uri="http://schemas.openxmlformats.org/drawingml/2006/table">
            <a:tbl>
              <a:tblPr/>
              <a:tblGrid>
                <a:gridCol w="1861582">
                  <a:extLst>
                    <a:ext uri="{9D8B030D-6E8A-4147-A177-3AD203B41FA5}">
                      <a16:colId xmlns:a16="http://schemas.microsoft.com/office/drawing/2014/main" val="2436482135"/>
                    </a:ext>
                  </a:extLst>
                </a:gridCol>
                <a:gridCol w="1653658">
                  <a:extLst>
                    <a:ext uri="{9D8B030D-6E8A-4147-A177-3AD203B41FA5}">
                      <a16:colId xmlns:a16="http://schemas.microsoft.com/office/drawing/2014/main" val="1190234351"/>
                    </a:ext>
                  </a:extLst>
                </a:gridCol>
                <a:gridCol w="1791450">
                  <a:extLst>
                    <a:ext uri="{9D8B030D-6E8A-4147-A177-3AD203B41FA5}">
                      <a16:colId xmlns:a16="http://schemas.microsoft.com/office/drawing/2014/main" val="2706385121"/>
                    </a:ext>
                  </a:extLst>
                </a:gridCol>
                <a:gridCol w="1735044">
                  <a:extLst>
                    <a:ext uri="{9D8B030D-6E8A-4147-A177-3AD203B41FA5}">
                      <a16:colId xmlns:a16="http://schemas.microsoft.com/office/drawing/2014/main" val="118638126"/>
                    </a:ext>
                  </a:extLst>
                </a:gridCol>
                <a:gridCol w="699595">
                  <a:extLst>
                    <a:ext uri="{9D8B030D-6E8A-4147-A177-3AD203B41FA5}">
                      <a16:colId xmlns:a16="http://schemas.microsoft.com/office/drawing/2014/main" val="519949615"/>
                    </a:ext>
                  </a:extLst>
                </a:gridCol>
              </a:tblGrid>
              <a:tr h="256429">
                <a:tc gridSpan="5">
                  <a:txBody>
                    <a:bodyPr/>
                    <a:lstStyle/>
                    <a:p>
                      <a:pPr algn="ctr" fontAlgn="ctr">
                        <a:spcBef>
                          <a:spcPts val="0"/>
                        </a:spcBef>
                        <a:spcAft>
                          <a:spcPts val="0"/>
                        </a:spcAft>
                      </a:pPr>
                      <a:r>
                        <a:rPr lang="en-US" sz="1600" b="1" i="0" u="none" strike="noStrike" dirty="0">
                          <a:solidFill>
                            <a:srgbClr val="000000"/>
                          </a:solidFill>
                          <a:effectLst/>
                          <a:latin typeface="Calibri" panose="020F0502020204030204" pitchFamily="34" charset="0"/>
                        </a:rPr>
                        <a:t>University Contracts  with Diverse Suppliers </a:t>
                      </a:r>
                      <a:r>
                        <a:rPr lang="en-US" sz="1400" b="1" i="0" u="none" strike="noStrike" dirty="0">
                          <a:solidFill>
                            <a:srgbClr val="000000"/>
                          </a:solidFill>
                          <a:effectLst/>
                          <a:latin typeface="Calibri" panose="020F0502020204030204" pitchFamily="34" charset="0"/>
                        </a:rPr>
                        <a:t>(example of information we plan to publish on the Procurement Service Website – Additional categories to be added)</a:t>
                      </a:r>
                      <a:endParaRPr lang="en-US" sz="1400" b="0" i="0" u="none" strike="noStrike" dirty="0">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78250346"/>
                  </a:ext>
                </a:extLst>
              </a:tr>
              <a:tr h="152170">
                <a:tc gridSpan="5">
                  <a:txBody>
                    <a:bodyPr/>
                    <a:lstStyle/>
                    <a:p>
                      <a:pPr algn="ctr" fontAlgn="b">
                        <a:spcBef>
                          <a:spcPts val="0"/>
                        </a:spcBef>
                        <a:spcAft>
                          <a:spcPts val="0"/>
                        </a:spcAft>
                      </a:pPr>
                      <a:r>
                        <a:rPr lang="en-US" sz="500" b="1" i="0" u="none" strike="noStrike" dirty="0">
                          <a:solidFill>
                            <a:srgbClr val="000000"/>
                          </a:solidFill>
                          <a:effectLst/>
                          <a:latin typeface="Calibri" panose="020F0502020204030204" pitchFamily="34" charset="0"/>
                        </a:rPr>
                        <a:t>Office Products/Furniture/Janitorial Products</a:t>
                      </a:r>
                      <a:endParaRPr lang="en-US" sz="900" b="0" i="0" u="none" strike="noStrike" dirty="0">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4976882"/>
                  </a:ext>
                </a:extLst>
              </a:tr>
              <a:tr h="110010">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Guy Brown LLC</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Women Owned Disadvantaged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it-IT" sz="500" b="0" i="0" u="none" strike="noStrike" dirty="0">
                          <a:solidFill>
                            <a:srgbClr val="000000"/>
                          </a:solidFill>
                          <a:effectLst/>
                          <a:latin typeface="Calibri" panose="020F0502020204030204" pitchFamily="34" charset="0"/>
                        </a:rPr>
                        <a:t>Teresa Brumfield  teresa.brumfield@guybrown.com</a:t>
                      </a:r>
                      <a:endParaRPr lang="it-IT"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Federal - SBA</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Ariba Catalog</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3178574"/>
                  </a:ext>
                </a:extLst>
              </a:tr>
              <a:tr h="110010">
                <a:tc>
                  <a:txBody>
                    <a:bodyPr/>
                    <a:lstStyle/>
                    <a:p>
                      <a:pPr algn="l" fontAlgn="b">
                        <a:spcBef>
                          <a:spcPts val="0"/>
                        </a:spcBef>
                        <a:spcAft>
                          <a:spcPts val="0"/>
                        </a:spcAft>
                      </a:pPr>
                      <a:r>
                        <a:rPr lang="en-US" sz="500" b="0" i="0" u="none" strike="noStrike" dirty="0" err="1">
                          <a:solidFill>
                            <a:srgbClr val="000000"/>
                          </a:solidFill>
                          <a:effectLst/>
                          <a:latin typeface="Calibri" panose="020F0502020204030204" pitchFamily="34" charset="0"/>
                        </a:rPr>
                        <a:t>Marios</a:t>
                      </a:r>
                      <a:r>
                        <a:rPr lang="en-US" sz="500" b="0" i="0" u="none" strike="noStrike" dirty="0">
                          <a:solidFill>
                            <a:srgbClr val="000000"/>
                          </a:solidFill>
                          <a:effectLst/>
                          <a:latin typeface="Calibri" panose="020F0502020204030204" pitchFamily="34" charset="0"/>
                        </a:rPr>
                        <a:t> Inc. dba Keeney's </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Jill Cooper  jillc@keeneys.com</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Federal - SBA</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Ariba Catalog</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6865805"/>
                  </a:ext>
                </a:extLst>
              </a:tr>
              <a:tr h="152170">
                <a:tc gridSpan="5">
                  <a:txBody>
                    <a:bodyPr/>
                    <a:lstStyle/>
                    <a:p>
                      <a:pPr algn="ctr" fontAlgn="b">
                        <a:spcBef>
                          <a:spcPts val="0"/>
                        </a:spcBef>
                        <a:spcAft>
                          <a:spcPts val="0"/>
                        </a:spcAft>
                      </a:pPr>
                      <a:r>
                        <a:rPr lang="en-US" sz="500" b="1" i="0" u="none" strike="noStrike" dirty="0">
                          <a:solidFill>
                            <a:srgbClr val="000000"/>
                          </a:solidFill>
                          <a:effectLst/>
                          <a:latin typeface="Calibri" panose="020F0502020204030204" pitchFamily="34" charset="0"/>
                        </a:rPr>
                        <a:t>Copiers</a:t>
                      </a:r>
                      <a:endParaRPr lang="en-US" sz="900" b="0" i="0" u="none" strike="noStrike" dirty="0">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12137104"/>
                  </a:ext>
                </a:extLst>
              </a:tr>
              <a:tr h="110010">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Woodburn</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Minority Owned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Ben Johnson ben.johnson@woodburnco.com</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OMWBE - MBE</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8465537"/>
                  </a:ext>
                </a:extLst>
              </a:tr>
              <a:tr h="152170">
                <a:tc gridSpan="5">
                  <a:txBody>
                    <a:bodyPr/>
                    <a:lstStyle/>
                    <a:p>
                      <a:pPr algn="ctr" fontAlgn="b">
                        <a:spcBef>
                          <a:spcPts val="0"/>
                        </a:spcBef>
                        <a:spcAft>
                          <a:spcPts val="0"/>
                        </a:spcAft>
                      </a:pPr>
                      <a:r>
                        <a:rPr lang="en-US" sz="500" b="1" i="0" u="none" strike="noStrike" dirty="0">
                          <a:solidFill>
                            <a:srgbClr val="000000"/>
                          </a:solidFill>
                          <a:effectLst/>
                          <a:latin typeface="Calibri" panose="020F0502020204030204" pitchFamily="34" charset="0"/>
                        </a:rPr>
                        <a:t>Promotional and Branded Products</a:t>
                      </a:r>
                      <a:endParaRPr lang="en-US" sz="900" b="0" i="0" u="none" strike="noStrike" dirty="0">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6024513"/>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Brand Pride</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Women Owned Small Business - LGBTQ</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sng" strike="noStrike" dirty="0">
                          <a:solidFill>
                            <a:srgbClr val="0563C1"/>
                          </a:solidFill>
                          <a:effectLst/>
                          <a:latin typeface="Calibri" panose="020F0502020204030204" pitchFamily="34" charset="0"/>
                          <a:hlinkClick r:id="rId3"/>
                        </a:rPr>
                        <a:t>glittertheunicorn@brand-pride.com</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sng" strike="noStrike">
                          <a:solidFill>
                            <a:srgbClr val="0563C1"/>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2664427"/>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Promo Shop</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Minority Owned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Matthew Mason Mmason@promoshopwa.com</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National Minority Supplier Development Council (NMSDC)</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4867304"/>
                  </a:ext>
                </a:extLst>
              </a:tr>
              <a:tr h="152170">
                <a:tc gridSpan="5">
                  <a:txBody>
                    <a:bodyPr/>
                    <a:lstStyle/>
                    <a:p>
                      <a:pPr algn="ctr" fontAlgn="ctr">
                        <a:spcBef>
                          <a:spcPts val="0"/>
                        </a:spcBef>
                        <a:spcAft>
                          <a:spcPts val="0"/>
                        </a:spcAft>
                      </a:pPr>
                      <a:r>
                        <a:rPr lang="en-US" sz="500" b="1" i="0" u="none" strike="noStrike" dirty="0">
                          <a:solidFill>
                            <a:srgbClr val="000000"/>
                          </a:solidFill>
                          <a:effectLst/>
                          <a:latin typeface="Calibri" panose="020F0502020204030204" pitchFamily="34" charset="0"/>
                        </a:rPr>
                        <a:t>Computer Products </a:t>
                      </a:r>
                      <a:endParaRPr lang="en-US" sz="900" b="0" i="0" u="none" strike="noStrike" dirty="0">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88718094"/>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JR Micro</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Minority Women Owned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de-DE" sz="500" b="0" i="0" u="none" strike="noStrike" dirty="0">
                          <a:solidFill>
                            <a:srgbClr val="000000"/>
                          </a:solidFill>
                          <a:effectLst/>
                          <a:latin typeface="Calibri" panose="020F0502020204030204" pitchFamily="34" charset="0"/>
                        </a:rPr>
                        <a:t>Jennifer Raber jennifer@microsystems.net</a:t>
                      </a:r>
                      <a:endParaRPr lang="de-DE"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OMWBE - MWBE</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8592827"/>
                  </a:ext>
                </a:extLst>
              </a:tr>
              <a:tr h="110010">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Ovation Technology</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Minority owned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Malcolm Waters malcom@ovttech.com</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OMWBE - MBE</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4418966"/>
                  </a:ext>
                </a:extLst>
              </a:tr>
              <a:tr h="110010">
                <a:tc>
                  <a:txBody>
                    <a:bodyPr/>
                    <a:lstStyle/>
                    <a:p>
                      <a:pPr algn="l" fontAlgn="b">
                        <a:spcBef>
                          <a:spcPts val="0"/>
                        </a:spcBef>
                        <a:spcAft>
                          <a:spcPts val="0"/>
                        </a:spcAft>
                      </a:pPr>
                      <a:r>
                        <a:rPr lang="fr-FR" sz="500" b="0" i="0" u="none" strike="noStrike">
                          <a:solidFill>
                            <a:srgbClr val="000000"/>
                          </a:solidFill>
                          <a:effectLst/>
                          <a:latin typeface="Calibri" panose="020F0502020204030204" pitchFamily="34" charset="0"/>
                        </a:rPr>
                        <a:t>Jones &amp; Associates Contract Services LLC</a:t>
                      </a:r>
                      <a:endParaRPr lang="fr-FR"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Minority owned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fi-FI" sz="500" b="0" i="0" u="none" strike="noStrike">
                          <a:solidFill>
                            <a:srgbClr val="000000"/>
                          </a:solidFill>
                          <a:effectLst/>
                          <a:latin typeface="Calibri" panose="020F0502020204030204" pitchFamily="34" charset="0"/>
                        </a:rPr>
                        <a:t>Joseph Jones jjones5721@gmail.com</a:t>
                      </a:r>
                      <a:endParaRPr lang="fi-FI"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OMWBE - MBE</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231241"/>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GMI</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Minority Women Owned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Tom Guyton tom.guyton@GMI.com</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National Minority Supplier Development Council (NMSDC)</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Ariba Catalog</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3151593"/>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Zones</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Minority Owned Large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de-DE" sz="500" b="0" i="0" u="none" strike="noStrike" dirty="0">
                          <a:solidFill>
                            <a:srgbClr val="000000"/>
                          </a:solidFill>
                          <a:effectLst/>
                          <a:latin typeface="Calibri" panose="020F0502020204030204" pitchFamily="34" charset="0"/>
                        </a:rPr>
                        <a:t>Tammy Schneider  tammy.schneider@zones.com</a:t>
                      </a:r>
                      <a:endParaRPr lang="de-DE"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National Minority Supplier Development Council (NMSDC)</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Ariba Catalog</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4877835"/>
                  </a:ext>
                </a:extLst>
              </a:tr>
              <a:tr h="110010">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SHI</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Minority Owned Large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PeterAzarian  Peter_Azarian@SHI.com</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National Minority Supplier Development Council (NMSDC)</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Ariba Catalog</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5364610"/>
                  </a:ext>
                </a:extLst>
              </a:tr>
              <a:tr h="152170">
                <a:tc gridSpan="5">
                  <a:txBody>
                    <a:bodyPr/>
                    <a:lstStyle/>
                    <a:p>
                      <a:pPr algn="ctr" fontAlgn="b">
                        <a:spcBef>
                          <a:spcPts val="0"/>
                        </a:spcBef>
                        <a:spcAft>
                          <a:spcPts val="0"/>
                        </a:spcAft>
                      </a:pPr>
                      <a:r>
                        <a:rPr lang="en-US" sz="500" b="1" i="0" u="none" strike="noStrike">
                          <a:solidFill>
                            <a:srgbClr val="000000"/>
                          </a:solidFill>
                          <a:effectLst/>
                          <a:latin typeface="Calibri" panose="020F0502020204030204" pitchFamily="34" charset="0"/>
                        </a:rPr>
                        <a:t>Scientific - Research Products - Electronics</a:t>
                      </a:r>
                      <a:endParaRPr lang="en-US" sz="900" b="0" i="0" u="none" strike="noStrike">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11365428"/>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Neta Scientific, Inc.</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Women Owned Disadvantaged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hlinkClick r:id="rId4"/>
                        </a:rPr>
                        <a:t>Casey Bridges Casey.Bridges@netascientific.com</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Federal - SBA</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Ariba Catalog</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5208587"/>
                  </a:ext>
                </a:extLst>
              </a:tr>
              <a:tr h="196294">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The McConnell Group Inc.</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 Disadvantaged,  Veteran and Service Disabled Veteran OwnedSmall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Nicole McConnell Hrescak nmcconnell@themccgroup.com | Web: www.themccgroup.com  </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Federal - SBA</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8606006"/>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Cedar Mountain Supply Inc.</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Small Business HUBZone</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500" b="0" i="0" u="none" strike="noStrike" dirty="0">
                          <a:solidFill>
                            <a:srgbClr val="000000"/>
                          </a:solidFill>
                          <a:effectLst/>
                          <a:latin typeface="Calibri" panose="020F0502020204030204" pitchFamily="34" charset="0"/>
                        </a:rPr>
                        <a:t> </a:t>
                      </a:r>
                      <a:endParaRPr lang="en-US" sz="1350" b="1" i="0" kern="1200" dirty="0">
                        <a:solidFill>
                          <a:schemeClr val="tx1"/>
                        </a:solidFill>
                        <a:effectLst/>
                        <a:latin typeface="+mn-lt"/>
                        <a:ea typeface="+mn-ea"/>
                        <a:cs typeface="+mn-cs"/>
                      </a:endParaRPr>
                    </a:p>
                    <a:p>
                      <a:r>
                        <a:rPr lang="en-US" sz="500" u="sng" kern="1200" dirty="0">
                          <a:solidFill>
                            <a:schemeClr val="tx1"/>
                          </a:solidFill>
                          <a:effectLst/>
                          <a:latin typeface="+mn-lt"/>
                          <a:ea typeface="+mn-ea"/>
                          <a:cs typeface="+mn-cs"/>
                          <a:hlinkClick r:id="rId5"/>
                        </a:rPr>
                        <a:t>Daniel Murphy</a:t>
                      </a:r>
                      <a:r>
                        <a:rPr lang="en-US" sz="500" kern="1200" dirty="0">
                          <a:solidFill>
                            <a:schemeClr val="tx1"/>
                          </a:solidFill>
                          <a:effectLst/>
                          <a:latin typeface="+mn-lt"/>
                          <a:ea typeface="+mn-ea"/>
                          <a:cs typeface="+mn-cs"/>
                        </a:rPr>
                        <a:t>  General Manager/Sales</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Federal - SBA</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0287821"/>
                  </a:ext>
                </a:extLst>
              </a:tr>
              <a:tr h="152170">
                <a:tc gridSpan="5">
                  <a:txBody>
                    <a:bodyPr/>
                    <a:lstStyle/>
                    <a:p>
                      <a:pPr algn="ctr" fontAlgn="b">
                        <a:spcBef>
                          <a:spcPts val="0"/>
                        </a:spcBef>
                        <a:spcAft>
                          <a:spcPts val="0"/>
                        </a:spcAft>
                      </a:pPr>
                      <a:r>
                        <a:rPr lang="en-US" sz="500" b="1" i="0" u="none" strike="noStrike" dirty="0">
                          <a:solidFill>
                            <a:srgbClr val="000000"/>
                          </a:solidFill>
                          <a:effectLst/>
                          <a:latin typeface="Calibri" panose="020F0502020204030204" pitchFamily="34" charset="0"/>
                        </a:rPr>
                        <a:t>Industrial Supplies </a:t>
                      </a:r>
                      <a:endParaRPr lang="en-US" sz="900" b="0" i="0" u="none" strike="noStrike" dirty="0">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78172239"/>
                  </a:ext>
                </a:extLst>
              </a:tr>
              <a:tr h="83798">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Excel Safety</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Women/Minority Owned Small Business - HUB Zone</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 </a:t>
                      </a:r>
                      <a:r>
                        <a:rPr lang="en-US" sz="500" kern="1200" dirty="0">
                          <a:solidFill>
                            <a:schemeClr val="tx1"/>
                          </a:solidFill>
                          <a:effectLst/>
                          <a:latin typeface="+mn-lt"/>
                          <a:ea typeface="+mn-ea"/>
                          <a:cs typeface="+mn-cs"/>
                        </a:rPr>
                        <a:t>Irene Reyes </a:t>
                      </a:r>
                      <a:r>
                        <a:rPr lang="en-US" sz="500" u="sng" kern="1200" dirty="0">
                          <a:solidFill>
                            <a:schemeClr val="tx1"/>
                          </a:solidFill>
                          <a:effectLst/>
                          <a:latin typeface="+mn-lt"/>
                          <a:ea typeface="+mn-ea"/>
                          <a:cs typeface="+mn-cs"/>
                          <a:hlinkClick r:id="rId6"/>
                        </a:rPr>
                        <a:t>glovelady@excelsupplycompany.com</a:t>
                      </a:r>
                      <a:endParaRPr lang="en-US" sz="5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OMWBE - MWBE</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Ariba Catalog</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2571006"/>
                  </a:ext>
                </a:extLst>
              </a:tr>
              <a:tr h="164655">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The Part Works Inc. dba Plumbing Parts Supply, TMS</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Women Owned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Chris Schroeder chris@thepartworks.com</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OMWBE - WBE</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0885172"/>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Pacific Office Solutions, LLC</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Women owned small disadvantaged HUBZone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 Julie Valdez &lt;jvaldez@posolutions.com&gt;</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OMWBE - MWBE</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Ariba Catalog</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98008"/>
                  </a:ext>
                </a:extLst>
              </a:tr>
              <a:tr h="152170">
                <a:tc gridSpan="5">
                  <a:txBody>
                    <a:bodyPr/>
                    <a:lstStyle/>
                    <a:p>
                      <a:pPr algn="ctr" fontAlgn="b">
                        <a:spcBef>
                          <a:spcPts val="0"/>
                        </a:spcBef>
                        <a:spcAft>
                          <a:spcPts val="0"/>
                        </a:spcAft>
                      </a:pPr>
                      <a:r>
                        <a:rPr lang="en-US" sz="500" b="1" i="0" u="none" strike="noStrike" dirty="0">
                          <a:solidFill>
                            <a:srgbClr val="000000"/>
                          </a:solidFill>
                          <a:effectLst/>
                          <a:latin typeface="Calibri" panose="020F0502020204030204" pitchFamily="34" charset="0"/>
                        </a:rPr>
                        <a:t>Audio Visual Products</a:t>
                      </a:r>
                      <a:endParaRPr lang="en-US" sz="900" b="0" i="0" u="none" strike="noStrike" dirty="0">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17659075"/>
                  </a:ext>
                </a:extLst>
              </a:tr>
              <a:tr h="36883">
                <a:tc>
                  <a:txBody>
                    <a:bodyPr/>
                    <a:lstStyle/>
                    <a:p>
                      <a:pPr algn="l" fontAlgn="b">
                        <a:spcBef>
                          <a:spcPts val="0"/>
                        </a:spcBef>
                        <a:spcAft>
                          <a:spcPts val="0"/>
                        </a:spcAft>
                      </a:pP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 </a:t>
                      </a:r>
                      <a:endParaRPr lang="en-US" sz="5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endParaRPr lang="en-US" sz="5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2921709"/>
                  </a:ext>
                </a:extLst>
              </a:tr>
              <a:tr h="110010">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Troxell Communications Inc</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Disadvantaged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keith.evans@trox.com</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Federal - SBA</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Ariba Catalog</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0255324"/>
                  </a:ext>
                </a:extLst>
              </a:tr>
              <a:tr h="152170">
                <a:tc gridSpan="5">
                  <a:txBody>
                    <a:bodyPr/>
                    <a:lstStyle/>
                    <a:p>
                      <a:pPr algn="ctr" fontAlgn="b">
                        <a:spcBef>
                          <a:spcPts val="0"/>
                        </a:spcBef>
                        <a:spcAft>
                          <a:spcPts val="0"/>
                        </a:spcAft>
                      </a:pPr>
                      <a:r>
                        <a:rPr lang="en-US" sz="500" b="1" i="0" u="none" strike="noStrike" dirty="0">
                          <a:solidFill>
                            <a:srgbClr val="000000"/>
                          </a:solidFill>
                          <a:effectLst/>
                          <a:latin typeface="Calibri" panose="020F0502020204030204" pitchFamily="34" charset="0"/>
                        </a:rPr>
                        <a:t>Website Design</a:t>
                      </a:r>
                      <a:endParaRPr lang="en-US" sz="900" b="0" i="0" u="none" strike="noStrike" dirty="0">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03734574"/>
                  </a:ext>
                </a:extLst>
              </a:tr>
              <a:tr h="110010">
                <a:tc>
                  <a:txBody>
                    <a:bodyPr/>
                    <a:lstStyle/>
                    <a:p>
                      <a:pPr algn="l" fontAlgn="b">
                        <a:spcBef>
                          <a:spcPts val="0"/>
                        </a:spcBef>
                        <a:spcAft>
                          <a:spcPts val="0"/>
                        </a:spcAft>
                      </a:pPr>
                      <a:r>
                        <a:rPr lang="en-US" sz="500" b="0" i="0" u="none" strike="noStrike" dirty="0" err="1">
                          <a:solidFill>
                            <a:srgbClr val="000000"/>
                          </a:solidFill>
                          <a:effectLst/>
                          <a:latin typeface="Calibri" panose="020F0502020204030204" pitchFamily="34" charset="0"/>
                        </a:rPr>
                        <a:t>CodeSmart</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Women Owned Disadvantaged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de-DE" sz="500" b="0" i="0" u="none" strike="noStrike">
                          <a:solidFill>
                            <a:srgbClr val="000000"/>
                          </a:solidFill>
                          <a:effectLst/>
                          <a:latin typeface="Calibri" panose="020F0502020204030204" pitchFamily="34" charset="0"/>
                        </a:rPr>
                        <a:t>Mark Meyer mark.meyer@codesmartinc.com</a:t>
                      </a:r>
                      <a:endParaRPr lang="de-DE"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spcBef>
                          <a:spcPts val="0"/>
                        </a:spcBef>
                        <a:spcAft>
                          <a:spcPts val="0"/>
                        </a:spcAft>
                      </a:pPr>
                      <a:r>
                        <a:rPr lang="en-US" sz="500" b="0" i="0" u="none" strike="noStrike">
                          <a:solidFill>
                            <a:srgbClr val="000000"/>
                          </a:solidFill>
                          <a:effectLst/>
                          <a:latin typeface="Calibri" panose="020F0502020204030204" pitchFamily="34" charset="0"/>
                        </a:rPr>
                        <a:t>Federal - SBA</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1532194"/>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Parallel Public Works</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Disadvantaged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sng" strike="noStrike">
                          <a:solidFill>
                            <a:srgbClr val="0563C1"/>
                          </a:solidFill>
                          <a:effectLst/>
                          <a:latin typeface="Calibri" panose="020F0502020204030204" pitchFamily="34" charset="0"/>
                          <a:hlinkClick r:id="rId7"/>
                        </a:rPr>
                        <a:t>contact@parellelpublicworks.com</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spcBef>
                          <a:spcPts val="0"/>
                        </a:spcBef>
                        <a:spcAft>
                          <a:spcPts val="0"/>
                        </a:spcAft>
                      </a:pPr>
                      <a:r>
                        <a:rPr lang="en-US" sz="500" b="0" i="0" u="none" strike="noStrike">
                          <a:solidFill>
                            <a:srgbClr val="000000"/>
                          </a:solidFill>
                          <a:effectLst/>
                          <a:latin typeface="Calibri" panose="020F0502020204030204" pitchFamily="34" charset="0"/>
                        </a:rPr>
                        <a:t>Federal - SBA</a:t>
                      </a:r>
                      <a:endParaRPr lang="en-US" sz="900" b="0" i="0" u="none" strike="noStrike">
                        <a:effectLst/>
                        <a:latin typeface="Arial" panose="020B0604020202020204" pitchFamily="34" charset="0"/>
                      </a:endParaRPr>
                    </a:p>
                  </a:txBody>
                  <a:tcPr marL="4735" marR="4735" marT="47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0502852"/>
                  </a:ext>
                </a:extLst>
              </a:tr>
              <a:tr h="152170">
                <a:tc gridSpan="5">
                  <a:txBody>
                    <a:bodyPr/>
                    <a:lstStyle/>
                    <a:p>
                      <a:pPr algn="ctr" fontAlgn="b">
                        <a:spcBef>
                          <a:spcPts val="0"/>
                        </a:spcBef>
                        <a:spcAft>
                          <a:spcPts val="0"/>
                        </a:spcAft>
                      </a:pPr>
                      <a:r>
                        <a:rPr lang="en-US" sz="500" b="1" i="0" u="none" strike="noStrike">
                          <a:solidFill>
                            <a:srgbClr val="000000"/>
                          </a:solidFill>
                          <a:effectLst/>
                          <a:latin typeface="Calibri" panose="020F0502020204030204" pitchFamily="34" charset="0"/>
                        </a:rPr>
                        <a:t>Travel Agencies</a:t>
                      </a:r>
                      <a:endParaRPr lang="en-US" sz="900" b="0" i="0" u="none" strike="noStrike">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59422897"/>
                  </a:ext>
                </a:extLst>
              </a:tr>
              <a:tr h="110010">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Tangerine Travel</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Women Owned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 Molly Thomson molly@tangerinetravel.com</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 Federal - SBA</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968246"/>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 </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9635461"/>
                  </a:ext>
                </a:extLst>
              </a:tr>
              <a:tr h="152170">
                <a:tc gridSpan="5">
                  <a:txBody>
                    <a:bodyPr/>
                    <a:lstStyle/>
                    <a:p>
                      <a:pPr algn="ctr" fontAlgn="b">
                        <a:spcBef>
                          <a:spcPts val="0"/>
                        </a:spcBef>
                        <a:spcAft>
                          <a:spcPts val="0"/>
                        </a:spcAft>
                      </a:pPr>
                      <a:r>
                        <a:rPr lang="en-US" sz="500" b="1" i="0" u="none" strike="noStrike" dirty="0">
                          <a:solidFill>
                            <a:srgbClr val="000000"/>
                          </a:solidFill>
                          <a:effectLst/>
                          <a:latin typeface="Calibri" panose="020F0502020204030204" pitchFamily="34" charset="0"/>
                        </a:rPr>
                        <a:t>Furniture</a:t>
                      </a:r>
                      <a:endParaRPr lang="en-US" sz="900" b="0" i="0" u="none" strike="noStrike" dirty="0">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67327461"/>
                  </a:ext>
                </a:extLst>
              </a:tr>
              <a:tr h="143148">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Ebony Office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Minority Owned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 Ronda </a:t>
                      </a:r>
                      <a:r>
                        <a:rPr lang="en-US" sz="500" u="sng" kern="1200" dirty="0">
                          <a:solidFill>
                            <a:schemeClr val="tx1"/>
                          </a:solidFill>
                          <a:effectLst/>
                          <a:latin typeface="+mn-lt"/>
                          <a:ea typeface="+mn-ea"/>
                          <a:cs typeface="+mn-cs"/>
                          <a:hlinkClick r:id="rId8"/>
                        </a:rPr>
                        <a:t>rebony50@aol.com</a:t>
                      </a:r>
                      <a:endParaRPr lang="en-US" sz="5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OMWBE- MWBE</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4739126"/>
                  </a:ext>
                </a:extLst>
              </a:tr>
              <a:tr h="110010">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Systems Source</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Women Owned Small Business</a:t>
                      </a:r>
                      <a:endParaRPr lang="en-US" sz="5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 </a:t>
                      </a:r>
                      <a:r>
                        <a:rPr lang="en-US" sz="500" kern="1200" dirty="0">
                          <a:solidFill>
                            <a:schemeClr val="tx1"/>
                          </a:solidFill>
                          <a:effectLst/>
                          <a:latin typeface="+mn-lt"/>
                          <a:ea typeface="+mn-ea"/>
                          <a:cs typeface="+mn-cs"/>
                        </a:rPr>
                        <a:t>Kyle Smith </a:t>
                      </a:r>
                      <a:r>
                        <a:rPr lang="en-US" sz="500" u="sng" kern="1200" dirty="0">
                          <a:solidFill>
                            <a:schemeClr val="tx1"/>
                          </a:solidFill>
                          <a:effectLst/>
                          <a:latin typeface="+mn-lt"/>
                          <a:ea typeface="+mn-ea"/>
                          <a:cs typeface="+mn-cs"/>
                          <a:hlinkClick r:id="rId9"/>
                        </a:rPr>
                        <a:t>ksmith@systemsource.com</a:t>
                      </a:r>
                      <a:endParaRPr lang="en-US" sz="5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Federal - SBA</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3653535"/>
                  </a:ext>
                </a:extLst>
              </a:tr>
              <a:tr h="152170">
                <a:tc gridSpan="5">
                  <a:txBody>
                    <a:bodyPr/>
                    <a:lstStyle/>
                    <a:p>
                      <a:pPr algn="ctr" fontAlgn="b">
                        <a:spcBef>
                          <a:spcPts val="0"/>
                        </a:spcBef>
                        <a:spcAft>
                          <a:spcPts val="0"/>
                        </a:spcAft>
                      </a:pPr>
                      <a:r>
                        <a:rPr lang="en-US" sz="500" b="1" i="0" u="none" strike="noStrike">
                          <a:solidFill>
                            <a:srgbClr val="000000"/>
                          </a:solidFill>
                          <a:effectLst/>
                          <a:latin typeface="Calibri" panose="020F0502020204030204" pitchFamily="34" charset="0"/>
                        </a:rPr>
                        <a:t>Telecom Products - Headsets - Teleconferencing - Video</a:t>
                      </a:r>
                      <a:endParaRPr lang="en-US" sz="900" b="0" i="0" u="none" strike="noStrike">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66032652"/>
                  </a:ext>
                </a:extLst>
              </a:tr>
              <a:tr h="137872">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Eloquent </a:t>
                      </a:r>
                      <a:r>
                        <a:rPr lang="en-US" sz="500" b="0" i="0" u="none" strike="noStrike" dirty="0" err="1">
                          <a:solidFill>
                            <a:srgbClr val="000000"/>
                          </a:solidFill>
                          <a:effectLst/>
                          <a:latin typeface="Calibri" panose="020F0502020204030204" pitchFamily="34" charset="0"/>
                        </a:rPr>
                        <a:t>Copr</a:t>
                      </a:r>
                      <a:r>
                        <a:rPr lang="en-US" sz="500" b="0" i="0" u="none" strike="noStrike" dirty="0">
                          <a:solidFill>
                            <a:srgbClr val="000000"/>
                          </a:solidFill>
                          <a:effectLst/>
                          <a:latin typeface="Calibri" panose="020F0502020204030204" pitchFamily="34" charset="0"/>
                        </a:rPr>
                        <a:t> dba Business Telecom Products BTPI - Eloquent Corp.</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Minority Women Owned Business</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pl-PL" sz="500" b="0" i="0" u="none" strike="noStrike" dirty="0">
                          <a:solidFill>
                            <a:srgbClr val="000000"/>
                          </a:solidFill>
                          <a:effectLst/>
                          <a:latin typeface="Calibri" panose="020F0502020204030204" pitchFamily="34" charset="0"/>
                        </a:rPr>
                        <a:t>Jimi Shah jshah@btpi.com</a:t>
                      </a:r>
                      <a:endParaRPr lang="pl-PL"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OMWBE - MWBE </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Ariba Catalog - hosted</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0628492"/>
                  </a:ext>
                </a:extLst>
              </a:tr>
              <a:tr h="152170">
                <a:tc gridSpan="5">
                  <a:txBody>
                    <a:bodyPr/>
                    <a:lstStyle/>
                    <a:p>
                      <a:pPr algn="ctr" fontAlgn="b">
                        <a:spcBef>
                          <a:spcPts val="0"/>
                        </a:spcBef>
                        <a:spcAft>
                          <a:spcPts val="0"/>
                        </a:spcAft>
                      </a:pPr>
                      <a:r>
                        <a:rPr lang="en-US" sz="500" b="1" i="0" u="none" strike="noStrike" dirty="0">
                          <a:solidFill>
                            <a:srgbClr val="000000"/>
                          </a:solidFill>
                          <a:effectLst/>
                          <a:latin typeface="Calibri" panose="020F0502020204030204" pitchFamily="34" charset="0"/>
                        </a:rPr>
                        <a:t>Catering</a:t>
                      </a:r>
                      <a:endParaRPr lang="en-US" sz="900" b="0" i="0" u="none" strike="noStrike" dirty="0">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12410902"/>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Dayosense Catering</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Minority Women Owned small business</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s-ES" sz="500" b="0" i="0" u="none" strike="noStrike">
                          <a:solidFill>
                            <a:srgbClr val="000000"/>
                          </a:solidFill>
                          <a:effectLst/>
                          <a:latin typeface="Calibri" panose="020F0502020204030204" pitchFamily="34" charset="0"/>
                        </a:rPr>
                        <a:t>Dayo Jones dayo@dayosense.com</a:t>
                      </a:r>
                      <a:endParaRPr lang="es-E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OMWBE - MWBE</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3784179"/>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Gourmondo Catering Co</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Women owned small business</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fi-FI" sz="500" b="0" i="0" u="none" strike="noStrike" dirty="0">
                          <a:solidFill>
                            <a:srgbClr val="000000"/>
                          </a:solidFill>
                          <a:effectLst/>
                          <a:latin typeface="Calibri" panose="020F0502020204030204" pitchFamily="34" charset="0"/>
                        </a:rPr>
                        <a:t>Alissa Leinonen alissa@gourmondoco.com</a:t>
                      </a:r>
                      <a:endParaRPr lang="fi-FI"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OMWBE - WBE</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8752913"/>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Terentino Catering</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Women owned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 </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Federal - SBA</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5776048"/>
                  </a:ext>
                </a:extLst>
              </a:tr>
              <a:tr h="152170">
                <a:tc gridSpan="5">
                  <a:txBody>
                    <a:bodyPr/>
                    <a:lstStyle/>
                    <a:p>
                      <a:pPr algn="ctr" fontAlgn="b">
                        <a:spcBef>
                          <a:spcPts val="0"/>
                        </a:spcBef>
                        <a:spcAft>
                          <a:spcPts val="0"/>
                        </a:spcAft>
                      </a:pPr>
                      <a:r>
                        <a:rPr lang="en-US" sz="500" b="1" i="0" u="none" strike="noStrike" dirty="0">
                          <a:solidFill>
                            <a:srgbClr val="000000"/>
                          </a:solidFill>
                          <a:effectLst/>
                          <a:latin typeface="Calibri" panose="020F0502020204030204" pitchFamily="34" charset="0"/>
                        </a:rPr>
                        <a:t>Consulting -Project management, process management, process improvement, facilitation, &amp; business consulting</a:t>
                      </a:r>
                      <a:endParaRPr lang="en-US" sz="900" b="0" i="0" u="none" strike="noStrike" dirty="0">
                        <a:effectLst/>
                        <a:latin typeface="Arial" panose="020B0604020202020204" pitchFamily="34" charset="0"/>
                      </a:endParaRPr>
                    </a:p>
                  </a:txBody>
                  <a:tcPr marL="45455" marR="45455" marT="22727" marB="2272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47640342"/>
                  </a:ext>
                </a:extLst>
              </a:tr>
              <a:tr h="137736">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TokuSaku Inc.</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Minority Owned Small business</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da-DK" sz="500" b="0" i="0" u="none" strike="noStrike" dirty="0">
                          <a:solidFill>
                            <a:srgbClr val="000000"/>
                          </a:solidFill>
                          <a:effectLst/>
                          <a:latin typeface="Calibri" panose="020F0502020204030204" pitchFamily="34" charset="0"/>
                        </a:rPr>
                        <a:t>Mary Svendsen marysvendsen@tokusaku.com</a:t>
                      </a:r>
                      <a:endParaRPr lang="da-DK"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OMWBE - MBE</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 </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4924621"/>
                  </a:ext>
                </a:extLst>
              </a:tr>
              <a:tr h="110010">
                <a:tc>
                  <a:txBody>
                    <a:bodyPr/>
                    <a:lstStyle/>
                    <a:p>
                      <a:pPr algn="l" fontAlgn="b">
                        <a:spcBef>
                          <a:spcPts val="0"/>
                        </a:spcBef>
                        <a:spcAft>
                          <a:spcPts val="0"/>
                        </a:spcAft>
                      </a:pPr>
                      <a:r>
                        <a:rPr lang="en-US" sz="500" b="0" i="0" u="none" strike="noStrike">
                          <a:solidFill>
                            <a:srgbClr val="000000"/>
                          </a:solidFill>
                          <a:effectLst/>
                          <a:latin typeface="Calibri" panose="020F0502020204030204" pitchFamily="34" charset="0"/>
                        </a:rPr>
                        <a:t>ProjectCorps</a:t>
                      </a:r>
                      <a:endParaRPr lang="en-US" sz="900" b="0" i="0" u="none" strike="noStrike">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a:solidFill>
                            <a:srgbClr val="000000"/>
                          </a:solidFill>
                          <a:effectLst/>
                          <a:latin typeface="Calibri" panose="020F0502020204030204" pitchFamily="34" charset="0"/>
                        </a:rPr>
                        <a:t>Women Owned Small Business</a:t>
                      </a:r>
                      <a:endParaRPr lang="en-US" sz="900" b="0" i="0" u="none" strike="noStrike">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500" b="0" i="0" u="none" strike="noStrike" dirty="0">
                          <a:solidFill>
                            <a:srgbClr val="000000"/>
                          </a:solidFill>
                          <a:effectLst/>
                          <a:latin typeface="Calibri" panose="020F0502020204030204" pitchFamily="34" charset="0"/>
                        </a:rPr>
                        <a:t>Shelley </a:t>
                      </a:r>
                      <a:r>
                        <a:rPr lang="en-US" sz="500" b="0" i="0" u="none" strike="noStrike" dirty="0" err="1">
                          <a:solidFill>
                            <a:srgbClr val="000000"/>
                          </a:solidFill>
                          <a:effectLst/>
                          <a:latin typeface="Calibri" panose="020F0502020204030204" pitchFamily="34" charset="0"/>
                        </a:rPr>
                        <a:t>Gaddee</a:t>
                      </a:r>
                      <a:r>
                        <a:rPr lang="en-US" sz="500" b="0" i="0" u="none" strike="noStrike" dirty="0">
                          <a:solidFill>
                            <a:srgbClr val="000000"/>
                          </a:solidFill>
                          <a:effectLst/>
                          <a:latin typeface="Calibri" panose="020F0502020204030204" pitchFamily="34" charset="0"/>
                        </a:rPr>
                        <a:t> sgaddie@projectcorps.com</a:t>
                      </a:r>
                      <a:endParaRPr lang="en-US" sz="900" b="0" i="0" u="none" strike="noStrike" dirty="0">
                        <a:effectLst/>
                        <a:latin typeface="Arial" panose="020B0604020202020204" pitchFamily="34" charset="0"/>
                      </a:endParaRPr>
                    </a:p>
                  </a:txBody>
                  <a:tcPr marL="4735" marR="4735" marT="4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Federal - SBA</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500" b="0" i="0" u="none" strike="noStrike" dirty="0">
                          <a:solidFill>
                            <a:srgbClr val="000000"/>
                          </a:solidFill>
                          <a:effectLst/>
                          <a:latin typeface="Calibri" panose="020F0502020204030204" pitchFamily="34" charset="0"/>
                        </a:rPr>
                        <a:t> </a:t>
                      </a:r>
                      <a:endParaRPr lang="en-US" sz="900" b="0" i="0" u="none" strike="noStrike" dirty="0">
                        <a:effectLst/>
                        <a:latin typeface="Arial" panose="020B0604020202020204" pitchFamily="34" charset="0"/>
                      </a:endParaRPr>
                    </a:p>
                  </a:txBody>
                  <a:tcPr marL="4735" marR="4735" marT="47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5191620"/>
                  </a:ext>
                </a:extLst>
              </a:tr>
            </a:tbl>
          </a:graphicData>
        </a:graphic>
      </p:graphicFrame>
    </p:spTree>
    <p:extLst>
      <p:ext uri="{BB962C8B-B14F-4D97-AF65-F5344CB8AC3E}">
        <p14:creationId xmlns:p14="http://schemas.microsoft.com/office/powerpoint/2010/main" val="2359035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73357" y="371511"/>
            <a:ext cx="8184662" cy="753905"/>
          </a:xfrm>
        </p:spPr>
        <p:txBody>
          <a:bodyPr>
            <a:normAutofit/>
          </a:bodyPr>
          <a:lstStyle/>
          <a:p>
            <a:pPr algn="ctr"/>
            <a:r>
              <a:rPr lang="en-US" sz="2800" dirty="0">
                <a:latin typeface="+mn-lt"/>
              </a:rPr>
              <a:t>Procurement Contacts</a:t>
            </a:r>
          </a:p>
        </p:txBody>
      </p:sp>
      <p:sp>
        <p:nvSpPr>
          <p:cNvPr id="3" name="Text Placeholder 2"/>
          <p:cNvSpPr>
            <a:spLocks noGrp="1"/>
          </p:cNvSpPr>
          <p:nvPr>
            <p:ph type="body" sz="quarter" idx="11"/>
          </p:nvPr>
        </p:nvSpPr>
        <p:spPr>
          <a:xfrm>
            <a:off x="773357" y="1447060"/>
            <a:ext cx="7945344" cy="5039429"/>
          </a:xfrm>
        </p:spPr>
        <p:txBody>
          <a:bodyPr/>
          <a:lstStyle/>
          <a:p>
            <a:pPr marL="0" indent="0">
              <a:buNone/>
            </a:pPr>
            <a:r>
              <a:rPr lang="en-US" sz="1200" dirty="0"/>
              <a:t>If you are unable to locate the item you need on an existing contract, and the value will exceed $10,000 (the current department approved direct buy threshold) please contact Procurement for guidance.   A formal solicitation may be required and to ensure diverse businesses have  an opportunity to compete, advance planning is important.</a:t>
            </a:r>
            <a:r>
              <a:rPr lang="en-US" sz="1400" dirty="0">
                <a:latin typeface="+mn-lt"/>
              </a:rPr>
              <a:t>	</a:t>
            </a:r>
          </a:p>
          <a:p>
            <a:pPr marL="0" indent="0">
              <a:buNone/>
            </a:pPr>
            <a:r>
              <a:rPr lang="en-US" sz="1400" dirty="0">
                <a:latin typeface="+mn-lt"/>
              </a:rPr>
              <a:t> </a:t>
            </a:r>
          </a:p>
          <a:p>
            <a:pPr lvl="1">
              <a:spcBef>
                <a:spcPts val="0"/>
              </a:spcBef>
            </a:pPr>
            <a:r>
              <a:rPr lang="en-US" sz="1400" b="0" dirty="0">
                <a:latin typeface="+mn-lt"/>
              </a:rPr>
              <a:t>Kassy Ellefson </a:t>
            </a:r>
            <a:r>
              <a:rPr lang="en-US" sz="1400" b="0" dirty="0">
                <a:latin typeface="+mn-lt"/>
                <a:hlinkClick r:id="rId3"/>
              </a:rPr>
              <a:t>ellefson@uw.edu</a:t>
            </a:r>
            <a:r>
              <a:rPr lang="en-US" sz="1400" b="0" dirty="0">
                <a:latin typeface="+mn-lt"/>
              </a:rPr>
              <a:t> / Scientific</a:t>
            </a:r>
          </a:p>
          <a:p>
            <a:pPr lvl="1">
              <a:spcBef>
                <a:spcPts val="0"/>
              </a:spcBef>
            </a:pPr>
            <a:r>
              <a:rPr lang="en-US" sz="1400" b="0" dirty="0">
                <a:latin typeface="+mn-lt"/>
              </a:rPr>
              <a:t>Claudia Christensen </a:t>
            </a:r>
            <a:r>
              <a:rPr lang="en-US" sz="1400" b="0" dirty="0">
                <a:latin typeface="+mn-lt"/>
                <a:hlinkClick r:id="rId4"/>
              </a:rPr>
              <a:t>claudiac@uw.edu</a:t>
            </a:r>
            <a:r>
              <a:rPr lang="en-US" sz="1400" b="0" dirty="0">
                <a:latin typeface="+mn-lt"/>
              </a:rPr>
              <a:t> /Furniture - Small Business Administrator</a:t>
            </a:r>
          </a:p>
          <a:p>
            <a:pPr lvl="1">
              <a:spcBef>
                <a:spcPts val="0"/>
              </a:spcBef>
            </a:pPr>
            <a:r>
              <a:rPr lang="en-US" sz="1400" b="0" dirty="0">
                <a:latin typeface="+mn-lt"/>
              </a:rPr>
              <a:t>Robert Hardie / </a:t>
            </a:r>
            <a:r>
              <a:rPr lang="en-US" sz="1400" b="0" dirty="0">
                <a:latin typeface="+mn-lt"/>
                <a:hlinkClick r:id="rId5"/>
              </a:rPr>
              <a:t>bhardie@uw.edu/</a:t>
            </a:r>
            <a:r>
              <a:rPr lang="en-US" sz="1400" b="0" dirty="0">
                <a:latin typeface="+mn-lt"/>
              </a:rPr>
              <a:t> – Tacoma Campus</a:t>
            </a:r>
          </a:p>
          <a:p>
            <a:pPr lvl="1">
              <a:spcBef>
                <a:spcPts val="0"/>
              </a:spcBef>
            </a:pPr>
            <a:r>
              <a:rPr lang="en-US" sz="1400" b="0" dirty="0">
                <a:latin typeface="+mn-lt"/>
              </a:rPr>
              <a:t>Ping Huang /pinghuang@uw.edu – Catering and Conferences – Hotels</a:t>
            </a:r>
          </a:p>
          <a:p>
            <a:pPr lvl="1">
              <a:spcBef>
                <a:spcPts val="0"/>
              </a:spcBef>
            </a:pPr>
            <a:r>
              <a:rPr lang="en-US" sz="1400" b="0" dirty="0">
                <a:latin typeface="+mn-lt"/>
              </a:rPr>
              <a:t>Dawn Lake  </a:t>
            </a:r>
            <a:r>
              <a:rPr lang="en-US" sz="1400" b="0" dirty="0">
                <a:latin typeface="+mn-lt"/>
                <a:hlinkClick r:id="rId6"/>
              </a:rPr>
              <a:t>dawnlake@uw.edu</a:t>
            </a:r>
            <a:r>
              <a:rPr lang="en-US" sz="1400" b="0" dirty="0">
                <a:latin typeface="+mn-lt"/>
              </a:rPr>
              <a:t> / Consulting – Professional Services</a:t>
            </a:r>
          </a:p>
          <a:p>
            <a:pPr lvl="1">
              <a:spcBef>
                <a:spcPts val="0"/>
              </a:spcBef>
            </a:pPr>
            <a:r>
              <a:rPr lang="en-US" sz="1400" b="0" dirty="0">
                <a:latin typeface="+mn-lt"/>
              </a:rPr>
              <a:t>John Lowdon </a:t>
            </a:r>
            <a:r>
              <a:rPr lang="en-US" sz="1400" b="0" dirty="0">
                <a:latin typeface="+mn-lt"/>
                <a:hlinkClick r:id="rId7"/>
              </a:rPr>
              <a:t>jlowdon@uw.edu</a:t>
            </a:r>
            <a:r>
              <a:rPr lang="en-US" sz="1400" b="0" dirty="0">
                <a:latin typeface="+mn-lt"/>
              </a:rPr>
              <a:t> / Marine</a:t>
            </a:r>
          </a:p>
          <a:p>
            <a:pPr lvl="1">
              <a:spcBef>
                <a:spcPts val="0"/>
              </a:spcBef>
            </a:pPr>
            <a:r>
              <a:rPr lang="en-US" sz="1400" b="0" dirty="0">
                <a:latin typeface="+mn-lt"/>
              </a:rPr>
              <a:t>Lynn Magill </a:t>
            </a:r>
            <a:r>
              <a:rPr lang="en-US" sz="1400" b="0" dirty="0">
                <a:latin typeface="+mn-lt"/>
                <a:hlinkClick r:id="rId8"/>
              </a:rPr>
              <a:t>lmagill@uw.edu</a:t>
            </a:r>
            <a:r>
              <a:rPr lang="en-US" sz="1400" b="0" dirty="0">
                <a:latin typeface="+mn-lt"/>
              </a:rPr>
              <a:t> / - Audio Visual – IT and Software</a:t>
            </a:r>
          </a:p>
          <a:p>
            <a:pPr lvl="1">
              <a:spcBef>
                <a:spcPts val="0"/>
              </a:spcBef>
            </a:pPr>
            <a:r>
              <a:rPr lang="en-US" sz="1400" b="0" dirty="0">
                <a:latin typeface="+mn-lt"/>
              </a:rPr>
              <a:t>Danielle Rosenow drosenow@uw.edu Janitorial/Office Products </a:t>
            </a:r>
          </a:p>
          <a:p>
            <a:pPr lvl="1">
              <a:spcBef>
                <a:spcPts val="0"/>
              </a:spcBef>
            </a:pPr>
            <a:r>
              <a:rPr lang="en-US" sz="1400" b="0" dirty="0">
                <a:latin typeface="+mn-lt"/>
              </a:rPr>
              <a:t>Graham Sherwood </a:t>
            </a:r>
            <a:r>
              <a:rPr lang="en-US" sz="1400" b="0" dirty="0">
                <a:latin typeface="+mn-lt"/>
                <a:hlinkClick r:id="rId9"/>
              </a:rPr>
              <a:t>grams@uw.edu</a:t>
            </a:r>
            <a:r>
              <a:rPr lang="en-US" sz="1400" b="0" dirty="0">
                <a:latin typeface="+mn-lt"/>
              </a:rPr>
              <a:t> /  Housing &amp; Food Services</a:t>
            </a:r>
          </a:p>
          <a:p>
            <a:pPr lvl="1">
              <a:spcBef>
                <a:spcPts val="0"/>
              </a:spcBef>
            </a:pPr>
            <a:endParaRPr lang="en-US" sz="1000" b="0" dirty="0">
              <a:latin typeface="+mn-lt"/>
            </a:endParaRPr>
          </a:p>
          <a:p>
            <a:pPr marL="0" marR="0" indent="0">
              <a:spcBef>
                <a:spcPts val="0"/>
              </a:spcBef>
              <a:spcAft>
                <a:spcPts val="0"/>
              </a:spcAft>
              <a:buNone/>
            </a:pPr>
            <a:r>
              <a:rPr lang="en-US" sz="1000" u="sng" dirty="0">
                <a:effectLst/>
                <a:latin typeface="Calibri" panose="020F0502020204030204" pitchFamily="34" charset="0"/>
                <a:ea typeface="Calibri" panose="020F0502020204030204" pitchFamily="34" charset="0"/>
                <a:hlinkClick r:id="rId10">
                  <a:extLst>
                    <a:ext uri="{A12FA001-AC4F-418D-AE19-62706E023703}">
                      <ahyp:hlinkClr xmlns:ahyp="http://schemas.microsoft.com/office/drawing/2018/hyperlinkcolor" val="tx"/>
                    </a:ext>
                  </a:extLst>
                </a:hlinkClick>
              </a:rPr>
              <a:t>Washington State Law</a:t>
            </a:r>
            <a:r>
              <a:rPr lang="en-US" sz="1000" dirty="0">
                <a:effectLst/>
                <a:latin typeface="Calibri" panose="020F0502020204030204" pitchFamily="34" charset="0"/>
                <a:ea typeface="Calibri" panose="020F0502020204030204" pitchFamily="34" charset="0"/>
              </a:rPr>
              <a:t> does not permit the University Procurement and Contracting personnel responsible for handling/issuing and managing all competitive solicitations and purchases over $10,000, to show preference or discriminate in the awarding of contracts based on the ethnicity or gender of business owners. While the University may not establish set-asides or mandatory goals for the use of minority and women-owned businesses, the UW maintains a commitment to providing maximum practicable opportunity to participate in procurement and contracting by establishing aspirational goals.  </a:t>
            </a:r>
          </a:p>
          <a:p>
            <a:pPr marL="0" marR="0" indent="0">
              <a:spcBef>
                <a:spcPts val="0"/>
              </a:spcBef>
              <a:spcAft>
                <a:spcPts val="0"/>
              </a:spcAft>
              <a:buNone/>
            </a:pPr>
            <a:r>
              <a:rPr lang="en-US" sz="1000" dirty="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sz="1000" dirty="0">
                <a:effectLst/>
                <a:latin typeface="Calibri" panose="020F0502020204030204" pitchFamily="34" charset="0"/>
                <a:ea typeface="Calibri" panose="020F0502020204030204" pitchFamily="34" charset="0"/>
              </a:rPr>
              <a:t>Departments have the discretion to direct their departmental staff to purchase from specific contract suppliers and are encouraged to establish departmental goals for spend with diverse businesses.  Additionally, because departments have the discretion to make purchases up to $10,000 (with some exceptions), departments can purchase from a supplier of their choosing.  Ideally the first option would be to select a supplier with an existing University contract.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lvl="1">
              <a:spcBef>
                <a:spcPts val="0"/>
              </a:spcBef>
            </a:pPr>
            <a:endParaRPr lang="en-US" sz="1600" b="0" dirty="0"/>
          </a:p>
          <a:p>
            <a:pPr lvl="1">
              <a:spcBef>
                <a:spcPts val="0"/>
              </a:spcBef>
            </a:pPr>
            <a:endParaRPr lang="en-US" sz="1600" b="0" dirty="0"/>
          </a:p>
        </p:txBody>
      </p:sp>
    </p:spTree>
    <p:extLst>
      <p:ext uri="{BB962C8B-B14F-4D97-AF65-F5344CB8AC3E}">
        <p14:creationId xmlns:p14="http://schemas.microsoft.com/office/powerpoint/2010/main" val="1353056623"/>
      </p:ext>
    </p:extLst>
  </p:cSld>
  <p:clrMapOvr>
    <a:masterClrMapping/>
  </p:clrMapOvr>
</p:sld>
</file>

<file path=ppt/theme/theme1.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Custom 5">
      <a:dk1>
        <a:srgbClr val="33006F"/>
      </a:dk1>
      <a:lt1>
        <a:srgbClr val="E8D3A2"/>
      </a:lt1>
      <a:dk2>
        <a:srgbClr val="33006F"/>
      </a:dk2>
      <a:lt2>
        <a:srgbClr val="FFFFFF"/>
      </a:lt2>
      <a:accent1>
        <a:srgbClr val="33006F"/>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 Theme">
  <a:themeElements>
    <a:clrScheme name="OMWBE blue">
      <a:dk1>
        <a:sysClr val="windowText" lastClr="000000"/>
      </a:dk1>
      <a:lt1>
        <a:sysClr val="window" lastClr="FFFFFF"/>
      </a:lt1>
      <a:dk2>
        <a:srgbClr val="44546A"/>
      </a:dk2>
      <a:lt2>
        <a:srgbClr val="E7E6E6"/>
      </a:lt2>
      <a:accent1>
        <a:srgbClr val="2E75B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eme Highline PTAC">
  <a:themeElements>
    <a:clrScheme name="tp939[1]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fontScheme name="tp939[1]">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p939[1]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tp939[1]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tp939[1]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tp939[1]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tp939[1]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tp939[1]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MBDATheme1">
  <a:themeElements>
    <a:clrScheme name="Custom 5">
      <a:dk1>
        <a:srgbClr val="33006F"/>
      </a:dk1>
      <a:lt1>
        <a:srgbClr val="E8D3A2"/>
      </a:lt1>
      <a:dk2>
        <a:srgbClr val="33006F"/>
      </a:dk2>
      <a:lt2>
        <a:srgbClr val="FFFFFF"/>
      </a:lt2>
      <a:accent1>
        <a:srgbClr val="33006F"/>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BDATheme1" id="{978F039E-01E2-42E1-B1A3-2424AA0D51F1}" vid="{8AED1371-E0CA-4DF6-BC42-99B869D28DAE}"/>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A40EB5818A65945AA5BE75BFA479120" ma:contentTypeVersion="12" ma:contentTypeDescription="Create a new document." ma:contentTypeScope="" ma:versionID="dc44019846c0882288acc3da27b86bff">
  <xsd:schema xmlns:xsd="http://www.w3.org/2001/XMLSchema" xmlns:xs="http://www.w3.org/2001/XMLSchema" xmlns:p="http://schemas.microsoft.com/office/2006/metadata/properties" xmlns:ns3="d579dd25-e458-4390-be82-a1498a89fb3f" xmlns:ns4="92ad863d-a8cd-4bf3-82f4-a5ce114b75e8" targetNamespace="http://schemas.microsoft.com/office/2006/metadata/properties" ma:root="true" ma:fieldsID="3f919be50161e3a90e04edc8bd9d87e9" ns3:_="" ns4:_="">
    <xsd:import namespace="d579dd25-e458-4390-be82-a1498a89fb3f"/>
    <xsd:import namespace="92ad863d-a8cd-4bf3-82f4-a5ce114b75e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79dd25-e458-4390-be82-a1498a89fb3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2ad863d-a8cd-4bf3-82f4-a5ce114b75e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7424FF-48DC-49EC-9265-9EDC8D5A31DB}">
  <ds:schemaRefs>
    <ds:schemaRef ds:uri="http://schemas.microsoft.com/sharepoint/v3/contenttype/forms"/>
  </ds:schemaRefs>
</ds:datastoreItem>
</file>

<file path=customXml/itemProps2.xml><?xml version="1.0" encoding="utf-8"?>
<ds:datastoreItem xmlns:ds="http://schemas.openxmlformats.org/officeDocument/2006/customXml" ds:itemID="{A6251DCE-1170-4193-A39A-0CAEE62D01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79dd25-e458-4390-be82-a1498a89fb3f"/>
    <ds:schemaRef ds:uri="92ad863d-a8cd-4bf3-82f4-a5ce114b75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369148-EDD0-4F17-B467-C05D29B5BC62}">
  <ds:schemaRefs>
    <ds:schemaRef ds:uri="http://purl.org/dc/elements/1.1/"/>
    <ds:schemaRef ds:uri="http://purl.org/dc/dcmitype/"/>
    <ds:schemaRef ds:uri="http://schemas.microsoft.com/office/infopath/2007/PartnerControls"/>
    <ds:schemaRef ds:uri="http://schemas.microsoft.com/office/2006/documentManagement/types"/>
    <ds:schemaRef ds:uri="http://purl.org/dc/terms/"/>
    <ds:schemaRef ds:uri="92ad863d-a8cd-4bf3-82f4-a5ce114b75e8"/>
    <ds:schemaRef ds:uri="http://www.w3.org/XML/1998/namespace"/>
    <ds:schemaRef ds:uri="http://schemas.openxmlformats.org/package/2006/metadata/core-properties"/>
    <ds:schemaRef ds:uri="d579dd25-e458-4390-be82-a1498a89fb3f"/>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535</TotalTime>
  <Words>2133</Words>
  <Application>Microsoft Office PowerPoint</Application>
  <PresentationFormat>On-screen Show (4:3)</PresentationFormat>
  <Paragraphs>265</Paragraphs>
  <Slides>8</Slides>
  <Notes>7</Notes>
  <HiddenSlides>0</HiddenSlides>
  <MMClips>0</MMClips>
  <ScaleCrop>false</ScaleCrop>
  <HeadingPairs>
    <vt:vector size="6" baseType="variant">
      <vt:variant>
        <vt:lpstr>Fonts Used</vt:lpstr>
      </vt:variant>
      <vt:variant>
        <vt:i4>12</vt:i4>
      </vt:variant>
      <vt:variant>
        <vt:lpstr>Theme</vt:lpstr>
      </vt:variant>
      <vt:variant>
        <vt:i4>5</vt:i4>
      </vt:variant>
      <vt:variant>
        <vt:lpstr>Slide Titles</vt:lpstr>
      </vt:variant>
      <vt:variant>
        <vt:i4>8</vt:i4>
      </vt:variant>
    </vt:vector>
  </HeadingPairs>
  <TitlesOfParts>
    <vt:vector size="25" baseType="lpstr">
      <vt:lpstr>&amp;quot</vt:lpstr>
      <vt:lpstr>Arial</vt:lpstr>
      <vt:lpstr>Calibri</vt:lpstr>
      <vt:lpstr>Encode Sans Normal Black</vt:lpstr>
      <vt:lpstr>Franklin Gothic Medium Cond</vt:lpstr>
      <vt:lpstr>Garamond</vt:lpstr>
      <vt:lpstr>Gill Sans MT</vt:lpstr>
      <vt:lpstr>Lucida Grande</vt:lpstr>
      <vt:lpstr>Open Sans</vt:lpstr>
      <vt:lpstr>Open Sans Light</vt:lpstr>
      <vt:lpstr>Uni Sans Regular</vt:lpstr>
      <vt:lpstr>Wingdings</vt:lpstr>
      <vt:lpstr>Custom Design</vt:lpstr>
      <vt:lpstr>1_Custom Design</vt:lpstr>
      <vt:lpstr>1_Office Theme</vt:lpstr>
      <vt:lpstr>Theme Highline PTAC</vt:lpstr>
      <vt:lpstr>MBDATheme1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Presentation - Campus - 2-14-2022</dc:title>
  <dc:creator>claudia christensen</dc:creator>
  <cp:lastModifiedBy>Claudia Christensen</cp:lastModifiedBy>
  <cp:revision>25</cp:revision>
  <cp:lastPrinted>2016-08-17T18:38:17Z</cp:lastPrinted>
  <dcterms:created xsi:type="dcterms:W3CDTF">2014-10-14T00:51:43Z</dcterms:created>
  <dcterms:modified xsi:type="dcterms:W3CDTF">2022-02-26T01:10:57Z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0x0101004A40EB5818A65945AA5BE75BFA479120</vt:lpwstr>
  </property>
</Properties>
</file>