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  <p:sldMasterId id="2147483652" r:id="rId5"/>
  </p:sldMasterIdLst>
  <p:sldIdLst>
    <p:sldId id="259" r:id="rId6"/>
    <p:sldId id="631" r:id="rId7"/>
    <p:sldId id="628" r:id="rId8"/>
    <p:sldId id="633" r:id="rId9"/>
    <p:sldId id="634" r:id="rId10"/>
    <p:sldId id="636" r:id="rId11"/>
    <p:sldId id="641" r:id="rId12"/>
    <p:sldId id="637" r:id="rId13"/>
    <p:sldId id="638" r:id="rId14"/>
    <p:sldId id="639" r:id="rId15"/>
    <p:sldId id="645" r:id="rId16"/>
    <p:sldId id="646" r:id="rId17"/>
    <p:sldId id="642" r:id="rId18"/>
    <p:sldId id="647" r:id="rId19"/>
    <p:sldId id="264" r:id="rId20"/>
    <p:sldId id="63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E83"/>
    <a:srgbClr val="E8D3A2"/>
    <a:srgbClr val="E8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1068" y="126"/>
      </p:cViewPr>
      <p:guideLst>
        <p:guide orient="horz" pos="2488"/>
        <p:guide pos="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	, 24 PT.)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365069"/>
            <a:ext cx="8184662" cy="998440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/>
              <a:t>Bulleted content here (Open Sans Light, 24 pt.)</a:t>
            </a:r>
          </a:p>
          <a:p>
            <a:pPr lvl="1"/>
            <a:r>
              <a:rPr lang="en-US"/>
              <a:t>Second level (Open Sans Light, 20)</a:t>
            </a:r>
          </a:p>
          <a:p>
            <a:pPr lvl="2"/>
            <a:r>
              <a:rPr lang="en-US"/>
              <a:t>Third level (Open Sans Light, 18)</a:t>
            </a:r>
          </a:p>
          <a:p>
            <a:pPr lvl="3"/>
            <a:r>
              <a:rPr lang="en-US"/>
              <a:t>Fourth level (Open Sans Light, 16)</a:t>
            </a:r>
          </a:p>
          <a:p>
            <a:pPr lvl="4"/>
            <a:r>
              <a:rPr lang="en-US"/>
              <a:t>Fifth level (Open Sans Light, 14)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064505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/>
              <a:t>Graphics can go here – </a:t>
            </a:r>
            <a:br>
              <a:rPr lang="en-US"/>
            </a:br>
            <a:r>
              <a:rPr lang="en-US"/>
              <a:t>replace this box with your image or chart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LIGHT, 24 PT.)</a:t>
            </a:r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4663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375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/>
              <a:t>Graphics can go here – </a:t>
            </a:r>
            <a:br>
              <a:rPr lang="en-US"/>
            </a:br>
            <a:r>
              <a:rPr lang="en-US"/>
              <a:t>replace this box with your image or chart</a:t>
            </a:r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RevFund@uw.edu" TargetMode="External"/><Relationship Id="rId2" Type="http://schemas.openxmlformats.org/officeDocument/2006/relationships/hyperlink" Target="https://finance.uw.edu/ps/how-to-pay/research-subjects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evFund@uw.edu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1757" y="665018"/>
            <a:ext cx="6972300" cy="3156562"/>
          </a:xfrm>
        </p:spPr>
        <p:txBody>
          <a:bodyPr lIns="91440" tIns="45720" rIns="91440" bIns="45720" anchor="b"/>
          <a:lstStyle/>
          <a:p>
            <a:r>
              <a:rPr lang="en-US">
                <a:latin typeface="Encode Sans Normal Black"/>
              </a:rPr>
              <a:t>Revolving Fund Consolidation Info Sessions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CB0032-EABE-4A78-9E74-68E558C65EB3}"/>
              </a:ext>
            </a:extLst>
          </p:cNvPr>
          <p:cNvSpPr txBox="1"/>
          <p:nvPr/>
        </p:nvSpPr>
        <p:spPr>
          <a:xfrm>
            <a:off x="782593" y="4174836"/>
            <a:ext cx="6465455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dirty="0">
                <a:latin typeface="Encode Sans Normal Black"/>
              </a:rPr>
              <a:t>August 25, 2021</a:t>
            </a:r>
          </a:p>
          <a:p>
            <a:r>
              <a:rPr lang="en-US" sz="3200" dirty="0">
                <a:latin typeface="Encode Sans Normal Black"/>
              </a:rPr>
              <a:t>Topic – Central Check Writing</a:t>
            </a:r>
            <a:endParaRPr lang="en-US" sz="3200" dirty="0">
              <a:latin typeface="Encode Sans Normal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65112B-9E3E-46A1-9873-F9391662EB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063394"/>
            <a:ext cx="8196210" cy="4015497"/>
          </a:xfrm>
        </p:spPr>
        <p:txBody>
          <a:bodyPr/>
          <a:lstStyle/>
          <a:p>
            <a:r>
              <a:rPr lang="en-US" dirty="0"/>
              <a:t>Check Delivery (all times are estimates)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Pick up at Creative Communications- Next day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Delivery to office via Campus mail- 2-3 days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USPS directly to payee- 3-5 business days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Same Day Payment Options:</a:t>
            </a:r>
          </a:p>
          <a:p>
            <a:pPr lvl="1"/>
            <a:r>
              <a:rPr lang="en-US" dirty="0" err="1"/>
              <a:t>Zelle</a:t>
            </a:r>
            <a:r>
              <a:rPr lang="en-US" dirty="0"/>
              <a:t> (new platform)</a:t>
            </a:r>
          </a:p>
          <a:p>
            <a:pPr lvl="1"/>
            <a:r>
              <a:rPr lang="en-US" dirty="0"/>
              <a:t>US Bank Cash Cards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E91440-CDF5-43F3-964A-6730E60A1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756" y="371511"/>
            <a:ext cx="8183759" cy="592765"/>
          </a:xfrm>
        </p:spPr>
        <p:txBody>
          <a:bodyPr/>
          <a:lstStyle/>
          <a:p>
            <a:r>
              <a:rPr lang="en-US" dirty="0"/>
              <a:t>Central Check Writing- Delivery</a:t>
            </a:r>
          </a:p>
        </p:txBody>
      </p:sp>
    </p:spTree>
    <p:extLst>
      <p:ext uri="{BB962C8B-B14F-4D97-AF65-F5344CB8AC3E}">
        <p14:creationId xmlns:p14="http://schemas.microsoft.com/office/powerpoint/2010/main" val="2000891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C13A048-210D-4A0B-BAD2-DC994FA6B9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Will this work with the confidentiality requirements of human research subject payments?</a:t>
            </a:r>
            <a:br>
              <a:rPr lang="en-US" dirty="0"/>
            </a:br>
            <a:endParaRPr lang="en-US" dirty="0"/>
          </a:p>
          <a:p>
            <a:r>
              <a:rPr lang="en-US" dirty="0"/>
              <a:t>Is this program for the payment of human research subjects only?</a:t>
            </a:r>
            <a:br>
              <a:rPr lang="en-US" dirty="0"/>
            </a:br>
            <a:endParaRPr lang="en-US" dirty="0"/>
          </a:p>
          <a:p>
            <a:r>
              <a:rPr lang="en-US" dirty="0"/>
              <a:t>Will departments still track information for 1099s?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F66F999-E78C-46E7-93CE-2313772BC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FAQ’s</a:t>
            </a:r>
          </a:p>
        </p:txBody>
      </p:sp>
    </p:spTree>
    <p:extLst>
      <p:ext uri="{BB962C8B-B14F-4D97-AF65-F5344CB8AC3E}">
        <p14:creationId xmlns:p14="http://schemas.microsoft.com/office/powerpoint/2010/main" val="3935996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 lIns="91440" tIns="45720" rIns="91440" bIns="45720" anchor="t"/>
          <a:lstStyle/>
          <a:p>
            <a:r>
              <a:rPr lang="en-US" sz="4000"/>
              <a:t>Q&amp;A</a:t>
            </a:r>
          </a:p>
          <a:p>
            <a:endParaRPr lang="en-US" sz="400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 lIns="91440" tIns="45720" rIns="91440" bIns="45720" anchor="t">
            <a:noAutofit/>
          </a:bodyPr>
          <a:lstStyle/>
          <a:p>
            <a:r>
              <a:rPr lang="en-US" dirty="0"/>
              <a:t>Central Check Writing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b"/>
          <a:lstStyle/>
          <a:p>
            <a:r>
              <a:rPr lang="en-US">
                <a:latin typeface="Encode Sans Normal Black"/>
              </a:rPr>
              <a:t>Revolving Fund Consolidation</a:t>
            </a:r>
            <a:endParaRPr lang="en-US" err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59C553-481C-40B8-AEB8-EF715182E880}"/>
              </a:ext>
            </a:extLst>
          </p:cNvPr>
          <p:cNvSpPr txBox="1"/>
          <p:nvPr/>
        </p:nvSpPr>
        <p:spPr>
          <a:xfrm>
            <a:off x="968719" y="3349779"/>
            <a:ext cx="6056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E8D3A2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-Please utilize the chat box to ask your questions </a:t>
            </a:r>
          </a:p>
        </p:txBody>
      </p:sp>
    </p:spTree>
    <p:extLst>
      <p:ext uri="{BB962C8B-B14F-4D97-AF65-F5344CB8AC3E}">
        <p14:creationId xmlns:p14="http://schemas.microsoft.com/office/powerpoint/2010/main" val="1361353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604CD3-2DF2-47D5-826D-7017C8E8DF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Collect check info: Check #, date, issue budget, amount and JV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Fill out Void Check Request online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Receive email from MyFD with JV confirmation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Fill out Check Request Form for reissue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Destroy void check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8212C5-C0FC-4BA1-B58F-BFD2EE35C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Void/Reissue Process</a:t>
            </a:r>
          </a:p>
        </p:txBody>
      </p:sp>
    </p:spTree>
    <p:extLst>
      <p:ext uri="{BB962C8B-B14F-4D97-AF65-F5344CB8AC3E}">
        <p14:creationId xmlns:p14="http://schemas.microsoft.com/office/powerpoint/2010/main" val="4016286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D24D729-4689-42E0-9E34-70965831E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Void Requests</a:t>
            </a:r>
          </a:p>
        </p:txBody>
      </p:sp>
      <p:pic>
        <p:nvPicPr>
          <p:cNvPr id="5" name="Picture 4" descr="Timeline&#10;&#10;Description automatically generated">
            <a:extLst>
              <a:ext uri="{FF2B5EF4-FFF2-40B4-BE49-F238E27FC236}">
                <a16:creationId xmlns:a16="http://schemas.microsoft.com/office/drawing/2014/main" id="{3C1B1E89-94C0-4B06-967A-D20B1AE0D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77470"/>
            <a:ext cx="9144000" cy="170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485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 lIns="91440" tIns="45720" rIns="91440" bIns="45720" anchor="t"/>
          <a:lstStyle/>
          <a:p>
            <a:r>
              <a:rPr lang="en-US" sz="4000"/>
              <a:t>Q&amp;A</a:t>
            </a:r>
          </a:p>
          <a:p>
            <a:endParaRPr lang="en-US" sz="400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 lIns="91440" tIns="45720" rIns="91440" bIns="45720" anchor="t">
            <a:noAutofit/>
          </a:bodyPr>
          <a:lstStyle/>
          <a:p>
            <a:r>
              <a:rPr lang="en-US" dirty="0"/>
              <a:t>Central Check Writing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b"/>
          <a:lstStyle/>
          <a:p>
            <a:r>
              <a:rPr lang="en-US">
                <a:latin typeface="Encode Sans Normal Black"/>
              </a:rPr>
              <a:t>Revolving Fund Consolidation</a:t>
            </a:r>
            <a:endParaRPr lang="en-US" err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59C553-481C-40B8-AEB8-EF715182E880}"/>
              </a:ext>
            </a:extLst>
          </p:cNvPr>
          <p:cNvSpPr txBox="1"/>
          <p:nvPr/>
        </p:nvSpPr>
        <p:spPr>
          <a:xfrm>
            <a:off x="968719" y="3349779"/>
            <a:ext cx="6056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800" b="0" i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-Please utilize the chat box to ask your questions</a:t>
            </a:r>
            <a:r>
              <a:rPr lang="en-US" b="0" i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721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A08334-6354-4F0A-9F6C-F0A80A2CA1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522" y="1954009"/>
            <a:ext cx="8076956" cy="3423750"/>
          </a:xfrm>
        </p:spPr>
        <p:txBody>
          <a:bodyPr lIns="91440" tIns="45720" rIns="91440" bIns="45720" anchor="t"/>
          <a:lstStyle/>
          <a:p>
            <a:pPr marL="0">
              <a:spcBef>
                <a:spcPts val="0"/>
              </a:spcBef>
            </a:pPr>
            <a:r>
              <a:rPr lang="en-US" dirty="0"/>
              <a:t>Video recording of this session to be posted at:  </a:t>
            </a:r>
            <a:r>
              <a:rPr lang="en-US" sz="2400" u="sng" dirty="0">
                <a:solidFill>
                  <a:srgbClr val="0563C1"/>
                </a:solidFill>
                <a:effectLst/>
                <a:latin typeface="Calibri"/>
                <a:ea typeface="Calibri" panose="020F0502020204030204" pitchFamily="34" charset="0"/>
                <a:hlinkClick r:id="rId2"/>
              </a:rPr>
              <a:t>https://finance.uw.edu/ps/</a:t>
            </a:r>
            <a:r>
              <a:rPr lang="en-US" u="sng" dirty="0">
                <a:solidFill>
                  <a:srgbClr val="0563C1"/>
                </a:solidFill>
                <a:latin typeface="Calibri"/>
                <a:ea typeface="Calibri" panose="020F0502020204030204" pitchFamily="34" charset="0"/>
                <a:hlinkClick r:id="rId2"/>
              </a:rPr>
              <a:t>how-to-pay</a:t>
            </a:r>
            <a:r>
              <a:rPr lang="en-US" sz="2400" u="sng" dirty="0">
                <a:solidFill>
                  <a:srgbClr val="0563C1"/>
                </a:solidFill>
                <a:effectLst/>
                <a:latin typeface="Calibri"/>
                <a:ea typeface="Calibri" panose="020F0502020204030204" pitchFamily="34" charset="0"/>
                <a:hlinkClick r:id="rId2"/>
              </a:rPr>
              <a:t>/research-subjects</a:t>
            </a:r>
            <a:br>
              <a:rPr lang="en-US" sz="2400" u="sng" dirty="0">
                <a:solidFill>
                  <a:srgbClr val="0563C1"/>
                </a:solidFill>
                <a:effectLst/>
                <a:latin typeface="Calibri"/>
                <a:ea typeface="Calibri" panose="020F0502020204030204" pitchFamily="34" charset="0"/>
              </a:rPr>
            </a:br>
            <a:endParaRPr lang="en-US" sz="2400" u="sng" dirty="0">
              <a:solidFill>
                <a:srgbClr val="0563C1"/>
              </a:solidFill>
              <a:effectLst/>
              <a:latin typeface="Calibri"/>
              <a:ea typeface="Calibri" panose="020F0502020204030204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dirty="0"/>
              <a:t>Pilot Program- Sept 2021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effectLst/>
              <a:latin typeface="Calibri"/>
              <a:ea typeface="Calibri" panose="020F0502020204030204" pitchFamily="34" charset="0"/>
            </a:endParaRPr>
          </a:p>
          <a:p>
            <a:r>
              <a:rPr lang="en-US" dirty="0"/>
              <a:t>Contact email for additional questions:  </a:t>
            </a:r>
            <a:r>
              <a:rPr lang="en-US" dirty="0">
                <a:hlinkClick r:id="rId3"/>
              </a:rPr>
              <a:t>RevFund@uw.edu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E4C1E5-787D-496E-BA03-936F571A4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025986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40C92F-C357-4D4D-BD77-FD177599B2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6853" y="1634836"/>
            <a:ext cx="8197114" cy="3583725"/>
          </a:xfrm>
        </p:spPr>
        <p:txBody>
          <a:bodyPr lIns="91440" tIns="45720" rIns="91440" bIns="45720" anchor="t"/>
          <a:lstStyle/>
          <a:p>
            <a:endParaRPr lang="en-US" sz="1800" b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b="0" i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Please mute your microphones/phones to minimize any background noise</a:t>
            </a:r>
            <a:r>
              <a:rPr lang="en-US" sz="2200" b="0"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en-US" sz="2200" b="0" i="0"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200" b="0" i="0"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b="0" i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When called on, please unmute to talk and mute when done</a:t>
            </a:r>
            <a:r>
              <a:rPr lang="en-US" sz="2200" b="0"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en-US" sz="2200" b="0" i="0"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200" b="0" i="0"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b="0" i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Use of camera is encouraged but not required</a:t>
            </a:r>
          </a:p>
          <a:p>
            <a:endParaRPr lang="en-US" sz="2200" b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b="0">
                <a:ea typeface="Open Sans" panose="020B0606030504020204" pitchFamily="34" charset="0"/>
                <a:cs typeface="Open Sans" panose="020B0606030504020204" pitchFamily="34" charset="0"/>
              </a:rPr>
              <a:t>Please utilize the chat box to ask your questions </a:t>
            </a:r>
            <a:endParaRPr lang="en-US"/>
          </a:p>
          <a:p>
            <a:endParaRPr lang="en-US" sz="2200" b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508D6EF-9B04-4E74-9458-139820DBD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b"/>
          <a:lstStyle/>
          <a:p>
            <a:r>
              <a:rPr lang="en-US">
                <a:latin typeface="Encode Sans Normal Black"/>
              </a:rPr>
              <a:t>Zoom Meeting Etiquette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38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172CC1-7A6F-4284-B424-450E678CD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Welcome!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CEB0702-073F-4FD5-9B20-84A76687BAA8}"/>
              </a:ext>
            </a:extLst>
          </p:cNvPr>
          <p:cNvGrpSpPr/>
          <p:nvPr/>
        </p:nvGrpSpPr>
        <p:grpSpPr>
          <a:xfrm>
            <a:off x="432190" y="2234153"/>
            <a:ext cx="2995258" cy="3150520"/>
            <a:chOff x="269" y="118293"/>
            <a:chExt cx="2995258" cy="2591592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5962BDC-8E49-4E86-8A8E-1E06CDCD7639}"/>
                </a:ext>
              </a:extLst>
            </p:cNvPr>
            <p:cNvSpPr/>
            <p:nvPr/>
          </p:nvSpPr>
          <p:spPr>
            <a:xfrm>
              <a:off x="269" y="118293"/>
              <a:ext cx="2995258" cy="259159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Oval 4">
              <a:extLst>
                <a:ext uri="{FF2B5EF4-FFF2-40B4-BE49-F238E27FC236}">
                  <a16:creationId xmlns:a16="http://schemas.microsoft.com/office/drawing/2014/main" id="{33B390C8-CF81-4BE7-B2B8-011F9C0C6DC4}"/>
                </a:ext>
              </a:extLst>
            </p:cNvPr>
            <p:cNvSpPr txBox="1"/>
            <p:nvPr/>
          </p:nvSpPr>
          <p:spPr>
            <a:xfrm>
              <a:off x="438914" y="497823"/>
              <a:ext cx="2117968" cy="18325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42624" tIns="27940" rIns="142624" bIns="2794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b="1" kern="1200" dirty="0"/>
                <a:t> Global Services</a:t>
              </a: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0" kern="1200" dirty="0"/>
                <a:t>Arnold Hong</a:t>
              </a: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0" kern="1200" dirty="0"/>
                <a:t>Mary Maynard</a:t>
              </a: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b="0" kern="120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6F64CD5-7963-491B-A306-0A2DFFD468D9}"/>
              </a:ext>
            </a:extLst>
          </p:cNvPr>
          <p:cNvGrpSpPr/>
          <p:nvPr/>
        </p:nvGrpSpPr>
        <p:grpSpPr>
          <a:xfrm>
            <a:off x="5433704" y="2234153"/>
            <a:ext cx="3278105" cy="3150520"/>
            <a:chOff x="5001783" y="118293"/>
            <a:chExt cx="3278105" cy="259159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7A771F6-E45E-466F-AA30-5FA85F094122}"/>
                </a:ext>
              </a:extLst>
            </p:cNvPr>
            <p:cNvSpPr/>
            <p:nvPr/>
          </p:nvSpPr>
          <p:spPr>
            <a:xfrm>
              <a:off x="5001783" y="118293"/>
              <a:ext cx="3278105" cy="259159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B2D19B04-7E4B-444A-8D9A-4A0540C502FF}"/>
                </a:ext>
              </a:extLst>
            </p:cNvPr>
            <p:cNvSpPr txBox="1"/>
            <p:nvPr/>
          </p:nvSpPr>
          <p:spPr>
            <a:xfrm>
              <a:off x="5481850" y="497823"/>
              <a:ext cx="2317971" cy="18325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42624" tIns="27940" rIns="142624" bIns="2794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b="1" kern="1200"/>
                <a:t>Banking &amp; Accounting Operations</a:t>
              </a: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0" kern="1200"/>
                <a:t>Mark Park</a:t>
              </a: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0" kern="1200"/>
                <a:t>Hae J Han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7A9B817-A8F1-4464-9FB6-6FF039FFB457}"/>
              </a:ext>
            </a:extLst>
          </p:cNvPr>
          <p:cNvGrpSpPr/>
          <p:nvPr/>
        </p:nvGrpSpPr>
        <p:grpSpPr>
          <a:xfrm>
            <a:off x="2909130" y="2234153"/>
            <a:ext cx="3042892" cy="3150520"/>
            <a:chOff x="2477209" y="118293"/>
            <a:chExt cx="3042892" cy="2591592"/>
          </a:xfrm>
          <a:solidFill>
            <a:srgbClr val="E8D3A2"/>
          </a:solidFill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9D57651-B41D-4913-B1C1-359EB7D19795}"/>
                </a:ext>
              </a:extLst>
            </p:cNvPr>
            <p:cNvSpPr/>
            <p:nvPr/>
          </p:nvSpPr>
          <p:spPr>
            <a:xfrm>
              <a:off x="2477209" y="118293"/>
              <a:ext cx="3042892" cy="2591592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0" name="Oval 6">
              <a:extLst>
                <a:ext uri="{FF2B5EF4-FFF2-40B4-BE49-F238E27FC236}">
                  <a16:creationId xmlns:a16="http://schemas.microsoft.com/office/drawing/2014/main" id="{4449A736-4FB5-4C64-BABF-975A00E75864}"/>
                </a:ext>
              </a:extLst>
            </p:cNvPr>
            <p:cNvSpPr txBox="1"/>
            <p:nvPr/>
          </p:nvSpPr>
          <p:spPr>
            <a:xfrm>
              <a:off x="2922830" y="497823"/>
              <a:ext cx="2151650" cy="183253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42624" tIns="27940" rIns="142624" bIns="2794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b="1" kern="1200"/>
                <a:t>Revolving Fund Consolidation </a:t>
              </a:r>
              <a:r>
                <a:rPr lang="en-US" sz="2200" b="1"/>
                <a:t>Initiative</a:t>
              </a:r>
              <a:endParaRPr lang="en-US" sz="2200" b="1" kern="1200"/>
            </a:p>
          </p:txBody>
        </p:sp>
      </p:grpSp>
    </p:spTree>
    <p:extLst>
      <p:ext uri="{BB962C8B-B14F-4D97-AF65-F5344CB8AC3E}">
        <p14:creationId xmlns:p14="http://schemas.microsoft.com/office/powerpoint/2010/main" val="2669891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172CC1-7A6F-4284-B424-450E678CD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b"/>
          <a:lstStyle/>
          <a:p>
            <a:r>
              <a:rPr lang="en-US">
                <a:latin typeface="Encode Sans Normal Black"/>
              </a:rPr>
              <a:t>UWFT Major Transformation Goals</a:t>
            </a: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6434E4-5659-4527-93A2-CCE692492396}"/>
              </a:ext>
            </a:extLst>
          </p:cNvPr>
          <p:cNvSpPr txBox="1"/>
          <p:nvPr/>
        </p:nvSpPr>
        <p:spPr>
          <a:xfrm>
            <a:off x="788895" y="1712259"/>
            <a:ext cx="7655857" cy="36009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sz="2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Examine, optimize and manage banking structures to maximize benefits across the system where possible</a:t>
            </a:r>
            <a:endParaRPr lang="en-US" sz="240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sz="2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sz="2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sz="2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Automate and centralize bank reconciliation activities where possible</a:t>
            </a:r>
            <a:endParaRPr lang="en-US" sz="2400">
              <a:cs typeface="Calibri"/>
            </a:endParaRPr>
          </a:p>
          <a:p>
            <a:pPr algn="l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0853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13B705-1253-4EB2-BCBD-AD5952E10B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Why</a:t>
            </a:r>
          </a:p>
          <a:p>
            <a:pPr lvl="1"/>
            <a:r>
              <a:rPr lang="en-US" dirty="0"/>
              <a:t>Survey</a:t>
            </a:r>
          </a:p>
          <a:p>
            <a:pPr lvl="1"/>
            <a:r>
              <a:rPr lang="en-US" dirty="0"/>
              <a:t>Benefit to Studies</a:t>
            </a:r>
          </a:p>
          <a:p>
            <a:r>
              <a:rPr lang="en-US" dirty="0"/>
              <a:t>Pros &amp; Cons</a:t>
            </a:r>
          </a:p>
          <a:p>
            <a:r>
              <a:rPr lang="en-US" dirty="0"/>
              <a:t>Central Check Writing Process</a:t>
            </a:r>
          </a:p>
          <a:p>
            <a:r>
              <a:rPr lang="en-US" dirty="0"/>
              <a:t>Central Check Delivery</a:t>
            </a:r>
          </a:p>
          <a:p>
            <a:r>
              <a:rPr lang="en-US" dirty="0"/>
              <a:t>FAQ’s</a:t>
            </a:r>
          </a:p>
          <a:p>
            <a:r>
              <a:rPr lang="en-US" dirty="0"/>
              <a:t>Central Check Void Process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505A3-5885-4B57-B9F9-1D79186B3F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2A81910-216C-4089-A3F5-62B9F1B4E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Check Writing Pilot</a:t>
            </a:r>
          </a:p>
        </p:txBody>
      </p:sp>
    </p:spTree>
    <p:extLst>
      <p:ext uri="{BB962C8B-B14F-4D97-AF65-F5344CB8AC3E}">
        <p14:creationId xmlns:p14="http://schemas.microsoft.com/office/powerpoint/2010/main" val="2077767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59BB77-C39D-4A38-B57B-5B5DC205DD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Why</a:t>
            </a:r>
          </a:p>
          <a:p>
            <a:pPr lvl="1"/>
            <a:r>
              <a:rPr lang="en-US" dirty="0"/>
              <a:t>Revolving Fund Consolidation Survey found significant interest in central check writing</a:t>
            </a:r>
          </a:p>
          <a:p>
            <a:pPr lvl="1"/>
            <a:r>
              <a:rPr lang="en-US" dirty="0"/>
              <a:t>Several benefits to Revolving Fund account holders</a:t>
            </a:r>
          </a:p>
          <a:p>
            <a:pPr lvl="2"/>
            <a:r>
              <a:rPr lang="en-US" dirty="0"/>
              <a:t>No account reconciliation</a:t>
            </a:r>
          </a:p>
          <a:p>
            <a:pPr lvl="2"/>
            <a:r>
              <a:rPr lang="en-US" dirty="0"/>
              <a:t>No stale dating</a:t>
            </a:r>
          </a:p>
          <a:p>
            <a:pPr lvl="2"/>
            <a:r>
              <a:rPr lang="en-US" dirty="0"/>
              <a:t>No fees &amp; cost saving for UW</a:t>
            </a:r>
          </a:p>
          <a:p>
            <a:pPr lvl="1"/>
            <a:r>
              <a:rPr lang="en-US" dirty="0"/>
              <a:t>Central process not through Ariba</a:t>
            </a:r>
          </a:p>
          <a:p>
            <a:pPr lvl="1"/>
            <a:r>
              <a:rPr lang="en-US" dirty="0"/>
              <a:t>Central Check Writing is intended to bridge gap and consolidate Revolving Fund accounts before </a:t>
            </a:r>
            <a:r>
              <a:rPr lang="en-US" dirty="0" err="1"/>
              <a:t>WorkDay</a:t>
            </a:r>
            <a:r>
              <a:rPr lang="en-US" dirty="0"/>
              <a:t> implementation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89F000-4BC9-4A7A-BEAF-014C43F8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Check Writing</a:t>
            </a:r>
          </a:p>
        </p:txBody>
      </p:sp>
    </p:spTree>
    <p:extLst>
      <p:ext uri="{BB962C8B-B14F-4D97-AF65-F5344CB8AC3E}">
        <p14:creationId xmlns:p14="http://schemas.microsoft.com/office/powerpoint/2010/main" val="2929324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2DACFC5-7337-4CC1-9EAE-59920D4BF8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0032" y="2091639"/>
            <a:ext cx="8197114" cy="3810086"/>
          </a:xfrm>
        </p:spPr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No reconciliation, stale dating</a:t>
            </a:r>
          </a:p>
          <a:p>
            <a:pPr lvl="1"/>
            <a:r>
              <a:rPr lang="en-US" dirty="0"/>
              <a:t>Fraud protection- Positive Pay</a:t>
            </a:r>
          </a:p>
          <a:p>
            <a:pPr lvl="1"/>
            <a:r>
              <a:rPr lang="en-US" dirty="0"/>
              <a:t>No check writing limit</a:t>
            </a:r>
          </a:p>
          <a:p>
            <a:pPr lvl="1"/>
            <a:r>
              <a:rPr lang="en-US" dirty="0"/>
              <a:t>No maintaining of check signers</a:t>
            </a:r>
          </a:p>
          <a:p>
            <a:pPr lvl="1"/>
            <a:r>
              <a:rPr lang="en-US" dirty="0"/>
              <a:t>No purchase of checks and supplies</a:t>
            </a:r>
          </a:p>
          <a:p>
            <a:pPr lvl="1"/>
            <a:r>
              <a:rPr lang="en-US" dirty="0"/>
              <a:t>Minimized cash/check handling</a:t>
            </a:r>
          </a:p>
          <a:p>
            <a:pPr lvl="1"/>
            <a:r>
              <a:rPr lang="en-US" dirty="0"/>
              <a:t>Similar to AP checks but not through Ariba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No checks written on demand</a:t>
            </a:r>
          </a:p>
          <a:p>
            <a:pPr lvl="1"/>
            <a:r>
              <a:rPr lang="en-US" dirty="0"/>
              <a:t>1-3 Business day lead time for campus/USPS mail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09B19C-4F83-4062-8BBB-50DAF586AD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Pros and Cons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FCCF995-B918-4499-87B2-8CB60B78B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Check Writing	</a:t>
            </a:r>
          </a:p>
        </p:txBody>
      </p:sp>
    </p:spTree>
    <p:extLst>
      <p:ext uri="{BB962C8B-B14F-4D97-AF65-F5344CB8AC3E}">
        <p14:creationId xmlns:p14="http://schemas.microsoft.com/office/powerpoint/2010/main" val="1704342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746A0D-ECCE-405E-9510-B5B48787A8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Fill out Check Request Form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Department Requestor fills out form and emails to Approver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Department Approver reviews request and forwards to </a:t>
            </a:r>
            <a:r>
              <a:rPr lang="en-US" dirty="0">
                <a:hlinkClick r:id="rId2"/>
              </a:rPr>
              <a:t>RevFund@uw.edu</a:t>
            </a:r>
            <a:r>
              <a:rPr lang="en-US" dirty="0"/>
              <a:t> with approval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RevFund</a:t>
            </a:r>
            <a:r>
              <a:rPr lang="en-US" dirty="0"/>
              <a:t> receives approved request by 1PM for next day check issue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Department receives/picks up checks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Review JV to charge budgets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6950A7-8AA3-4F10-8D80-462CE88B9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Check Writing Process</a:t>
            </a:r>
          </a:p>
        </p:txBody>
      </p:sp>
    </p:spTree>
    <p:extLst>
      <p:ext uri="{BB962C8B-B14F-4D97-AF65-F5344CB8AC3E}">
        <p14:creationId xmlns:p14="http://schemas.microsoft.com/office/powerpoint/2010/main" val="1925239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250C90E-E9E7-4966-9E94-0E485F869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Request Form</a:t>
            </a:r>
          </a:p>
        </p:txBody>
      </p:sp>
      <p:pic>
        <p:nvPicPr>
          <p:cNvPr id="6" name="Picture 5" descr="Timeline&#10;&#10;Description automatically generated with medium confidence">
            <a:extLst>
              <a:ext uri="{FF2B5EF4-FFF2-40B4-BE49-F238E27FC236}">
                <a16:creationId xmlns:a16="http://schemas.microsoft.com/office/drawing/2014/main" id="{0275757E-CBF0-43E8-8211-7F972EEA4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85585"/>
            <a:ext cx="9144000" cy="148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84154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D86DC51D14E040BBED4FC735C4FAA6" ma:contentTypeVersion="11" ma:contentTypeDescription="Create a new document." ma:contentTypeScope="" ma:versionID="2402dfce58939742ef057c387a7a237d">
  <xsd:schema xmlns:xsd="http://www.w3.org/2001/XMLSchema" xmlns:xs="http://www.w3.org/2001/XMLSchema" xmlns:p="http://schemas.microsoft.com/office/2006/metadata/properties" xmlns:ns2="a8fd934e-2d7a-411e-adfb-4f591c371efd" xmlns:ns3="6aba7184-7bfe-41c2-9e1e-3785dc87f4b0" targetNamespace="http://schemas.microsoft.com/office/2006/metadata/properties" ma:root="true" ma:fieldsID="dfa31d8e5330e52a7dc491f362b7d5cc" ns2:_="" ns3:_="">
    <xsd:import namespace="a8fd934e-2d7a-411e-adfb-4f591c371efd"/>
    <xsd:import namespace="6aba7184-7bfe-41c2-9e1e-3785dc87f4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fd934e-2d7a-411e-adfb-4f591c371e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ba7184-7bfe-41c2-9e1e-3785dc87f4b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ABCC50-7A1E-45E1-B86F-40BB5F46944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8C3AEBA-847A-4648-8052-A0429ADC9B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fd934e-2d7a-411e-adfb-4f591c371efd"/>
    <ds:schemaRef ds:uri="6aba7184-7bfe-41c2-9e1e-3785dc87f4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C381E7-B388-432D-8B7C-3599EFEB55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3500</TotalTime>
  <Words>512</Words>
  <Application>Microsoft Office PowerPoint</Application>
  <PresentationFormat>On-screen Show (4:3)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Encode Sans Normal Black</vt:lpstr>
      <vt:lpstr>Lucida Grande</vt:lpstr>
      <vt:lpstr>Open Sans</vt:lpstr>
      <vt:lpstr>Open Sans Light</vt:lpstr>
      <vt:lpstr>Uni Sans Regular</vt:lpstr>
      <vt:lpstr>Custom Design</vt:lpstr>
      <vt:lpstr>1_Custom Design</vt:lpstr>
      <vt:lpstr>Revolving Fund Consolidation Info Sessions</vt:lpstr>
      <vt:lpstr>Zoom Meeting Etiquette</vt:lpstr>
      <vt:lpstr>Welcome!</vt:lpstr>
      <vt:lpstr>UWFT Major Transformation Goals</vt:lpstr>
      <vt:lpstr>Central Check Writing Pilot</vt:lpstr>
      <vt:lpstr>Central Check Writing</vt:lpstr>
      <vt:lpstr>Central Check Writing </vt:lpstr>
      <vt:lpstr>Central Check Writing Process</vt:lpstr>
      <vt:lpstr>Check Request Form</vt:lpstr>
      <vt:lpstr>Central Check Writing- Delivery</vt:lpstr>
      <vt:lpstr>FAQ’s</vt:lpstr>
      <vt:lpstr>Revolving Fund Consolidation</vt:lpstr>
      <vt:lpstr>Void/Reissue Process</vt:lpstr>
      <vt:lpstr>Void Requests</vt:lpstr>
      <vt:lpstr>Revolving Fund Consolidation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Mary Maynard</cp:lastModifiedBy>
  <cp:revision>31</cp:revision>
  <cp:lastPrinted>2016-02-10T20:19:12Z</cp:lastPrinted>
  <dcterms:created xsi:type="dcterms:W3CDTF">2014-10-14T00:51:43Z</dcterms:created>
  <dcterms:modified xsi:type="dcterms:W3CDTF">2021-08-25T16:14:43Z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0x010100D0D86DC51D14E040BBED4FC735C4FAA6</vt:lpwstr>
  </property>
</Properties>
</file>