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8"/>
  </p:notesMasterIdLst>
  <p:handoutMasterIdLst>
    <p:handoutMasterId r:id="rId29"/>
  </p:handoutMasterIdLst>
  <p:sldIdLst>
    <p:sldId id="256" r:id="rId2"/>
    <p:sldId id="280" r:id="rId3"/>
    <p:sldId id="258" r:id="rId4"/>
    <p:sldId id="261" r:id="rId5"/>
    <p:sldId id="259" r:id="rId6"/>
    <p:sldId id="268" r:id="rId7"/>
    <p:sldId id="273" r:id="rId8"/>
    <p:sldId id="271" r:id="rId9"/>
    <p:sldId id="257" r:id="rId10"/>
    <p:sldId id="281" r:id="rId11"/>
    <p:sldId id="262" r:id="rId12"/>
    <p:sldId id="264" r:id="rId13"/>
    <p:sldId id="266" r:id="rId14"/>
    <p:sldId id="263" r:id="rId15"/>
    <p:sldId id="265" r:id="rId16"/>
    <p:sldId id="267" r:id="rId17"/>
    <p:sldId id="272" r:id="rId18"/>
    <p:sldId id="282" r:id="rId19"/>
    <p:sldId id="270" r:id="rId20"/>
    <p:sldId id="274" r:id="rId21"/>
    <p:sldId id="283" r:id="rId22"/>
    <p:sldId id="269" r:id="rId23"/>
    <p:sldId id="275" r:id="rId24"/>
    <p:sldId id="276" r:id="rId25"/>
    <p:sldId id="277" r:id="rId26"/>
    <p:sldId id="278"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31" autoAdjust="0"/>
    <p:restoredTop sz="79705" autoAdjust="0"/>
  </p:normalViewPr>
  <p:slideViewPr>
    <p:cSldViewPr>
      <p:cViewPr varScale="1">
        <p:scale>
          <a:sx n="93" d="100"/>
          <a:sy n="93" d="100"/>
        </p:scale>
        <p:origin x="206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30" tIns="45716" rIns="91430" bIns="45716"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5138"/>
          </a:xfrm>
          <a:prstGeom prst="rect">
            <a:avLst/>
          </a:prstGeom>
        </p:spPr>
        <p:txBody>
          <a:bodyPr vert="horz" lIns="91430" tIns="45716" rIns="91430" bIns="45716" rtlCol="0"/>
          <a:lstStyle>
            <a:lvl1pPr algn="r">
              <a:defRPr sz="1200"/>
            </a:lvl1pPr>
          </a:lstStyle>
          <a:p>
            <a:fld id="{9DD96259-2477-4C65-B895-636EFB7AA3E7}" type="datetimeFigureOut">
              <a:rPr lang="en-US" smtClean="0"/>
              <a:pPr/>
              <a:t>10/26/2015</a:t>
            </a:fld>
            <a:endParaRPr lang="en-US"/>
          </a:p>
        </p:txBody>
      </p:sp>
      <p:sp>
        <p:nvSpPr>
          <p:cNvPr id="4" name="Footer Placeholder 3"/>
          <p:cNvSpPr>
            <a:spLocks noGrp="1"/>
          </p:cNvSpPr>
          <p:nvPr>
            <p:ph type="ftr" sz="quarter" idx="2"/>
          </p:nvPr>
        </p:nvSpPr>
        <p:spPr>
          <a:xfrm>
            <a:off x="1" y="8829676"/>
            <a:ext cx="3038475" cy="465138"/>
          </a:xfrm>
          <a:prstGeom prst="rect">
            <a:avLst/>
          </a:prstGeom>
        </p:spPr>
        <p:txBody>
          <a:bodyPr vert="horz" lIns="91430" tIns="45716" rIns="91430"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6"/>
            <a:ext cx="3038475" cy="465138"/>
          </a:xfrm>
          <a:prstGeom prst="rect">
            <a:avLst/>
          </a:prstGeom>
        </p:spPr>
        <p:txBody>
          <a:bodyPr vert="horz" lIns="91430" tIns="45716" rIns="91430" bIns="45716" rtlCol="0" anchor="b"/>
          <a:lstStyle>
            <a:lvl1pPr algn="r">
              <a:defRPr sz="1200"/>
            </a:lvl1pPr>
          </a:lstStyle>
          <a:p>
            <a:fld id="{C3426A7B-DC50-4716-AB75-7D12E3634978}" type="slidenum">
              <a:rPr lang="en-US" smtClean="0"/>
              <a:pPr/>
              <a:t>‹#›</a:t>
            </a:fld>
            <a:endParaRPr lang="en-US"/>
          </a:p>
        </p:txBody>
      </p:sp>
    </p:spTree>
    <p:extLst>
      <p:ext uri="{BB962C8B-B14F-4D97-AF65-F5344CB8AC3E}">
        <p14:creationId xmlns:p14="http://schemas.microsoft.com/office/powerpoint/2010/main" val="1041366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0" tIns="45716" rIns="91430" bIns="45716" rtlCol="0"/>
          <a:lstStyle>
            <a:lvl1pPr algn="l">
              <a:defRPr sz="1200"/>
            </a:lvl1pPr>
          </a:lstStyle>
          <a:p>
            <a:endParaRPr lang="en-US"/>
          </a:p>
        </p:txBody>
      </p:sp>
      <p:sp>
        <p:nvSpPr>
          <p:cNvPr id="3" name="Date Placeholder 2"/>
          <p:cNvSpPr>
            <a:spLocks noGrp="1"/>
          </p:cNvSpPr>
          <p:nvPr>
            <p:ph type="dt" idx="1"/>
          </p:nvPr>
        </p:nvSpPr>
        <p:spPr>
          <a:xfrm>
            <a:off x="3970339" y="1"/>
            <a:ext cx="3038475" cy="466725"/>
          </a:xfrm>
          <a:prstGeom prst="rect">
            <a:avLst/>
          </a:prstGeom>
        </p:spPr>
        <p:txBody>
          <a:bodyPr vert="horz" lIns="91430" tIns="45716" rIns="91430" bIns="45716" rtlCol="0"/>
          <a:lstStyle>
            <a:lvl1pPr algn="r">
              <a:defRPr sz="1200"/>
            </a:lvl1pPr>
          </a:lstStyle>
          <a:p>
            <a:fld id="{BFCE3256-C759-48EE-97FB-64D7DAAD6EDA}" type="datetimeFigureOut">
              <a:rPr lang="en-US" smtClean="0"/>
              <a:t>10/26/2015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30" tIns="45716" rIns="91430" bIns="45716" rtlCol="0" anchor="ctr"/>
          <a:lstStyle/>
          <a:p>
            <a:endParaRPr lang="en-US"/>
          </a:p>
        </p:txBody>
      </p:sp>
      <p:sp>
        <p:nvSpPr>
          <p:cNvPr id="5" name="Notes Placeholder 4"/>
          <p:cNvSpPr>
            <a:spLocks noGrp="1"/>
          </p:cNvSpPr>
          <p:nvPr>
            <p:ph type="body" sz="quarter" idx="3"/>
          </p:nvPr>
        </p:nvSpPr>
        <p:spPr>
          <a:xfrm>
            <a:off x="701675" y="4473576"/>
            <a:ext cx="5607050" cy="3660775"/>
          </a:xfrm>
          <a:prstGeom prst="rect">
            <a:avLst/>
          </a:prstGeom>
        </p:spPr>
        <p:txBody>
          <a:bodyPr vert="horz" lIns="91430" tIns="45716" rIns="91430" bIns="4571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6"/>
            <a:ext cx="3038475" cy="466725"/>
          </a:xfrm>
          <a:prstGeom prst="rect">
            <a:avLst/>
          </a:prstGeom>
        </p:spPr>
        <p:txBody>
          <a:bodyPr vert="horz" lIns="91430" tIns="45716" rIns="91430" bIns="45716"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829676"/>
            <a:ext cx="3038475" cy="466725"/>
          </a:xfrm>
          <a:prstGeom prst="rect">
            <a:avLst/>
          </a:prstGeom>
        </p:spPr>
        <p:txBody>
          <a:bodyPr vert="horz" lIns="91430" tIns="45716" rIns="91430" bIns="45716" rtlCol="0" anchor="b"/>
          <a:lstStyle>
            <a:lvl1pPr algn="r">
              <a:defRPr sz="1200"/>
            </a:lvl1pPr>
          </a:lstStyle>
          <a:p>
            <a:fld id="{A89C092B-26B5-4D15-9CF4-E1497A218A4C}" type="slidenum">
              <a:rPr lang="en-US" smtClean="0"/>
              <a:t>‹#›</a:t>
            </a:fld>
            <a:endParaRPr lang="en-US"/>
          </a:p>
        </p:txBody>
      </p:sp>
    </p:spTree>
    <p:extLst>
      <p:ext uri="{BB962C8B-B14F-4D97-AF65-F5344CB8AC3E}">
        <p14:creationId xmlns:p14="http://schemas.microsoft.com/office/powerpoint/2010/main" val="3903486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1</a:t>
            </a:fld>
            <a:endParaRPr lang="en-US"/>
          </a:p>
        </p:txBody>
      </p:sp>
    </p:spTree>
    <p:extLst>
      <p:ext uri="{BB962C8B-B14F-4D97-AF65-F5344CB8AC3E}">
        <p14:creationId xmlns:p14="http://schemas.microsoft.com/office/powerpoint/2010/main" val="999766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10</a:t>
            </a:fld>
            <a:endParaRPr lang="en-US"/>
          </a:p>
        </p:txBody>
      </p:sp>
    </p:spTree>
    <p:extLst>
      <p:ext uri="{BB962C8B-B14F-4D97-AF65-F5344CB8AC3E}">
        <p14:creationId xmlns:p14="http://schemas.microsoft.com/office/powerpoint/2010/main" val="1126081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11</a:t>
            </a:fld>
            <a:endParaRPr lang="en-US"/>
          </a:p>
        </p:txBody>
      </p:sp>
    </p:spTree>
    <p:extLst>
      <p:ext uri="{BB962C8B-B14F-4D97-AF65-F5344CB8AC3E}">
        <p14:creationId xmlns:p14="http://schemas.microsoft.com/office/powerpoint/2010/main" val="3041382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2937">
              <a:defRPr/>
            </a:pPr>
            <a:r>
              <a:rPr lang="en-US" dirty="0" smtClean="0"/>
              <a:t>Telecommunications are generally</a:t>
            </a:r>
            <a:r>
              <a:rPr lang="en-US" baseline="0" dirty="0" smtClean="0"/>
              <a:t> taxable if used in WA. So cell phone services, conference call services, satellite phone services would be included. </a:t>
            </a:r>
            <a:endParaRPr lang="en-US" dirty="0" smtClean="0"/>
          </a:p>
          <a:p>
            <a:pPr defTabSz="912937">
              <a:defRPr/>
            </a:pPr>
            <a:r>
              <a:rPr lang="en-US" dirty="0" smtClean="0"/>
              <a:t>Professional</a:t>
            </a:r>
            <a:r>
              <a:rPr lang="en-US" baseline="0" dirty="0" smtClean="0"/>
              <a:t> Service: e</a:t>
            </a:r>
            <a:r>
              <a:rPr lang="en-US" dirty="0" smtClean="0"/>
              <a:t>xample</a:t>
            </a:r>
            <a:r>
              <a:rPr lang="en-US" baseline="0" dirty="0" smtClean="0"/>
              <a:t> engineering report (pdf) submitted electronically. This is a representation of their services and is not considered a digital good.  Involves primarily human effort. </a:t>
            </a:r>
          </a:p>
          <a:p>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12</a:t>
            </a:fld>
            <a:endParaRPr lang="en-US"/>
          </a:p>
        </p:txBody>
      </p:sp>
    </p:spTree>
    <p:extLst>
      <p:ext uri="{BB962C8B-B14F-4D97-AF65-F5344CB8AC3E}">
        <p14:creationId xmlns:p14="http://schemas.microsoft.com/office/powerpoint/2010/main" val="2969629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13</a:t>
            </a:fld>
            <a:endParaRPr lang="en-US"/>
          </a:p>
        </p:txBody>
      </p:sp>
    </p:spTree>
    <p:extLst>
      <p:ext uri="{BB962C8B-B14F-4D97-AF65-F5344CB8AC3E}">
        <p14:creationId xmlns:p14="http://schemas.microsoft.com/office/powerpoint/2010/main" val="29678387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2937">
              <a:defRPr/>
            </a:pPr>
            <a:r>
              <a:rPr lang="en-US" baseline="0" dirty="0" smtClean="0"/>
              <a:t>Data processing Services- is used to extract information in a different format or to make it usable. Examples are check, image, claim or payroll processing services. </a:t>
            </a:r>
            <a:endParaRPr lang="en-US" dirty="0" smtClean="0"/>
          </a:p>
          <a:p>
            <a:r>
              <a:rPr lang="en-US" dirty="0" smtClean="0"/>
              <a:t>Advertising</a:t>
            </a:r>
            <a:r>
              <a:rPr lang="en-US" baseline="0" dirty="0" smtClean="0"/>
              <a:t> services are services relating to the creation, preparation or dissemination of advertisements. This includes search engine optimization, web campaign planning and web site traffic monitoring. These involve mostly human effort.</a:t>
            </a:r>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14</a:t>
            </a:fld>
            <a:endParaRPr lang="en-US"/>
          </a:p>
        </p:txBody>
      </p:sp>
    </p:spTree>
    <p:extLst>
      <p:ext uri="{BB962C8B-B14F-4D97-AF65-F5344CB8AC3E}">
        <p14:creationId xmlns:p14="http://schemas.microsoft.com/office/powerpoint/2010/main" val="2993004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15</a:t>
            </a:fld>
            <a:endParaRPr lang="en-US"/>
          </a:p>
        </p:txBody>
      </p:sp>
    </p:spTree>
    <p:extLst>
      <p:ext uri="{BB962C8B-B14F-4D97-AF65-F5344CB8AC3E}">
        <p14:creationId xmlns:p14="http://schemas.microsoft.com/office/powerpoint/2010/main" val="2033708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effectLst/>
              </a:rPr>
              <a:t>Provided by Public or private elementary or secondary schools; or</a:t>
            </a:r>
            <a:r>
              <a:rPr lang="en-US" sz="1000" baseline="0" dirty="0" smtClean="0">
                <a:effectLst/>
              </a:rPr>
              <a:t> </a:t>
            </a:r>
            <a:r>
              <a:rPr lang="en-US" sz="1000" dirty="0" smtClean="0">
                <a:effectLst/>
              </a:rPr>
              <a:t>An institution of higher education </a:t>
            </a:r>
          </a:p>
          <a:p>
            <a:pPr lvl="0"/>
            <a:r>
              <a:rPr lang="en-US" sz="1000" dirty="0" smtClean="0">
                <a:effectLst/>
              </a:rPr>
              <a:t>Live presentations</a:t>
            </a:r>
            <a:r>
              <a:rPr lang="en-US" sz="1000" baseline="0" dirty="0" smtClean="0">
                <a:effectLst/>
              </a:rPr>
              <a:t> are </a:t>
            </a:r>
            <a:r>
              <a:rPr lang="en-US" sz="1000" dirty="0"/>
              <a:t>seminars where participants can ask real time questions</a:t>
            </a:r>
          </a:p>
          <a:p>
            <a:pPr lvl="1"/>
            <a:r>
              <a:rPr lang="en-US" sz="1000" dirty="0"/>
              <a:t>Doesn’t include a pre-recorded webinar</a:t>
            </a:r>
          </a:p>
          <a:p>
            <a:pPr lvl="1"/>
            <a:r>
              <a:rPr lang="en-US" sz="1000" dirty="0"/>
              <a:t>Doesn’t include online training courses</a:t>
            </a:r>
          </a:p>
          <a:p>
            <a:pPr lvl="0"/>
            <a:endParaRPr lang="en-US" sz="1000" dirty="0" smtClean="0">
              <a:effectLst/>
            </a:endParaRPr>
          </a:p>
          <a:p>
            <a:pPr lvl="0"/>
            <a:r>
              <a:rPr lang="en-US" sz="1000" dirty="0" smtClean="0">
                <a:effectLst/>
              </a:rPr>
              <a:t>The mere storage of digital products, digital codes, computer software or master copies of software is excluded. This exclusion includes the space on a server for web hosting or backing up data or other information. </a:t>
            </a:r>
          </a:p>
          <a:p>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16</a:t>
            </a:fld>
            <a:endParaRPr lang="en-US"/>
          </a:p>
        </p:txBody>
      </p:sp>
    </p:spTree>
    <p:extLst>
      <p:ext uri="{BB962C8B-B14F-4D97-AF65-F5344CB8AC3E}">
        <p14:creationId xmlns:p14="http://schemas.microsoft.com/office/powerpoint/2010/main" val="705148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17</a:t>
            </a:fld>
            <a:endParaRPr lang="en-US"/>
          </a:p>
        </p:txBody>
      </p:sp>
    </p:spTree>
    <p:extLst>
      <p:ext uri="{BB962C8B-B14F-4D97-AF65-F5344CB8AC3E}">
        <p14:creationId xmlns:p14="http://schemas.microsoft.com/office/powerpoint/2010/main" val="2888934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bundled:</a:t>
            </a:r>
            <a:r>
              <a:rPr lang="en-US" baseline="0" dirty="0" smtClean="0"/>
              <a:t> Invoice for installation of equipment and training for one price. If separated out training would not be taxable. </a:t>
            </a:r>
          </a:p>
          <a:p>
            <a:r>
              <a:rPr lang="en-US" baseline="0" dirty="0" smtClean="0"/>
              <a:t>The non taxable item has to be de minimis (10%) or less in order to not be classified as bundled. </a:t>
            </a:r>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18</a:t>
            </a:fld>
            <a:endParaRPr lang="en-US"/>
          </a:p>
        </p:txBody>
      </p:sp>
    </p:spTree>
    <p:extLst>
      <p:ext uri="{BB962C8B-B14F-4D97-AF65-F5344CB8AC3E}">
        <p14:creationId xmlns:p14="http://schemas.microsoft.com/office/powerpoint/2010/main" val="9850331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C092B-26B5-4D15-9CF4-E1497A218A4C}" type="slidenum">
              <a:rPr lang="en-US" smtClean="0"/>
              <a:t>19</a:t>
            </a:fld>
            <a:endParaRPr lang="en-US"/>
          </a:p>
        </p:txBody>
      </p:sp>
    </p:spTree>
    <p:extLst>
      <p:ext uri="{BB962C8B-B14F-4D97-AF65-F5344CB8AC3E}">
        <p14:creationId xmlns:p14="http://schemas.microsoft.com/office/powerpoint/2010/main" val="68625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Here are some of the topics we will be covering:</a:t>
            </a:r>
          </a:p>
          <a:p>
            <a:r>
              <a:rPr lang="en-US" dirty="0" smtClean="0"/>
              <a:t>Computer</a:t>
            </a:r>
            <a:r>
              <a:rPr lang="en-US" baseline="0" dirty="0" smtClean="0"/>
              <a:t> hardware, software and digital products. We will provide examples of exclusions and exceptions.</a:t>
            </a:r>
          </a:p>
          <a:p>
            <a:r>
              <a:rPr lang="en-US" baseline="0" dirty="0" smtClean="0"/>
              <a:t>I  will explain what bundled items mean and why it is important. We will cover medical items and exemptions, including DNA sequencing and other lab services.</a:t>
            </a:r>
          </a:p>
          <a:p>
            <a:r>
              <a:rPr lang="en-US" baseline="0" dirty="0" smtClean="0"/>
              <a:t>Then we will end with some other misc. items.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2</a:t>
            </a:fld>
            <a:endParaRPr lang="en-US"/>
          </a:p>
        </p:txBody>
      </p:sp>
    </p:spTree>
    <p:extLst>
      <p:ext uri="{BB962C8B-B14F-4D97-AF65-F5344CB8AC3E}">
        <p14:creationId xmlns:p14="http://schemas.microsoft.com/office/powerpoint/2010/main" val="37666375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C092B-26B5-4D15-9CF4-E1497A218A4C}" type="slidenum">
              <a:rPr lang="en-US" smtClean="0"/>
              <a:t>20</a:t>
            </a:fld>
            <a:endParaRPr lang="en-US"/>
          </a:p>
        </p:txBody>
      </p:sp>
    </p:spTree>
    <p:extLst>
      <p:ext uri="{BB962C8B-B14F-4D97-AF65-F5344CB8AC3E}">
        <p14:creationId xmlns:p14="http://schemas.microsoft.com/office/powerpoint/2010/main" val="19527426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C092B-26B5-4D15-9CF4-E1497A218A4C}" type="slidenum">
              <a:rPr lang="en-US" smtClean="0"/>
              <a:t>21</a:t>
            </a:fld>
            <a:endParaRPr lang="en-US"/>
          </a:p>
        </p:txBody>
      </p:sp>
    </p:spTree>
    <p:extLst>
      <p:ext uri="{BB962C8B-B14F-4D97-AF65-F5344CB8AC3E}">
        <p14:creationId xmlns:p14="http://schemas.microsoft.com/office/powerpoint/2010/main" val="23644530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C092B-26B5-4D15-9CF4-E1497A218A4C}" type="slidenum">
              <a:rPr lang="en-US" smtClean="0"/>
              <a:t>22</a:t>
            </a:fld>
            <a:endParaRPr lang="en-US"/>
          </a:p>
        </p:txBody>
      </p:sp>
    </p:spTree>
    <p:extLst>
      <p:ext uri="{BB962C8B-B14F-4D97-AF65-F5344CB8AC3E}">
        <p14:creationId xmlns:p14="http://schemas.microsoft.com/office/powerpoint/2010/main" val="16055908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C092B-26B5-4D15-9CF4-E1497A218A4C}" type="slidenum">
              <a:rPr lang="en-US" smtClean="0"/>
              <a:t>23</a:t>
            </a:fld>
            <a:endParaRPr lang="en-US"/>
          </a:p>
        </p:txBody>
      </p:sp>
    </p:spTree>
    <p:extLst>
      <p:ext uri="{BB962C8B-B14F-4D97-AF65-F5344CB8AC3E}">
        <p14:creationId xmlns:p14="http://schemas.microsoft.com/office/powerpoint/2010/main" val="29425977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Amazon</a:t>
            </a:r>
            <a:r>
              <a:rPr lang="en-US" dirty="0"/>
              <a:t>: when multiple items are purchased, if from different vendors – Amazon and Amazon Marketplace (third party), it is possible to have one item taxed and the other one not which then requires an adjustment. </a:t>
            </a:r>
            <a:r>
              <a:rPr lang="en-US"/>
              <a:t> </a:t>
            </a:r>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24</a:t>
            </a:fld>
            <a:endParaRPr lang="en-US"/>
          </a:p>
        </p:txBody>
      </p:sp>
    </p:spTree>
    <p:extLst>
      <p:ext uri="{BB962C8B-B14F-4D97-AF65-F5344CB8AC3E}">
        <p14:creationId xmlns:p14="http://schemas.microsoft.com/office/powerpoint/2010/main" val="30058802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If you don’t pay sales tax, you probably owe use tax, unless there is a specific exemption.</a:t>
            </a:r>
          </a:p>
          <a:p>
            <a:pPr lvl="1"/>
            <a:r>
              <a:rPr lang="en-US" dirty="0" smtClean="0"/>
              <a:t>If you pay sales tax someplace else, you probably shouldn’t have and you likely still have to pay use tax in WA.</a:t>
            </a:r>
          </a:p>
          <a:p>
            <a:pPr lvl="1"/>
            <a:r>
              <a:rPr lang="en-US" dirty="0" smtClean="0"/>
              <a:t>Even if you can’t touch it, it might be taxable. (digital goods)</a:t>
            </a:r>
          </a:p>
          <a:p>
            <a:pPr lvl="1"/>
            <a:r>
              <a:rPr lang="en-US" dirty="0" smtClean="0"/>
              <a:t>Object codes don’t drive taxability, the law does.</a:t>
            </a:r>
          </a:p>
          <a:p>
            <a:pPr lvl="1"/>
            <a:r>
              <a:rPr lang="en-US" dirty="0" smtClean="0"/>
              <a:t>What do I do if I can’t figure it out? Email or call the Tax Office!</a:t>
            </a:r>
          </a:p>
          <a:p>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25</a:t>
            </a:fld>
            <a:endParaRPr lang="en-US"/>
          </a:p>
        </p:txBody>
      </p:sp>
    </p:spTree>
    <p:extLst>
      <p:ext uri="{BB962C8B-B14F-4D97-AF65-F5344CB8AC3E}">
        <p14:creationId xmlns:p14="http://schemas.microsoft.com/office/powerpoint/2010/main" val="12108006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C092B-26B5-4D15-9CF4-E1497A218A4C}" type="slidenum">
              <a:rPr lang="en-US" smtClean="0"/>
              <a:t>26</a:t>
            </a:fld>
            <a:endParaRPr lang="en-US"/>
          </a:p>
        </p:txBody>
      </p:sp>
    </p:spTree>
    <p:extLst>
      <p:ext uri="{BB962C8B-B14F-4D97-AF65-F5344CB8AC3E}">
        <p14:creationId xmlns:p14="http://schemas.microsoft.com/office/powerpoint/2010/main" val="2316980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3</a:t>
            </a:fld>
            <a:endParaRPr lang="en-US"/>
          </a:p>
        </p:txBody>
      </p:sp>
    </p:spTree>
    <p:extLst>
      <p:ext uri="{BB962C8B-B14F-4D97-AF65-F5344CB8AC3E}">
        <p14:creationId xmlns:p14="http://schemas.microsoft.com/office/powerpoint/2010/main" val="3759104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C092B-26B5-4D15-9CF4-E1497A218A4C}" type="slidenum">
              <a:rPr lang="en-US" smtClean="0"/>
              <a:t>4</a:t>
            </a:fld>
            <a:endParaRPr lang="en-US"/>
          </a:p>
        </p:txBody>
      </p:sp>
    </p:spTree>
    <p:extLst>
      <p:ext uri="{BB962C8B-B14F-4D97-AF65-F5344CB8AC3E}">
        <p14:creationId xmlns:p14="http://schemas.microsoft.com/office/powerpoint/2010/main" val="587366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C092B-26B5-4D15-9CF4-E1497A218A4C}" type="slidenum">
              <a:rPr lang="en-US" smtClean="0"/>
              <a:t>5</a:t>
            </a:fld>
            <a:endParaRPr lang="en-US"/>
          </a:p>
        </p:txBody>
      </p:sp>
    </p:spTree>
    <p:extLst>
      <p:ext uri="{BB962C8B-B14F-4D97-AF65-F5344CB8AC3E}">
        <p14:creationId xmlns:p14="http://schemas.microsoft.com/office/powerpoint/2010/main" val="2985073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C092B-26B5-4D15-9CF4-E1497A218A4C}" type="slidenum">
              <a:rPr lang="en-US" smtClean="0"/>
              <a:t>6</a:t>
            </a:fld>
            <a:endParaRPr lang="en-US"/>
          </a:p>
        </p:txBody>
      </p:sp>
    </p:spTree>
    <p:extLst>
      <p:ext uri="{BB962C8B-B14F-4D97-AF65-F5344CB8AC3E}">
        <p14:creationId xmlns:p14="http://schemas.microsoft.com/office/powerpoint/2010/main" val="3438693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Hardware includes monitors,</a:t>
            </a:r>
            <a:r>
              <a:rPr lang="en-US" baseline="0" dirty="0" smtClean="0"/>
              <a:t> laptops, hard drives, keyboards, etc. </a:t>
            </a:r>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7</a:t>
            </a:fld>
            <a:endParaRPr lang="en-US"/>
          </a:p>
        </p:txBody>
      </p:sp>
    </p:spTree>
    <p:extLst>
      <p:ext uri="{BB962C8B-B14F-4D97-AF65-F5344CB8AC3E}">
        <p14:creationId xmlns:p14="http://schemas.microsoft.com/office/powerpoint/2010/main" val="769661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2937">
              <a:defRPr/>
            </a:pPr>
            <a:r>
              <a:rPr lang="en-US" dirty="0"/>
              <a:t>Security, firewalls, patches, upgrades, and web filtering are not exempt from tax because they come in the form of pre-written software.</a:t>
            </a:r>
          </a:p>
          <a:p>
            <a:r>
              <a:rPr lang="en-US" baseline="0" dirty="0" smtClean="0"/>
              <a:t> </a:t>
            </a:r>
          </a:p>
          <a:p>
            <a:r>
              <a:rPr lang="en-US" baseline="0" dirty="0" smtClean="0"/>
              <a:t>There are some exceptions to software being taxable. If it is custom made, if it is something available for free if software is used outside of WA.</a:t>
            </a:r>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8</a:t>
            </a:fld>
            <a:endParaRPr lang="en-US"/>
          </a:p>
        </p:txBody>
      </p:sp>
    </p:spTree>
    <p:extLst>
      <p:ext uri="{BB962C8B-B14F-4D97-AF65-F5344CB8AC3E}">
        <p14:creationId xmlns:p14="http://schemas.microsoft.com/office/powerpoint/2010/main" val="32152454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2937">
              <a:defRPr/>
            </a:pPr>
            <a:r>
              <a:rPr lang="en-US" dirty="0" smtClean="0">
                <a:effectLst/>
              </a:rPr>
              <a:t>The</a:t>
            </a:r>
            <a:r>
              <a:rPr lang="en-US" baseline="0" dirty="0" smtClean="0">
                <a:effectLst/>
              </a:rPr>
              <a:t> State of WA changed the taxation of digital products in 2009 to make them</a:t>
            </a:r>
            <a:r>
              <a:rPr lang="en-US" dirty="0" smtClean="0">
                <a:effectLst/>
              </a:rPr>
              <a:t> technology-neutral. </a:t>
            </a:r>
          </a:p>
          <a:p>
            <a:r>
              <a:rPr lang="en-US" dirty="0" smtClean="0">
                <a:effectLst/>
              </a:rPr>
              <a:t>Digital products are goods and services transferred electronically. They</a:t>
            </a:r>
            <a:r>
              <a:rPr lang="en-US" baseline="0" dirty="0" smtClean="0">
                <a:effectLst/>
              </a:rPr>
              <a:t> include digital goods and digital automated services, which we will talk about more in the next few slides.</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A89C092B-26B5-4D15-9CF4-E1497A218A4C}" type="slidenum">
              <a:rPr lang="en-US" smtClean="0"/>
              <a:t>9</a:t>
            </a:fld>
            <a:endParaRPr lang="en-US"/>
          </a:p>
        </p:txBody>
      </p:sp>
    </p:spTree>
    <p:extLst>
      <p:ext uri="{BB962C8B-B14F-4D97-AF65-F5344CB8AC3E}">
        <p14:creationId xmlns:p14="http://schemas.microsoft.com/office/powerpoint/2010/main" val="38496091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bg1">
                <a:lumMod val="85000"/>
              </a:schemeClr>
            </a:gs>
            <a:gs pos="40000">
              <a:schemeClr val="bg1">
                <a:lumMod val="85000"/>
              </a:schemeClr>
            </a:gs>
            <a:gs pos="100000">
              <a:schemeClr val="bg1">
                <a:lumMod val="75000"/>
              </a:schemeClr>
            </a:gs>
          </a:gsLst>
          <a:lin ang="11340000" scaled="0"/>
          <a:tileRect/>
        </a:gradFill>
        <a:effectLst/>
      </p:bgPr>
    </p:bg>
    <p:spTree>
      <p:nvGrpSpPr>
        <p:cNvPr id="1" name=""/>
        <p:cNvGrpSpPr/>
        <p:nvPr/>
      </p:nvGrpSpPr>
      <p:grpSpPr>
        <a:xfrm>
          <a:off x="0" y="0"/>
          <a:ext cx="0" cy="0"/>
          <a:chOff x="0" y="0"/>
          <a:chExt cx="0" cy="0"/>
        </a:xfrm>
      </p:grpSpPr>
      <p:pic>
        <p:nvPicPr>
          <p:cNvPr id="4" name="Picture 6" descr="684412_high_Purple.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9144000" cy="6858000"/>
          </a:xfrm>
          <a:prstGeom prst="rect">
            <a:avLst/>
          </a:prstGeom>
          <a:solidFill>
            <a:srgbClr val="39275B">
              <a:alpha val="59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6" name="Rectangle 5"/>
          <p:cNvSpPr/>
          <p:nvPr/>
        </p:nvSpPr>
        <p:spPr>
          <a:xfrm>
            <a:off x="0" y="0"/>
            <a:ext cx="171450" cy="6858000"/>
          </a:xfrm>
          <a:prstGeom prst="rect">
            <a:avLst/>
          </a:prstGeom>
          <a:solidFill>
            <a:srgbClr val="39275B">
              <a:alpha val="8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pic>
        <p:nvPicPr>
          <p:cNvPr id="7" name="Picture 7" descr="UW.Wordmark_ctr_white.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352425"/>
            <a:ext cx="25511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0" y="180975"/>
            <a:ext cx="576263" cy="457200"/>
          </a:xfrm>
          <a:prstGeom prst="rect">
            <a:avLst/>
          </a:prstGeom>
          <a:solidFill>
            <a:srgbClr val="39275B"/>
          </a:solidFill>
          <a:ln>
            <a:noFill/>
          </a:ln>
          <a:effectLst>
            <a:outerShdw blurRad="38100" dist="38100" dir="3600019" algn="br" rotWithShape="0">
              <a:srgbClr val="808080">
                <a:alpha val="1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en-US">
              <a:solidFill>
                <a:schemeClr val="lt1"/>
              </a:solidFill>
              <a:latin typeface="+mn-lt"/>
              <a:ea typeface="+mn-ea"/>
            </a:endParaRPr>
          </a:p>
        </p:txBody>
      </p:sp>
      <p:pic>
        <p:nvPicPr>
          <p:cNvPr id="9" name="Picture 8" descr="UW_W-Logo_RG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9063" y="295275"/>
            <a:ext cx="3381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8486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4097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3"/>
          <p:cNvSpPr>
            <a:spLocks noGrp="1"/>
          </p:cNvSpPr>
          <p:nvPr>
            <p:ph type="dt" sz="half" idx="10"/>
          </p:nvPr>
        </p:nvSpPr>
        <p:spPr>
          <a:xfrm>
            <a:off x="685800" y="6356350"/>
            <a:ext cx="2133600" cy="365125"/>
          </a:xfrm>
        </p:spPr>
        <p:txBody>
          <a:bodyPr/>
          <a:lstStyle>
            <a:lvl1pPr>
              <a:defRPr>
                <a:solidFill>
                  <a:srgbClr val="FFFFFF"/>
                </a:solidFill>
              </a:defRPr>
            </a:lvl1pPr>
          </a:lstStyle>
          <a:p>
            <a:fld id="{0C4D4787-61EE-4A82-AE54-AB8F27FCD3AD}" type="datetimeFigureOut">
              <a:rPr lang="en-US" smtClean="0"/>
              <a:pPr/>
              <a:t>10/26/2015</a:t>
            </a:fld>
            <a:endParaRPr lang="en-US"/>
          </a:p>
        </p:txBody>
      </p:sp>
      <p:sp>
        <p:nvSpPr>
          <p:cNvPr id="11" name="Footer Placeholder 4"/>
          <p:cNvSpPr>
            <a:spLocks noGrp="1"/>
          </p:cNvSpPr>
          <p:nvPr>
            <p:ph type="ftr" sz="quarter" idx="11"/>
          </p:nvPr>
        </p:nvSpPr>
        <p:spPr>
          <a:xfrm>
            <a:off x="3162300" y="6356350"/>
            <a:ext cx="2895600" cy="365125"/>
          </a:xfrm>
        </p:spPr>
        <p:txBody>
          <a:bodyPr/>
          <a:lstStyle>
            <a:lvl1pPr>
              <a:defRPr>
                <a:solidFill>
                  <a:srgbClr val="FFFFFF"/>
                </a:solidFill>
              </a:defRPr>
            </a:lvl1pPr>
          </a:lstStyle>
          <a:p>
            <a:endParaRPr lang="en-US"/>
          </a:p>
        </p:txBody>
      </p:sp>
      <p:sp>
        <p:nvSpPr>
          <p:cNvPr id="12" name="Slide Number Placeholder 5"/>
          <p:cNvSpPr>
            <a:spLocks noGrp="1"/>
          </p:cNvSpPr>
          <p:nvPr>
            <p:ph type="sldNum" sz="quarter" idx="12"/>
          </p:nvPr>
        </p:nvSpPr>
        <p:spPr>
          <a:xfrm>
            <a:off x="6400800" y="6356350"/>
            <a:ext cx="2133600" cy="365125"/>
          </a:xfrm>
        </p:spPr>
        <p:txBody>
          <a:bodyPr/>
          <a:lstStyle>
            <a:lvl1pPr>
              <a:defRPr>
                <a:solidFill>
                  <a:srgbClr val="FFFFFF"/>
                </a:solidFill>
              </a:defRPr>
            </a:lvl1pPr>
          </a:lstStyle>
          <a:p>
            <a:fld id="{56DA23FE-7AB2-470B-9552-6EA36263DF0D}" type="slidenum">
              <a:rPr lang="en-US" smtClean="0"/>
              <a:pPr/>
              <a:t>‹#›</a:t>
            </a:fld>
            <a:endParaRPr lang="en-US"/>
          </a:p>
        </p:txBody>
      </p:sp>
    </p:spTree>
    <p:extLst>
      <p:ext uri="{BB962C8B-B14F-4D97-AF65-F5344CB8AC3E}">
        <p14:creationId xmlns:p14="http://schemas.microsoft.com/office/powerpoint/2010/main" val="55853112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76400"/>
            <a:ext cx="8229600" cy="4449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C4D4787-61EE-4A82-AE54-AB8F27FCD3AD}" type="datetimeFigureOut">
              <a:rPr lang="en-US" smtClean="0"/>
              <a:pPr/>
              <a:t>10/26/2015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6DA23FE-7AB2-470B-9552-6EA36263DF0D}" type="slidenum">
              <a:rPr lang="en-US" smtClean="0"/>
              <a:pPr/>
              <a:t>‹#›</a:t>
            </a:fld>
            <a:endParaRPr lang="en-US"/>
          </a:p>
        </p:txBody>
      </p:sp>
    </p:spTree>
    <p:extLst>
      <p:ext uri="{BB962C8B-B14F-4D97-AF65-F5344CB8AC3E}">
        <p14:creationId xmlns:p14="http://schemas.microsoft.com/office/powerpoint/2010/main" val="1582262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364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364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C4D4787-61EE-4A82-AE54-AB8F27FCD3AD}" type="datetimeFigureOut">
              <a:rPr lang="en-US" smtClean="0"/>
              <a:pPr/>
              <a:t>10/26/2015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6DA23FE-7AB2-470B-9552-6EA36263DF0D}" type="slidenum">
              <a:rPr lang="en-US" smtClean="0"/>
              <a:pPr/>
              <a:t>‹#›</a:t>
            </a:fld>
            <a:endParaRPr lang="en-US"/>
          </a:p>
        </p:txBody>
      </p:sp>
    </p:spTree>
    <p:extLst>
      <p:ext uri="{BB962C8B-B14F-4D97-AF65-F5344CB8AC3E}">
        <p14:creationId xmlns:p14="http://schemas.microsoft.com/office/powerpoint/2010/main" val="3348738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0"/>
            <a:ext cx="171450" cy="6858000"/>
          </a:xfrm>
          <a:prstGeom prst="rect">
            <a:avLst/>
          </a:prstGeom>
          <a:solidFill>
            <a:srgbClr val="39275B">
              <a:alpha val="8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pic>
        <p:nvPicPr>
          <p:cNvPr id="5" name="Picture 9" descr="UW.Wordmark_ctr.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361950"/>
            <a:ext cx="25638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0" y="180975"/>
            <a:ext cx="576263" cy="457200"/>
          </a:xfrm>
          <a:prstGeom prst="rect">
            <a:avLst/>
          </a:prstGeom>
          <a:solidFill>
            <a:srgbClr val="39275B"/>
          </a:solidFill>
          <a:ln>
            <a:noFill/>
          </a:ln>
          <a:effectLst>
            <a:outerShdw blurRad="38100" dist="38100" dir="3600019" algn="br" rotWithShape="0">
              <a:srgbClr val="808080">
                <a:alpha val="1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en-US">
              <a:solidFill>
                <a:schemeClr val="lt1"/>
              </a:solidFill>
              <a:latin typeface="+mn-lt"/>
              <a:ea typeface="+mn-ea"/>
            </a:endParaRPr>
          </a:p>
        </p:txBody>
      </p:sp>
      <p:pic>
        <p:nvPicPr>
          <p:cNvPr id="7" name="Picture 8" descr="UW_W-Logo_RGB.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9063" y="295275"/>
            <a:ext cx="3381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5800" y="762000"/>
            <a:ext cx="7854696" cy="9144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685801" y="1828800"/>
            <a:ext cx="7854696" cy="4297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3"/>
          <p:cNvSpPr>
            <a:spLocks noGrp="1"/>
          </p:cNvSpPr>
          <p:nvPr>
            <p:ph type="dt" sz="half" idx="10"/>
          </p:nvPr>
        </p:nvSpPr>
        <p:spPr>
          <a:xfrm>
            <a:off x="685800" y="6356350"/>
            <a:ext cx="2133600" cy="365125"/>
          </a:xfrm>
        </p:spPr>
        <p:txBody>
          <a:bodyPr/>
          <a:lstStyle>
            <a:lvl1pPr>
              <a:defRPr/>
            </a:lvl1pPr>
          </a:lstStyle>
          <a:p>
            <a:fld id="{0C4D4787-61EE-4A82-AE54-AB8F27FCD3AD}" type="datetimeFigureOut">
              <a:rPr lang="en-US" smtClean="0"/>
              <a:pPr/>
              <a:t>10/26/2015</a:t>
            </a:fld>
            <a:endParaRPr lang="en-US"/>
          </a:p>
        </p:txBody>
      </p:sp>
      <p:sp>
        <p:nvSpPr>
          <p:cNvPr id="9" name="Footer Placeholder 4"/>
          <p:cNvSpPr>
            <a:spLocks noGrp="1"/>
          </p:cNvSpPr>
          <p:nvPr>
            <p:ph type="ftr" sz="quarter" idx="11"/>
          </p:nvPr>
        </p:nvSpPr>
        <p:spPr>
          <a:xfrm>
            <a:off x="3165475" y="6356350"/>
            <a:ext cx="2895600" cy="365125"/>
          </a:xfrm>
        </p:spPr>
        <p:txBody>
          <a:bodyPr/>
          <a:lstStyle>
            <a:lvl1pPr>
              <a:defRPr/>
            </a:lvl1pPr>
          </a:lstStyle>
          <a:p>
            <a:endParaRPr lang="en-US"/>
          </a:p>
        </p:txBody>
      </p:sp>
      <p:sp>
        <p:nvSpPr>
          <p:cNvPr id="10" name="Slide Number Placeholder 5"/>
          <p:cNvSpPr>
            <a:spLocks noGrp="1"/>
          </p:cNvSpPr>
          <p:nvPr>
            <p:ph type="sldNum" sz="quarter" idx="12"/>
          </p:nvPr>
        </p:nvSpPr>
        <p:spPr>
          <a:xfrm>
            <a:off x="6407150" y="6356350"/>
            <a:ext cx="2133600" cy="365125"/>
          </a:xfrm>
        </p:spPr>
        <p:txBody>
          <a:bodyPr/>
          <a:lstStyle>
            <a:lvl1pPr>
              <a:defRPr/>
            </a:lvl1pPr>
          </a:lstStyle>
          <a:p>
            <a:fld id="{56DA23FE-7AB2-470B-9552-6EA36263DF0D}" type="slidenum">
              <a:rPr lang="en-US" smtClean="0"/>
              <a:pPr/>
              <a:t>‹#›</a:t>
            </a:fld>
            <a:endParaRPr lang="en-US"/>
          </a:p>
        </p:txBody>
      </p:sp>
    </p:spTree>
    <p:extLst>
      <p:ext uri="{BB962C8B-B14F-4D97-AF65-F5344CB8AC3E}">
        <p14:creationId xmlns:p14="http://schemas.microsoft.com/office/powerpoint/2010/main" val="2891740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C4D4787-61EE-4A82-AE54-AB8F27FCD3AD}" type="datetimeFigureOut">
              <a:rPr lang="en-US" smtClean="0"/>
              <a:pPr/>
              <a:t>10/26/2015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6DA23FE-7AB2-470B-9552-6EA36263DF0D}" type="slidenum">
              <a:rPr lang="en-US" smtClean="0"/>
              <a:pPr/>
              <a:t>‹#›</a:t>
            </a:fld>
            <a:endParaRPr lang="en-US"/>
          </a:p>
        </p:txBody>
      </p:sp>
    </p:spTree>
    <p:extLst>
      <p:ext uri="{BB962C8B-B14F-4D97-AF65-F5344CB8AC3E}">
        <p14:creationId xmlns:p14="http://schemas.microsoft.com/office/powerpoint/2010/main" val="191238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6400"/>
            <a:ext cx="4038600" cy="4449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038600" cy="4449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0C4D4787-61EE-4A82-AE54-AB8F27FCD3AD}" type="datetimeFigureOut">
              <a:rPr lang="en-US" smtClean="0"/>
              <a:pPr/>
              <a:t>10/26/2015</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56DA23FE-7AB2-470B-9552-6EA36263DF0D}" type="slidenum">
              <a:rPr lang="en-US" smtClean="0"/>
              <a:pPr/>
              <a:t>‹#›</a:t>
            </a:fld>
            <a:endParaRPr lang="en-US"/>
          </a:p>
        </p:txBody>
      </p:sp>
    </p:spTree>
    <p:extLst>
      <p:ext uri="{BB962C8B-B14F-4D97-AF65-F5344CB8AC3E}">
        <p14:creationId xmlns:p14="http://schemas.microsoft.com/office/powerpoint/2010/main" val="563153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76399"/>
            <a:ext cx="4040188" cy="4984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76399"/>
            <a:ext cx="4041775" cy="4984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0C4D4787-61EE-4A82-AE54-AB8F27FCD3AD}" type="datetimeFigureOut">
              <a:rPr lang="en-US" smtClean="0"/>
              <a:pPr/>
              <a:t>10/26/2015</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56DA23FE-7AB2-470B-9552-6EA36263DF0D}" type="slidenum">
              <a:rPr lang="en-US" smtClean="0"/>
              <a:pPr/>
              <a:t>‹#›</a:t>
            </a:fld>
            <a:endParaRPr lang="en-US"/>
          </a:p>
        </p:txBody>
      </p:sp>
    </p:spTree>
    <p:extLst>
      <p:ext uri="{BB962C8B-B14F-4D97-AF65-F5344CB8AC3E}">
        <p14:creationId xmlns:p14="http://schemas.microsoft.com/office/powerpoint/2010/main" val="652844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0C4D4787-61EE-4A82-AE54-AB8F27FCD3AD}" type="datetimeFigureOut">
              <a:rPr lang="en-US" smtClean="0"/>
              <a:pPr/>
              <a:t>10/26/2015</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56DA23FE-7AB2-470B-9552-6EA36263DF0D}" type="slidenum">
              <a:rPr lang="en-US" smtClean="0"/>
              <a:pPr/>
              <a:t>‹#›</a:t>
            </a:fld>
            <a:endParaRPr lang="en-US"/>
          </a:p>
        </p:txBody>
      </p:sp>
    </p:spTree>
    <p:extLst>
      <p:ext uri="{BB962C8B-B14F-4D97-AF65-F5344CB8AC3E}">
        <p14:creationId xmlns:p14="http://schemas.microsoft.com/office/powerpoint/2010/main" val="1445996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0C4D4787-61EE-4A82-AE54-AB8F27FCD3AD}" type="datetimeFigureOut">
              <a:rPr lang="en-US" smtClean="0"/>
              <a:pPr/>
              <a:t>10/26/2015</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56DA23FE-7AB2-470B-9552-6EA36263DF0D}" type="slidenum">
              <a:rPr lang="en-US" smtClean="0"/>
              <a:pPr/>
              <a:t>‹#›</a:t>
            </a:fld>
            <a:endParaRPr lang="en-US"/>
          </a:p>
        </p:txBody>
      </p:sp>
    </p:spTree>
    <p:extLst>
      <p:ext uri="{BB962C8B-B14F-4D97-AF65-F5344CB8AC3E}">
        <p14:creationId xmlns:p14="http://schemas.microsoft.com/office/powerpoint/2010/main" val="3526411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7620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0C4D4787-61EE-4A82-AE54-AB8F27FCD3AD}" type="datetimeFigureOut">
              <a:rPr lang="en-US" smtClean="0"/>
              <a:pPr/>
              <a:t>10/26/2015</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56DA23FE-7AB2-470B-9552-6EA36263DF0D}" type="slidenum">
              <a:rPr lang="en-US" smtClean="0"/>
              <a:pPr/>
              <a:t>‹#›</a:t>
            </a:fld>
            <a:endParaRPr lang="en-US"/>
          </a:p>
        </p:txBody>
      </p:sp>
    </p:spTree>
    <p:extLst>
      <p:ext uri="{BB962C8B-B14F-4D97-AF65-F5344CB8AC3E}">
        <p14:creationId xmlns:p14="http://schemas.microsoft.com/office/powerpoint/2010/main" val="3032591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761999"/>
            <a:ext cx="5486400" cy="39655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0C4D4787-61EE-4A82-AE54-AB8F27FCD3AD}" type="datetimeFigureOut">
              <a:rPr lang="en-US" smtClean="0"/>
              <a:pPr/>
              <a:t>10/26/2015</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56DA23FE-7AB2-470B-9552-6EA36263DF0D}" type="slidenum">
              <a:rPr lang="en-US" smtClean="0"/>
              <a:pPr/>
              <a:t>‹#›</a:t>
            </a:fld>
            <a:endParaRPr lang="en-US"/>
          </a:p>
        </p:txBody>
      </p:sp>
    </p:spTree>
    <p:extLst>
      <p:ext uri="{BB962C8B-B14F-4D97-AF65-F5344CB8AC3E}">
        <p14:creationId xmlns:p14="http://schemas.microsoft.com/office/powerpoint/2010/main" val="1530974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762000"/>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76400"/>
            <a:ext cx="8229600" cy="444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Frutiger 55 Roman" charset="0"/>
              </a:defRPr>
            </a:lvl1pPr>
          </a:lstStyle>
          <a:p>
            <a:fld id="{0C4D4787-61EE-4A82-AE54-AB8F27FCD3AD}" type="datetimeFigureOut">
              <a:rPr lang="en-US" smtClean="0"/>
              <a:pPr/>
              <a:t>10/26/2015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Frutiger 55 Roman"/>
                <a:cs typeface="ＭＳ Ｐゴシック" charset="-128"/>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Frutiger 55 Roman" charset="0"/>
              </a:defRPr>
            </a:lvl1pPr>
          </a:lstStyle>
          <a:p>
            <a:fld id="{56DA23FE-7AB2-470B-9552-6EA36263DF0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457200" rtl="0" eaLnBrk="1" fontAlgn="base" hangingPunct="1">
        <a:spcBef>
          <a:spcPct val="0"/>
        </a:spcBef>
        <a:spcAft>
          <a:spcPct val="0"/>
        </a:spcAft>
        <a:defRPr sz="4400" kern="1200">
          <a:solidFill>
            <a:schemeClr val="tx1"/>
          </a:solidFill>
          <a:latin typeface="Frutiger 55 Roman"/>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Frutiger 55 Roman"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Frutiger 55 Roman"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Frutiger 55 Roman"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Frutiger 55 Roman"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Frutiger 55 Roman"/>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Frutiger 55 Roman"/>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Frutiger 55 Roman"/>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Frutiger 55 Roman"/>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Frutiger 55 Roman"/>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apps.leg.wa.gov/wac/default.aspx?cite=458-20" TargetMode="External"/><Relationship Id="rId3" Type="http://schemas.openxmlformats.org/officeDocument/2006/relationships/hyperlink" Target="mailto:taxofc@uw.edu" TargetMode="External"/><Relationship Id="rId7" Type="http://schemas.openxmlformats.org/officeDocument/2006/relationships/hyperlink" Target="http://apps.leg.wa.gov/rcw/default.aspx?cite=82.08"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dor.wa.gov/Content/Home/Default.aspx" TargetMode="External"/><Relationship Id="rId5" Type="http://schemas.openxmlformats.org/officeDocument/2006/relationships/hyperlink" Target="http://f2.washington.edu/fm/tax/taxability" TargetMode="External"/><Relationship Id="rId4" Type="http://schemas.openxmlformats.org/officeDocument/2006/relationships/hyperlink" Target="http://f2.washington.edu/fm/tax/hom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Advanced Sales Tax</a:t>
            </a:r>
            <a:endParaRPr lang="en-US" b="1" dirty="0"/>
          </a:p>
        </p:txBody>
      </p:sp>
      <p:sp>
        <p:nvSpPr>
          <p:cNvPr id="3" name="Subtitle 2"/>
          <p:cNvSpPr>
            <a:spLocks noGrp="1"/>
          </p:cNvSpPr>
          <p:nvPr>
            <p:ph type="subTitle" idx="1"/>
          </p:nvPr>
        </p:nvSpPr>
        <p:spPr>
          <a:xfrm>
            <a:off x="990600" y="3886200"/>
            <a:ext cx="7162800" cy="1752600"/>
          </a:xfrm>
        </p:spPr>
        <p:txBody>
          <a:bodyPr/>
          <a:lstStyle/>
          <a:p>
            <a:r>
              <a:rPr lang="en-US" dirty="0" smtClean="0"/>
              <a:t>Presented by:</a:t>
            </a:r>
          </a:p>
          <a:p>
            <a:r>
              <a:rPr lang="en-US" dirty="0" smtClean="0"/>
              <a:t>University of Washington’s Tax Office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Goods</a:t>
            </a:r>
            <a:endParaRPr lang="en-US" dirty="0"/>
          </a:p>
        </p:txBody>
      </p:sp>
      <p:sp>
        <p:nvSpPr>
          <p:cNvPr id="3" name="Content Placeholder 2"/>
          <p:cNvSpPr>
            <a:spLocks noGrp="1"/>
          </p:cNvSpPr>
          <p:nvPr>
            <p:ph idx="1"/>
          </p:nvPr>
        </p:nvSpPr>
        <p:spPr/>
        <p:txBody>
          <a:bodyPr/>
          <a:lstStyle/>
          <a:p>
            <a:r>
              <a:rPr lang="en-US" dirty="0" smtClean="0"/>
              <a:t>What is a digital good?</a:t>
            </a:r>
          </a:p>
          <a:p>
            <a:pPr lvl="1"/>
            <a:r>
              <a:rPr lang="en-US" dirty="0" smtClean="0"/>
              <a:t>Sounds, images, </a:t>
            </a:r>
            <a:r>
              <a:rPr lang="en-US" dirty="0"/>
              <a:t>data, facts, or information, or any combination thereof, transferred </a:t>
            </a:r>
            <a:r>
              <a:rPr lang="en-US" dirty="0" smtClean="0"/>
              <a:t>electronically</a:t>
            </a:r>
          </a:p>
          <a:p>
            <a:pPr lvl="1"/>
            <a:r>
              <a:rPr lang="en-US" dirty="0" smtClean="0"/>
              <a:t>These are taxable</a:t>
            </a:r>
            <a:endParaRPr lang="en-US" dirty="0"/>
          </a:p>
          <a:p>
            <a:endParaRPr lang="en-US" dirty="0"/>
          </a:p>
        </p:txBody>
      </p:sp>
    </p:spTree>
    <p:extLst>
      <p:ext uri="{BB962C8B-B14F-4D97-AF65-F5344CB8AC3E}">
        <p14:creationId xmlns:p14="http://schemas.microsoft.com/office/powerpoint/2010/main" val="2083107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digital goods</a:t>
            </a:r>
            <a:endParaRPr lang="en-US" dirty="0"/>
          </a:p>
        </p:txBody>
      </p:sp>
      <p:sp>
        <p:nvSpPr>
          <p:cNvPr id="3" name="Content Placeholder 2"/>
          <p:cNvSpPr>
            <a:spLocks noGrp="1"/>
          </p:cNvSpPr>
          <p:nvPr>
            <p:ph idx="1"/>
          </p:nvPr>
        </p:nvSpPr>
        <p:spPr>
          <a:xfrm>
            <a:off x="685801" y="1828800"/>
            <a:ext cx="7854696" cy="4724400"/>
          </a:xfrm>
        </p:spPr>
        <p:txBody>
          <a:bodyPr>
            <a:noAutofit/>
          </a:bodyPr>
          <a:lstStyle/>
          <a:p>
            <a:pPr marL="0" indent="0">
              <a:buNone/>
            </a:pPr>
            <a:r>
              <a:rPr lang="en-US" sz="2400" dirty="0" smtClean="0"/>
              <a:t>Are Items </a:t>
            </a:r>
            <a:r>
              <a:rPr lang="en-US" sz="2400" dirty="0"/>
              <a:t>that you would have traditionally received in tangible form, but are now electronic</a:t>
            </a:r>
            <a:r>
              <a:rPr lang="en-US" sz="2400" dirty="0" smtClean="0"/>
              <a:t>. Examples:</a:t>
            </a:r>
            <a:endParaRPr lang="en-US" sz="2400" dirty="0"/>
          </a:p>
          <a:p>
            <a:r>
              <a:rPr lang="en-US" sz="2400" dirty="0" smtClean="0"/>
              <a:t>Digital audio works</a:t>
            </a:r>
          </a:p>
          <a:p>
            <a:pPr lvl="1"/>
            <a:r>
              <a:rPr lang="en-US" sz="2000" dirty="0" smtClean="0"/>
              <a:t>Music</a:t>
            </a:r>
          </a:p>
          <a:p>
            <a:pPr lvl="1"/>
            <a:r>
              <a:rPr lang="en-US" sz="2000" dirty="0" smtClean="0"/>
              <a:t>Audio books</a:t>
            </a:r>
          </a:p>
          <a:p>
            <a:r>
              <a:rPr lang="en-US" sz="2400" dirty="0" smtClean="0"/>
              <a:t>Digital audio visual works</a:t>
            </a:r>
          </a:p>
          <a:p>
            <a:pPr lvl="1"/>
            <a:r>
              <a:rPr lang="en-US" sz="2000" dirty="0" smtClean="0"/>
              <a:t>Movies</a:t>
            </a:r>
          </a:p>
          <a:p>
            <a:pPr lvl="1"/>
            <a:r>
              <a:rPr lang="en-US" sz="2000" dirty="0" smtClean="0"/>
              <a:t>Music videos</a:t>
            </a:r>
          </a:p>
          <a:p>
            <a:r>
              <a:rPr lang="en-US" sz="2400" dirty="0" smtClean="0"/>
              <a:t>Digital books</a:t>
            </a:r>
          </a:p>
          <a:p>
            <a:pPr lvl="1"/>
            <a:r>
              <a:rPr lang="en-US" sz="2000" dirty="0" smtClean="0"/>
              <a:t>But, not newspapers, chat rooms or weblogs</a:t>
            </a:r>
          </a:p>
          <a:p>
            <a:r>
              <a:rPr lang="en-US" sz="2400" dirty="0" smtClean="0"/>
              <a:t>Data file with list of emails or names</a:t>
            </a:r>
            <a:endParaRPr lang="en-US" sz="2000" dirty="0"/>
          </a:p>
          <a:p>
            <a:r>
              <a:rPr lang="en-US" sz="2400" dirty="0"/>
              <a:t>Domain names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isn’t a digital good</a:t>
            </a:r>
            <a:endParaRPr lang="en-US" dirty="0"/>
          </a:p>
        </p:txBody>
      </p:sp>
      <p:sp>
        <p:nvSpPr>
          <p:cNvPr id="3" name="Content Placeholder 2"/>
          <p:cNvSpPr>
            <a:spLocks noGrp="1"/>
          </p:cNvSpPr>
          <p:nvPr>
            <p:ph idx="1"/>
          </p:nvPr>
        </p:nvSpPr>
        <p:spPr>
          <a:xfrm>
            <a:off x="685800" y="1219200"/>
            <a:ext cx="7854696" cy="5638800"/>
          </a:xfrm>
        </p:spPr>
        <p:txBody>
          <a:bodyPr/>
          <a:lstStyle/>
          <a:p>
            <a:pPr marL="0" indent="0">
              <a:buNone/>
            </a:pPr>
            <a:endParaRPr lang="en-US" dirty="0" smtClean="0"/>
          </a:p>
          <a:p>
            <a:r>
              <a:rPr lang="en-US" dirty="0" smtClean="0"/>
              <a:t>Telecommunications services (may still be taxable)</a:t>
            </a:r>
          </a:p>
          <a:p>
            <a:r>
              <a:rPr lang="en-US" dirty="0" smtClean="0"/>
              <a:t>Computer software (may be taxable)</a:t>
            </a:r>
          </a:p>
          <a:p>
            <a:r>
              <a:rPr lang="en-US" dirty="0" smtClean="0"/>
              <a:t>Internet and internet access (not taxable)</a:t>
            </a:r>
          </a:p>
          <a:p>
            <a:r>
              <a:rPr lang="en-US" dirty="0" smtClean="0"/>
              <a:t>Professional and personal services, represented in electronic form (not taxable)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Digital automated services (DAS)</a:t>
            </a:r>
            <a:endParaRPr lang="en-US" dirty="0"/>
          </a:p>
        </p:txBody>
      </p:sp>
      <p:sp>
        <p:nvSpPr>
          <p:cNvPr id="3" name="Content Placeholder 2"/>
          <p:cNvSpPr>
            <a:spLocks noGrp="1"/>
          </p:cNvSpPr>
          <p:nvPr>
            <p:ph idx="1"/>
          </p:nvPr>
        </p:nvSpPr>
        <p:spPr>
          <a:xfrm>
            <a:off x="685800" y="1828800"/>
            <a:ext cx="8458199" cy="5029200"/>
          </a:xfrm>
        </p:spPr>
        <p:txBody>
          <a:bodyPr>
            <a:normAutofit fontScale="77500" lnSpcReduction="20000"/>
          </a:bodyPr>
          <a:lstStyle/>
          <a:p>
            <a:pPr marL="0" indent="0">
              <a:buNone/>
            </a:pPr>
            <a:r>
              <a:rPr lang="en-US" dirty="0"/>
              <a:t>DAS are services that have been automated and are transferred electronically. DAS is not software, but includes one or more software applications in providing the service</a:t>
            </a:r>
            <a:r>
              <a:rPr lang="en-US" dirty="0" smtClean="0"/>
              <a:t>.</a:t>
            </a:r>
          </a:p>
          <a:p>
            <a:pPr marL="0" indent="0">
              <a:buNone/>
            </a:pPr>
            <a:endParaRPr lang="en-US" dirty="0" smtClean="0"/>
          </a:p>
          <a:p>
            <a:pPr marL="0" indent="0">
              <a:buNone/>
            </a:pPr>
            <a:r>
              <a:rPr lang="en-US" dirty="0" smtClean="0"/>
              <a:t>These are taxable, examples</a:t>
            </a:r>
            <a:r>
              <a:rPr lang="en-US" dirty="0"/>
              <a:t> </a:t>
            </a:r>
            <a:r>
              <a:rPr lang="en-US" dirty="0" smtClean="0"/>
              <a:t>include:</a:t>
            </a:r>
          </a:p>
          <a:p>
            <a:r>
              <a:rPr lang="en-US" dirty="0" smtClean="0"/>
              <a:t>Online searchable database</a:t>
            </a:r>
          </a:p>
          <a:p>
            <a:pPr lvl="1"/>
            <a:r>
              <a:rPr lang="en-US" dirty="0" smtClean="0"/>
              <a:t>Information service using software to transfer news, other information. Example -Tax Database.</a:t>
            </a:r>
          </a:p>
          <a:p>
            <a:r>
              <a:rPr lang="en-US" dirty="0" smtClean="0"/>
              <a:t>Online gaming service</a:t>
            </a:r>
          </a:p>
          <a:p>
            <a:pPr lvl="1"/>
            <a:r>
              <a:rPr lang="en-US" dirty="0" smtClean="0"/>
              <a:t>Games played against others online</a:t>
            </a:r>
          </a:p>
          <a:p>
            <a:r>
              <a:rPr lang="en-US" dirty="0" smtClean="0"/>
              <a:t>Online rental facilitation</a:t>
            </a:r>
          </a:p>
          <a:p>
            <a:pPr lvl="1"/>
            <a:r>
              <a:rPr lang="en-US" dirty="0" smtClean="0"/>
              <a:t>Apartment rental </a:t>
            </a:r>
          </a:p>
          <a:p>
            <a:r>
              <a:rPr lang="en-US" dirty="0"/>
              <a:t>Online </a:t>
            </a:r>
            <a:r>
              <a:rPr lang="en-US" dirty="0" smtClean="0"/>
              <a:t>report services</a:t>
            </a:r>
            <a:endParaRPr lang="en-US" dirty="0"/>
          </a:p>
          <a:p>
            <a:pPr lvl="1"/>
            <a:r>
              <a:rPr lang="en-US" dirty="0" smtClean="0"/>
              <a:t>Car history report, credit report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854696" cy="914400"/>
          </a:xfrm>
        </p:spPr>
        <p:txBody>
          <a:bodyPr/>
          <a:lstStyle/>
          <a:p>
            <a:r>
              <a:rPr lang="en-US" dirty="0" smtClean="0"/>
              <a:t>What isn’t a DAS</a:t>
            </a:r>
            <a:endParaRPr lang="en-US" dirty="0"/>
          </a:p>
        </p:txBody>
      </p:sp>
      <p:sp>
        <p:nvSpPr>
          <p:cNvPr id="3" name="Content Placeholder 2"/>
          <p:cNvSpPr>
            <a:spLocks noGrp="1"/>
          </p:cNvSpPr>
          <p:nvPr>
            <p:ph idx="1"/>
          </p:nvPr>
        </p:nvSpPr>
        <p:spPr>
          <a:xfrm>
            <a:off x="685800" y="1600200"/>
            <a:ext cx="7854696" cy="4953000"/>
          </a:xfrm>
        </p:spPr>
        <p:txBody>
          <a:bodyPr/>
          <a:lstStyle/>
          <a:p>
            <a:r>
              <a:rPr lang="en-US" sz="2800" dirty="0" smtClean="0"/>
              <a:t>Services that require primarily human effort by the seller.</a:t>
            </a:r>
          </a:p>
          <a:p>
            <a:pPr lvl="1"/>
            <a:r>
              <a:rPr lang="en-US" sz="2400" dirty="0" smtClean="0"/>
              <a:t>Primarily (more than 50%) human effort involved</a:t>
            </a:r>
          </a:p>
          <a:p>
            <a:pPr lvl="2"/>
            <a:r>
              <a:rPr lang="en-US" sz="2000" dirty="0" smtClean="0"/>
              <a:t>Contract with company to build website (not taxable)</a:t>
            </a:r>
          </a:p>
          <a:p>
            <a:pPr lvl="2"/>
            <a:r>
              <a:rPr lang="en-US" sz="2000" dirty="0" smtClean="0"/>
              <a:t>But, purchase website template (taxable as DAS)</a:t>
            </a:r>
          </a:p>
          <a:p>
            <a:r>
              <a:rPr lang="en-US" sz="2800" dirty="0" smtClean="0"/>
              <a:t>Live presentations via the internet where discussion takes place in real time, not taxable. However, recorded presentations are taxable (digital good). </a:t>
            </a:r>
          </a:p>
          <a:p>
            <a:r>
              <a:rPr lang="en-US" sz="2800" dirty="0"/>
              <a:t>Data Processing Services (not taxable</a:t>
            </a:r>
            <a:r>
              <a:rPr lang="en-US" sz="2800" dirty="0" smtClean="0"/>
              <a:t>)</a:t>
            </a:r>
          </a:p>
          <a:p>
            <a:r>
              <a:rPr lang="en-US" sz="2800" dirty="0" smtClean="0"/>
              <a:t>Online advertising services (not taxable)</a:t>
            </a:r>
          </a:p>
          <a:p>
            <a:pPr marL="914400" lvl="2" indent="0">
              <a:buNone/>
            </a:pPr>
            <a:endParaRPr lang="en-US" dirty="0" smtClean="0"/>
          </a:p>
          <a:p>
            <a:pPr lvl="2"/>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282" y="533400"/>
            <a:ext cx="7854696" cy="914400"/>
          </a:xfrm>
        </p:spPr>
        <p:txBody>
          <a:bodyPr/>
          <a:lstStyle/>
          <a:p>
            <a:r>
              <a:rPr lang="en-US" dirty="0" smtClean="0"/>
              <a:t>Digital codes</a:t>
            </a:r>
            <a:endParaRPr lang="en-US" dirty="0"/>
          </a:p>
        </p:txBody>
      </p:sp>
      <p:sp>
        <p:nvSpPr>
          <p:cNvPr id="3" name="Content Placeholder 2"/>
          <p:cNvSpPr>
            <a:spLocks noGrp="1"/>
          </p:cNvSpPr>
          <p:nvPr>
            <p:ph idx="1"/>
          </p:nvPr>
        </p:nvSpPr>
        <p:spPr>
          <a:xfrm>
            <a:off x="667870" y="1456765"/>
            <a:ext cx="7854696" cy="5029200"/>
          </a:xfrm>
        </p:spPr>
        <p:txBody>
          <a:bodyPr>
            <a:noAutofit/>
          </a:bodyPr>
          <a:lstStyle/>
          <a:p>
            <a:r>
              <a:rPr lang="en-US" sz="2200" dirty="0" smtClean="0"/>
              <a:t>Codes that give the purchaser the right to obtain digital products</a:t>
            </a:r>
          </a:p>
          <a:p>
            <a:pPr lvl="1"/>
            <a:r>
              <a:rPr lang="en-US" sz="2200" dirty="0" smtClean="0"/>
              <a:t>E.g. code to download software or access to a DAS.</a:t>
            </a:r>
          </a:p>
          <a:p>
            <a:pPr>
              <a:buNone/>
            </a:pPr>
            <a:endParaRPr lang="en-US" sz="2200" dirty="0" smtClean="0"/>
          </a:p>
          <a:p>
            <a:r>
              <a:rPr lang="en-US" sz="2200" dirty="0" smtClean="0"/>
              <a:t>Does not include a code that represents a stored monetary value such as a redeemable gift card or gift certificate.</a:t>
            </a:r>
          </a:p>
          <a:p>
            <a:pPr>
              <a:buNone/>
            </a:pPr>
            <a:endParaRPr lang="en-US" sz="2200" dirty="0" smtClean="0"/>
          </a:p>
          <a:p>
            <a:r>
              <a:rPr lang="en-US" sz="2200" dirty="0" smtClean="0"/>
              <a:t>Can be delivered by different means.</a:t>
            </a:r>
          </a:p>
          <a:p>
            <a:pPr lvl="1"/>
            <a:r>
              <a:rPr lang="en-US" sz="2200" dirty="0" smtClean="0"/>
              <a:t>Email, soft drink bottle cap, plastic card, etc.</a:t>
            </a:r>
          </a:p>
          <a:p>
            <a:pPr marL="393192" lvl="1" indent="0">
              <a:buNone/>
            </a:pPr>
            <a:endParaRPr lang="en-US" sz="2200" dirty="0" smtClean="0"/>
          </a:p>
          <a:p>
            <a:r>
              <a:rPr lang="en-US" sz="2200" dirty="0" smtClean="0"/>
              <a:t>If code provides access to traditionally taxable (e.g. software license) &amp; nontaxable items (e.g. live training webinar), the seller will need to list separately in order to not tax the whole price.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Goods Exclusions</a:t>
            </a:r>
            <a:endParaRPr lang="en-US" dirty="0"/>
          </a:p>
        </p:txBody>
      </p:sp>
      <p:sp>
        <p:nvSpPr>
          <p:cNvPr id="3" name="Content Placeholder 2"/>
          <p:cNvSpPr>
            <a:spLocks noGrp="1"/>
          </p:cNvSpPr>
          <p:nvPr>
            <p:ph idx="1"/>
          </p:nvPr>
        </p:nvSpPr>
        <p:spPr/>
        <p:txBody>
          <a:bodyPr/>
          <a:lstStyle/>
          <a:p>
            <a:r>
              <a:rPr lang="en-US" sz="2800" dirty="0" smtClean="0"/>
              <a:t>Online education classes provided by schools</a:t>
            </a:r>
          </a:p>
          <a:p>
            <a:r>
              <a:rPr lang="en-US" sz="2800" dirty="0" smtClean="0"/>
              <a:t>Live presentations</a:t>
            </a:r>
          </a:p>
          <a:p>
            <a:r>
              <a:rPr lang="en-US" sz="2800" dirty="0" smtClean="0"/>
              <a:t>Storage, web hosting and back-up</a:t>
            </a:r>
          </a:p>
          <a:p>
            <a:r>
              <a:rPr lang="en-US" sz="2800" dirty="0"/>
              <a:t>Made available free to general </a:t>
            </a:r>
            <a:r>
              <a:rPr lang="en-US" sz="2800" dirty="0" smtClean="0"/>
              <a:t>public or received </a:t>
            </a:r>
            <a:r>
              <a:rPr lang="en-US" sz="2800" dirty="0"/>
              <a:t>for free by end </a:t>
            </a:r>
            <a:r>
              <a:rPr lang="en-US" sz="2800" dirty="0" smtClean="0"/>
              <a:t>user.</a:t>
            </a:r>
            <a:endParaRPr lang="en-US" sz="2800" dirty="0"/>
          </a:p>
          <a:p>
            <a:endParaRPr lang="en-US" sz="2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I remember?</a:t>
            </a:r>
            <a:endParaRPr lang="en-US" dirty="0"/>
          </a:p>
        </p:txBody>
      </p:sp>
      <p:sp>
        <p:nvSpPr>
          <p:cNvPr id="3" name="Content Placeholder 2"/>
          <p:cNvSpPr>
            <a:spLocks noGrp="1"/>
          </p:cNvSpPr>
          <p:nvPr>
            <p:ph idx="1"/>
          </p:nvPr>
        </p:nvSpPr>
        <p:spPr/>
        <p:txBody>
          <a:bodyPr/>
          <a:lstStyle/>
          <a:p>
            <a:r>
              <a:rPr lang="en-US" dirty="0" smtClean="0"/>
              <a:t>Even if it is delivered digitally, it might be taxable</a:t>
            </a:r>
          </a:p>
          <a:p>
            <a:r>
              <a:rPr lang="en-US" dirty="0" smtClean="0"/>
              <a:t>If you have it made specifically for you, it’s probably not taxable</a:t>
            </a:r>
          </a:p>
          <a:p>
            <a:r>
              <a:rPr lang="en-US" dirty="0" smtClean="0"/>
              <a:t>If you and the rest of the world can buy it, it probably is taxable</a:t>
            </a:r>
          </a:p>
          <a:p>
            <a:r>
              <a:rPr lang="en-US" dirty="0" smtClean="0"/>
              <a:t>Internet access and web hosting are not taxable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Bundled Items</a:t>
            </a:r>
            <a:endParaRPr lang="en-US" dirty="0"/>
          </a:p>
        </p:txBody>
      </p:sp>
      <p:sp>
        <p:nvSpPr>
          <p:cNvPr id="3" name="Content Placeholder 2"/>
          <p:cNvSpPr>
            <a:spLocks noGrp="1"/>
          </p:cNvSpPr>
          <p:nvPr>
            <p:ph idx="1"/>
          </p:nvPr>
        </p:nvSpPr>
        <p:spPr/>
        <p:txBody>
          <a:bodyPr/>
          <a:lstStyle/>
          <a:p>
            <a:r>
              <a:rPr lang="en-US" dirty="0" smtClean="0"/>
              <a:t>Both taxable and non taxable items bundled together into one price may make the entire price taxable.</a:t>
            </a:r>
          </a:p>
          <a:p>
            <a:r>
              <a:rPr lang="en-US" dirty="0" smtClean="0"/>
              <a:t>Agreements </a:t>
            </a:r>
            <a:r>
              <a:rPr lang="en-US" dirty="0"/>
              <a:t>may include professional service </a:t>
            </a:r>
            <a:r>
              <a:rPr lang="en-US" dirty="0" smtClean="0"/>
              <a:t>components, especially for digital products.</a:t>
            </a:r>
            <a:endParaRPr lang="en-US" dirty="0"/>
          </a:p>
          <a:p>
            <a:pPr lvl="1"/>
            <a:r>
              <a:rPr lang="en-US" dirty="0"/>
              <a:t>All taxable if part of the same agreement</a:t>
            </a:r>
          </a:p>
          <a:p>
            <a:pPr lvl="1"/>
            <a:r>
              <a:rPr lang="en-US" dirty="0"/>
              <a:t>Professional services taxed as professional services if broken out</a:t>
            </a:r>
          </a:p>
          <a:p>
            <a:endParaRPr lang="en-US" dirty="0"/>
          </a:p>
        </p:txBody>
      </p:sp>
    </p:spTree>
    <p:extLst>
      <p:ext uri="{BB962C8B-B14F-4D97-AF65-F5344CB8AC3E}">
        <p14:creationId xmlns:p14="http://schemas.microsoft.com/office/powerpoint/2010/main" val="439483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854696" cy="914400"/>
          </a:xfrm>
        </p:spPr>
        <p:txBody>
          <a:bodyPr/>
          <a:lstStyle/>
          <a:p>
            <a:r>
              <a:rPr lang="en-US" dirty="0" smtClean="0"/>
              <a:t>Medical Items</a:t>
            </a:r>
            <a:endParaRPr lang="en-US" dirty="0"/>
          </a:p>
        </p:txBody>
      </p:sp>
      <p:sp>
        <p:nvSpPr>
          <p:cNvPr id="3" name="Content Placeholder 2"/>
          <p:cNvSpPr>
            <a:spLocks noGrp="1"/>
          </p:cNvSpPr>
          <p:nvPr>
            <p:ph idx="1"/>
          </p:nvPr>
        </p:nvSpPr>
        <p:spPr>
          <a:xfrm>
            <a:off x="609600" y="1600200"/>
            <a:ext cx="8077200" cy="4953000"/>
          </a:xfrm>
        </p:spPr>
        <p:txBody>
          <a:bodyPr/>
          <a:lstStyle/>
          <a:p>
            <a:r>
              <a:rPr lang="en-US" sz="2600" dirty="0" smtClean="0"/>
              <a:t>Exempt items</a:t>
            </a:r>
          </a:p>
          <a:p>
            <a:pPr lvl="1"/>
            <a:r>
              <a:rPr lang="en-US" sz="2400" dirty="0" smtClean="0"/>
              <a:t>Prescription drugs used in diagnosis, cure, mitigation, treatment, or prevention of disease in </a:t>
            </a:r>
            <a:r>
              <a:rPr lang="en-US" sz="2400" b="1" dirty="0" smtClean="0"/>
              <a:t>humans</a:t>
            </a:r>
          </a:p>
          <a:p>
            <a:pPr lvl="1"/>
            <a:r>
              <a:rPr lang="en-US" sz="2400" dirty="0" smtClean="0"/>
              <a:t>Includes prescription lenses</a:t>
            </a:r>
          </a:p>
          <a:p>
            <a:pPr lvl="1"/>
            <a:r>
              <a:rPr lang="en-US" sz="2400" dirty="0" smtClean="0"/>
              <a:t>Includes items/substances used in treating patients</a:t>
            </a:r>
          </a:p>
          <a:p>
            <a:pPr lvl="2"/>
            <a:r>
              <a:rPr lang="en-US" sz="1800" dirty="0" smtClean="0"/>
              <a:t>Needles, tubing, bag when used to deliver prescription drugs</a:t>
            </a:r>
          </a:p>
          <a:p>
            <a:pPr lvl="2"/>
            <a:r>
              <a:rPr lang="en-US" sz="1800" dirty="0" smtClean="0"/>
              <a:t>Diagnostic substances and reagents, including prepared slides, tubes that contain diagnostic substances and reagents</a:t>
            </a:r>
          </a:p>
          <a:p>
            <a:pPr lvl="2"/>
            <a:r>
              <a:rPr lang="en-US" sz="1800" dirty="0" smtClean="0"/>
              <a:t>Stands for intravenous bags, plain glass slides, not included</a:t>
            </a:r>
          </a:p>
          <a:p>
            <a:r>
              <a:rPr lang="en-US" sz="2600" dirty="0" smtClean="0"/>
              <a:t>Same items are NOT exempt when used in research</a:t>
            </a:r>
            <a:endParaRPr lang="en-US" sz="2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466725" lvl="1" indent="-466725">
              <a:buFont typeface="Arial" charset="0"/>
              <a:buChar char="•"/>
            </a:pPr>
            <a:r>
              <a:rPr lang="en-US" sz="3200" dirty="0" smtClean="0"/>
              <a:t>Review and General Exemptions</a:t>
            </a:r>
          </a:p>
          <a:p>
            <a:pPr marL="466725" lvl="1" indent="-466725">
              <a:buFont typeface="Arial" panose="020B0604020202020204" pitchFamily="34" charset="0"/>
              <a:buChar char="•"/>
            </a:pPr>
            <a:r>
              <a:rPr lang="en-US" sz="3200" dirty="0"/>
              <a:t>Computer Software &amp; Hardware</a:t>
            </a:r>
          </a:p>
          <a:p>
            <a:pPr marL="466725" indent="-466725"/>
            <a:r>
              <a:rPr lang="en-US" dirty="0" smtClean="0"/>
              <a:t>Digital Products</a:t>
            </a:r>
          </a:p>
          <a:p>
            <a:pPr marL="466725" indent="-466725"/>
            <a:r>
              <a:rPr lang="en-US" dirty="0" smtClean="0"/>
              <a:t>Bundled items</a:t>
            </a:r>
          </a:p>
          <a:p>
            <a:pPr marL="466725" indent="-466725"/>
            <a:r>
              <a:rPr lang="en-US" dirty="0" smtClean="0"/>
              <a:t>Medical Matters</a:t>
            </a:r>
          </a:p>
          <a:p>
            <a:pPr marL="866775" lvl="2" indent="-466725"/>
            <a:r>
              <a:rPr lang="en-US" dirty="0" smtClean="0"/>
              <a:t>DNA Sequencing</a:t>
            </a:r>
          </a:p>
          <a:p>
            <a:pPr marL="466725" indent="-466725"/>
            <a:r>
              <a:rPr lang="en-US" dirty="0" smtClean="0"/>
              <a:t>Other Misc. items</a:t>
            </a:r>
          </a:p>
          <a:p>
            <a:pPr marL="0" indent="0">
              <a:buNone/>
            </a:pPr>
            <a:endParaRPr lang="en-US" dirty="0" smtClean="0"/>
          </a:p>
          <a:p>
            <a:endParaRPr lang="en-US" dirty="0"/>
          </a:p>
        </p:txBody>
      </p:sp>
    </p:spTree>
    <p:extLst>
      <p:ext uri="{BB962C8B-B14F-4D97-AF65-F5344CB8AC3E}">
        <p14:creationId xmlns:p14="http://schemas.microsoft.com/office/powerpoint/2010/main" val="13482580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medical items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Prosthetic devices are exempt</a:t>
            </a:r>
          </a:p>
          <a:p>
            <a:pPr lvl="1"/>
            <a:r>
              <a:rPr lang="en-US" dirty="0" smtClean="0"/>
              <a:t>Artificial substitutes that replace missing parts of the human body</a:t>
            </a:r>
          </a:p>
          <a:p>
            <a:pPr lvl="1"/>
            <a:r>
              <a:rPr lang="en-US" dirty="0" smtClean="0"/>
              <a:t>Includes dental prosthetic devices </a:t>
            </a:r>
          </a:p>
          <a:p>
            <a:r>
              <a:rPr lang="en-US" dirty="0" smtClean="0"/>
              <a:t>“Orthotic devices” are not exempt, but </a:t>
            </a:r>
            <a:r>
              <a:rPr lang="en-US" i="1" dirty="0" smtClean="0"/>
              <a:t>may</a:t>
            </a:r>
            <a:r>
              <a:rPr lang="en-US" dirty="0" smtClean="0"/>
              <a:t> qualify as a prosthetic </a:t>
            </a:r>
          </a:p>
          <a:p>
            <a:pPr lvl="1"/>
            <a:r>
              <a:rPr lang="en-US" dirty="0" smtClean="0"/>
              <a:t>Designed to activate or supplement a weakened or atrophied limb or function</a:t>
            </a:r>
          </a:p>
          <a:p>
            <a:pPr lvl="1"/>
            <a:r>
              <a:rPr lang="en-US" dirty="0" smtClean="0"/>
              <a:t>Braces, collars, casts, splints</a:t>
            </a:r>
          </a:p>
          <a:p>
            <a:pPr lvl="1"/>
            <a:r>
              <a:rPr lang="en-US" dirty="0" smtClean="0"/>
              <a:t>Can be temporary or permanent</a:t>
            </a:r>
          </a:p>
          <a:p>
            <a:r>
              <a:rPr lang="en-US" dirty="0" smtClean="0"/>
              <a:t>Prosthetic/Orthotic devices do not include:</a:t>
            </a:r>
          </a:p>
          <a:p>
            <a:pPr lvl="1"/>
            <a:r>
              <a:rPr lang="en-US" dirty="0" smtClean="0"/>
              <a:t>Wheelchairs, crutches, walkers, canes (taxable)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DNA Sequencing</a:t>
            </a:r>
            <a:endParaRPr lang="en-US" dirty="0"/>
          </a:p>
        </p:txBody>
      </p:sp>
      <p:sp>
        <p:nvSpPr>
          <p:cNvPr id="3" name="Content Placeholder 2"/>
          <p:cNvSpPr>
            <a:spLocks noGrp="1"/>
          </p:cNvSpPr>
          <p:nvPr>
            <p:ph idx="1"/>
          </p:nvPr>
        </p:nvSpPr>
        <p:spPr/>
        <p:txBody>
          <a:bodyPr/>
          <a:lstStyle/>
          <a:p>
            <a:r>
              <a:rPr lang="en-US" dirty="0" smtClean="0"/>
              <a:t>To determine whether or not DNA sequencing services are taxable, we need to ask more questions.</a:t>
            </a:r>
          </a:p>
          <a:p>
            <a:r>
              <a:rPr lang="en-US" dirty="0" smtClean="0"/>
              <a:t>Does the service involves primarily human effort?</a:t>
            </a:r>
          </a:p>
          <a:p>
            <a:r>
              <a:rPr lang="en-US" dirty="0" smtClean="0"/>
              <a:t>Services from </a:t>
            </a:r>
            <a:r>
              <a:rPr lang="en-US" dirty="0" err="1" smtClean="0"/>
              <a:t>Genewiz</a:t>
            </a:r>
            <a:r>
              <a:rPr lang="en-US" dirty="0"/>
              <a:t> </a:t>
            </a:r>
            <a:r>
              <a:rPr lang="en-US" dirty="0" smtClean="0"/>
              <a:t>not taxable.</a:t>
            </a:r>
          </a:p>
        </p:txBody>
      </p:sp>
    </p:spTree>
    <p:extLst>
      <p:ext uri="{BB962C8B-B14F-4D97-AF65-F5344CB8AC3E}">
        <p14:creationId xmlns:p14="http://schemas.microsoft.com/office/powerpoint/2010/main" val="1142395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Added Tax (VAT)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tax on the purchase of a good or service</a:t>
            </a:r>
          </a:p>
          <a:p>
            <a:pPr>
              <a:buNone/>
            </a:pPr>
            <a:endParaRPr lang="en-US" dirty="0" smtClean="0"/>
          </a:p>
          <a:p>
            <a:r>
              <a:rPr lang="en-US" dirty="0" smtClean="0"/>
              <a:t>Usually seen in the European Union, but also in Asia</a:t>
            </a:r>
          </a:p>
          <a:p>
            <a:pPr>
              <a:buNone/>
            </a:pPr>
            <a:endParaRPr lang="en-US" dirty="0" smtClean="0"/>
          </a:p>
          <a:p>
            <a:r>
              <a:rPr lang="en-US" dirty="0" smtClean="0"/>
              <a:t>Generally between 15% - 25%</a:t>
            </a:r>
          </a:p>
          <a:p>
            <a:pPr>
              <a:buNone/>
            </a:pPr>
            <a:endParaRPr lang="en-US" dirty="0" smtClean="0"/>
          </a:p>
          <a:p>
            <a:r>
              <a:rPr lang="en-US" dirty="0" smtClean="0"/>
              <a:t>Can try to get a refund at the airport</a:t>
            </a:r>
          </a:p>
          <a:p>
            <a:pPr>
              <a:buNone/>
            </a:pPr>
            <a:endParaRPr lang="en-US" dirty="0"/>
          </a:p>
          <a:p>
            <a:r>
              <a:rPr lang="en-US" dirty="0" smtClean="0"/>
              <a:t>Best option is to buy it through the internet when you get back</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Miscellaneous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 paid 7.3% sales tax in Arizona. I don’t have to pay use tax in Washington, do I? </a:t>
            </a:r>
          </a:p>
          <a:p>
            <a:pPr lvl="1"/>
            <a:r>
              <a:rPr lang="en-US" dirty="0" smtClean="0"/>
              <a:t>Well, yes actually you do. </a:t>
            </a:r>
          </a:p>
          <a:p>
            <a:r>
              <a:rPr lang="en-US" dirty="0" smtClean="0"/>
              <a:t>That’s not fair! What can I do?</a:t>
            </a:r>
          </a:p>
          <a:p>
            <a:pPr lvl="1"/>
            <a:r>
              <a:rPr lang="en-US" dirty="0" smtClean="0"/>
              <a:t>Retail sales of tangible personal property to nonresidents temporarily within Arizona, for use outside of Arizona, are exempt from transaction privilege tax if the seller ships or delivers the tangible personal property out of Arizona.</a:t>
            </a:r>
          </a:p>
          <a:p>
            <a:pPr lvl="1"/>
            <a:r>
              <a:rPr lang="en-US" dirty="0" smtClean="0"/>
              <a:t>Generally applicable in most states. Confirm you are not resident and will use the item out of state. </a:t>
            </a:r>
          </a:p>
          <a:p>
            <a:pPr lvl="1"/>
            <a:r>
              <a:rPr lang="en-US" dirty="0" smtClean="0"/>
              <a:t>Confirm treatment with seller!</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Misc</a:t>
            </a:r>
            <a:r>
              <a:rPr lang="en-US" dirty="0" smtClean="0"/>
              <a:t> Continued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Amazon didn’t charge sales tax on my last purchase. I don’t have to pay use tax, do I? </a:t>
            </a:r>
          </a:p>
          <a:p>
            <a:pPr lvl="1"/>
            <a:r>
              <a:rPr lang="en-US" dirty="0" smtClean="0"/>
              <a:t>Yes, you do have to pay use tax. Third party sellers sometimes do not charge sales tax, so if the item is taxable, use tax is due. </a:t>
            </a:r>
          </a:p>
          <a:p>
            <a:r>
              <a:rPr lang="en-US" dirty="0" smtClean="0"/>
              <a:t>Does the University of Washington pay Business and Occupation  (B&amp;O) tax? </a:t>
            </a:r>
          </a:p>
          <a:p>
            <a:pPr lvl="1"/>
            <a:r>
              <a:rPr lang="en-US" dirty="0" smtClean="0"/>
              <a:t>No, the UW is statutorily exempt from B &amp; O tax.</a:t>
            </a:r>
          </a:p>
          <a:p>
            <a:r>
              <a:rPr lang="en-US" dirty="0" smtClean="0"/>
              <a:t>What is a UBI?</a:t>
            </a:r>
          </a:p>
          <a:p>
            <a:pPr lvl="1"/>
            <a:r>
              <a:rPr lang="en-US" dirty="0" smtClean="0"/>
              <a:t>A Unified Business Identifier. The UW has one for all its operations.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90800"/>
            <a:ext cx="7854696" cy="914400"/>
          </a:xfrm>
        </p:spPr>
        <p:txBody>
          <a:bodyPr/>
          <a:lstStyle/>
          <a:p>
            <a:r>
              <a:rPr lang="en-US" dirty="0" smtClean="0"/>
              <a:t>That’s it, Any Questions?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90600"/>
            <a:ext cx="7854696" cy="609600"/>
          </a:xfrm>
        </p:spPr>
        <p:txBody>
          <a:bodyPr>
            <a:normAutofit fontScale="90000"/>
          </a:bodyPr>
          <a:lstStyle/>
          <a:p>
            <a:r>
              <a:rPr lang="en-US" dirty="0" smtClean="0"/>
              <a:t/>
            </a:r>
            <a:br>
              <a:rPr lang="en-US" dirty="0" smtClean="0"/>
            </a:br>
            <a:r>
              <a:rPr lang="en-US" dirty="0" smtClean="0"/>
              <a:t/>
            </a:r>
            <a:br>
              <a:rPr lang="en-US" dirty="0" smtClean="0"/>
            </a:br>
            <a:r>
              <a:rPr lang="en-US" dirty="0" smtClean="0"/>
              <a:t>Resources</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685800" y="1295400"/>
            <a:ext cx="7854696" cy="4724400"/>
          </a:xfrm>
        </p:spPr>
        <p:txBody>
          <a:bodyPr/>
          <a:lstStyle/>
          <a:p>
            <a:endParaRPr lang="en-US" dirty="0" smtClean="0">
              <a:hlinkClick r:id="rId3"/>
            </a:endParaRPr>
          </a:p>
          <a:p>
            <a:r>
              <a:rPr lang="en-US" sz="2800" dirty="0" smtClean="0">
                <a:hlinkClick r:id="rId3"/>
              </a:rPr>
              <a:t>taxofc@uw.edu</a:t>
            </a:r>
            <a:endParaRPr lang="en-US" sz="2800" dirty="0" smtClean="0"/>
          </a:p>
          <a:p>
            <a:r>
              <a:rPr lang="en-US" sz="2800" dirty="0" smtClean="0">
                <a:hlinkClick r:id="rId4"/>
              </a:rPr>
              <a:t>http://f2.washington.edu/fm/tax/home</a:t>
            </a:r>
            <a:endParaRPr lang="en-US" sz="2800" dirty="0" smtClean="0"/>
          </a:p>
          <a:p>
            <a:r>
              <a:rPr lang="en-US" sz="2800" dirty="0">
                <a:hlinkClick r:id="rId5"/>
              </a:rPr>
              <a:t>http://</a:t>
            </a:r>
            <a:r>
              <a:rPr lang="en-US" sz="2800" dirty="0" smtClean="0">
                <a:hlinkClick r:id="rId5"/>
              </a:rPr>
              <a:t>f2.washington.edu/fm/tax/taxability</a:t>
            </a:r>
            <a:endParaRPr lang="en-US" sz="2800" dirty="0" smtClean="0"/>
          </a:p>
          <a:p>
            <a:r>
              <a:rPr lang="en-US" sz="2800" dirty="0" smtClean="0">
                <a:hlinkClick r:id="rId6"/>
              </a:rPr>
              <a:t>http://dor.wa.gov/Content/Home/Default.aspx</a:t>
            </a:r>
            <a:endParaRPr lang="en-US" sz="2800" dirty="0" smtClean="0"/>
          </a:p>
          <a:p>
            <a:r>
              <a:rPr lang="en-US" sz="2800" dirty="0" smtClean="0">
                <a:hlinkClick r:id="rId7"/>
              </a:rPr>
              <a:t>http://apps.leg.wa.gov/rcw/default.aspx?cite=82.08</a:t>
            </a:r>
            <a:endParaRPr lang="en-US" sz="2800" dirty="0" smtClean="0"/>
          </a:p>
          <a:p>
            <a:r>
              <a:rPr lang="en-US" sz="2800" dirty="0" smtClean="0">
                <a:hlinkClick r:id="rId8"/>
              </a:rPr>
              <a:t>http://apps.leg.wa.gov/wac/default.aspx?cite=458-20</a:t>
            </a:r>
            <a:endParaRPr lang="en-US" sz="2800" dirty="0" smtClean="0"/>
          </a:p>
          <a:p>
            <a:pPr>
              <a:buNone/>
            </a:pP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Tax Refresher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Quiz</a:t>
            </a:r>
          </a:p>
          <a:p>
            <a:pPr lvl="1">
              <a:buNone/>
            </a:pPr>
            <a:endParaRPr lang="en-US" dirty="0" smtClean="0"/>
          </a:p>
          <a:p>
            <a:pPr lvl="1"/>
            <a:r>
              <a:rPr lang="en-US" dirty="0" smtClean="0"/>
              <a:t>What is the first question to ask when determining whether something is subject to sales or use tax?</a:t>
            </a:r>
          </a:p>
          <a:p>
            <a:pPr lvl="1">
              <a:buNone/>
            </a:pPr>
            <a:endParaRPr lang="en-US" dirty="0" smtClean="0"/>
          </a:p>
          <a:p>
            <a:pPr lvl="2"/>
            <a:r>
              <a:rPr lang="en-US" dirty="0" smtClean="0"/>
              <a:t>Tangible piece of property OR pure service?</a:t>
            </a:r>
          </a:p>
          <a:p>
            <a:pPr lvl="2">
              <a:buNone/>
            </a:pPr>
            <a:endParaRPr lang="en-US" dirty="0" smtClean="0"/>
          </a:p>
          <a:p>
            <a:pPr lvl="1"/>
            <a:r>
              <a:rPr lang="en-US" dirty="0" smtClean="0"/>
              <a:t>Which of the above is taxable, generally?</a:t>
            </a:r>
          </a:p>
          <a:p>
            <a:pPr lvl="2"/>
            <a:endParaRPr lang="en-US" dirty="0" smtClean="0"/>
          </a:p>
          <a:p>
            <a:pPr lvl="2"/>
            <a:r>
              <a:rPr lang="en-US" dirty="0" smtClean="0"/>
              <a:t>Tangible piece of property</a:t>
            </a:r>
          </a:p>
          <a:p>
            <a:pPr lvl="1"/>
            <a:endParaRPr lang="en-US" dirty="0" smtClean="0"/>
          </a:p>
          <a:p>
            <a:pPr lvl="1"/>
            <a:endParaRPr lang="en-US" dirty="0" smtClean="0"/>
          </a:p>
          <a:p>
            <a:pPr lvl="1"/>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down)">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 calcmode="lin" valueType="num">
                                      <p:cBhvr additive="base">
                                        <p:cTn id="1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Tax Refresher</a:t>
            </a:r>
            <a:endParaRPr lang="en-US" dirty="0"/>
          </a:p>
        </p:txBody>
      </p:sp>
      <p:sp>
        <p:nvSpPr>
          <p:cNvPr id="3" name="Content Placeholder 2"/>
          <p:cNvSpPr>
            <a:spLocks noGrp="1"/>
          </p:cNvSpPr>
          <p:nvPr>
            <p:ph idx="1"/>
          </p:nvPr>
        </p:nvSpPr>
        <p:spPr>
          <a:xfrm>
            <a:off x="457200" y="1905000"/>
            <a:ext cx="8229600" cy="4389120"/>
          </a:xfrm>
        </p:spPr>
        <p:txBody>
          <a:bodyPr>
            <a:normAutofit fontScale="70000" lnSpcReduction="20000"/>
          </a:bodyPr>
          <a:lstStyle/>
          <a:p>
            <a:pPr marL="0" indent="0">
              <a:buNone/>
            </a:pPr>
            <a:r>
              <a:rPr lang="en-US" dirty="0" smtClean="0"/>
              <a:t>Quiz (</a:t>
            </a:r>
            <a:r>
              <a:rPr lang="en-US" dirty="0" err="1" smtClean="0"/>
              <a:t>con’t</a:t>
            </a:r>
            <a:r>
              <a:rPr lang="en-US" dirty="0" smtClean="0"/>
              <a:t>)</a:t>
            </a:r>
          </a:p>
          <a:p>
            <a:pPr marL="0" indent="0">
              <a:buNone/>
            </a:pPr>
            <a:endParaRPr lang="en-US" dirty="0" smtClean="0"/>
          </a:p>
          <a:p>
            <a:pPr lvl="1"/>
            <a:r>
              <a:rPr lang="en-US" dirty="0" smtClean="0"/>
              <a:t>When is a service considered taxable?</a:t>
            </a:r>
          </a:p>
          <a:p>
            <a:pPr lvl="1">
              <a:buNone/>
            </a:pPr>
            <a:endParaRPr lang="en-US" dirty="0" smtClean="0"/>
          </a:p>
          <a:p>
            <a:pPr lvl="2"/>
            <a:r>
              <a:rPr lang="en-US" dirty="0" smtClean="0"/>
              <a:t>When it is associated with a piece of tangible property</a:t>
            </a:r>
          </a:p>
          <a:p>
            <a:pPr lvl="2"/>
            <a:endParaRPr lang="en-US" dirty="0" smtClean="0"/>
          </a:p>
          <a:p>
            <a:pPr lvl="1"/>
            <a:r>
              <a:rPr lang="en-US" dirty="0" smtClean="0"/>
              <a:t>Is a warranty or maintenance agreement taxable?</a:t>
            </a:r>
          </a:p>
          <a:p>
            <a:pPr lvl="1"/>
            <a:endParaRPr lang="en-US" dirty="0" smtClean="0"/>
          </a:p>
          <a:p>
            <a:pPr lvl="2"/>
            <a:r>
              <a:rPr lang="en-US" dirty="0"/>
              <a:t>Yes, both are taxable. </a:t>
            </a:r>
          </a:p>
          <a:p>
            <a:pPr lvl="1"/>
            <a:endParaRPr lang="en-US" dirty="0"/>
          </a:p>
          <a:p>
            <a:pPr lvl="1"/>
            <a:r>
              <a:rPr lang="en-US" dirty="0" smtClean="0"/>
              <a:t>When is shipping considered taxable?</a:t>
            </a:r>
          </a:p>
          <a:p>
            <a:pPr marL="393192" lvl="1" indent="0">
              <a:buNone/>
            </a:pPr>
            <a:endParaRPr lang="en-US" dirty="0" smtClean="0"/>
          </a:p>
          <a:p>
            <a:pPr lvl="2"/>
            <a:r>
              <a:rPr lang="en-US" dirty="0"/>
              <a:t>Pure shipping without purchase of taxable tangible property, not taxable.</a:t>
            </a:r>
          </a:p>
          <a:p>
            <a:pPr lvl="2"/>
            <a:r>
              <a:rPr lang="en-US" dirty="0"/>
              <a:t>Otherwise, taxable.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3">
                                            <p:txEl>
                                              <p:pRg st="4" end="4"/>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0" presetClass="entr" presetSubtype="0" fill="hold" grpId="0" nodeType="clickEffect">
                                  <p:stCondLst>
                                    <p:cond delay="0"/>
                                  </p:stCondLst>
                                  <p:iterate type="lt">
                                    <p:tmPct val="0"/>
                                  </p:iterate>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800" decel="100000"/>
                                        <p:tgtEl>
                                          <p:spTgt spid="3">
                                            <p:txEl>
                                              <p:pRg st="6" end="6"/>
                                            </p:txEl>
                                          </p:spTgt>
                                        </p:tgtEl>
                                      </p:cBhvr>
                                    </p:animEffect>
                                    <p:anim calcmode="lin" valueType="num">
                                      <p:cBhvr>
                                        <p:cTn id="15" dur="8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
                                            <p:txEl>
                                              <p:pRg st="6" end="6"/>
                                            </p:txEl>
                                          </p:spTgt>
                                        </p:tgtEl>
                                        <p:attrNameLst>
                                          <p:attrName>ppt_y</p:attrName>
                                        </p:attrNameLst>
                                      </p:cBhvr>
                                      <p:tavLst>
                                        <p:tav tm="0">
                                          <p:val>
                                            <p:strVal val="#ppt_y+0.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 calcmode="lin" valueType="num">
                                      <p:cBhvr>
                                        <p:cTn id="24"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26" dur="500"/>
                                        <p:tgtEl>
                                          <p:spTgt spid="3">
                                            <p:txEl>
                                              <p:pRg st="8" end="8"/>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0" presetClass="entr" presetSubtype="0" decel="10000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p:cTn id="31" dur="1000" fill="hold"/>
                                        <p:tgtEl>
                                          <p:spTgt spid="3">
                                            <p:txEl>
                                              <p:pRg st="10" end="10"/>
                                            </p:txEl>
                                          </p:spTgt>
                                        </p:tgtEl>
                                        <p:attrNameLst>
                                          <p:attrName>ppt_w</p:attrName>
                                        </p:attrNameLst>
                                      </p:cBhvr>
                                      <p:tavLst>
                                        <p:tav tm="0">
                                          <p:val>
                                            <p:strVal val="#ppt_w+.3"/>
                                          </p:val>
                                        </p:tav>
                                        <p:tav tm="100000">
                                          <p:val>
                                            <p:strVal val="#ppt_w"/>
                                          </p:val>
                                        </p:tav>
                                      </p:tavLst>
                                    </p:anim>
                                    <p:anim calcmode="lin" valueType="num">
                                      <p:cBhvr>
                                        <p:cTn id="32"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10" end="1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anim calcmode="lin" valueType="num">
                                      <p:cBhvr>
                                        <p:cTn id="38"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40" dur="500"/>
                                        <p:tgtEl>
                                          <p:spTgt spid="3">
                                            <p:txEl>
                                              <p:pRg st="12" end="1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anim calcmode="lin" valueType="num">
                                      <p:cBhvr>
                                        <p:cTn id="45" dur="5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13" end="13"/>
                                            </p:txEl>
                                          </p:spTgt>
                                        </p:tgtEl>
                                        <p:attrNameLst>
                                          <p:attrName>ppt_h</p:attrName>
                                        </p:attrNameLst>
                                      </p:cBhvr>
                                      <p:tavLst>
                                        <p:tav tm="0">
                                          <p:val>
                                            <p:fltVal val="0"/>
                                          </p:val>
                                        </p:tav>
                                        <p:tav tm="100000">
                                          <p:val>
                                            <p:strVal val="#ppt_h"/>
                                          </p:val>
                                        </p:tav>
                                      </p:tavLst>
                                    </p:anim>
                                    <p:animEffect transition="in" filter="fade">
                                      <p:cBhvr>
                                        <p:cTn id="4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Tax Refresher</a:t>
            </a:r>
          </a:p>
        </p:txBody>
      </p:sp>
      <p:sp>
        <p:nvSpPr>
          <p:cNvPr id="3" name="Content Placeholder 2"/>
          <p:cNvSpPr>
            <a:spLocks noGrp="1"/>
          </p:cNvSpPr>
          <p:nvPr>
            <p:ph idx="1"/>
          </p:nvPr>
        </p:nvSpPr>
        <p:spPr/>
        <p:txBody>
          <a:bodyPr/>
          <a:lstStyle/>
          <a:p>
            <a:r>
              <a:rPr lang="en-US" dirty="0" smtClean="0"/>
              <a:t>Name ONE sales/use tax exemption people at the UW can take when making purchases.</a:t>
            </a:r>
          </a:p>
          <a:p>
            <a:pPr>
              <a:buNone/>
            </a:pPr>
            <a:endParaRPr lang="en-US" dirty="0" smtClean="0"/>
          </a:p>
          <a:p>
            <a:pPr lvl="1"/>
            <a:r>
              <a:rPr lang="en-US" dirty="0" smtClean="0"/>
              <a:t>Reseller’s permit </a:t>
            </a:r>
          </a:p>
          <a:p>
            <a:pPr lvl="1"/>
            <a:r>
              <a:rPr lang="en-US" dirty="0" smtClean="0"/>
              <a:t>Machinery and Equipment</a:t>
            </a:r>
          </a:p>
          <a:p>
            <a:pPr lvl="1"/>
            <a:r>
              <a:rPr lang="en-US" dirty="0" smtClean="0"/>
              <a:t>Not brought into Washington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from="(-#ppt_w/2)" to="(#ppt_x)" calcmode="lin" valueType="num">
                                      <p:cBhvr>
                                        <p:cTn id="7" dur="600" fill="hold">
                                          <p:stCondLst>
                                            <p:cond delay="0"/>
                                          </p:stCondLst>
                                        </p:cTn>
                                        <p:tgtEl>
                                          <p:spTgt spid="3">
                                            <p:txEl>
                                              <p:pRg st="2" end="2"/>
                                            </p:txEl>
                                          </p:spTgt>
                                        </p:tgtEl>
                                        <p:attrNameLst>
                                          <p:attrName>ppt_x</p:attrName>
                                        </p:attrNameLst>
                                      </p:cBhvr>
                                    </p:anim>
                                    <p:anim from="0" to="-1.0" calcmode="lin" valueType="num">
                                      <p:cBhvr>
                                        <p:cTn id="8" dur="200" decel="50000" autoRev="1" fill="hold">
                                          <p:stCondLst>
                                            <p:cond delay="600"/>
                                          </p:stCondLst>
                                        </p:cTn>
                                        <p:tgtEl>
                                          <p:spTgt spid="3">
                                            <p:txEl>
                                              <p:pRg st="2" end="2"/>
                                            </p:txEl>
                                          </p:spTgt>
                                        </p:tgtEl>
                                        <p:attrNameLst>
                                          <p:attrName>xshear</p:attrName>
                                        </p:attrNameLst>
                                      </p:cBhvr>
                                    </p:anim>
                                    <p:animScale>
                                      <p:cBhvr>
                                        <p:cTn id="9" dur="200" decel="100000" autoRev="1" fill="hold">
                                          <p:stCondLst>
                                            <p:cond delay="600"/>
                                          </p:stCondLst>
                                        </p:cTn>
                                        <p:tgtEl>
                                          <p:spTgt spid="3">
                                            <p:txEl>
                                              <p:pRg st="2" end="2"/>
                                            </p:txEl>
                                          </p:spTgt>
                                        </p:tgtEl>
                                      </p:cBhvr>
                                      <p:from x="100000" y="100000"/>
                                      <p:to x="80000" y="100000"/>
                                    </p:animScale>
                                    <p:anim by="(#ppt_h/3+#ppt_w*0.1)" calcmode="lin" valueType="num">
                                      <p:cBhvr additive="sum">
                                        <p:cTn id="10"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anim calcmode="lin" valueType="num">
                                      <p:cBhvr>
                                        <p:cTn id="1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800" decel="100000"/>
                                        <p:tgtEl>
                                          <p:spTgt spid="3">
                                            <p:txEl>
                                              <p:pRg st="4" end="4"/>
                                            </p:txEl>
                                          </p:spTgt>
                                        </p:tgtEl>
                                      </p:cBhvr>
                                    </p:animEffect>
                                    <p:anim calcmode="lin" valueType="num">
                                      <p:cBhvr>
                                        <p:cTn id="24"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Sales Tax Exemptions</a:t>
            </a:r>
            <a:endParaRPr lang="en-US" dirty="0"/>
          </a:p>
        </p:txBody>
      </p:sp>
      <p:sp>
        <p:nvSpPr>
          <p:cNvPr id="3" name="Content Placeholder 2"/>
          <p:cNvSpPr>
            <a:spLocks noGrp="1"/>
          </p:cNvSpPr>
          <p:nvPr>
            <p:ph idx="1"/>
          </p:nvPr>
        </p:nvSpPr>
        <p:spPr/>
        <p:txBody>
          <a:bodyPr/>
          <a:lstStyle/>
          <a:p>
            <a:r>
              <a:rPr lang="en-US" dirty="0" smtClean="0"/>
              <a:t>Resale</a:t>
            </a:r>
          </a:p>
          <a:p>
            <a:pPr lvl="1"/>
            <a:r>
              <a:rPr lang="en-US" dirty="0" smtClean="0"/>
              <a:t>Component of a new product</a:t>
            </a:r>
          </a:p>
          <a:p>
            <a:r>
              <a:rPr lang="en-US" dirty="0" smtClean="0"/>
              <a:t>Sales to internal departments</a:t>
            </a:r>
          </a:p>
          <a:p>
            <a:r>
              <a:rPr lang="en-US" dirty="0" smtClean="0"/>
              <a:t>Machinery &amp; equipment used in research &amp; development</a:t>
            </a:r>
          </a:p>
          <a:p>
            <a:pPr marL="0" indent="0">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Computers - Hardware	</a:t>
            </a:r>
            <a:endParaRPr lang="en-US" dirty="0"/>
          </a:p>
        </p:txBody>
      </p:sp>
      <p:sp>
        <p:nvSpPr>
          <p:cNvPr id="3" name="Content Placeholder 2"/>
          <p:cNvSpPr>
            <a:spLocks noGrp="1"/>
          </p:cNvSpPr>
          <p:nvPr>
            <p:ph idx="1"/>
          </p:nvPr>
        </p:nvSpPr>
        <p:spPr/>
        <p:txBody>
          <a:bodyPr>
            <a:normAutofit fontScale="92500"/>
          </a:bodyPr>
          <a:lstStyle/>
          <a:p>
            <a:r>
              <a:rPr lang="en-US" dirty="0" smtClean="0"/>
              <a:t>Hardware is taxable</a:t>
            </a:r>
          </a:p>
          <a:p>
            <a:pPr>
              <a:buNone/>
            </a:pPr>
            <a:endParaRPr lang="en-US" dirty="0" smtClean="0"/>
          </a:p>
          <a:p>
            <a:r>
              <a:rPr lang="en-US" dirty="0" smtClean="0"/>
              <a:t>Includes sales, leases, rentals, licenses to use and any other transfer of possession</a:t>
            </a:r>
          </a:p>
          <a:p>
            <a:pPr>
              <a:buNone/>
            </a:pPr>
            <a:endParaRPr lang="en-US" dirty="0" smtClean="0"/>
          </a:p>
          <a:p>
            <a:r>
              <a:rPr lang="en-US" dirty="0" smtClean="0"/>
              <a:t>Sales tax also applies to all charges for the repair, maintenance, alteration, or modification of hardware or equipment</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Computers - Software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Prewritten software is taxable</a:t>
            </a:r>
          </a:p>
          <a:p>
            <a:pPr lvl="1"/>
            <a:r>
              <a:rPr lang="en-US" dirty="0" smtClean="0"/>
              <a:t>Includes keys, or codes to access the software</a:t>
            </a:r>
          </a:p>
          <a:p>
            <a:pPr lvl="1"/>
            <a:r>
              <a:rPr lang="en-US" dirty="0" smtClean="0"/>
              <a:t>Includes right to access software where possession is maintained by the seller or third party regardless of how the payment is structured</a:t>
            </a:r>
          </a:p>
          <a:p>
            <a:pPr lvl="1"/>
            <a:r>
              <a:rPr lang="en-US" dirty="0" smtClean="0"/>
              <a:t>Remote </a:t>
            </a:r>
            <a:r>
              <a:rPr lang="en-US" dirty="0"/>
              <a:t>Access Software is also taxable</a:t>
            </a:r>
            <a:endParaRPr lang="en-US" dirty="0" smtClean="0"/>
          </a:p>
          <a:p>
            <a:pPr marL="393192" lvl="1" indent="0">
              <a:buNone/>
            </a:pPr>
            <a:endParaRPr lang="en-US" dirty="0" smtClean="0"/>
          </a:p>
          <a:p>
            <a:r>
              <a:rPr lang="en-US" dirty="0"/>
              <a:t>Prewritten software maintenance </a:t>
            </a:r>
            <a:r>
              <a:rPr lang="en-US" dirty="0" smtClean="0"/>
              <a:t>agreements are taxable.</a:t>
            </a:r>
            <a:endParaRPr lang="en-US" dirty="0"/>
          </a:p>
          <a:p>
            <a:pPr marL="393192" lvl="1" indent="0">
              <a:buNone/>
            </a:pPr>
            <a:endParaRPr lang="en-US" dirty="0" smtClean="0"/>
          </a:p>
          <a:p>
            <a:r>
              <a:rPr lang="en-US" dirty="0"/>
              <a:t>Sales tax also applies to all charges for the </a:t>
            </a:r>
            <a:r>
              <a:rPr lang="en-US" dirty="0" smtClean="0"/>
              <a:t>repair and </a:t>
            </a:r>
            <a:r>
              <a:rPr lang="en-US" dirty="0"/>
              <a:t>maintenance of software</a:t>
            </a:r>
            <a:r>
              <a:rPr lang="en-US" dirty="0" smtClean="0"/>
              <a:t>.</a:t>
            </a:r>
          </a:p>
          <a:p>
            <a:pPr marL="0" indent="0">
              <a:buNone/>
            </a:pPr>
            <a:endParaRPr lang="en-US" dirty="0"/>
          </a:p>
          <a:p>
            <a:r>
              <a:rPr lang="en-US" dirty="0" smtClean="0"/>
              <a:t>Customized software is generally not taxable.</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Products</a:t>
            </a:r>
            <a:endParaRPr lang="en-US" dirty="0"/>
          </a:p>
        </p:txBody>
      </p:sp>
      <p:sp>
        <p:nvSpPr>
          <p:cNvPr id="3" name="Content Placeholder 2"/>
          <p:cNvSpPr>
            <a:spLocks noGrp="1"/>
          </p:cNvSpPr>
          <p:nvPr>
            <p:ph idx="1"/>
          </p:nvPr>
        </p:nvSpPr>
        <p:spPr>
          <a:xfrm>
            <a:off x="685801" y="1828800"/>
            <a:ext cx="7854696" cy="4800599"/>
          </a:xfrm>
        </p:spPr>
        <p:txBody>
          <a:bodyPr>
            <a:normAutofit/>
          </a:bodyPr>
          <a:lstStyle/>
          <a:p>
            <a:pPr marL="0" indent="0">
              <a:buNone/>
            </a:pPr>
            <a:r>
              <a:rPr lang="en-US" dirty="0" smtClean="0"/>
              <a:t>What is a Digital Product?</a:t>
            </a:r>
          </a:p>
          <a:p>
            <a:r>
              <a:rPr lang="en-US" dirty="0" smtClean="0"/>
              <a:t>Something transferred electronically</a:t>
            </a:r>
          </a:p>
          <a:p>
            <a:r>
              <a:rPr lang="en-US" dirty="0" smtClean="0"/>
              <a:t>Digital goods are digital products</a:t>
            </a:r>
          </a:p>
          <a:p>
            <a:r>
              <a:rPr lang="en-US" dirty="0" smtClean="0"/>
              <a:t>Digital Automated Services are services that have been automated. These are also considered digital product.</a:t>
            </a:r>
          </a:p>
          <a:p>
            <a:r>
              <a:rPr lang="en-US" dirty="0"/>
              <a:t>Digital products are generally subject to sales or use </a:t>
            </a:r>
            <a:r>
              <a:rPr lang="en-US" dirty="0" smtClean="0"/>
              <a:t>tax</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gBr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SigBrnd</Template>
  <TotalTime>6139</TotalTime>
  <Words>1929</Words>
  <Application>Microsoft Office PowerPoint</Application>
  <PresentationFormat>On-screen Show (4:3)</PresentationFormat>
  <Paragraphs>250</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ＭＳ Ｐゴシック</vt:lpstr>
      <vt:lpstr>Arial</vt:lpstr>
      <vt:lpstr>Calibri</vt:lpstr>
      <vt:lpstr>Frutiger 55 Roman</vt:lpstr>
      <vt:lpstr>SigBrnd</vt:lpstr>
      <vt:lpstr>Advanced Sales Tax</vt:lpstr>
      <vt:lpstr>Agenda</vt:lpstr>
      <vt:lpstr>Basic Tax Refresher</vt:lpstr>
      <vt:lpstr>Basic Tax Refresher</vt:lpstr>
      <vt:lpstr>Basic Tax Refresher</vt:lpstr>
      <vt:lpstr>General Sales Tax Exemptions</vt:lpstr>
      <vt:lpstr>Computers - Hardware </vt:lpstr>
      <vt:lpstr>Computers - Software</vt:lpstr>
      <vt:lpstr>Digital Products</vt:lpstr>
      <vt:lpstr>Digital Goods</vt:lpstr>
      <vt:lpstr>Examples of digital goods</vt:lpstr>
      <vt:lpstr>What isn’t a digital good</vt:lpstr>
      <vt:lpstr>Digital automated services (DAS)</vt:lpstr>
      <vt:lpstr>What isn’t a DAS</vt:lpstr>
      <vt:lpstr>Digital codes</vt:lpstr>
      <vt:lpstr>Digital Goods Exclusions</vt:lpstr>
      <vt:lpstr>What should I remember?</vt:lpstr>
      <vt:lpstr>Bundled Items</vt:lpstr>
      <vt:lpstr>Medical Items</vt:lpstr>
      <vt:lpstr>More medical items</vt:lpstr>
      <vt:lpstr>DNA Sequencing</vt:lpstr>
      <vt:lpstr>Value Added Tax (VAT)</vt:lpstr>
      <vt:lpstr>More Miscellaneous</vt:lpstr>
      <vt:lpstr>Misc Continued</vt:lpstr>
      <vt:lpstr>That’s it, Any Questions?  </vt:lpstr>
      <vt:lpstr>  Resources  </vt:lpstr>
    </vt:vector>
  </TitlesOfParts>
  <Company>University of Washington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jeshana</dc:creator>
  <cp:lastModifiedBy>Mona El Souessy</cp:lastModifiedBy>
  <cp:revision>229</cp:revision>
  <cp:lastPrinted>2015-04-15T15:58:48Z</cp:lastPrinted>
  <dcterms:created xsi:type="dcterms:W3CDTF">2011-06-27T15:53:11Z</dcterms:created>
  <dcterms:modified xsi:type="dcterms:W3CDTF">2015-10-26T18:28:57Z</dcterms:modified>
</cp:coreProperties>
</file>