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52" r:id="rId6"/>
  </p:sldMasterIdLst>
  <p:notesMasterIdLst>
    <p:notesMasterId r:id="rId29"/>
  </p:notesMasterIdLst>
  <p:sldIdLst>
    <p:sldId id="259" r:id="rId7"/>
    <p:sldId id="269" r:id="rId8"/>
    <p:sldId id="285" r:id="rId9"/>
    <p:sldId id="287" r:id="rId10"/>
    <p:sldId id="286" r:id="rId11"/>
    <p:sldId id="265" r:id="rId12"/>
    <p:sldId id="290" r:id="rId13"/>
    <p:sldId id="273" r:id="rId14"/>
    <p:sldId id="280" r:id="rId15"/>
    <p:sldId id="279" r:id="rId16"/>
    <p:sldId id="274" r:id="rId17"/>
    <p:sldId id="281" r:id="rId18"/>
    <p:sldId id="291" r:id="rId19"/>
    <p:sldId id="295" r:id="rId20"/>
    <p:sldId id="277" r:id="rId21"/>
    <p:sldId id="275" r:id="rId22"/>
    <p:sldId id="292" r:id="rId23"/>
    <p:sldId id="293" r:id="rId24"/>
    <p:sldId id="294" r:id="rId25"/>
    <p:sldId id="289" r:id="rId26"/>
    <p:sldId id="288" r:id="rId27"/>
    <p:sldId id="272" r:id="rId2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4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2E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12029-3855-422C-8DB1-909498A8E84C}" v="252" dt="2026-08-18T23:50:18.7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72760" autoAdjust="0"/>
  </p:normalViewPr>
  <p:slideViewPr>
    <p:cSldViewPr snapToGrid="0">
      <p:cViewPr varScale="1">
        <p:scale>
          <a:sx n="101" d="100"/>
          <a:sy n="101" d="100"/>
        </p:scale>
        <p:origin x="1836" y="102"/>
      </p:cViewPr>
      <p:guideLst>
        <p:guide orient="horz" pos="1620"/>
        <p:guide pos="491"/>
      </p:guideLst>
    </p:cSldViewPr>
  </p:slideViewPr>
  <p:outlineViewPr>
    <p:cViewPr>
      <p:scale>
        <a:sx n="33" d="100"/>
        <a:sy n="33" d="100"/>
      </p:scale>
      <p:origin x="0" y="-139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E6460-7C5A-4ED5-90D0-924C49475D8F}" type="doc">
      <dgm:prSet loTypeId="urn:microsoft.com/office/officeart/2005/8/layout/process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473B2DC4-C2B3-4ACF-BBB1-9967DFA12B0D}">
      <dgm:prSet phldrT="[Text]"/>
      <dgm:spPr/>
      <dgm:t>
        <a:bodyPr/>
        <a:lstStyle/>
        <a:p>
          <a:r>
            <a:rPr lang="en-US"/>
            <a:t>Expense Report completes approval flow (Workday: Business Process)</a:t>
          </a:r>
        </a:p>
      </dgm:t>
      <dgm:extLst>
        <a:ext uri="{E40237B7-FDA0-4F09-8148-C483321AD2D9}">
          <dgm14:cNvPr xmlns:dgm14="http://schemas.microsoft.com/office/drawing/2010/diagram" id="0" name="" descr="Process flow for 60 Day Payment information&#10;"/>
        </a:ext>
      </dgm:extLst>
    </dgm:pt>
    <dgm:pt modelId="{77FB70F4-AD25-41F8-B025-57930885F07B}" type="parTrans" cxnId="{D3993293-201B-440B-A3C9-A340C6AA354E}">
      <dgm:prSet/>
      <dgm:spPr/>
      <dgm:t>
        <a:bodyPr/>
        <a:lstStyle/>
        <a:p>
          <a:endParaRPr lang="en-US"/>
        </a:p>
      </dgm:t>
    </dgm:pt>
    <dgm:pt modelId="{D1E3E950-18F2-464F-98AD-C4D85050B972}" type="sibTrans" cxnId="{D3993293-201B-440B-A3C9-A340C6AA354E}">
      <dgm:prSet/>
      <dgm:spPr/>
      <dgm:t>
        <a:bodyPr/>
        <a:lstStyle/>
        <a:p>
          <a:endParaRPr lang="en-US"/>
        </a:p>
      </dgm:t>
    </dgm:pt>
    <dgm:pt modelId="{FBC52922-3FCE-46E7-BEC0-34467F6E76B1}">
      <dgm:prSet phldrT="[Text]"/>
      <dgm:spPr/>
      <dgm:t>
        <a:bodyPr/>
        <a:lstStyle/>
        <a:p>
          <a:r>
            <a:rPr lang="en-US"/>
            <a:t>Settlement Run (employee is paid full amount)</a:t>
          </a:r>
        </a:p>
      </dgm:t>
      <dgm:extLst>
        <a:ext uri="{E40237B7-FDA0-4F09-8148-C483321AD2D9}">
          <dgm14:cNvPr xmlns:dgm14="http://schemas.microsoft.com/office/drawing/2010/diagram" id="0" name="" descr="Process flow for 60 Day Payment information&#10;"/>
        </a:ext>
      </dgm:extLst>
    </dgm:pt>
    <dgm:pt modelId="{F82185E8-11F7-48C2-AD8C-E3B83B55C7E4}" type="parTrans" cxnId="{98D8701D-F276-4F0D-858F-F65B1F379F7A}">
      <dgm:prSet/>
      <dgm:spPr/>
      <dgm:t>
        <a:bodyPr/>
        <a:lstStyle/>
        <a:p>
          <a:endParaRPr lang="en-US"/>
        </a:p>
      </dgm:t>
    </dgm:pt>
    <dgm:pt modelId="{8C951992-2AB3-42B7-8DF3-400EF39630FC}" type="sibTrans" cxnId="{98D8701D-F276-4F0D-858F-F65B1F379F7A}">
      <dgm:prSet/>
      <dgm:spPr/>
      <dgm:t>
        <a:bodyPr/>
        <a:lstStyle/>
        <a:p>
          <a:endParaRPr lang="en-US"/>
        </a:p>
      </dgm:t>
    </dgm:pt>
    <dgm:pt modelId="{E9ECC257-DAE4-4BB1-9E49-84F4C0FCAB0F}">
      <dgm:prSet phldrT="[Text]" phldr="0"/>
      <dgm:spPr>
        <a:solidFill>
          <a:srgbClr val="D4AE53"/>
        </a:solidFill>
      </dgm:spPr>
      <dgm:t>
        <a:bodyPr/>
        <a:lstStyle/>
        <a:p>
          <a:r>
            <a:rPr lang="en-US">
              <a:solidFill>
                <a:srgbClr val="382362"/>
              </a:solidFill>
            </a:rPr>
            <a:t>ER submitted within 60 days</a:t>
          </a:r>
        </a:p>
      </dgm:t>
      <dgm:extLst>
        <a:ext uri="{E40237B7-FDA0-4F09-8148-C483321AD2D9}">
          <dgm14:cNvPr xmlns:dgm14="http://schemas.microsoft.com/office/drawing/2010/diagram" id="0" name="" descr="Process flow for 60 Day Payment information&#10;"/>
        </a:ext>
      </dgm:extLst>
    </dgm:pt>
    <dgm:pt modelId="{2B12E054-DAF6-4AE9-97AA-4D5AB295E221}" type="parTrans" cxnId="{F02E7D49-B77C-4929-AE4C-1C99A8F742A4}">
      <dgm:prSet/>
      <dgm:spPr/>
      <dgm:t>
        <a:bodyPr/>
        <a:lstStyle/>
        <a:p>
          <a:endParaRPr lang="en-US"/>
        </a:p>
      </dgm:t>
    </dgm:pt>
    <dgm:pt modelId="{A5636012-9AEA-43EC-B6ED-A55B9F9024E3}" type="sibTrans" cxnId="{F02E7D49-B77C-4929-AE4C-1C99A8F742A4}">
      <dgm:prSet/>
      <dgm:spPr/>
      <dgm:t>
        <a:bodyPr/>
        <a:lstStyle/>
        <a:p>
          <a:endParaRPr lang="en-US"/>
        </a:p>
      </dgm:t>
    </dgm:pt>
    <dgm:pt modelId="{A39C1466-BD0A-4A14-8791-6DA1BE4A8215}">
      <dgm:prSet phldrT="[Text]" phldr="0"/>
      <dgm:spPr/>
      <dgm:t>
        <a:bodyPr/>
        <a:lstStyle/>
        <a:p>
          <a:r>
            <a:rPr lang="en-US"/>
            <a:t>Process Complete</a:t>
          </a:r>
        </a:p>
      </dgm:t>
      <dgm:extLst>
        <a:ext uri="{E40237B7-FDA0-4F09-8148-C483321AD2D9}">
          <dgm14:cNvPr xmlns:dgm14="http://schemas.microsoft.com/office/drawing/2010/diagram" id="0" name="" descr="Process flow for 60 Day Payment information&#10;"/>
        </a:ext>
      </dgm:extLst>
    </dgm:pt>
    <dgm:pt modelId="{4DF0D7D7-B849-4610-BED1-D250B255D7BD}" type="parTrans" cxnId="{E94EEE1B-4930-4FA4-910E-E8A4A9CBDD15}">
      <dgm:prSet/>
      <dgm:spPr/>
      <dgm:t>
        <a:bodyPr/>
        <a:lstStyle/>
        <a:p>
          <a:endParaRPr lang="en-US"/>
        </a:p>
      </dgm:t>
    </dgm:pt>
    <dgm:pt modelId="{3271E878-8CAF-4583-BFC0-F10A22BE1565}" type="sibTrans" cxnId="{E94EEE1B-4930-4FA4-910E-E8A4A9CBDD15}">
      <dgm:prSet/>
      <dgm:spPr/>
      <dgm:t>
        <a:bodyPr/>
        <a:lstStyle/>
        <a:p>
          <a:endParaRPr lang="en-US"/>
        </a:p>
      </dgm:t>
    </dgm:pt>
    <dgm:pt modelId="{4CC8910E-FE4B-45B5-A577-4623614960FB}" type="pres">
      <dgm:prSet presAssocID="{1F2E6460-7C5A-4ED5-90D0-924C49475D8F}" presName="Name0" presStyleCnt="0">
        <dgm:presLayoutVars>
          <dgm:dir/>
          <dgm:resizeHandles val="exact"/>
        </dgm:presLayoutVars>
      </dgm:prSet>
      <dgm:spPr/>
    </dgm:pt>
    <dgm:pt modelId="{1D4BD850-B67B-4195-8B26-A762C37BC952}" type="pres">
      <dgm:prSet presAssocID="{473B2DC4-C2B3-4ACF-BBB1-9967DFA12B0D}" presName="node" presStyleLbl="node1" presStyleIdx="0" presStyleCnt="4" custLinFactNeighborX="-2777" custLinFactNeighborY="459">
        <dgm:presLayoutVars>
          <dgm:bulletEnabled val="1"/>
        </dgm:presLayoutVars>
      </dgm:prSet>
      <dgm:spPr/>
    </dgm:pt>
    <dgm:pt modelId="{0E8BC217-6F9C-49C4-88D0-0B63B31B3047}" type="pres">
      <dgm:prSet presAssocID="{D1E3E950-18F2-464F-98AD-C4D85050B972}" presName="sibTrans" presStyleLbl="sibTrans2D1" presStyleIdx="0" presStyleCnt="3"/>
      <dgm:spPr/>
    </dgm:pt>
    <dgm:pt modelId="{83DF2D15-E6DE-4D98-9050-487A8BA412AF}" type="pres">
      <dgm:prSet presAssocID="{D1E3E950-18F2-464F-98AD-C4D85050B972}" presName="connectorText" presStyleLbl="sibTrans2D1" presStyleIdx="0" presStyleCnt="3"/>
      <dgm:spPr/>
    </dgm:pt>
    <dgm:pt modelId="{B9E9862F-B319-4CB3-96AF-DDD44737D4B3}" type="pres">
      <dgm:prSet presAssocID="{FBC52922-3FCE-46E7-BEC0-34467F6E76B1}" presName="node" presStyleLbl="node1" presStyleIdx="1" presStyleCnt="4">
        <dgm:presLayoutVars>
          <dgm:bulletEnabled val="1"/>
        </dgm:presLayoutVars>
      </dgm:prSet>
      <dgm:spPr/>
    </dgm:pt>
    <dgm:pt modelId="{E7E1CC0F-9566-4BD8-8A95-822685111E98}" type="pres">
      <dgm:prSet presAssocID="{8C951992-2AB3-42B7-8DF3-400EF39630FC}" presName="sibTrans" presStyleLbl="sibTrans2D1" presStyleIdx="1" presStyleCnt="3"/>
      <dgm:spPr/>
    </dgm:pt>
    <dgm:pt modelId="{17830474-BF50-4E8C-B713-7736A06B41EF}" type="pres">
      <dgm:prSet presAssocID="{8C951992-2AB3-42B7-8DF3-400EF39630FC}" presName="connectorText" presStyleLbl="sibTrans2D1" presStyleIdx="1" presStyleCnt="3"/>
      <dgm:spPr/>
    </dgm:pt>
    <dgm:pt modelId="{C762733E-4005-4CC5-8B40-D0C38D13484F}" type="pres">
      <dgm:prSet presAssocID="{E9ECC257-DAE4-4BB1-9E49-84F4C0FCAB0F}" presName="node" presStyleLbl="node1" presStyleIdx="2" presStyleCnt="4">
        <dgm:presLayoutVars>
          <dgm:bulletEnabled val="1"/>
        </dgm:presLayoutVars>
      </dgm:prSet>
      <dgm:spPr/>
    </dgm:pt>
    <dgm:pt modelId="{54B0D84E-26C1-420D-A4B2-5219AC699EDD}" type="pres">
      <dgm:prSet presAssocID="{A5636012-9AEA-43EC-B6ED-A55B9F9024E3}" presName="sibTrans" presStyleLbl="sibTrans2D1" presStyleIdx="2" presStyleCnt="3"/>
      <dgm:spPr/>
    </dgm:pt>
    <dgm:pt modelId="{F8BA711C-1A3A-466B-A881-3C024D8500C6}" type="pres">
      <dgm:prSet presAssocID="{A5636012-9AEA-43EC-B6ED-A55B9F9024E3}" presName="connectorText" presStyleLbl="sibTrans2D1" presStyleIdx="2" presStyleCnt="3"/>
      <dgm:spPr/>
    </dgm:pt>
    <dgm:pt modelId="{2641C6B4-A568-479A-BC26-C1A85459083B}" type="pres">
      <dgm:prSet presAssocID="{A39C1466-BD0A-4A14-8791-6DA1BE4A8215}" presName="node" presStyleLbl="node1" presStyleIdx="3" presStyleCnt="4">
        <dgm:presLayoutVars>
          <dgm:bulletEnabled val="1"/>
        </dgm:presLayoutVars>
      </dgm:prSet>
      <dgm:spPr/>
    </dgm:pt>
  </dgm:ptLst>
  <dgm:cxnLst>
    <dgm:cxn modelId="{925B320D-65BB-4912-8CD7-0BECE3D281B0}" type="presOf" srcId="{E9ECC257-DAE4-4BB1-9E49-84F4C0FCAB0F}" destId="{C762733E-4005-4CC5-8B40-D0C38D13484F}" srcOrd="0" destOrd="0" presId="urn:microsoft.com/office/officeart/2005/8/layout/process1"/>
    <dgm:cxn modelId="{E94EEE1B-4930-4FA4-910E-E8A4A9CBDD15}" srcId="{1F2E6460-7C5A-4ED5-90D0-924C49475D8F}" destId="{A39C1466-BD0A-4A14-8791-6DA1BE4A8215}" srcOrd="3" destOrd="0" parTransId="{4DF0D7D7-B849-4610-BED1-D250B255D7BD}" sibTransId="{3271E878-8CAF-4583-BFC0-F10A22BE1565}"/>
    <dgm:cxn modelId="{98D8701D-F276-4F0D-858F-F65B1F379F7A}" srcId="{1F2E6460-7C5A-4ED5-90D0-924C49475D8F}" destId="{FBC52922-3FCE-46E7-BEC0-34467F6E76B1}" srcOrd="1" destOrd="0" parTransId="{F82185E8-11F7-48C2-AD8C-E3B83B55C7E4}" sibTransId="{8C951992-2AB3-42B7-8DF3-400EF39630FC}"/>
    <dgm:cxn modelId="{C256E21D-9B65-4140-A3BE-12811ACE5682}" type="presOf" srcId="{1F2E6460-7C5A-4ED5-90D0-924C49475D8F}" destId="{4CC8910E-FE4B-45B5-A577-4623614960FB}" srcOrd="0" destOrd="0" presId="urn:microsoft.com/office/officeart/2005/8/layout/process1"/>
    <dgm:cxn modelId="{4FED8C33-6F69-4FF4-9E11-CC4C93AD7E84}" type="presOf" srcId="{8C951992-2AB3-42B7-8DF3-400EF39630FC}" destId="{17830474-BF50-4E8C-B713-7736A06B41EF}" srcOrd="1" destOrd="0" presId="urn:microsoft.com/office/officeart/2005/8/layout/process1"/>
    <dgm:cxn modelId="{444F3C5D-46BB-4AFC-A515-EA934276E546}" type="presOf" srcId="{D1E3E950-18F2-464F-98AD-C4D85050B972}" destId="{0E8BC217-6F9C-49C4-88D0-0B63B31B3047}" srcOrd="0" destOrd="0" presId="urn:microsoft.com/office/officeart/2005/8/layout/process1"/>
    <dgm:cxn modelId="{F02E7D49-B77C-4929-AE4C-1C99A8F742A4}" srcId="{1F2E6460-7C5A-4ED5-90D0-924C49475D8F}" destId="{E9ECC257-DAE4-4BB1-9E49-84F4C0FCAB0F}" srcOrd="2" destOrd="0" parTransId="{2B12E054-DAF6-4AE9-97AA-4D5AB295E221}" sibTransId="{A5636012-9AEA-43EC-B6ED-A55B9F9024E3}"/>
    <dgm:cxn modelId="{92743D5A-289B-49D9-88D3-3F44D11AE824}" type="presOf" srcId="{D1E3E950-18F2-464F-98AD-C4D85050B972}" destId="{83DF2D15-E6DE-4D98-9050-487A8BA412AF}" srcOrd="1" destOrd="0" presId="urn:microsoft.com/office/officeart/2005/8/layout/process1"/>
    <dgm:cxn modelId="{A1622687-8ACA-49B2-B52E-ECAE094F1940}" type="presOf" srcId="{473B2DC4-C2B3-4ACF-BBB1-9967DFA12B0D}" destId="{1D4BD850-B67B-4195-8B26-A762C37BC952}" srcOrd="0" destOrd="0" presId="urn:microsoft.com/office/officeart/2005/8/layout/process1"/>
    <dgm:cxn modelId="{E9C23E91-DF5F-4396-8F13-080B4363A055}" type="presOf" srcId="{A5636012-9AEA-43EC-B6ED-A55B9F9024E3}" destId="{F8BA711C-1A3A-466B-A881-3C024D8500C6}" srcOrd="1" destOrd="0" presId="urn:microsoft.com/office/officeart/2005/8/layout/process1"/>
    <dgm:cxn modelId="{D3993293-201B-440B-A3C9-A340C6AA354E}" srcId="{1F2E6460-7C5A-4ED5-90D0-924C49475D8F}" destId="{473B2DC4-C2B3-4ACF-BBB1-9967DFA12B0D}" srcOrd="0" destOrd="0" parTransId="{77FB70F4-AD25-41F8-B025-57930885F07B}" sibTransId="{D1E3E950-18F2-464F-98AD-C4D85050B972}"/>
    <dgm:cxn modelId="{9345D8B5-426E-4FF3-8E2E-5116259C939A}" type="presOf" srcId="{A5636012-9AEA-43EC-B6ED-A55B9F9024E3}" destId="{54B0D84E-26C1-420D-A4B2-5219AC699EDD}" srcOrd="0" destOrd="0" presId="urn:microsoft.com/office/officeart/2005/8/layout/process1"/>
    <dgm:cxn modelId="{EA81B3C8-9FB2-4062-A67C-4B67C72ED280}" type="presOf" srcId="{A39C1466-BD0A-4A14-8791-6DA1BE4A8215}" destId="{2641C6B4-A568-479A-BC26-C1A85459083B}" srcOrd="0" destOrd="0" presId="urn:microsoft.com/office/officeart/2005/8/layout/process1"/>
    <dgm:cxn modelId="{580BC7D3-4D75-40CB-9312-B61C60B198D6}" type="presOf" srcId="{8C951992-2AB3-42B7-8DF3-400EF39630FC}" destId="{E7E1CC0F-9566-4BD8-8A95-822685111E98}" srcOrd="0" destOrd="0" presId="urn:microsoft.com/office/officeart/2005/8/layout/process1"/>
    <dgm:cxn modelId="{FDED8DFF-090A-4C36-AE1F-EE66F474ADC4}" type="presOf" srcId="{FBC52922-3FCE-46E7-BEC0-34467F6E76B1}" destId="{B9E9862F-B319-4CB3-96AF-DDD44737D4B3}" srcOrd="0" destOrd="0" presId="urn:microsoft.com/office/officeart/2005/8/layout/process1"/>
    <dgm:cxn modelId="{FD18EA64-A63F-4159-B016-04E86D8BB4FC}" type="presParOf" srcId="{4CC8910E-FE4B-45B5-A577-4623614960FB}" destId="{1D4BD850-B67B-4195-8B26-A762C37BC952}" srcOrd="0" destOrd="0" presId="urn:microsoft.com/office/officeart/2005/8/layout/process1"/>
    <dgm:cxn modelId="{19004FB0-6E5F-4DA3-A46E-FAC9CA40B0B6}" type="presParOf" srcId="{4CC8910E-FE4B-45B5-A577-4623614960FB}" destId="{0E8BC217-6F9C-49C4-88D0-0B63B31B3047}" srcOrd="1" destOrd="0" presId="urn:microsoft.com/office/officeart/2005/8/layout/process1"/>
    <dgm:cxn modelId="{33840E10-AACB-4A2F-8D4C-9B2A09630CBB}" type="presParOf" srcId="{0E8BC217-6F9C-49C4-88D0-0B63B31B3047}" destId="{83DF2D15-E6DE-4D98-9050-487A8BA412AF}" srcOrd="0" destOrd="0" presId="urn:microsoft.com/office/officeart/2005/8/layout/process1"/>
    <dgm:cxn modelId="{88983A2D-4D51-41B1-B330-0032B67CF7DC}" type="presParOf" srcId="{4CC8910E-FE4B-45B5-A577-4623614960FB}" destId="{B9E9862F-B319-4CB3-96AF-DDD44737D4B3}" srcOrd="2" destOrd="0" presId="urn:microsoft.com/office/officeart/2005/8/layout/process1"/>
    <dgm:cxn modelId="{47EE37DE-940F-4C27-AFB2-E9DC3C912748}" type="presParOf" srcId="{4CC8910E-FE4B-45B5-A577-4623614960FB}" destId="{E7E1CC0F-9566-4BD8-8A95-822685111E98}" srcOrd="3" destOrd="0" presId="urn:microsoft.com/office/officeart/2005/8/layout/process1"/>
    <dgm:cxn modelId="{BC98D258-6E7E-48CF-BFCC-7BCE793C6780}" type="presParOf" srcId="{E7E1CC0F-9566-4BD8-8A95-822685111E98}" destId="{17830474-BF50-4E8C-B713-7736A06B41EF}" srcOrd="0" destOrd="0" presId="urn:microsoft.com/office/officeart/2005/8/layout/process1"/>
    <dgm:cxn modelId="{EA12EEF8-E98A-4656-B4A4-7A0365F9AF95}" type="presParOf" srcId="{4CC8910E-FE4B-45B5-A577-4623614960FB}" destId="{C762733E-4005-4CC5-8B40-D0C38D13484F}" srcOrd="4" destOrd="0" presId="urn:microsoft.com/office/officeart/2005/8/layout/process1"/>
    <dgm:cxn modelId="{E09AEED3-FAD2-492C-BD5F-930CD092C7D0}" type="presParOf" srcId="{4CC8910E-FE4B-45B5-A577-4623614960FB}" destId="{54B0D84E-26C1-420D-A4B2-5219AC699EDD}" srcOrd="5" destOrd="0" presId="urn:microsoft.com/office/officeart/2005/8/layout/process1"/>
    <dgm:cxn modelId="{A01110A9-B6D4-4D52-966A-E829209D10AA}" type="presParOf" srcId="{54B0D84E-26C1-420D-A4B2-5219AC699EDD}" destId="{F8BA711C-1A3A-466B-A881-3C024D8500C6}" srcOrd="0" destOrd="0" presId="urn:microsoft.com/office/officeart/2005/8/layout/process1"/>
    <dgm:cxn modelId="{2E0F25F3-936C-4ABB-8BD8-7408C1BC3400}" type="presParOf" srcId="{4CC8910E-FE4B-45B5-A577-4623614960FB}" destId="{2641C6B4-A568-479A-BC26-C1A85459083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F18E9D-1EC5-4C2E-B875-36F7E35CD8C1}" type="doc">
      <dgm:prSet loTypeId="urn:diagrams.loki3.com/VaryingWidthList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1C043477-7ABD-4126-BF9B-407DA67DBE94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600">
              <a:solidFill>
                <a:schemeClr val="tx1">
                  <a:lumMod val="75000"/>
                </a:schemeClr>
              </a:solidFill>
            </a:rPr>
            <a:t>ER submitted over 60 days</a:t>
          </a:r>
        </a:p>
      </dgm:t>
    </dgm:pt>
    <dgm:pt modelId="{4026E2D7-8C59-42EC-B3AB-D73E35E6EC28}" type="parTrans" cxnId="{3DFFC9FE-3182-44E1-87AD-A92456D741F8}">
      <dgm:prSet/>
      <dgm:spPr/>
      <dgm:t>
        <a:bodyPr/>
        <a:lstStyle/>
        <a:p>
          <a:endParaRPr lang="en-US"/>
        </a:p>
      </dgm:t>
    </dgm:pt>
    <dgm:pt modelId="{3FADB768-775A-490C-936A-457F613C564C}" type="sibTrans" cxnId="{3DFFC9FE-3182-44E1-87AD-A92456D741F8}">
      <dgm:prSet/>
      <dgm:spPr/>
      <dgm:t>
        <a:bodyPr/>
        <a:lstStyle/>
        <a:p>
          <a:endParaRPr lang="en-US"/>
        </a:p>
      </dgm:t>
    </dgm:pt>
    <dgm:pt modelId="{670BCCD8-6279-46E2-A1AB-D1443575D6E0}" type="pres">
      <dgm:prSet presAssocID="{00F18E9D-1EC5-4C2E-B875-36F7E35CD8C1}" presName="Name0" presStyleCnt="0">
        <dgm:presLayoutVars>
          <dgm:resizeHandles/>
        </dgm:presLayoutVars>
      </dgm:prSet>
      <dgm:spPr/>
    </dgm:pt>
    <dgm:pt modelId="{043CE3E6-493E-4850-B61E-42D1920094A2}" type="pres">
      <dgm:prSet presAssocID="{1C043477-7ABD-4126-BF9B-407DA67DBE94}" presName="text" presStyleLbl="node1" presStyleIdx="0" presStyleCnt="1" custScaleX="207034" custLinFactNeighborY="-1811">
        <dgm:presLayoutVars>
          <dgm:bulletEnabled val="1"/>
        </dgm:presLayoutVars>
      </dgm:prSet>
      <dgm:spPr/>
    </dgm:pt>
  </dgm:ptLst>
  <dgm:cxnLst>
    <dgm:cxn modelId="{50BCC90A-2C21-4D73-BC34-28E7E08C2F86}" type="presOf" srcId="{1C043477-7ABD-4126-BF9B-407DA67DBE94}" destId="{043CE3E6-493E-4850-B61E-42D1920094A2}" srcOrd="0" destOrd="0" presId="urn:diagrams.loki3.com/VaryingWidthList"/>
    <dgm:cxn modelId="{22A96A70-D316-47D2-A173-67501304C60F}" type="presOf" srcId="{00F18E9D-1EC5-4C2E-B875-36F7E35CD8C1}" destId="{670BCCD8-6279-46E2-A1AB-D1443575D6E0}" srcOrd="0" destOrd="0" presId="urn:diagrams.loki3.com/VaryingWidthList"/>
    <dgm:cxn modelId="{3DFFC9FE-3182-44E1-87AD-A92456D741F8}" srcId="{00F18E9D-1EC5-4C2E-B875-36F7E35CD8C1}" destId="{1C043477-7ABD-4126-BF9B-407DA67DBE94}" srcOrd="0" destOrd="0" parTransId="{4026E2D7-8C59-42EC-B3AB-D73E35E6EC28}" sibTransId="{3FADB768-775A-490C-936A-457F613C564C}"/>
    <dgm:cxn modelId="{576337DB-7F1F-4693-A691-A6675FDAEE8E}" type="presParOf" srcId="{670BCCD8-6279-46E2-A1AB-D1443575D6E0}" destId="{043CE3E6-493E-4850-B61E-42D1920094A2}" srcOrd="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2E6460-7C5A-4ED5-90D0-924C49475D8F}" type="doc">
      <dgm:prSet loTypeId="urn:microsoft.com/office/officeart/2005/8/layout/process1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473B2DC4-C2B3-4ACF-BBB1-9967DFA12B0D}">
      <dgm:prSet phldrT="[Text]"/>
      <dgm:spPr/>
      <dgm:t>
        <a:bodyPr/>
        <a:lstStyle/>
        <a:p>
          <a:r>
            <a:rPr lang="en-US"/>
            <a:t>On 1</a:t>
          </a:r>
          <a:r>
            <a:rPr lang="en-US" baseline="30000"/>
            <a:t>st</a:t>
          </a:r>
          <a:r>
            <a:rPr lang="en-US"/>
            <a:t> and 16</a:t>
          </a:r>
          <a:r>
            <a:rPr lang="en-US" baseline="30000"/>
            <a:t>th</a:t>
          </a:r>
          <a:r>
            <a:rPr lang="en-US"/>
            <a:t> of the month: Workday runs integration to pull ERs flagged as taxable income</a:t>
          </a:r>
        </a:p>
      </dgm:t>
    </dgm:pt>
    <dgm:pt modelId="{77FB70F4-AD25-41F8-B025-57930885F07B}" type="parTrans" cxnId="{D3993293-201B-440B-A3C9-A340C6AA354E}">
      <dgm:prSet/>
      <dgm:spPr/>
      <dgm:t>
        <a:bodyPr/>
        <a:lstStyle/>
        <a:p>
          <a:endParaRPr lang="en-US"/>
        </a:p>
      </dgm:t>
    </dgm:pt>
    <dgm:pt modelId="{D1E3E950-18F2-464F-98AD-C4D85050B972}" type="sibTrans" cxnId="{D3993293-201B-440B-A3C9-A340C6AA354E}">
      <dgm:prSet/>
      <dgm:spPr/>
      <dgm:t>
        <a:bodyPr/>
        <a:lstStyle/>
        <a:p>
          <a:endParaRPr lang="en-US"/>
        </a:p>
      </dgm:t>
    </dgm:pt>
    <dgm:pt modelId="{FBC52922-3FCE-46E7-BEC0-34467F6E76B1}">
      <dgm:prSet phldrT="[Text]"/>
      <dgm:spPr/>
      <dgm:t>
        <a:bodyPr/>
        <a:lstStyle/>
        <a:p>
          <a:r>
            <a:rPr lang="en-US"/>
            <a:t>On Payday (10</a:t>
          </a:r>
          <a:r>
            <a:rPr lang="en-US" baseline="30000"/>
            <a:t>th</a:t>
          </a:r>
          <a:r>
            <a:rPr lang="en-US"/>
            <a:t> and 25</a:t>
          </a:r>
          <a:r>
            <a:rPr lang="en-US" baseline="30000"/>
            <a:t>th</a:t>
          </a:r>
          <a:r>
            <a:rPr lang="en-US"/>
            <a:t> of the month): ER amount ($) is recorded as imputed income and added to total Taxable Wages; taxes are calculated using this amount</a:t>
          </a:r>
        </a:p>
      </dgm:t>
    </dgm:pt>
    <dgm:pt modelId="{F82185E8-11F7-48C2-AD8C-E3B83B55C7E4}" type="parTrans" cxnId="{98D8701D-F276-4F0D-858F-F65B1F379F7A}">
      <dgm:prSet/>
      <dgm:spPr/>
      <dgm:t>
        <a:bodyPr/>
        <a:lstStyle/>
        <a:p>
          <a:endParaRPr lang="en-US"/>
        </a:p>
      </dgm:t>
    </dgm:pt>
    <dgm:pt modelId="{8C951992-2AB3-42B7-8DF3-400EF39630FC}" type="sibTrans" cxnId="{98D8701D-F276-4F0D-858F-F65B1F379F7A}">
      <dgm:prSet/>
      <dgm:spPr/>
      <dgm:t>
        <a:bodyPr/>
        <a:lstStyle/>
        <a:p>
          <a:endParaRPr lang="en-US"/>
        </a:p>
      </dgm:t>
    </dgm:pt>
    <dgm:pt modelId="{E9D04213-340D-4C8D-BEEE-0875362A8644}">
      <dgm:prSet phldrT="[Text]" phldr="0"/>
      <dgm:spPr/>
      <dgm:t>
        <a:bodyPr/>
        <a:lstStyle/>
        <a:p>
          <a:r>
            <a:rPr lang="en-US"/>
            <a:t>Total imputed income (including ER amount ($)) received during calendar year will increase Taxable Wages on W-2</a:t>
          </a:r>
        </a:p>
      </dgm:t>
    </dgm:pt>
    <dgm:pt modelId="{AD525ABB-521D-44D4-984F-4F5B5E1FBDE5}" type="parTrans" cxnId="{3DA6E050-77AD-404A-9A91-79AD908F3B1D}">
      <dgm:prSet/>
      <dgm:spPr/>
      <dgm:t>
        <a:bodyPr/>
        <a:lstStyle/>
        <a:p>
          <a:endParaRPr lang="en-US"/>
        </a:p>
      </dgm:t>
    </dgm:pt>
    <dgm:pt modelId="{6E651A19-A34A-43AD-AF9F-BAC96E004FBF}" type="sibTrans" cxnId="{3DA6E050-77AD-404A-9A91-79AD908F3B1D}">
      <dgm:prSet/>
      <dgm:spPr/>
      <dgm:t>
        <a:bodyPr/>
        <a:lstStyle/>
        <a:p>
          <a:endParaRPr lang="en-US"/>
        </a:p>
      </dgm:t>
    </dgm:pt>
    <dgm:pt modelId="{4CC8910E-FE4B-45B5-A577-4623614960FB}" type="pres">
      <dgm:prSet presAssocID="{1F2E6460-7C5A-4ED5-90D0-924C49475D8F}" presName="Name0" presStyleCnt="0">
        <dgm:presLayoutVars>
          <dgm:dir/>
          <dgm:resizeHandles val="exact"/>
        </dgm:presLayoutVars>
      </dgm:prSet>
      <dgm:spPr/>
    </dgm:pt>
    <dgm:pt modelId="{1D4BD850-B67B-4195-8B26-A762C37BC952}" type="pres">
      <dgm:prSet presAssocID="{473B2DC4-C2B3-4ACF-BBB1-9967DFA12B0D}" presName="node" presStyleLbl="node1" presStyleIdx="0" presStyleCnt="3" custLinFactNeighborY="659">
        <dgm:presLayoutVars>
          <dgm:bulletEnabled val="1"/>
        </dgm:presLayoutVars>
      </dgm:prSet>
      <dgm:spPr/>
    </dgm:pt>
    <dgm:pt modelId="{0E8BC217-6F9C-49C4-88D0-0B63B31B3047}" type="pres">
      <dgm:prSet presAssocID="{D1E3E950-18F2-464F-98AD-C4D85050B972}" presName="sibTrans" presStyleLbl="sibTrans2D1" presStyleIdx="0" presStyleCnt="2"/>
      <dgm:spPr/>
    </dgm:pt>
    <dgm:pt modelId="{83DF2D15-E6DE-4D98-9050-487A8BA412AF}" type="pres">
      <dgm:prSet presAssocID="{D1E3E950-18F2-464F-98AD-C4D85050B972}" presName="connectorText" presStyleLbl="sibTrans2D1" presStyleIdx="0" presStyleCnt="2"/>
      <dgm:spPr/>
    </dgm:pt>
    <dgm:pt modelId="{B9E9862F-B319-4CB3-96AF-DDD44737D4B3}" type="pres">
      <dgm:prSet presAssocID="{FBC52922-3FCE-46E7-BEC0-34467F6E76B1}" presName="node" presStyleLbl="node1" presStyleIdx="1" presStyleCnt="3">
        <dgm:presLayoutVars>
          <dgm:bulletEnabled val="1"/>
        </dgm:presLayoutVars>
      </dgm:prSet>
      <dgm:spPr/>
    </dgm:pt>
    <dgm:pt modelId="{E427C755-A21C-45BC-9B97-FE6CF6874997}" type="pres">
      <dgm:prSet presAssocID="{8C951992-2AB3-42B7-8DF3-400EF39630FC}" presName="sibTrans" presStyleLbl="sibTrans2D1" presStyleIdx="1" presStyleCnt="2"/>
      <dgm:spPr/>
    </dgm:pt>
    <dgm:pt modelId="{839D6ED4-4EE1-4783-8EED-8D9089EB3250}" type="pres">
      <dgm:prSet presAssocID="{8C951992-2AB3-42B7-8DF3-400EF39630FC}" presName="connectorText" presStyleLbl="sibTrans2D1" presStyleIdx="1" presStyleCnt="2"/>
      <dgm:spPr/>
    </dgm:pt>
    <dgm:pt modelId="{C652F17E-B826-4774-B5B5-DEC3A4EEBC97}" type="pres">
      <dgm:prSet presAssocID="{E9D04213-340D-4C8D-BEEE-0875362A8644}" presName="node" presStyleLbl="node1" presStyleIdx="2" presStyleCnt="3">
        <dgm:presLayoutVars>
          <dgm:bulletEnabled val="1"/>
        </dgm:presLayoutVars>
      </dgm:prSet>
      <dgm:spPr/>
    </dgm:pt>
  </dgm:ptLst>
  <dgm:cxnLst>
    <dgm:cxn modelId="{98D8701D-F276-4F0D-858F-F65B1F379F7A}" srcId="{1F2E6460-7C5A-4ED5-90D0-924C49475D8F}" destId="{FBC52922-3FCE-46E7-BEC0-34467F6E76B1}" srcOrd="1" destOrd="0" parTransId="{F82185E8-11F7-48C2-AD8C-E3B83B55C7E4}" sibTransId="{8C951992-2AB3-42B7-8DF3-400EF39630FC}"/>
    <dgm:cxn modelId="{C256E21D-9B65-4140-A3BE-12811ACE5682}" type="presOf" srcId="{1F2E6460-7C5A-4ED5-90D0-924C49475D8F}" destId="{4CC8910E-FE4B-45B5-A577-4623614960FB}" srcOrd="0" destOrd="0" presId="urn:microsoft.com/office/officeart/2005/8/layout/process1"/>
    <dgm:cxn modelId="{444F3C5D-46BB-4AFC-A515-EA934276E546}" type="presOf" srcId="{D1E3E950-18F2-464F-98AD-C4D85050B972}" destId="{0E8BC217-6F9C-49C4-88D0-0B63B31B3047}" srcOrd="0" destOrd="0" presId="urn:microsoft.com/office/officeart/2005/8/layout/process1"/>
    <dgm:cxn modelId="{3DA6E050-77AD-404A-9A91-79AD908F3B1D}" srcId="{1F2E6460-7C5A-4ED5-90D0-924C49475D8F}" destId="{E9D04213-340D-4C8D-BEEE-0875362A8644}" srcOrd="2" destOrd="0" parTransId="{AD525ABB-521D-44D4-984F-4F5B5E1FBDE5}" sibTransId="{6E651A19-A34A-43AD-AF9F-BAC96E004FBF}"/>
    <dgm:cxn modelId="{92743D5A-289B-49D9-88D3-3F44D11AE824}" type="presOf" srcId="{D1E3E950-18F2-464F-98AD-C4D85050B972}" destId="{83DF2D15-E6DE-4D98-9050-487A8BA412AF}" srcOrd="1" destOrd="0" presId="urn:microsoft.com/office/officeart/2005/8/layout/process1"/>
    <dgm:cxn modelId="{02342280-D99B-4711-BC7A-A45BC303E9B2}" type="presOf" srcId="{8C951992-2AB3-42B7-8DF3-400EF39630FC}" destId="{839D6ED4-4EE1-4783-8EED-8D9089EB3250}" srcOrd="1" destOrd="0" presId="urn:microsoft.com/office/officeart/2005/8/layout/process1"/>
    <dgm:cxn modelId="{A1622687-8ACA-49B2-B52E-ECAE094F1940}" type="presOf" srcId="{473B2DC4-C2B3-4ACF-BBB1-9967DFA12B0D}" destId="{1D4BD850-B67B-4195-8B26-A762C37BC952}" srcOrd="0" destOrd="0" presId="urn:microsoft.com/office/officeart/2005/8/layout/process1"/>
    <dgm:cxn modelId="{D3993293-201B-440B-A3C9-A340C6AA354E}" srcId="{1F2E6460-7C5A-4ED5-90D0-924C49475D8F}" destId="{473B2DC4-C2B3-4ACF-BBB1-9967DFA12B0D}" srcOrd="0" destOrd="0" parTransId="{77FB70F4-AD25-41F8-B025-57930885F07B}" sibTransId="{D1E3E950-18F2-464F-98AD-C4D85050B972}"/>
    <dgm:cxn modelId="{F15754E6-2D0D-427E-9E0F-C5AE0C5BA594}" type="presOf" srcId="{E9D04213-340D-4C8D-BEEE-0875362A8644}" destId="{C652F17E-B826-4774-B5B5-DEC3A4EEBC97}" srcOrd="0" destOrd="0" presId="urn:microsoft.com/office/officeart/2005/8/layout/process1"/>
    <dgm:cxn modelId="{96F22DFE-81B2-4A07-B2C3-A7B20999092D}" type="presOf" srcId="{8C951992-2AB3-42B7-8DF3-400EF39630FC}" destId="{E427C755-A21C-45BC-9B97-FE6CF6874997}" srcOrd="0" destOrd="0" presId="urn:microsoft.com/office/officeart/2005/8/layout/process1"/>
    <dgm:cxn modelId="{FDED8DFF-090A-4C36-AE1F-EE66F474ADC4}" type="presOf" srcId="{FBC52922-3FCE-46E7-BEC0-34467F6E76B1}" destId="{B9E9862F-B319-4CB3-96AF-DDD44737D4B3}" srcOrd="0" destOrd="0" presId="urn:microsoft.com/office/officeart/2005/8/layout/process1"/>
    <dgm:cxn modelId="{FD18EA64-A63F-4159-B016-04E86D8BB4FC}" type="presParOf" srcId="{4CC8910E-FE4B-45B5-A577-4623614960FB}" destId="{1D4BD850-B67B-4195-8B26-A762C37BC952}" srcOrd="0" destOrd="0" presId="urn:microsoft.com/office/officeart/2005/8/layout/process1"/>
    <dgm:cxn modelId="{19004FB0-6E5F-4DA3-A46E-FAC9CA40B0B6}" type="presParOf" srcId="{4CC8910E-FE4B-45B5-A577-4623614960FB}" destId="{0E8BC217-6F9C-49C4-88D0-0B63B31B3047}" srcOrd="1" destOrd="0" presId="urn:microsoft.com/office/officeart/2005/8/layout/process1"/>
    <dgm:cxn modelId="{33840E10-AACB-4A2F-8D4C-9B2A09630CBB}" type="presParOf" srcId="{0E8BC217-6F9C-49C4-88D0-0B63B31B3047}" destId="{83DF2D15-E6DE-4D98-9050-487A8BA412AF}" srcOrd="0" destOrd="0" presId="urn:microsoft.com/office/officeart/2005/8/layout/process1"/>
    <dgm:cxn modelId="{88983A2D-4D51-41B1-B330-0032B67CF7DC}" type="presParOf" srcId="{4CC8910E-FE4B-45B5-A577-4623614960FB}" destId="{B9E9862F-B319-4CB3-96AF-DDD44737D4B3}" srcOrd="2" destOrd="0" presId="urn:microsoft.com/office/officeart/2005/8/layout/process1"/>
    <dgm:cxn modelId="{D7C8100D-5534-4DC7-A739-A6F74CAE963B}" type="presParOf" srcId="{4CC8910E-FE4B-45B5-A577-4623614960FB}" destId="{E427C755-A21C-45BC-9B97-FE6CF6874997}" srcOrd="3" destOrd="0" presId="urn:microsoft.com/office/officeart/2005/8/layout/process1"/>
    <dgm:cxn modelId="{B291215A-B0A1-48EA-891A-443701764815}" type="presParOf" srcId="{E427C755-A21C-45BC-9B97-FE6CF6874997}" destId="{839D6ED4-4EE1-4783-8EED-8D9089EB3250}" srcOrd="0" destOrd="0" presId="urn:microsoft.com/office/officeart/2005/8/layout/process1"/>
    <dgm:cxn modelId="{F2F4AFB5-5C13-4DAA-8771-57925844A714}" type="presParOf" srcId="{4CC8910E-FE4B-45B5-A577-4623614960FB}" destId="{C652F17E-B826-4774-B5B5-DEC3A4EEBC9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BD850-B67B-4195-8B26-A762C37BC952}">
      <dsp:nvSpPr>
        <dsp:cNvPr id="0" name=""/>
        <dsp:cNvSpPr/>
      </dsp:nvSpPr>
      <dsp:spPr>
        <a:xfrm>
          <a:off x="0" y="91770"/>
          <a:ext cx="1602190" cy="9613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Expense Report completes approval flow (Workday: Business Process)</a:t>
          </a:r>
        </a:p>
      </dsp:txBody>
      <dsp:txXfrm>
        <a:off x="28156" y="119926"/>
        <a:ext cx="1545878" cy="905002"/>
      </dsp:txXfrm>
    </dsp:sp>
    <dsp:sp modelId="{0E8BC217-6F9C-49C4-88D0-0B63B31B3047}">
      <dsp:nvSpPr>
        <dsp:cNvPr id="0" name=""/>
        <dsp:cNvSpPr/>
      </dsp:nvSpPr>
      <dsp:spPr>
        <a:xfrm rot="21593248">
          <a:off x="1763325" y="371530"/>
          <a:ext cx="341607" cy="3973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763325" y="451100"/>
        <a:ext cx="239125" cy="238405"/>
      </dsp:txXfrm>
    </dsp:sp>
    <dsp:sp modelId="{B9E9862F-B319-4CB3-96AF-DDD44737D4B3}">
      <dsp:nvSpPr>
        <dsp:cNvPr id="0" name=""/>
        <dsp:cNvSpPr/>
      </dsp:nvSpPr>
      <dsp:spPr>
        <a:xfrm>
          <a:off x="2246731" y="87357"/>
          <a:ext cx="1602190" cy="9613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Settlement Run (employee is paid full amount)</a:t>
          </a:r>
        </a:p>
      </dsp:txBody>
      <dsp:txXfrm>
        <a:off x="2274887" y="115513"/>
        <a:ext cx="1545878" cy="905002"/>
      </dsp:txXfrm>
    </dsp:sp>
    <dsp:sp modelId="{E7E1CC0F-9566-4BD8-8A95-822685111E98}">
      <dsp:nvSpPr>
        <dsp:cNvPr id="0" name=""/>
        <dsp:cNvSpPr/>
      </dsp:nvSpPr>
      <dsp:spPr>
        <a:xfrm>
          <a:off x="4009140" y="369343"/>
          <a:ext cx="339664" cy="3973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009140" y="448812"/>
        <a:ext cx="237765" cy="238405"/>
      </dsp:txXfrm>
    </dsp:sp>
    <dsp:sp modelId="{C762733E-4005-4CC5-8B40-D0C38D13484F}">
      <dsp:nvSpPr>
        <dsp:cNvPr id="0" name=""/>
        <dsp:cNvSpPr/>
      </dsp:nvSpPr>
      <dsp:spPr>
        <a:xfrm>
          <a:off x="4489798" y="87357"/>
          <a:ext cx="1602190" cy="961314"/>
        </a:xfrm>
        <a:prstGeom prst="roundRect">
          <a:avLst>
            <a:gd name="adj" fmla="val 10000"/>
          </a:avLst>
        </a:prstGeom>
        <a:solidFill>
          <a:srgbClr val="D4AE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rgbClr val="382362"/>
              </a:solidFill>
            </a:rPr>
            <a:t>ER submitted within 60 days</a:t>
          </a:r>
        </a:p>
      </dsp:txBody>
      <dsp:txXfrm>
        <a:off x="4517954" y="115513"/>
        <a:ext cx="1545878" cy="905002"/>
      </dsp:txXfrm>
    </dsp:sp>
    <dsp:sp modelId="{54B0D84E-26C1-420D-A4B2-5219AC699EDD}">
      <dsp:nvSpPr>
        <dsp:cNvPr id="0" name=""/>
        <dsp:cNvSpPr/>
      </dsp:nvSpPr>
      <dsp:spPr>
        <a:xfrm>
          <a:off x="6252207" y="369343"/>
          <a:ext cx="339664" cy="3973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6252207" y="448812"/>
        <a:ext cx="237765" cy="238405"/>
      </dsp:txXfrm>
    </dsp:sp>
    <dsp:sp modelId="{2641C6B4-A568-479A-BC26-C1A85459083B}">
      <dsp:nvSpPr>
        <dsp:cNvPr id="0" name=""/>
        <dsp:cNvSpPr/>
      </dsp:nvSpPr>
      <dsp:spPr>
        <a:xfrm>
          <a:off x="6732864" y="87357"/>
          <a:ext cx="1602190" cy="9613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Process Complete</a:t>
          </a:r>
        </a:p>
      </dsp:txBody>
      <dsp:txXfrm>
        <a:off x="6761020" y="115513"/>
        <a:ext cx="1545878" cy="905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CE3E6-493E-4850-B61E-42D1920094A2}">
      <dsp:nvSpPr>
        <dsp:cNvPr id="0" name=""/>
        <dsp:cNvSpPr/>
      </dsp:nvSpPr>
      <dsp:spPr>
        <a:xfrm>
          <a:off x="0" y="0"/>
          <a:ext cx="2688413" cy="408583"/>
        </a:xfrm>
        <a:prstGeom prst="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tx1">
                  <a:lumMod val="75000"/>
                </a:schemeClr>
              </a:solidFill>
            </a:rPr>
            <a:t>ER submitted over 60 days</a:t>
          </a:r>
        </a:p>
      </dsp:txBody>
      <dsp:txXfrm>
        <a:off x="0" y="0"/>
        <a:ext cx="2688413" cy="4085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BD850-B67B-4195-8B26-A762C37BC952}">
      <dsp:nvSpPr>
        <dsp:cNvPr id="0" name=""/>
        <dsp:cNvSpPr/>
      </dsp:nvSpPr>
      <dsp:spPr>
        <a:xfrm>
          <a:off x="7360" y="0"/>
          <a:ext cx="2199915" cy="1093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On 1</a:t>
          </a:r>
          <a:r>
            <a:rPr lang="en-US" sz="1100" kern="1200" baseline="30000"/>
            <a:t>st</a:t>
          </a:r>
          <a:r>
            <a:rPr lang="en-US" sz="1100" kern="1200"/>
            <a:t> and 16</a:t>
          </a:r>
          <a:r>
            <a:rPr lang="en-US" sz="1100" kern="1200" baseline="30000"/>
            <a:t>th</a:t>
          </a:r>
          <a:r>
            <a:rPr lang="en-US" sz="1100" kern="1200"/>
            <a:t> of the month: Workday runs integration to pull ERs flagged as taxable income</a:t>
          </a:r>
        </a:p>
      </dsp:txBody>
      <dsp:txXfrm>
        <a:off x="39373" y="32013"/>
        <a:ext cx="2135889" cy="1028975"/>
      </dsp:txXfrm>
    </dsp:sp>
    <dsp:sp modelId="{0E8BC217-6F9C-49C4-88D0-0B63B31B3047}">
      <dsp:nvSpPr>
        <dsp:cNvPr id="0" name=""/>
        <dsp:cNvSpPr/>
      </dsp:nvSpPr>
      <dsp:spPr>
        <a:xfrm>
          <a:off x="2427266" y="273711"/>
          <a:ext cx="466382" cy="5455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2427266" y="382827"/>
        <a:ext cx="326467" cy="327346"/>
      </dsp:txXfrm>
    </dsp:sp>
    <dsp:sp modelId="{B9E9862F-B319-4CB3-96AF-DDD44737D4B3}">
      <dsp:nvSpPr>
        <dsp:cNvPr id="0" name=""/>
        <dsp:cNvSpPr/>
      </dsp:nvSpPr>
      <dsp:spPr>
        <a:xfrm>
          <a:off x="3087241" y="0"/>
          <a:ext cx="2199915" cy="1093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On Payday (10</a:t>
          </a:r>
          <a:r>
            <a:rPr lang="en-US" sz="1100" kern="1200" baseline="30000"/>
            <a:t>th</a:t>
          </a:r>
          <a:r>
            <a:rPr lang="en-US" sz="1100" kern="1200"/>
            <a:t> and 25</a:t>
          </a:r>
          <a:r>
            <a:rPr lang="en-US" sz="1100" kern="1200" baseline="30000"/>
            <a:t>th</a:t>
          </a:r>
          <a:r>
            <a:rPr lang="en-US" sz="1100" kern="1200"/>
            <a:t> of the month): ER amount ($) is recorded as imputed income and added to total Taxable Wages; taxes are calculated using this amount</a:t>
          </a:r>
        </a:p>
      </dsp:txBody>
      <dsp:txXfrm>
        <a:off x="3119254" y="32013"/>
        <a:ext cx="2135889" cy="1028975"/>
      </dsp:txXfrm>
    </dsp:sp>
    <dsp:sp modelId="{E427C755-A21C-45BC-9B97-FE6CF6874997}">
      <dsp:nvSpPr>
        <dsp:cNvPr id="0" name=""/>
        <dsp:cNvSpPr/>
      </dsp:nvSpPr>
      <dsp:spPr>
        <a:xfrm>
          <a:off x="5507148" y="273711"/>
          <a:ext cx="466382" cy="5455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5507148" y="382827"/>
        <a:ext cx="326467" cy="327346"/>
      </dsp:txXfrm>
    </dsp:sp>
    <dsp:sp modelId="{C652F17E-B826-4774-B5B5-DEC3A4EEBC97}">
      <dsp:nvSpPr>
        <dsp:cNvPr id="0" name=""/>
        <dsp:cNvSpPr/>
      </dsp:nvSpPr>
      <dsp:spPr>
        <a:xfrm>
          <a:off x="6167122" y="0"/>
          <a:ext cx="2199915" cy="1093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Total imputed income (including ER amount ($)) received during calendar year will increase Taxable Wages on W-2</a:t>
          </a:r>
        </a:p>
      </dsp:txBody>
      <dsp:txXfrm>
        <a:off x="6199135" y="32013"/>
        <a:ext cx="2135889" cy="1028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48B7E-E5E0-4B70-BDBD-91C97CF381D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A3CB7-4E27-4DD4-B341-8E70F0AD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88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79903-E2D7-752C-9CBD-D7FB43994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A5F7E7-7449-0EC4-FBD6-088E18393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3D1521-4899-73DA-ED46-F48D2578CB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15CC4-A784-4274-18E5-80A34100F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42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BB0C7-EE68-8C23-D859-C52680241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B4C34-F0DF-21D1-D239-897592EA6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BBA454-6FE3-01B4-1A95-79A80A819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108D9-FD7D-501A-41F4-5459ABF8C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57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4B419-0A52-424E-F8C4-3981CD21A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772D9D-E410-FBE0-649E-65388724DB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25BE36-C75B-235F-64BC-9FC1C18E5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90F43-199A-0027-EF16-24A2DAA2F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88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E6D28-C017-3AB7-9957-3984F9FC4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AF1812-5E14-8F9D-60CA-1F18E72137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45A07-D632-DBD5-31F9-A99CEE63C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chemeClr val="tx1">
                  <a:lumMod val="49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4BBD1-4F18-03CB-F12E-850370A9A7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09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B6BFE-9383-A1C5-B92E-3646CC156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DEA6F-A267-8C47-0BA1-8DDDC0D60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E8DBF-3D86-9AE8-AEEE-E81AC6D1FE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chemeClr val="tx1">
                  <a:lumMod val="49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1C212-DFD6-2111-D1E2-EA78C23AA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22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B5421-A534-E70B-B364-A7E0E15FA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114778-DDA2-BADC-EF57-67494D06D5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934FAD-40F0-266B-97D3-A01DCD89D8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4E39F-F9D5-9F72-1E70-FBBB1F7B51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76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FC792-D8C1-F57C-C432-D1DA838A1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42146B-61E8-E3B5-C8BB-6CA3314A9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CEE76E-AA2D-EBAD-3FA0-729E41190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47E08-0B21-2D0F-5CAB-B85D6FF14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18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127CC-E070-2B67-4080-430A09517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65844B-5B38-4156-0436-813036760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04300F-70F2-AA71-B260-170D6CAAD6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solidFill>
                <a:srgbClr val="843C0C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7B98D-68DD-24A6-B997-69D253C988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02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1CB6C-2B1C-C34B-B2A6-B21D86D65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B42EA7-8C9D-3C02-D618-AF37F4DD09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38D9DA-165B-BC3E-79B4-43A3111B0F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solidFill>
                <a:srgbClr val="843C0C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2874E-1EA9-530D-3CC7-7D1C256005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483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5007A-18C8-96E7-A06C-A2EE6E780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49A385-B19E-B2A6-D3FB-09EB183AF0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ABC14-DF8E-B515-067F-B6CB3EE82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solidFill>
                <a:srgbClr val="843C0C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FB7AA-01E2-0003-2A56-183C6E3A64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87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789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B32A7-8AAA-5719-4334-0F16BAB1B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9346E8-29BF-4D6F-AD12-AFC635189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349EE2-99B1-0E90-98FC-F8D3A22C5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solidFill>
                <a:srgbClr val="843C0C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40201-CE44-1270-BBA3-C69A1B6086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713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85B0F-7CA7-E64D-7272-24A98796E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F3ECD-FB15-AE2B-0DB0-F6F5D00C16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86E1E5-5850-F603-FBA8-BFB4551239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843C0C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0F6CC-15C2-54F4-6028-ABF8F1320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71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0E4D9-EEC9-DD08-70CD-1F4DE1F8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0B3CD-7D3E-FD61-2047-D744E1813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468AD3-AC3D-167A-3252-1315FE736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7B615-3848-45A0-F3E4-A0BD92992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71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4DD69-7651-83A9-AE5B-E4A77B077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11E2C-385C-C1C2-FC5B-EA8F7C5AF2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78B22E-A695-CEE2-977F-6FE09BFDD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E05A4-33C7-22DF-ED6C-8BA438B816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5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58ECB-22F5-0BCB-9F7E-637C45045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4C969C-BDFD-606B-73F0-29C0C2B413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FEEDF-BA03-50DF-6FD9-012003DC9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A3B8A-28A6-1855-8E6F-5AC442D04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64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843C0C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43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39DB5-2481-E2E3-BA1D-2D1D5ECDB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CEC62A-4B6C-3F16-1A1F-DDD6A7758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E9D11C-02E3-37A0-F7BC-796B649A5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843C0C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5FBE9-4165-6D99-2A94-AD4B27FFA2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49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186D-4C0B-5B82-E03F-860766CC0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9FA20B-B609-F1BD-5FD9-1A4679179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75B125-E4F5-D4B0-19EE-8D54AD093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E10FA-58DF-7488-04B0-734E0B790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30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1A054-710C-93EE-971D-D73E9C449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C75E43-31AF-FD1E-6D49-23E456C32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C83E9D-AF74-3FAD-F88A-A694FCF22D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843C0C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525AF1-2A3C-8167-5043-EF2E34D90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A3CB7-4E27-4DD4-B341-8E70F0AD67F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36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" y="3426449"/>
            <a:ext cx="1597439" cy="139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107"/>
            <a:ext cx="2416273" cy="212486"/>
          </a:xfrm>
          <a:prstGeom prst="rect">
            <a:avLst/>
          </a:prstGeom>
        </p:spPr>
      </p:pic>
      <p:pic>
        <p:nvPicPr>
          <p:cNvPr id="13" name="Picture 12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48996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239025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675530"/>
            <a:ext cx="2540000" cy="172311"/>
          </a:xfrm>
          <a:prstGeom prst="rect">
            <a:avLst/>
          </a:prstGeom>
        </p:spPr>
      </p:pic>
      <p:sp>
        <p:nvSpPr>
          <p:cNvPr id="7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828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FFFFFF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/>
              <a:t>Graphics can go here – </a:t>
            </a:r>
            <a:br>
              <a:rPr lang="en-US"/>
            </a:br>
            <a:r>
              <a:rPr lang="en-US"/>
              <a:t>replace this box with your image or chart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72210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009"/>
            <a:ext cx="2425226" cy="213273"/>
          </a:xfrm>
          <a:prstGeom prst="rect">
            <a:avLst/>
          </a:prstGeom>
        </p:spPr>
      </p:pic>
      <p:pic>
        <p:nvPicPr>
          <p:cNvPr id="13" name="Picture 12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48996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pic>
        <p:nvPicPr>
          <p:cNvPr id="14" name="Picture 13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48996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6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478068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81" y="1364403"/>
            <a:ext cx="1103781" cy="963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1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SUB-HEADER HERE (UNI SANS REGULAR, 24 PT.)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8838"/>
            <a:ext cx="8184662" cy="993775"/>
          </a:xfrm>
          <a:prstGeom prst="rect">
            <a:avLst/>
          </a:prstGeom>
        </p:spPr>
        <p:txBody>
          <a:bodyPr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9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/>
              <a:t>Graphics can go here – </a:t>
            </a:r>
            <a:br>
              <a:rPr lang="en-US"/>
            </a:br>
            <a:r>
              <a:rPr lang="en-US"/>
              <a:t>replace this box with your image or chart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72210" cy="993775"/>
          </a:xfrm>
          <a:prstGeom prst="rect">
            <a:avLst/>
          </a:prstGeom>
        </p:spPr>
        <p:txBody>
          <a:bodyPr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 Logo_Purple_2685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48996"/>
            <a:ext cx="1371600" cy="9235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" y="3426449"/>
            <a:ext cx="1597439" cy="139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107178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SUB-HEADER HERE (UNI SANS REGULAR, 24 PT.)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0622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818143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923" y="369733"/>
            <a:ext cx="8197114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178592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10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/>
              <a:t>Graphics can go here – </a:t>
            </a:r>
            <a:br>
              <a:rPr lang="en-US"/>
            </a:br>
            <a:r>
              <a:rPr lang="en-US"/>
              <a:t>replace this box with your image or chart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0622"/>
            <a:ext cx="8172210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286547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4598607"/>
            <a:ext cx="2416273" cy="213486"/>
          </a:xfrm>
          <a:prstGeom prst="rect">
            <a:avLst/>
          </a:prstGeom>
        </p:spPr>
      </p:pic>
      <p:pic>
        <p:nvPicPr>
          <p:cNvPr id="11" name="Picture 10" descr="UW_W Logo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06510"/>
            <a:ext cx="1371600" cy="9235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" y="3426449"/>
            <a:ext cx="1597439" cy="139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2373491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06510"/>
            <a:ext cx="1371600" cy="9235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" y="3426449"/>
            <a:ext cx="1597439" cy="139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675530"/>
            <a:ext cx="2540000" cy="172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206718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1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SUB-HEADER HERE (UNI SANS REGULAR, 24 PT.)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675530"/>
            <a:ext cx="2540000" cy="172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675530"/>
            <a:ext cx="2540000" cy="172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23633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80000">
              <a:schemeClr val="accent2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49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7" r:id="rId2"/>
    <p:sldLayoutId id="2147483655" r:id="rId3"/>
    <p:sldLayoutId id="2147483656" r:id="rId4"/>
    <p:sldLayoutId id="2147483657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accent3"/>
            </a:gs>
            <a:gs pos="72000">
              <a:srgbClr val="4B2E8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66" r:id="rId2"/>
    <p:sldLayoutId id="2147483659" r:id="rId3"/>
    <p:sldLayoutId id="2147483660" r:id="rId4"/>
    <p:sldLayoutId id="2147483661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8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20022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paula.wechsler@keytravel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5.jpeg"/><Relationship Id="rId4" Type="http://schemas.openxmlformats.org/officeDocument/2006/relationships/hyperlink" Target="https://finance.uw.edu/ps/blog/uw-1099-payee-data-collection-threshol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aula.wechsler@keytravel.com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5.jpeg"/><Relationship Id="rId4" Type="http://schemas.openxmlformats.org/officeDocument/2006/relationships/hyperlink" Target="https://finance.uw.edu/ps/blog/uw-1099-payee-data-collection-threshol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atmosforbusiness@atmosrewards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www.irs.gov/publications/p463" TargetMode="External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finance.uw.edu/travel/taxablereimbursement#60dayreimburse" TargetMode="External"/><Relationship Id="rId5" Type="http://schemas.openxmlformats.org/officeDocument/2006/relationships/hyperlink" Target="https://ofm.wa.gov/accounting/saam/browse-section/#10" TargetMode="External"/><Relationship Id="rId4" Type="http://schemas.openxmlformats.org/officeDocument/2006/relationships/hyperlink" Target="https://www.irs.gov/pub/irs-drop/rr-03-106.pdf" TargetMode="External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5.jpeg"/><Relationship Id="rId18" Type="http://schemas.microsoft.com/office/2007/relationships/diagramDrawing" Target="../diagrams/drawing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Layout" Target="../diagrams/layout3.xml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14.pn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/>
          <a:lstStyle/>
          <a:p>
            <a:r>
              <a:rPr lang="en-US" dirty="0">
                <a:latin typeface="Encode Sans Normal Black"/>
              </a:rPr>
              <a:t>Travel Information Meeting</a:t>
            </a:r>
            <a:br>
              <a:rPr lang="en-US" dirty="0"/>
            </a:br>
            <a:r>
              <a:rPr lang="en-US" dirty="0">
                <a:latin typeface="Encode Sans Normal Black"/>
              </a:rPr>
              <a:t>August 2026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7DBACB-C70E-44A8-8EC8-CADA5BE6F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2" y="4189039"/>
            <a:ext cx="4533900" cy="866775"/>
          </a:xfrm>
          <a:prstGeom prst="rect">
            <a:avLst/>
          </a:prstGeom>
        </p:spPr>
      </p:pic>
      <p:pic>
        <p:nvPicPr>
          <p:cNvPr id="4" name="Picture 3" descr="Uw travel services logo">
            <a:extLst>
              <a:ext uri="{FF2B5EF4-FFF2-40B4-BE49-F238E27FC236}">
                <a16:creationId xmlns:a16="http://schemas.microsoft.com/office/drawing/2014/main" id="{E3F51EC9-FD23-45E6-954C-CC856100D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498507"/>
            <a:ext cx="3012924" cy="4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77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FE0CA-605C-3ACB-0AD9-70ED3843C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52B35B-540E-A422-1E41-610664378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8B9D4B-473A-967E-1605-BE65DCA8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-993775"/>
            <a:ext cx="8184662" cy="993775"/>
          </a:xfrm>
        </p:spPr>
        <p:txBody>
          <a:bodyPr anchor="b"/>
          <a:lstStyle/>
          <a:p>
            <a:r>
              <a:rPr lang="en-US" dirty="0"/>
              <a:t>ACH Verification Document Examples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95B9D2-B5FF-97F9-DEDF-C01AC9CC13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507722"/>
              </p:ext>
            </p:extLst>
          </p:nvPr>
        </p:nvGraphicFramePr>
        <p:xfrm>
          <a:off x="255548" y="162621"/>
          <a:ext cx="8605448" cy="4317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2724">
                  <a:extLst>
                    <a:ext uri="{9D8B030D-6E8A-4147-A177-3AD203B41FA5}">
                      <a16:colId xmlns:a16="http://schemas.microsoft.com/office/drawing/2014/main" val="1284353110"/>
                    </a:ext>
                  </a:extLst>
                </a:gridCol>
                <a:gridCol w="4302724">
                  <a:extLst>
                    <a:ext uri="{9D8B030D-6E8A-4147-A177-3AD203B41FA5}">
                      <a16:colId xmlns:a16="http://schemas.microsoft.com/office/drawing/2014/main" val="3578457678"/>
                    </a:ext>
                  </a:extLst>
                </a:gridCol>
              </a:tblGrid>
              <a:tr h="723129">
                <a:tc>
                  <a:txBody>
                    <a:bodyPr/>
                    <a:lstStyle/>
                    <a:p>
                      <a:r>
                        <a:rPr lang="en-US" sz="1700"/>
                        <a:t>Document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Details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8582413"/>
                  </a:ext>
                </a:extLst>
              </a:tr>
              <a:tr h="137123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0" i="0" u="none" strike="noStrike" noProof="0">
                          <a:latin typeface="Calibri"/>
                          <a:ea typeface="Calibri"/>
                          <a:cs typeface="Calibri"/>
                        </a:rPr>
                        <a:t>Phone call (between payee and bank) - previously established/independently sourced phone number</a:t>
                      </a:r>
                      <a:endParaRPr lang="en-US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r>
                        <a:rPr lang="en-US" sz="1700" b="0" i="0" u="none" strike="noStrike" baseline="0" noProof="0" dirty="0">
                          <a:solidFill>
                            <a:srgbClr val="4B2E83"/>
                          </a:solidFill>
                          <a:latin typeface="Calibri"/>
                          <a:ea typeface="Calibri"/>
                          <a:cs typeface="Calibri"/>
                        </a:rPr>
                        <a:t>Payee profile: Under Attachments, upload a call log document that includes the date, time, phone number, and the name of the person they contacted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814223"/>
                  </a:ext>
                </a:extLst>
              </a:tr>
              <a:tr h="74120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0" i="0" u="none" strike="noStrike" noProof="0">
                          <a:latin typeface="Calibri"/>
                          <a:ea typeface="Calibri"/>
                          <a:cs typeface="Calibri"/>
                        </a:rPr>
                        <a:t>Official bank document - voided check</a:t>
                      </a:r>
                      <a:endParaRPr lang="en-US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0" i="0" u="none" strike="noStrike" baseline="0" noProof="0">
                          <a:solidFill>
                            <a:srgbClr val="4B2E83"/>
                          </a:solidFill>
                          <a:latin typeface="Calibri"/>
                          <a:ea typeface="Calibri"/>
                          <a:cs typeface="Calibri"/>
                        </a:rPr>
                        <a:t>Check must state "VOID" and contain account details</a:t>
                      </a:r>
                      <a:endParaRPr lang="en-US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369220"/>
                  </a:ext>
                </a:extLst>
              </a:tr>
              <a:tr h="74120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0" i="0" u="none" strike="noStrike" noProof="0">
                          <a:latin typeface="Calibri"/>
                          <a:ea typeface="Calibri"/>
                          <a:cs typeface="Calibri"/>
                        </a:rPr>
                        <a:t>Official bank document - signed bank letter</a:t>
                      </a:r>
                      <a:endParaRPr lang="en-US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0" i="0" u="none" strike="noStrike" noProof="0">
                          <a:latin typeface="Calibri"/>
                          <a:ea typeface="Calibri"/>
                          <a:cs typeface="Calibri"/>
                        </a:rPr>
                        <a:t>Letter must contain the bank's letterhead confirming account details</a:t>
                      </a:r>
                      <a:endParaRPr lang="en-US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017847"/>
                  </a:ext>
                </a:extLst>
              </a:tr>
              <a:tr h="74120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0" i="0" u="none" strike="noStrike" noProof="0" dirty="0">
                          <a:latin typeface="Calibri"/>
                          <a:ea typeface="Calibri"/>
                          <a:cs typeface="Calibri"/>
                        </a:rPr>
                        <a:t>Redacted bank statement or online bank screen print 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0" i="0" u="none" strike="noStrike" noProof="0" dirty="0">
                          <a:latin typeface="Calibri"/>
                          <a:ea typeface="Calibri"/>
                          <a:cs typeface="Calibri"/>
                        </a:rPr>
                        <a:t>Screen print must contain account details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581638"/>
                  </a:ext>
                </a:extLst>
              </a:tr>
            </a:tbl>
          </a:graphicData>
        </a:graphic>
      </p:graphicFrame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6EB1B380-7639-4C53-D18C-7A06AF057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1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9578F-4EE0-828C-B925-5536423B5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BB5F41-E7AA-CF14-E16A-AF0B1BDDA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313977"/>
            <a:ext cx="8184662" cy="993775"/>
          </a:xfrm>
        </p:spPr>
        <p:txBody>
          <a:bodyPr lIns="91440" tIns="45720" rIns="91440" bIns="45720" anchor="t"/>
          <a:lstStyle/>
          <a:p>
            <a:br>
              <a:rPr lang="en-US">
                <a:ea typeface="Open Sans"/>
                <a:cs typeface="Open Sans"/>
              </a:rPr>
            </a:br>
            <a:r>
              <a:rPr lang="en-US">
                <a:latin typeface="Encode Sans Normal Black"/>
                <a:ea typeface="Open Sans"/>
                <a:cs typeface="Open Sans"/>
              </a:rPr>
              <a:t>ACH/Wire Payment Returns/Rejections</a:t>
            </a:r>
            <a:endParaRPr lang="en-US">
              <a:ea typeface="Open Sans"/>
              <a:cs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EBD84B-1C87-3EA0-DA8C-DF941A8C99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581" y="1509861"/>
            <a:ext cx="8188456" cy="2980696"/>
          </a:xfrm>
        </p:spPr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Rejection from Bank of America or payee's bank</a:t>
            </a:r>
            <a:endParaRPr lang="en-US" sz="2000" dirty="0"/>
          </a:p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Expense Reports &amp; Miscellaneous Payments </a:t>
            </a:r>
          </a:p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Tips:</a:t>
            </a:r>
            <a:endParaRPr lang="en-US" sz="2000" dirty="0"/>
          </a:p>
          <a:p>
            <a:pPr marL="742950" indent="-285750">
              <a:spcBef>
                <a:spcPts val="20"/>
              </a:spcBef>
              <a:buFont typeface="Courier New"/>
              <a:buChar char="o"/>
            </a:pPr>
            <a:r>
              <a:rPr lang="en-US" sz="1600" dirty="0">
                <a:latin typeface="Open Sans"/>
                <a:ea typeface="Open Sans"/>
                <a:cs typeface="Open Sans"/>
              </a:rPr>
              <a:t>Common ACH return reasons: the account was already closed prior to the sent payment, typo or incorrectly input of payee's name, acct number or routing number</a:t>
            </a:r>
          </a:p>
          <a:p>
            <a:pPr marL="742950" indent="-285750">
              <a:spcBef>
                <a:spcPts val="20"/>
              </a:spcBef>
              <a:buFont typeface="Courier New"/>
              <a:buChar char="o"/>
            </a:pPr>
            <a:r>
              <a:rPr lang="en-US" sz="1600" dirty="0">
                <a:latin typeface="Open Sans"/>
                <a:ea typeface="Open Sans"/>
                <a:cs typeface="Open Sans"/>
              </a:rPr>
              <a:t>Request's payment tab with Reconciled &amp; Paid statuses do not equal a successful deposit</a:t>
            </a:r>
            <a:endParaRPr lang="en-US" sz="1600" dirty="0"/>
          </a:p>
          <a:p>
            <a:pPr marL="742950" indent="-285750">
              <a:spcBef>
                <a:spcPts val="20"/>
              </a:spcBef>
              <a:buFont typeface="Courier New"/>
              <a:buChar char="o"/>
            </a:pPr>
            <a:r>
              <a:rPr lang="en-US" sz="1600" dirty="0">
                <a:latin typeface="Open Sans"/>
                <a:ea typeface="Open Sans"/>
                <a:cs typeface="Open Sans"/>
              </a:rPr>
              <a:t>Wire requirements vary per country - notify foreign national to contact their bank for the correct banking information for receiving wires from the USA in USD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99C799-5EAD-3E1E-0758-BED3F6ACB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0A3A16A7-7C61-0C1F-DA77-80F41D265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67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D917B-8B89-9A76-1671-504C41B73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988683-9D07-7D98-8CAD-AC520D225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D342750-F73F-924C-DE0B-D67DA2E08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69" y="-1066377"/>
            <a:ext cx="8184662" cy="993775"/>
          </a:xfrm>
        </p:spPr>
        <p:txBody>
          <a:bodyPr/>
          <a:lstStyle/>
          <a:p>
            <a:r>
              <a:rPr lang="en-US" dirty="0"/>
              <a:t>ACH/Wire Return Scenarios/Procedure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0D3980E-A0B2-3B5F-23A4-C4D92B15E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785235"/>
              </p:ext>
            </p:extLst>
          </p:nvPr>
        </p:nvGraphicFramePr>
        <p:xfrm>
          <a:off x="255548" y="162621"/>
          <a:ext cx="8605450" cy="4343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2725">
                  <a:extLst>
                    <a:ext uri="{9D8B030D-6E8A-4147-A177-3AD203B41FA5}">
                      <a16:colId xmlns:a16="http://schemas.microsoft.com/office/drawing/2014/main" val="1284353110"/>
                    </a:ext>
                  </a:extLst>
                </a:gridCol>
                <a:gridCol w="4302725">
                  <a:extLst>
                    <a:ext uri="{9D8B030D-6E8A-4147-A177-3AD203B41FA5}">
                      <a16:colId xmlns:a16="http://schemas.microsoft.com/office/drawing/2014/main" val="3578457678"/>
                    </a:ext>
                  </a:extLst>
                </a:gridCol>
              </a:tblGrid>
              <a:tr h="59473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1" i="0" u="none" strike="noStrike" noProof="0">
                          <a:latin typeface="Calibri"/>
                          <a:ea typeface="Calibri"/>
                          <a:cs typeface="Calibri"/>
                        </a:rPr>
                        <a:t>Payee + Payment Type </a:t>
                      </a:r>
                      <a:endParaRPr lang="en-US" sz="17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700" b="1"/>
                        <a:t>Details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8582413"/>
                  </a:ext>
                </a:extLst>
              </a:tr>
              <a:tr h="105282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/>
                        <a:t>(ER) Employee + Returned ACH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baseline="0" noProof="0">
                          <a:solidFill>
                            <a:srgbClr val="4B2E83"/>
                          </a:solidFill>
                        </a:rPr>
                        <a:t>Employee must update their Payment Elections under Travel/E-reimbursement</a:t>
                      </a:r>
                      <a:endParaRPr lang="en-US" sz="1200" b="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baseline="0" noProof="0">
                          <a:solidFill>
                            <a:srgbClr val="4B2E83"/>
                          </a:solidFill>
                        </a:rPr>
                        <a:t>Once their payment elections are updated, the department must reply to the original notification sent by Travel Services</a:t>
                      </a:r>
                      <a:endParaRPr lang="en-US" sz="12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US" sz="1200" b="0" i="0" u="none" strike="noStrike" baseline="0" noProof="0">
                          <a:solidFill>
                            <a:srgbClr val="4B2E83"/>
                          </a:solidFill>
                        </a:rPr>
                        <a:t>Workday will automate a settlement run to process a new payment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814223"/>
                  </a:ext>
                </a:extLst>
              </a:tr>
              <a:tr h="36241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/>
                        <a:t>(MP) Non-employee + Returned ACH or Wire + Single Use Payee is </a:t>
                      </a:r>
                      <a:r>
                        <a:rPr lang="en-US" sz="1800" b="1" i="0" u="none" strike="noStrike" noProof="0"/>
                        <a:t>NOT </a:t>
                      </a:r>
                      <a:r>
                        <a:rPr lang="en-US" sz="1800" b="0" i="0" u="none" strike="noStrike" noProof="0"/>
                        <a:t>checked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baseline="0" noProof="0">
                          <a:solidFill>
                            <a:srgbClr val="4B2E83"/>
                          </a:solidFill>
                        </a:rPr>
                        <a:t>Department is to obtain updated banking information from Non-Employee payee and revise the banking information tab in the payee's profile</a:t>
                      </a:r>
                      <a:endParaRPr lang="en-US" sz="12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baseline="0" noProof="0">
                          <a:solidFill>
                            <a:srgbClr val="4B2E83"/>
                          </a:solidFill>
                        </a:rPr>
                        <a:t>Once their payment elections are updated, the department must reply to the original notification sent by Travel Services</a:t>
                      </a:r>
                      <a:endParaRPr lang="en-US" sz="120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200" b="0" i="0" u="none" strike="noStrike" baseline="0" noProof="0">
                          <a:solidFill>
                            <a:srgbClr val="4B2E83"/>
                          </a:solidFill>
                        </a:rPr>
                        <a:t>Workday will automate a settlement run to process a new payment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369220"/>
                  </a:ext>
                </a:extLst>
              </a:tr>
              <a:tr h="53897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/>
                        <a:t>(MP) Non-employee + Returned ACH or Wire + Single Use Payee </a:t>
                      </a:r>
                      <a:r>
                        <a:rPr lang="en-US" sz="1800" b="1" i="0" u="none" strike="noStrike" noProof="0"/>
                        <a:t>is </a:t>
                      </a:r>
                      <a:r>
                        <a:rPr lang="en-US" sz="1800" b="0" i="0" u="none" strike="noStrike" noProof="0"/>
                        <a:t>checked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 dirty="0"/>
                        <a:t>MP will be put into Draft status </a:t>
                      </a:r>
                      <a:endParaRPr lang="en-US" sz="1200" dirty="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 dirty="0"/>
                        <a:t>Department is to obtain updated banking information from Non-Employee payee and revise the banking information tab in the payee's profile and resubmit the MP </a:t>
                      </a:r>
                      <a:endParaRPr lang="en-US" sz="1200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200" b="0" i="0" u="none" strike="noStrike" noProof="0" dirty="0"/>
                        <a:t>Once the approval flow is complete, Workday will automate a settlement run to process a new payment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017847"/>
                  </a:ext>
                </a:extLst>
              </a:tr>
            </a:tbl>
          </a:graphicData>
        </a:graphic>
      </p:graphicFrame>
      <p:pic>
        <p:nvPicPr>
          <p:cNvPr id="2" name="Picture 1" descr="single use payee example not checked screenshot">
            <a:extLst>
              <a:ext uri="{FF2B5EF4-FFF2-40B4-BE49-F238E27FC236}">
                <a16:creationId xmlns:a16="http://schemas.microsoft.com/office/drawing/2014/main" id="{6AE74D83-4F67-3807-B81C-2B80A2BE3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898" y="2573392"/>
            <a:ext cx="2581275" cy="666750"/>
          </a:xfrm>
          <a:prstGeom prst="rect">
            <a:avLst/>
          </a:prstGeom>
        </p:spPr>
      </p:pic>
      <p:pic>
        <p:nvPicPr>
          <p:cNvPr id="3" name="Picture 2" descr="single use payee example checked screenshot">
            <a:extLst>
              <a:ext uri="{FF2B5EF4-FFF2-40B4-BE49-F238E27FC236}">
                <a16:creationId xmlns:a16="http://schemas.microsoft.com/office/drawing/2014/main" id="{A42C3A57-A4C5-14C5-75DC-79ED918A58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353" y="3972252"/>
            <a:ext cx="2072509" cy="539313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07402010-3B74-477E-177C-8D0D7BE09D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26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FF72A-8D0C-8B65-6A9B-FADB1D65C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24C2E6-3A3E-460F-1CB9-CDC7E859B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313977"/>
            <a:ext cx="8184662" cy="993775"/>
          </a:xfrm>
        </p:spPr>
        <p:txBody>
          <a:bodyPr lIns="91440" tIns="45720" rIns="91440" bIns="45720" anchor="t"/>
          <a:lstStyle/>
          <a:p>
            <a:br>
              <a:rPr lang="en-US" dirty="0">
                <a:ea typeface="Open Sans"/>
                <a:cs typeface="Open Sans"/>
              </a:rPr>
            </a:br>
            <a:r>
              <a:rPr lang="en-US" dirty="0">
                <a:latin typeface="Encode Sans Normal Black"/>
                <a:ea typeface="Open Sans"/>
                <a:cs typeface="Open Sans"/>
              </a:rPr>
              <a:t>Payment Returns/Rejections cont.</a:t>
            </a:r>
            <a:endParaRPr lang="en-US" dirty="0">
              <a:ea typeface="Open Sans"/>
              <a:cs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041DCA-6F13-4FC1-0516-667D51237E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581" y="1553156"/>
            <a:ext cx="8188456" cy="2980696"/>
          </a:xfrm>
        </p:spPr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2000">
                <a:latin typeface="Open Sans"/>
                <a:ea typeface="Open Sans"/>
                <a:cs typeface="Open Sans"/>
              </a:rPr>
              <a:t>Effective </a:t>
            </a:r>
            <a:r>
              <a:rPr lang="en-US" sz="200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September 01, 2026</a:t>
            </a:r>
          </a:p>
          <a:p>
            <a:pPr>
              <a:buFont typeface="Wingdings"/>
              <a:buChar char="Ø"/>
            </a:pPr>
            <a:r>
              <a:rPr lang="en-US" sz="2000">
                <a:latin typeface="Open Sans"/>
                <a:ea typeface="Open Sans"/>
                <a:cs typeface="Open Sans"/>
              </a:rPr>
              <a:t>Affects Employee + Returned ACH, Non-employee + Returned ACH or Wire + Single Use Payee is NOT checked </a:t>
            </a:r>
            <a:endParaRPr lang="en-US">
              <a:latin typeface="Open Sans"/>
              <a:ea typeface="Open Sans"/>
              <a:cs typeface="Open Sans"/>
            </a:endParaRPr>
          </a:p>
          <a:p>
            <a:pPr>
              <a:buFont typeface="Wingdings"/>
              <a:buChar char="Ø"/>
            </a:pPr>
            <a:r>
              <a:rPr lang="en-US" sz="2000">
                <a:latin typeface="Open Sans"/>
                <a:ea typeface="Open Sans"/>
                <a:cs typeface="Open Sans"/>
              </a:rPr>
              <a:t>Return/Rejections may remain unresolved at a maximum of 60 days of the initial notification from Travel Services</a:t>
            </a:r>
            <a:endParaRPr lang="en-US" sz="2000"/>
          </a:p>
          <a:p>
            <a:pPr>
              <a:buFont typeface="Wingdings"/>
              <a:buChar char="Ø"/>
            </a:pPr>
            <a:r>
              <a:rPr lang="en-US" sz="2000">
                <a:latin typeface="Open Sans"/>
                <a:ea typeface="Open Sans"/>
                <a:cs typeface="Open Sans"/>
              </a:rPr>
              <a:t>After 60 days, reimbursement request </a:t>
            </a:r>
            <a:r>
              <a:rPr lang="en-US" sz="2000" err="1">
                <a:latin typeface="Open Sans"/>
                <a:ea typeface="Open Sans"/>
                <a:cs typeface="Open Sans"/>
              </a:rPr>
              <a:t>wil</a:t>
            </a:r>
            <a:r>
              <a:rPr lang="en-US" sz="2000">
                <a:latin typeface="Open Sans"/>
                <a:ea typeface="Open Sans"/>
                <a:cs typeface="Open Sans"/>
              </a:rPr>
              <a:t>l be updated to "Draft" status to be completed later</a:t>
            </a:r>
            <a:endParaRPr lang="en-US" sz="2000"/>
          </a:p>
          <a:p>
            <a:pPr>
              <a:buFont typeface="Wingdings"/>
              <a:buChar char="Ø"/>
            </a:pPr>
            <a:r>
              <a:rPr lang="en-US" sz="2000">
                <a:latin typeface="Open Sans"/>
                <a:ea typeface="Open Sans"/>
                <a:cs typeface="Open Sans"/>
              </a:rPr>
              <a:t>Includes unresolved returned/rejected payments for travel reimbursements prior to September 1, 2026</a:t>
            </a:r>
          </a:p>
          <a:p>
            <a:pPr>
              <a:buFont typeface="Wingdings"/>
              <a:buChar char="Ø"/>
            </a:pPr>
            <a:endParaRPr lang="en-US"/>
          </a:p>
          <a:p>
            <a:pPr>
              <a:buFont typeface="Wingdings"/>
              <a:buChar char="Ø"/>
            </a:pPr>
            <a:endParaRPr lang="en-US" sz="2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2D64D7-E4E8-3CC1-94B9-57E09DEAC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AA650952-F5BF-2483-49A9-4BA79D58B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75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CDF4B-FC9F-6EB4-9222-DC3490825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97924A7-9D5A-7D97-E59E-9B2D241BF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</a:rPr>
              <a:t>Wire Payments on </a:t>
            </a:r>
            <a:br>
              <a:rPr lang="en-US" dirty="0">
                <a:latin typeface="Encode Sans Normal Black"/>
              </a:rPr>
            </a:br>
            <a:r>
              <a:rPr lang="en-US" dirty="0">
                <a:latin typeface="Encode Sans Normal Black"/>
              </a:rPr>
              <a:t>Miscellaneous Payments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27BFDF-1A2C-73A2-6155-68D95674E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Coming Soon! Effective EOW (by August 21)</a:t>
            </a:r>
            <a:endParaRPr lang="en-US" sz="2000" dirty="0"/>
          </a:p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New Requirement: MP submissions with the Wire Payment Type will require the payee's address to be entered in the Miscellaneous Payee Profile</a:t>
            </a:r>
            <a:endParaRPr lang="en-US" sz="2000" dirty="0"/>
          </a:p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Response to the </a:t>
            </a:r>
            <a:r>
              <a:rPr lang="en-US" sz="20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ISO 20022 standards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(Intl Org for Standardization)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that were announced earlier this year, which require beneficiary addresses when processing wire payments. </a:t>
            </a:r>
            <a:endParaRPr lang="en-US" sz="2000" dirty="0"/>
          </a:p>
          <a:p>
            <a:pPr>
              <a:buFont typeface="Wingdings"/>
              <a:buChar char="Ø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4810B9-66D3-F764-B845-F618374F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E0F1013A-0542-B5B4-800B-2353F11943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pic>
        <p:nvPicPr>
          <p:cNvPr id="3" name="Picture 2" descr="Cash and coin icon">
            <a:extLst>
              <a:ext uri="{FF2B5EF4-FFF2-40B4-BE49-F238E27FC236}">
                <a16:creationId xmlns:a16="http://schemas.microsoft.com/office/drawing/2014/main" id="{67DBFE89-D83C-C5C4-061D-7948B02600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0369" y="367811"/>
            <a:ext cx="1403839" cy="143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55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38994-C462-E601-CBF8-8187A3145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2D7830-4E39-4F2E-A51E-1E84BC42E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br>
              <a:rPr lang="en-US" dirty="0">
                <a:latin typeface="Encode Sans Normal Black"/>
              </a:rPr>
            </a:br>
            <a:r>
              <a:rPr lang="en-US" dirty="0">
                <a:latin typeface="Encode Sans Normal Black"/>
              </a:rPr>
              <a:t>Payment Options Page Update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3CB0AA-EA43-A004-7406-1E984754AC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>
                <a:latin typeface="Open Sans"/>
                <a:ea typeface="Open Sans"/>
                <a:cs typeface="Open Sans"/>
              </a:rPr>
              <a:t>Workday Payment Options </a:t>
            </a:r>
            <a:endParaRPr lang="en-US"/>
          </a:p>
          <a:p>
            <a:pPr>
              <a:buFont typeface="Wingdings"/>
              <a:buChar char="Ø"/>
            </a:pPr>
            <a:r>
              <a:rPr lang="en-US">
                <a:latin typeface="Open Sans"/>
                <a:ea typeface="Open Sans"/>
                <a:cs typeface="Open Sans"/>
              </a:rPr>
              <a:t>Incorrect/Lost/Damaged Check Procedure</a:t>
            </a:r>
            <a:endParaRPr lang="en-US"/>
          </a:p>
          <a:p>
            <a:pPr>
              <a:buFont typeface="Wingdings"/>
              <a:buChar char="Ø"/>
            </a:pPr>
            <a:r>
              <a:rPr lang="en-US">
                <a:latin typeface="Open Sans"/>
                <a:ea typeface="Open Sans"/>
                <a:cs typeface="Open Sans"/>
              </a:rPr>
              <a:t>Payment Tracking</a:t>
            </a:r>
            <a:endParaRPr lang="en-US"/>
          </a:p>
          <a:p>
            <a:pPr>
              <a:buFont typeface="Wingdings"/>
              <a:buChar char="Ø"/>
            </a:pPr>
            <a:r>
              <a:rPr lang="en-US">
                <a:latin typeface="Open Sans"/>
                <a:ea typeface="Open Sans"/>
                <a:cs typeface="Open Sans"/>
              </a:rPr>
              <a:t>Payment Returns and Rejections</a:t>
            </a:r>
            <a:endParaRPr lang="en-US"/>
          </a:p>
          <a:p>
            <a:pPr>
              <a:buFont typeface="Wingdings"/>
              <a:buChar char="Ø"/>
            </a:pPr>
            <a:r>
              <a:rPr lang="en-US">
                <a:latin typeface="Open Sans"/>
                <a:ea typeface="Open Sans"/>
                <a:cs typeface="Open Sans"/>
              </a:rPr>
              <a:t>ACH Verification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1835DD-9A32-F47D-8145-EAC3B881A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F21FDD09-A846-653A-B414-D2EE924CC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pic>
        <p:nvPicPr>
          <p:cNvPr id="3" name="Picture 2" descr="internet icon">
            <a:extLst>
              <a:ext uri="{FF2B5EF4-FFF2-40B4-BE49-F238E27FC236}">
                <a16:creationId xmlns:a16="http://schemas.microsoft.com/office/drawing/2014/main" id="{98315B04-1272-2E6B-F610-16CB86BB0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1700" y="3256451"/>
            <a:ext cx="1576021" cy="157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60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27B62-B1B7-FAAC-8A45-DFDEA77CF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8ADA23-885C-253D-97F7-993AF2ED0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72" y="360075"/>
            <a:ext cx="8181665" cy="1003433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  <a:ea typeface="Open Sans"/>
                <a:cs typeface="Open Sans"/>
              </a:rPr>
              <a:t>Minor Updates &amp; Reminders: </a:t>
            </a:r>
            <a:br>
              <a:rPr lang="en-US" dirty="0">
                <a:latin typeface="Encode Sans Normal Black"/>
                <a:ea typeface="Open Sans"/>
                <a:cs typeface="Open Sans"/>
              </a:rPr>
            </a:br>
            <a:r>
              <a:rPr lang="en-US" dirty="0">
                <a:latin typeface="Encode Sans Normal Black"/>
                <a:ea typeface="Open Sans"/>
                <a:cs typeface="Open Sans"/>
              </a:rPr>
              <a:t>Fare Classes</a:t>
            </a:r>
            <a:endParaRPr lang="en-US" b="0" dirty="0">
              <a:solidFill>
                <a:srgbClr val="000000"/>
              </a:solidFill>
              <a:latin typeface="Encode Sans Normal Black"/>
              <a:ea typeface="Open Sans"/>
              <a:cs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4E4B70-7594-7D29-0826-A46F21C0B0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1294" y="1462235"/>
            <a:ext cx="8660225" cy="2365901"/>
          </a:xfrm>
        </p:spPr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14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Basic Economy:</a:t>
            </a:r>
            <a:r>
              <a:rPr lang="en-US" sz="1400" dirty="0">
                <a:latin typeface="Open Sans"/>
                <a:ea typeface="Open Sans"/>
                <a:cs typeface="Open Sans"/>
              </a:rPr>
              <a:t> Most restrictive (no seat selection as seat is assigned at check-in), lowest cost/boarding priority, least amount of flexibility for change/cancellations, baggage fees may include carry-on, allowed at traveler’s own risk  </a:t>
            </a:r>
            <a:endParaRPr lang="en-US" sz="1400" dirty="0"/>
          </a:p>
          <a:p>
            <a:pPr>
              <a:buFont typeface="Wingdings"/>
              <a:buChar char="Ø"/>
            </a:pPr>
            <a:r>
              <a:rPr lang="en-US" sz="14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Economy:</a:t>
            </a:r>
            <a:r>
              <a:rPr lang="en-US" sz="1400" dirty="0">
                <a:latin typeface="Open Sans"/>
                <a:ea typeface="Open Sans"/>
                <a:cs typeface="Open Sans"/>
              </a:rPr>
              <a:t> University standard for most economical or lowest logical cost, includes free  seat selection, carry-on bags, standard boarding priority  </a:t>
            </a:r>
          </a:p>
          <a:p>
            <a:pPr>
              <a:buFont typeface="Wingdings"/>
              <a:buChar char="Ø"/>
            </a:pPr>
            <a:r>
              <a:rPr lang="en-US" sz="14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Premium Economy/Seat Fee:</a:t>
            </a:r>
            <a:r>
              <a:rPr lang="en-US" sz="1400" dirty="0">
                <a:latin typeface="Open Sans"/>
                <a:ea typeface="Open Sans"/>
                <a:cs typeface="Open Sans"/>
              </a:rPr>
              <a:t> Upgraded seat - more legroom and wider, seating in front of standard economy, priority boarding/check-in, may receive complimentary benefits</a:t>
            </a:r>
          </a:p>
          <a:p>
            <a:pPr>
              <a:buFont typeface="Wingdings"/>
              <a:buChar char="Ø"/>
            </a:pPr>
            <a:r>
              <a:rPr lang="en-US" sz="14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Business:</a:t>
            </a:r>
            <a:r>
              <a:rPr lang="en-US" sz="1400" dirty="0">
                <a:latin typeface="Open Sans"/>
                <a:ea typeface="Open Sans"/>
                <a:cs typeface="Open Sans"/>
              </a:rPr>
              <a:t> Second section of the plane, comfortable seats for longer flights (14+ hours) such as a reclining seat and the ability to work on that longer flight, will receive complimentary benefits</a:t>
            </a:r>
          </a:p>
          <a:p>
            <a:pPr>
              <a:buFont typeface="Wingdings"/>
              <a:buChar char="Ø"/>
            </a:pPr>
            <a:r>
              <a:rPr lang="en-US" sz="14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First:</a:t>
            </a:r>
            <a:r>
              <a:rPr lang="en-US" sz="1400" dirty="0">
                <a:latin typeface="Open Sans"/>
                <a:ea typeface="Open Sans"/>
                <a:cs typeface="Open Sans"/>
              </a:rPr>
              <a:t> An airline’s highest, most premium product, seating at the front of the plane, highest priority for check-in/boarding, will receive complimentary benefits; seats may include lie-flat, pods or suites </a:t>
            </a:r>
          </a:p>
          <a:p>
            <a:pPr>
              <a:buFont typeface="Wingdings"/>
              <a:buChar char="Ø"/>
            </a:pPr>
            <a:endParaRPr lang="en-US" sz="1400" dirty="0"/>
          </a:p>
          <a:p>
            <a:pPr>
              <a:buFont typeface="Wingdings"/>
              <a:buChar char="Ø"/>
            </a:pPr>
            <a:endParaRPr lang="en-US" sz="1400" dirty="0"/>
          </a:p>
          <a:p>
            <a:pPr>
              <a:buFont typeface="Wingdings"/>
              <a:buChar char="Ø"/>
            </a:pP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E5C12E-F33C-74E2-EE07-F1FBA49B9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3165C828-3616-B77A-60D8-614BA010A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65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0E578-42D6-895F-ED9B-C20AE1ED6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357ECF-DA24-807E-FD49-EC838401E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0BF0E6-4213-59DE-FA60-1E0A787C7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64" y="-1178804"/>
            <a:ext cx="8184662" cy="993775"/>
          </a:xfrm>
        </p:spPr>
        <p:txBody>
          <a:bodyPr/>
          <a:lstStyle/>
          <a:p>
            <a:r>
              <a:rPr lang="en-US" dirty="0"/>
              <a:t>Fare Class Definitions</a:t>
            </a:r>
          </a:p>
        </p:txBody>
      </p:sp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2CECA276-0EB8-110F-FA9A-0BE126AC8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D57020A-F55E-701B-F1AA-3AF85DBD9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332141"/>
              </p:ext>
            </p:extLst>
          </p:nvPr>
        </p:nvGraphicFramePr>
        <p:xfrm>
          <a:off x="0" y="776653"/>
          <a:ext cx="9140191" cy="360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4999">
                  <a:extLst>
                    <a:ext uri="{9D8B030D-6E8A-4147-A177-3AD203B41FA5}">
                      <a16:colId xmlns:a16="http://schemas.microsoft.com/office/drawing/2014/main" val="4130818618"/>
                    </a:ext>
                  </a:extLst>
                </a:gridCol>
                <a:gridCol w="1516058">
                  <a:extLst>
                    <a:ext uri="{9D8B030D-6E8A-4147-A177-3AD203B41FA5}">
                      <a16:colId xmlns:a16="http://schemas.microsoft.com/office/drawing/2014/main" val="2201693803"/>
                    </a:ext>
                  </a:extLst>
                </a:gridCol>
                <a:gridCol w="1531663">
                  <a:extLst>
                    <a:ext uri="{9D8B030D-6E8A-4147-A177-3AD203B41FA5}">
                      <a16:colId xmlns:a16="http://schemas.microsoft.com/office/drawing/2014/main" val="278972377"/>
                    </a:ext>
                  </a:extLst>
                </a:gridCol>
                <a:gridCol w="1849302">
                  <a:extLst>
                    <a:ext uri="{9D8B030D-6E8A-4147-A177-3AD203B41FA5}">
                      <a16:colId xmlns:a16="http://schemas.microsoft.com/office/drawing/2014/main" val="1429605690"/>
                    </a:ext>
                  </a:extLst>
                </a:gridCol>
                <a:gridCol w="1135058">
                  <a:extLst>
                    <a:ext uri="{9D8B030D-6E8A-4147-A177-3AD203B41FA5}">
                      <a16:colId xmlns:a16="http://schemas.microsoft.com/office/drawing/2014/main" val="265485625"/>
                    </a:ext>
                  </a:extLst>
                </a:gridCol>
                <a:gridCol w="1203111">
                  <a:extLst>
                    <a:ext uri="{9D8B030D-6E8A-4147-A177-3AD203B41FA5}">
                      <a16:colId xmlns:a16="http://schemas.microsoft.com/office/drawing/2014/main" val="9414915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Fare Comparison</a:t>
                      </a:r>
                    </a:p>
                  </a:txBody>
                  <a:tcPr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Basic Economy</a:t>
                      </a:r>
                      <a:endParaRPr lang="en-US" sz="950" b="1" i="0" baseline="30000">
                        <a:solidFill>
                          <a:srgbClr val="4B2E83"/>
                        </a:solidFill>
                        <a:effectLst/>
                        <a:latin typeface="Open Sans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Economy 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Premium Economy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Business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First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244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Also known as </a:t>
                      </a:r>
                      <a:endParaRPr lang="en-US" sz="1250" b="0" i="0">
                        <a:solidFill>
                          <a:srgbClr val="4B2E83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Saver, Light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Coach, Main Cabin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Comfort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250" b="0" i="0">
                        <a:solidFill>
                          <a:srgbClr val="212529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250" b="0" i="0">
                        <a:solidFill>
                          <a:srgbClr val="212529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006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Includes </a:t>
                      </a:r>
                      <a:endParaRPr lang="en-US" sz="1250" b="0" i="0">
                        <a:solidFill>
                          <a:srgbClr val="4B2E83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0" i="0">
                          <a:solidFill>
                            <a:srgbClr val="212529"/>
                          </a:solidFill>
                          <a:effectLst/>
                          <a:latin typeface="Open Sans"/>
                        </a:rPr>
                        <a:t>Coach or Economy Upgrade, Seat Fees</a:t>
                      </a:r>
                      <a:endParaRPr lang="en-US" sz="950" b="0" i="0" baseline="30000">
                        <a:solidFill>
                          <a:srgbClr val="212529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96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Most Economical / Lowest Logical Cost </a:t>
                      </a:r>
                      <a:endParaRPr lang="en-US" sz="1250" b="0" i="0">
                        <a:solidFill>
                          <a:srgbClr val="4B2E83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0" i="0">
                          <a:solidFill>
                            <a:srgbClr val="212529"/>
                          </a:solidFill>
                          <a:effectLst/>
                          <a:latin typeface="Open Sans"/>
                        </a:rPr>
                        <a:t>Yes, </a:t>
                      </a:r>
                      <a:r>
                        <a:rPr lang="en-US" sz="1250" b="1" i="0">
                          <a:solidFill>
                            <a:srgbClr val="212529"/>
                          </a:solidFill>
                          <a:effectLst/>
                          <a:latin typeface="Open Sans"/>
                        </a:rPr>
                        <a:t>Not Recommended</a:t>
                      </a:r>
                      <a:r>
                        <a:rPr lang="en-US" sz="1250" b="0" i="0">
                          <a:solidFill>
                            <a:srgbClr val="212529"/>
                          </a:solidFill>
                          <a:effectLst/>
                          <a:latin typeface="Open Sans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D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0" i="0">
                          <a:solidFill>
                            <a:srgbClr val="212529"/>
                          </a:solidFill>
                          <a:effectLst/>
                          <a:latin typeface="Open Sans"/>
                        </a:rPr>
                        <a:t>Yes, </a:t>
                      </a:r>
                      <a:r>
                        <a:rPr lang="en-US" sz="1250" b="1" i="0">
                          <a:solidFill>
                            <a:srgbClr val="212529"/>
                          </a:solidFill>
                          <a:effectLst/>
                          <a:latin typeface="Open Sans"/>
                        </a:rPr>
                        <a:t>Highly Recommended</a:t>
                      </a:r>
                      <a:r>
                        <a:rPr lang="en-US" sz="1250" b="0" i="0">
                          <a:solidFill>
                            <a:srgbClr val="212529"/>
                          </a:solidFill>
                          <a:effectLst/>
                          <a:latin typeface="Open Sans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2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369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Boarding Order </a:t>
                      </a:r>
                      <a:endParaRPr lang="en-US" sz="1250" b="0" i="0">
                        <a:solidFill>
                          <a:srgbClr val="4B2E83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Last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Standard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Priority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Priority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Priority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8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Free Advance Seat Selection </a:t>
                      </a:r>
                      <a:endParaRPr lang="en-US" sz="1250" b="0" i="0">
                        <a:solidFill>
                          <a:srgbClr val="4B2E83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No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6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Approval/Business Justification Required </a:t>
                      </a:r>
                      <a:endParaRPr lang="en-US" sz="1250" b="0" i="0">
                        <a:solidFill>
                          <a:srgbClr val="4B2E83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No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No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678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50" b="1" i="0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Upgrade eligible for </a:t>
                      </a:r>
                      <a:r>
                        <a:rPr lang="en-US" sz="1250" b="1" i="0" u="none">
                          <a:solidFill>
                            <a:srgbClr val="4B2E83"/>
                          </a:solidFill>
                          <a:effectLst/>
                          <a:latin typeface="Open Sans"/>
                        </a:rPr>
                        <a:t>14 hour rule</a:t>
                      </a:r>
                      <a:endParaRPr lang="en-US" sz="950" b="1" i="0" u="none" baseline="30000">
                        <a:solidFill>
                          <a:srgbClr val="4B2E83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Yes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75" b="0" i="0" dirty="0">
                          <a:solidFill>
                            <a:srgbClr val="212529"/>
                          </a:solidFill>
                          <a:effectLst/>
                          <a:latin typeface="Open Sans" panose="020B0606030504020204" pitchFamily="34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124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082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DBB6D-7A04-A09F-BA59-67E8BEB7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3D6D1E-D3BE-07A2-1A71-3288D61B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46" y="711767"/>
            <a:ext cx="8188991" cy="651741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  <a:ea typeface="Open Sans"/>
                <a:cs typeface="Open Sans"/>
              </a:rPr>
              <a:t>Minor Updates​ &amp; Reminders</a:t>
            </a:r>
            <a:endParaRPr lang="en-US" dirty="0">
              <a:ea typeface="Open Sans"/>
              <a:cs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A19FAC-9F26-256B-B080-7D09187F99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462235"/>
            <a:ext cx="8197114" cy="2365901"/>
          </a:xfrm>
        </p:spPr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1700" dirty="0">
                <a:latin typeface="Open Sans"/>
                <a:ea typeface="Open Sans"/>
                <a:cs typeface="Open Sans"/>
              </a:rPr>
              <a:t>Key Travel USA – obtained by </a:t>
            </a:r>
            <a:r>
              <a:rPr lang="en-US" sz="1700" dirty="0" err="1">
                <a:latin typeface="Open Sans"/>
                <a:ea typeface="Open Sans"/>
                <a:cs typeface="Open Sans"/>
              </a:rPr>
              <a:t>Globespan</a:t>
            </a:r>
            <a:r>
              <a:rPr lang="en-US" sz="1700" dirty="0">
                <a:latin typeface="Open Sans"/>
                <a:ea typeface="Open Sans"/>
                <a:cs typeface="Open Sans"/>
              </a:rPr>
              <a:t> Travel Management</a:t>
            </a:r>
          </a:p>
          <a:p>
            <a:pPr lvl="1">
              <a:buFont typeface="Wingdings"/>
              <a:buChar char="Ø"/>
            </a:pPr>
            <a:r>
              <a:rPr lang="en-US" sz="1600" dirty="0">
                <a:latin typeface="Open Sans"/>
                <a:ea typeface="Open Sans"/>
                <a:cs typeface="Open Sans"/>
              </a:rPr>
              <a:t>Agency Name will remain the same </a:t>
            </a:r>
          </a:p>
          <a:p>
            <a:pPr lvl="1">
              <a:buFont typeface="Wingdings"/>
              <a:buChar char="Ø"/>
            </a:pPr>
            <a:r>
              <a:rPr lang="en-US" sz="1600" dirty="0">
                <a:latin typeface="Open Sans"/>
                <a:ea typeface="Open Sans"/>
                <a:cs typeface="Open Sans"/>
              </a:rPr>
              <a:t>Account Manager: Paula Wechsler (</a:t>
            </a:r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paula.wechsler@keytravel.com</a:t>
            </a:r>
            <a:r>
              <a:rPr lang="en-US" sz="1600" dirty="0">
                <a:latin typeface="Open Sans"/>
                <a:ea typeface="Open Sans"/>
                <a:cs typeface="Open Sans"/>
              </a:rPr>
              <a:t>)</a:t>
            </a:r>
          </a:p>
          <a:p>
            <a:pPr lvl="1">
              <a:buFont typeface="Wingdings"/>
              <a:buChar char="Ø"/>
            </a:pPr>
            <a:r>
              <a:rPr lang="en-US" sz="1600" dirty="0">
                <a:latin typeface="Open Sans"/>
                <a:ea typeface="Open Sans"/>
                <a:cs typeface="Open Sans"/>
              </a:rPr>
              <a:t>Integration of new booking tool will take place September 21</a:t>
            </a:r>
          </a:p>
          <a:p>
            <a:pPr lvl="1">
              <a:buFont typeface="Wingdings,sans-serif"/>
              <a:buChar char="Ø"/>
            </a:pPr>
            <a:r>
              <a:rPr lang="en-US" sz="1500" dirty="0">
                <a:latin typeface="Open Sans"/>
                <a:ea typeface="Open Sans"/>
                <a:cs typeface="Open Sans"/>
              </a:rPr>
              <a:t>New intranet page with resources – coming soon!</a:t>
            </a:r>
            <a:endParaRPr lang="en-US" sz="1500" dirty="0"/>
          </a:p>
          <a:p>
            <a:pPr>
              <a:buFont typeface="Wingdings,sans-serif"/>
              <a:buChar char="Ø"/>
            </a:pPr>
            <a:r>
              <a:rPr lang="en-US" sz="1900" dirty="0">
                <a:latin typeface="Open Sans"/>
                <a:ea typeface="Open Sans"/>
                <a:cs typeface="Open Sans"/>
              </a:rPr>
              <a:t>Taxable expense reimbursement - $1500 threshold </a:t>
            </a:r>
            <a:endParaRPr lang="en-US" sz="1900" dirty="0"/>
          </a:p>
          <a:p>
            <a:pPr lvl="1">
              <a:buFont typeface="Wingdings,sans-serif"/>
              <a:buChar char="Ø"/>
            </a:pPr>
            <a:r>
              <a:rPr lang="en-US" sz="1500" dirty="0">
                <a:latin typeface="Open Sans"/>
                <a:ea typeface="Open Sans"/>
                <a:cs typeface="Open Sans"/>
              </a:rPr>
              <a:t>Please note that reimbursed amounts that are classified as taxable income may not receive the Form 1099 unless the UW 1099 Payee Data Collection Threshold is met</a:t>
            </a:r>
            <a:endParaRPr lang="en-US" sz="1500" dirty="0"/>
          </a:p>
          <a:p>
            <a:pPr lvl="1">
              <a:buFont typeface="Wingdings,sans-serif"/>
              <a:buChar char="Ø"/>
            </a:pPr>
            <a:r>
              <a:rPr lang="en-US" sz="15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https://finance.uw.edu/ps/blog/uw-1099-payee-data-collection-threshold</a:t>
            </a:r>
            <a:r>
              <a:rPr lang="en-US" sz="15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endParaRPr lang="en-US" sz="1500" dirty="0">
              <a:solidFill>
                <a:schemeClr val="bg1">
                  <a:lumMod val="49000"/>
                </a:schemeClr>
              </a:solidFill>
            </a:endParaRPr>
          </a:p>
          <a:p>
            <a:pPr marL="742950" lvl="1" indent="-285750">
              <a:buFont typeface="Wingdings,sans-serif"/>
              <a:buChar char="Ø"/>
            </a:pPr>
            <a:endParaRPr lang="en-US" sz="1500" dirty="0"/>
          </a:p>
          <a:p>
            <a:pPr marL="742950" indent="-285750">
              <a:buFont typeface="Arial"/>
              <a:buChar char="–"/>
            </a:pPr>
            <a:endParaRPr lang="en-US" sz="1500" b="0" dirty="0"/>
          </a:p>
          <a:p>
            <a:pPr>
              <a:buFont typeface="Wingdings"/>
              <a:buChar char="Ø"/>
            </a:pPr>
            <a:endParaRPr lang="en-US" sz="1500" b="0" dirty="0"/>
          </a:p>
          <a:p>
            <a:pPr>
              <a:buFont typeface="Wingdings"/>
              <a:buChar char="Ø"/>
            </a:pPr>
            <a:endParaRPr lang="en-US" sz="1500" dirty="0"/>
          </a:p>
          <a:p>
            <a:pPr>
              <a:buFont typeface="Wingdings"/>
              <a:buChar char="Ø"/>
            </a:pPr>
            <a:endParaRPr lang="en-US" sz="1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32D395-98F9-ECA5-3915-67FB7B3ED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323063FB-B04D-3449-4881-1E9D6B6176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67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7A9DF-4C70-1FB6-CC1D-0F6B72F5E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AC44CD-A7CC-F505-4E41-DA260096C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46" y="711767"/>
            <a:ext cx="8188991" cy="651741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  <a:ea typeface="Open Sans"/>
                <a:cs typeface="Open Sans"/>
              </a:rPr>
              <a:t>Minor Updates​ &amp; Reminders </a:t>
            </a:r>
            <a:r>
              <a:rPr lang="en-US" dirty="0" err="1">
                <a:latin typeface="Encode Sans Normal Black"/>
                <a:ea typeface="Open Sans"/>
                <a:cs typeface="Open Sans"/>
              </a:rPr>
              <a:t>cont</a:t>
            </a:r>
            <a:endParaRPr lang="en-US" dirty="0">
              <a:ea typeface="Open Sans"/>
              <a:cs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E0889C-0215-EBFC-EDB4-9FF5B1020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462235"/>
            <a:ext cx="8197114" cy="2365901"/>
          </a:xfrm>
        </p:spPr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1700" dirty="0">
                <a:latin typeface="Open Sans"/>
                <a:ea typeface="Open Sans"/>
                <a:cs typeface="Open Sans"/>
              </a:rPr>
              <a:t>Key Travel USA – obtained by </a:t>
            </a:r>
            <a:r>
              <a:rPr lang="en-US" sz="1700" dirty="0" err="1">
                <a:latin typeface="Open Sans"/>
                <a:ea typeface="Open Sans"/>
                <a:cs typeface="Open Sans"/>
              </a:rPr>
              <a:t>Globespan</a:t>
            </a:r>
            <a:r>
              <a:rPr lang="en-US" sz="1700" dirty="0">
                <a:latin typeface="Open Sans"/>
                <a:ea typeface="Open Sans"/>
                <a:cs typeface="Open Sans"/>
              </a:rPr>
              <a:t> Travel Management</a:t>
            </a:r>
          </a:p>
          <a:p>
            <a:pPr lvl="1">
              <a:buFont typeface="Wingdings"/>
              <a:buChar char="Ø"/>
            </a:pPr>
            <a:r>
              <a:rPr lang="en-US" sz="1600" dirty="0">
                <a:latin typeface="Open Sans"/>
                <a:ea typeface="Open Sans"/>
                <a:cs typeface="Open Sans"/>
              </a:rPr>
              <a:t>Agency Name will remain the same </a:t>
            </a:r>
          </a:p>
          <a:p>
            <a:pPr lvl="1">
              <a:buFont typeface="Wingdings"/>
              <a:buChar char="Ø"/>
            </a:pPr>
            <a:r>
              <a:rPr lang="en-US" sz="1600" dirty="0">
                <a:latin typeface="Open Sans"/>
                <a:ea typeface="Open Sans"/>
                <a:cs typeface="Open Sans"/>
              </a:rPr>
              <a:t>Account Manager: Paula Wechsler (</a:t>
            </a:r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paula.wechsler@keytravel.com</a:t>
            </a:r>
            <a:r>
              <a:rPr lang="en-US" sz="1600" dirty="0">
                <a:latin typeface="Open Sans"/>
                <a:ea typeface="Open Sans"/>
                <a:cs typeface="Open Sans"/>
              </a:rPr>
              <a:t>)</a:t>
            </a:r>
          </a:p>
          <a:p>
            <a:pPr lvl="1">
              <a:buFont typeface="Wingdings"/>
              <a:buChar char="Ø"/>
            </a:pPr>
            <a:r>
              <a:rPr lang="en-US" sz="1600" dirty="0">
                <a:latin typeface="Open Sans"/>
                <a:ea typeface="Open Sans"/>
                <a:cs typeface="Open Sans"/>
              </a:rPr>
              <a:t>Integration of new booking tool will take place September 21</a:t>
            </a:r>
          </a:p>
          <a:p>
            <a:pPr lvl="1">
              <a:buFont typeface="Wingdings,sans-serif"/>
              <a:buChar char="Ø"/>
            </a:pPr>
            <a:r>
              <a:rPr lang="en-US" sz="1500" dirty="0">
                <a:latin typeface="Open Sans"/>
                <a:ea typeface="Open Sans"/>
                <a:cs typeface="Open Sans"/>
              </a:rPr>
              <a:t>New intranet page with resources – coming soon!</a:t>
            </a:r>
            <a:endParaRPr lang="en-US" sz="1500" dirty="0"/>
          </a:p>
          <a:p>
            <a:pPr>
              <a:buFont typeface="Wingdings,sans-serif"/>
              <a:buChar char="Ø"/>
            </a:pPr>
            <a:r>
              <a:rPr lang="en-US" sz="1900" dirty="0">
                <a:latin typeface="Open Sans"/>
                <a:ea typeface="Open Sans"/>
                <a:cs typeface="Open Sans"/>
              </a:rPr>
              <a:t>Taxable expense reimbursement - $1500 threshold </a:t>
            </a:r>
            <a:endParaRPr lang="en-US" sz="1900" dirty="0"/>
          </a:p>
          <a:p>
            <a:pPr lvl="1">
              <a:buFont typeface="Wingdings,sans-serif"/>
              <a:buChar char="Ø"/>
            </a:pPr>
            <a:r>
              <a:rPr lang="en-US" sz="1500" dirty="0">
                <a:latin typeface="Open Sans"/>
                <a:ea typeface="Open Sans"/>
                <a:cs typeface="Open Sans"/>
              </a:rPr>
              <a:t>Please note that reimbursed amounts that are classified as taxable income may not receive the Form 1099 unless the UW 1099 Payee Data Collection Threshold is met</a:t>
            </a:r>
            <a:endParaRPr lang="en-US" sz="1500" dirty="0"/>
          </a:p>
          <a:p>
            <a:pPr lvl="1">
              <a:buFont typeface="Wingdings,sans-serif"/>
              <a:buChar char="Ø"/>
            </a:pPr>
            <a:r>
              <a:rPr lang="en-US" sz="15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https://finance.uw.edu/ps/blog/uw-1099-payee-data-collection-threshold</a:t>
            </a:r>
            <a:r>
              <a:rPr lang="en-US" sz="15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endParaRPr lang="en-US" sz="1500" dirty="0">
              <a:solidFill>
                <a:schemeClr val="bg1">
                  <a:lumMod val="49000"/>
                </a:schemeClr>
              </a:solidFill>
            </a:endParaRPr>
          </a:p>
          <a:p>
            <a:pPr marL="742950" lvl="1" indent="-285750">
              <a:buFont typeface="Wingdings,sans-serif"/>
              <a:buChar char="Ø"/>
            </a:pPr>
            <a:endParaRPr lang="en-US" sz="1500" dirty="0"/>
          </a:p>
          <a:p>
            <a:pPr marL="742950" indent="-285750">
              <a:buFont typeface="Arial"/>
              <a:buChar char="–"/>
            </a:pPr>
            <a:endParaRPr lang="en-US" sz="1500" b="0" dirty="0"/>
          </a:p>
          <a:p>
            <a:pPr>
              <a:buFont typeface="Wingdings"/>
              <a:buChar char="Ø"/>
            </a:pPr>
            <a:endParaRPr lang="en-US" sz="1500" b="0" dirty="0"/>
          </a:p>
          <a:p>
            <a:pPr>
              <a:buFont typeface="Wingdings"/>
              <a:buChar char="Ø"/>
            </a:pPr>
            <a:endParaRPr lang="en-US" sz="1500" dirty="0"/>
          </a:p>
          <a:p>
            <a:pPr>
              <a:buFont typeface="Wingdings"/>
              <a:buChar char="Ø"/>
            </a:pPr>
            <a:endParaRPr lang="en-US" sz="1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76554B-FC34-A44C-8DA6-B94F5DD8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A12F19BB-CA4D-9E13-D9B8-3513B7F3BB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190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br>
              <a:rPr lang="en-US" dirty="0">
                <a:latin typeface="Encode Sans Normal Black"/>
              </a:rPr>
            </a:br>
            <a:r>
              <a:rPr lang="en-US" dirty="0">
                <a:latin typeface="Encode Sans Normal Black"/>
              </a:rPr>
              <a:t>Agenda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0375" y="1601024"/>
            <a:ext cx="8197114" cy="2251761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Delta Air Lines Presentation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Alaska Airlines Contract Update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60 Day Reimbursement Policy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ACH Verification (Miscellaneous Payments)</a:t>
            </a:r>
          </a:p>
          <a:p>
            <a:pPr>
              <a:buFont typeface="Wingdings,sans-serif" panose="05000000000000000000" pitchFamily="2" charset="2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Payment Returns/Rejections</a:t>
            </a:r>
            <a:endParaRPr lang="en-US" sz="2000" b="0" dirty="0">
              <a:latin typeface="Open Sans"/>
              <a:ea typeface="Open Sans"/>
              <a:cs typeface="Open Sans"/>
            </a:endParaRPr>
          </a:p>
          <a:p>
            <a:pPr>
              <a:buFont typeface="Wingdings,sans-serif" panose="05000000000000000000" pitchFamily="2" charset="2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Minor Updates &amp; Reminders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Q&amp;A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C8A824-2CB0-4503-A532-3BC92ED36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0477E7C5-BB8A-4D4F-8BEC-FD83AD795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71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2673E-3FBE-43A5-E4D4-DA4FFCC12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941D5EB-CE7A-693E-8A36-5AE358A7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46" y="711767"/>
            <a:ext cx="8188991" cy="651741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  <a:ea typeface="Open Sans"/>
                <a:cs typeface="Open Sans"/>
              </a:rPr>
              <a:t>Minor Updates​ &amp; Reminders </a:t>
            </a:r>
            <a:r>
              <a:rPr lang="en-US" dirty="0" err="1">
                <a:latin typeface="Encode Sans Normal Black"/>
                <a:ea typeface="Open Sans"/>
                <a:cs typeface="Open Sans"/>
              </a:rPr>
              <a:t>cont</a:t>
            </a:r>
            <a:r>
              <a:rPr lang="en-US" dirty="0">
                <a:latin typeface="Encode Sans Normal Black"/>
                <a:ea typeface="Open Sans"/>
                <a:cs typeface="Open Sans"/>
              </a:rPr>
              <a:t> 2</a:t>
            </a:r>
            <a:endParaRPr lang="en-US" dirty="0">
              <a:ea typeface="Open Sans"/>
              <a:cs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AB264E-851B-40C1-A615-5AD0018C6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462235"/>
            <a:ext cx="8197114" cy="2365901"/>
          </a:xfrm>
        </p:spPr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1800" dirty="0">
                <a:latin typeface="Open Sans"/>
                <a:ea typeface="Open Sans"/>
                <a:cs typeface="Open Sans"/>
              </a:rPr>
              <a:t>Personal Time Questionnaire missing from Travel ERs - Resolved</a:t>
            </a:r>
            <a:endParaRPr lang="en-US" sz="1800" dirty="0"/>
          </a:p>
          <a:p>
            <a:pPr lvl="1">
              <a:buFont typeface="Courier New"/>
              <a:buChar char="o"/>
            </a:pPr>
            <a:r>
              <a:rPr lang="en-US" sz="1600" dirty="0">
                <a:latin typeface="Open Sans"/>
                <a:ea typeface="Open Sans"/>
                <a:cs typeface="Open Sans"/>
              </a:rPr>
              <a:t>Initiator submitting initially as non-travel ER, SE sends back to fix, initiator resubmits as travel ER – PTQ missing on resubmission</a:t>
            </a:r>
          </a:p>
          <a:p>
            <a:pPr>
              <a:buFont typeface="Wingdings"/>
              <a:buChar char="Ø"/>
            </a:pPr>
            <a:r>
              <a:rPr lang="en-US" sz="1800" dirty="0">
                <a:latin typeface="Open Sans"/>
                <a:ea typeface="Open Sans"/>
                <a:cs typeface="Open Sans"/>
              </a:rPr>
              <a:t>Reminder – review for reimbursement requests will be 3-5 business days once the request arrives in the Expense Partner's queue</a:t>
            </a:r>
          </a:p>
          <a:p>
            <a:pPr>
              <a:buFont typeface="Wingdings"/>
              <a:buChar char="Ø"/>
            </a:pPr>
            <a:r>
              <a:rPr lang="en-US" sz="1800" dirty="0">
                <a:latin typeface="Open Sans"/>
                <a:ea typeface="Open Sans"/>
                <a:cs typeface="Open Sans"/>
              </a:rPr>
              <a:t>Mileage for Selected Locations Page – deleted</a:t>
            </a:r>
            <a:endParaRPr lang="en-US" sz="1800" dirty="0"/>
          </a:p>
          <a:p>
            <a:pPr lvl="1">
              <a:buFont typeface="Courier New"/>
              <a:buChar char="o"/>
            </a:pPr>
            <a:r>
              <a:rPr lang="en-US" sz="1600" dirty="0">
                <a:latin typeface="Open Sans"/>
                <a:ea typeface="Open Sans"/>
                <a:cs typeface="Open Sans"/>
              </a:rPr>
              <a:t>2 options remain for Mileage documentation (Google Map OR Mileage log with odometer readings/Google Map)</a:t>
            </a:r>
            <a:endParaRPr lang="en-US" sz="1600" dirty="0"/>
          </a:p>
          <a:p>
            <a:pPr>
              <a:buFont typeface="Wingdings"/>
              <a:buChar char="Ø"/>
            </a:pPr>
            <a:endParaRPr lang="en-US" sz="1800" dirty="0"/>
          </a:p>
          <a:p>
            <a:pPr>
              <a:buFont typeface="Wingdings"/>
              <a:buChar char="Ø"/>
            </a:pPr>
            <a:endParaRPr lang="en-US" sz="1800" dirty="0"/>
          </a:p>
          <a:p>
            <a:pPr>
              <a:buFont typeface="Wingdings"/>
              <a:buChar char="Ø"/>
            </a:pP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15568D-C8E0-8013-5BDD-03DF82EB3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2EB7F70C-6FE9-D4A0-5E2E-CB34CE7B2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88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E43EF-1C58-869D-A5CE-BCD231AE5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2B256-6C4A-FE13-304C-ED6373BBA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46" y="711767"/>
            <a:ext cx="8188991" cy="651741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  <a:ea typeface="Open Sans"/>
                <a:cs typeface="Open Sans"/>
              </a:rPr>
              <a:t>Minor Updates​ &amp; Reminders </a:t>
            </a:r>
            <a:r>
              <a:rPr lang="en-US" dirty="0" err="1">
                <a:latin typeface="Encode Sans Normal Black"/>
                <a:ea typeface="Open Sans"/>
                <a:cs typeface="Open Sans"/>
              </a:rPr>
              <a:t>cont</a:t>
            </a:r>
            <a:r>
              <a:rPr lang="en-US" dirty="0">
                <a:latin typeface="Encode Sans Normal Black"/>
                <a:ea typeface="Open Sans"/>
                <a:cs typeface="Open Sans"/>
              </a:rPr>
              <a:t> 3</a:t>
            </a:r>
            <a:endParaRPr lang="en-US" dirty="0">
              <a:ea typeface="Open Sans"/>
              <a:cs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536072-3B5E-7CA9-25B7-D2794CC1B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462235"/>
            <a:ext cx="8197114" cy="2365901"/>
          </a:xfrm>
        </p:spPr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1700" dirty="0">
                <a:latin typeface="Open Sans"/>
                <a:ea typeface="Open Sans"/>
                <a:cs typeface="Open Sans"/>
              </a:rPr>
              <a:t>Closing Spend Authorizations – EDES has access to manually close, Procurement Services will do a quarterly close for spend authorizations over a year old</a:t>
            </a:r>
            <a:endParaRPr lang="en-US" sz="1700" dirty="0"/>
          </a:p>
          <a:p>
            <a:pPr>
              <a:buFont typeface="Wingdings"/>
              <a:buChar char="Ø"/>
            </a:pPr>
            <a:r>
              <a:rPr lang="en-US" sz="1700" dirty="0">
                <a:latin typeface="Open Sans"/>
                <a:ea typeface="Open Sans"/>
                <a:cs typeface="Open Sans"/>
              </a:rPr>
              <a:t>Lower Cost Overall/Competitive Advantage – after further review, documentation for this exception may only be obtained prior to trip or at the time of booking</a:t>
            </a:r>
            <a:endParaRPr lang="en-US" sz="1700" dirty="0"/>
          </a:p>
          <a:p>
            <a:pPr>
              <a:buFont typeface="Wingdings"/>
              <a:buChar char="Ø"/>
            </a:pPr>
            <a:r>
              <a:rPr lang="en-US" sz="1700" dirty="0">
                <a:latin typeface="Open Sans"/>
                <a:ea typeface="Open Sans"/>
                <a:cs typeface="Open Sans"/>
              </a:rPr>
              <a:t>Task Migration – UW Connect </a:t>
            </a:r>
          </a:p>
          <a:p>
            <a:pPr lvl="1">
              <a:buFont typeface="Wingdings,sans-serif"/>
              <a:buChar char="Ø"/>
            </a:pPr>
            <a:r>
              <a:rPr lang="en-US" sz="1500" dirty="0">
                <a:latin typeface="Open Sans"/>
                <a:ea typeface="Open Sans"/>
                <a:cs typeface="Open Sans"/>
              </a:rPr>
              <a:t>The following notifications from Travel Services will now be through UW Connect Tickets</a:t>
            </a:r>
          </a:p>
          <a:p>
            <a:pPr lvl="2">
              <a:buFont typeface="Wingdings"/>
              <a:buChar char="§"/>
            </a:pPr>
            <a:r>
              <a:rPr lang="en-US" sz="1500" dirty="0">
                <a:latin typeface="Open Sans"/>
                <a:ea typeface="Open Sans"/>
                <a:cs typeface="Open Sans"/>
              </a:rPr>
              <a:t>Travel Advances </a:t>
            </a:r>
          </a:p>
          <a:p>
            <a:pPr lvl="2">
              <a:buFont typeface="Wingdings"/>
              <a:buChar char="§"/>
            </a:pPr>
            <a:r>
              <a:rPr lang="en-US" sz="1500" dirty="0">
                <a:latin typeface="Open Sans"/>
                <a:ea typeface="Open Sans"/>
                <a:cs typeface="Open Sans"/>
              </a:rPr>
              <a:t>Payment Returns/Rejections</a:t>
            </a:r>
          </a:p>
          <a:p>
            <a:pPr lvl="1">
              <a:buFont typeface="Wingdings,sans-serif"/>
              <a:buChar char="Ø"/>
            </a:pPr>
            <a:endParaRPr lang="en-US" sz="1500" dirty="0">
              <a:latin typeface="Open Sans"/>
              <a:ea typeface="Open Sans"/>
              <a:cs typeface="Open Sans"/>
            </a:endParaRPr>
          </a:p>
          <a:p>
            <a:pPr lvl="1">
              <a:buFont typeface="Wingdings,sans-serif"/>
              <a:buChar char="Ø"/>
            </a:pPr>
            <a:endParaRPr lang="en-US" sz="1500" dirty="0">
              <a:latin typeface="Open Sans"/>
              <a:ea typeface="Open Sans"/>
              <a:cs typeface="Open Sans"/>
            </a:endParaRPr>
          </a:p>
          <a:p>
            <a:pPr marL="742950" indent="-285750">
              <a:buFont typeface="Arial"/>
              <a:buChar char="–"/>
            </a:pPr>
            <a:endParaRPr lang="en-US" sz="1500" b="0" dirty="0"/>
          </a:p>
          <a:p>
            <a:pPr>
              <a:buFont typeface="Wingdings"/>
              <a:buChar char="Ø"/>
            </a:pPr>
            <a:endParaRPr lang="en-US" sz="1500" b="0" dirty="0"/>
          </a:p>
          <a:p>
            <a:pPr>
              <a:buFont typeface="Wingdings"/>
              <a:buChar char="Ø"/>
            </a:pPr>
            <a:endParaRPr lang="en-US" sz="1500" dirty="0"/>
          </a:p>
          <a:p>
            <a:pPr>
              <a:buFont typeface="Wingdings"/>
              <a:buChar char="Ø"/>
            </a:pPr>
            <a:endParaRPr lang="en-US" sz="1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26C438-9469-298E-6D77-7F654EBDB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EEC5031A-9897-2EBA-3BD0-F0F57D95B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20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BAD28-22A7-B1A4-D140-7A291287E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161E5-A2B0-C7D4-CF40-6DAE71353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/>
          <a:lstStyle/>
          <a:p>
            <a:r>
              <a:rPr lang="en-US" dirty="0">
                <a:latin typeface="Encode Sans Normal Black"/>
              </a:rPr>
              <a:t>Questions?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371996-B9B3-9009-5E04-5A013F11F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62" y="4189039"/>
            <a:ext cx="4533900" cy="866775"/>
          </a:xfrm>
          <a:prstGeom prst="rect">
            <a:avLst/>
          </a:prstGeom>
        </p:spPr>
      </p:pic>
      <p:pic>
        <p:nvPicPr>
          <p:cNvPr id="4" name="Picture 3" descr="Uw travel services logo">
            <a:extLst>
              <a:ext uri="{FF2B5EF4-FFF2-40B4-BE49-F238E27FC236}">
                <a16:creationId xmlns:a16="http://schemas.microsoft.com/office/drawing/2014/main" id="{89D5F96A-5EAC-4281-86E0-FF083D239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4498507"/>
            <a:ext cx="3012924" cy="4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55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A227C-CC0E-6A1D-BA85-C2EEF5E62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B03C4B-9791-F5DF-D229-4001911B1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br>
              <a:rPr lang="en-US" dirty="0"/>
            </a:br>
            <a:r>
              <a:rPr lang="en-US" dirty="0">
                <a:latin typeface="Encode Sans Normal Black"/>
              </a:rPr>
              <a:t>Delta Air Lines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0D94B-2BE5-69CD-E41B-AF1AF0EAE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Presented by Adam Smith, Sales Account Executive (see PDF for slide deck)</a:t>
            </a:r>
            <a:endParaRPr lang="en-US" sz="2000" dirty="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9E7A27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81024B-8A98-D880-57C5-05E98B2DD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ECE743E8-F757-D1EE-C057-333F5E161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pic>
        <p:nvPicPr>
          <p:cNvPr id="2" name="Picture 1" descr="delta icon">
            <a:extLst>
              <a:ext uri="{FF2B5EF4-FFF2-40B4-BE49-F238E27FC236}">
                <a16:creationId xmlns:a16="http://schemas.microsoft.com/office/drawing/2014/main" id="{7AD31F26-5F0C-8C92-0C55-02E337E573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592" y="3968994"/>
            <a:ext cx="1739412" cy="96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21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56CAB-F238-8181-FBA8-3EBFC62A5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B27487-031D-7DA5-645E-7402BCC6C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Encode Sans Normal Black"/>
              </a:rPr>
              <a:t>Alaska Airlines Contract Update</a:t>
            </a:r>
            <a:br>
              <a:rPr lang="en-US">
                <a:latin typeface="Encode Sans Normal Black"/>
              </a:rPr>
            </a:br>
            <a:r>
              <a:rPr lang="en-US">
                <a:latin typeface="Encode Sans Normal Black"/>
              </a:rPr>
              <a:t>Effective July 1, 2026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21E612-1B16-7184-B399-4988069F2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433CF05B-B2D0-6BD8-DA27-3A42F6553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17A7F-2206-DCA7-5DE7-EC3D7156F2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581" y="1535838"/>
            <a:ext cx="8320340" cy="3022991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spcBef>
                <a:spcPts val="2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NEW UW-Alaska Corporate Agreement:</a:t>
            </a:r>
          </a:p>
          <a:p>
            <a:pPr lvl="1">
              <a:spcBef>
                <a:spcPts val="2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Updated discount percentage per fare type </a:t>
            </a:r>
            <a:endParaRPr lang="en-US" dirty="0">
              <a:solidFill>
                <a:srgbClr val="4B2E83"/>
              </a:solidFill>
            </a:endParaRPr>
          </a:p>
          <a:p>
            <a:pPr lvl="1">
              <a:spcBef>
                <a:spcPts val="2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Agreement will be the same or higher than state contract </a:t>
            </a:r>
            <a:endParaRPr lang="en-US" dirty="0">
              <a:solidFill>
                <a:srgbClr val="4B2E83"/>
              </a:solidFill>
            </a:endParaRPr>
          </a:p>
          <a:p>
            <a:pPr lvl="1">
              <a:spcBef>
                <a:spcPts val="2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Available for booking through UW contracted agencies (including Christopherson Business Travel), Atmos for Business</a:t>
            </a:r>
            <a:endParaRPr lang="en-US" dirty="0">
              <a:solidFill>
                <a:srgbClr val="4B2E83"/>
              </a:solidFill>
            </a:endParaRPr>
          </a:p>
          <a:p>
            <a:pPr lvl="1">
              <a:spcBef>
                <a:spcPts val="2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Discount – 4-20% depending on fare type </a:t>
            </a:r>
            <a:endParaRPr lang="en-US" sz="2400" dirty="0">
              <a:solidFill>
                <a:srgbClr val="4B2E83"/>
              </a:solidFill>
            </a:endParaRPr>
          </a:p>
          <a:p>
            <a:pPr>
              <a:spcBef>
                <a:spcPts val="2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NEW Alaska-WA State Contract: (</a:t>
            </a:r>
            <a:r>
              <a:rPr lang="en-US" sz="20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included in UW-Alaska Corporate Agreement</a:t>
            </a:r>
            <a:r>
              <a:rPr lang="en-US" sz="20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)</a:t>
            </a:r>
            <a:endParaRPr lang="en-US" sz="2000" dirty="0">
              <a:solidFill>
                <a:srgbClr val="4B2E83"/>
              </a:solidFill>
            </a:endParaRPr>
          </a:p>
          <a:p>
            <a:pPr lvl="1">
              <a:spcBef>
                <a:spcPts val="2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New State Contract: Non-refundable and refundable fares, discount percentage per fare type, non-static (Previously Static, refundable Fares)</a:t>
            </a:r>
            <a:endParaRPr lang="en-US" sz="1600" dirty="0">
              <a:latin typeface="Open Sans"/>
              <a:ea typeface="Open Sans"/>
              <a:cs typeface="Open Sans"/>
            </a:endParaRPr>
          </a:p>
          <a:p>
            <a:pPr lvl="1">
              <a:spcBef>
                <a:spcPts val="20"/>
              </a:spcBef>
              <a:buFont typeface="Wingdings,sans-serif" panose="05000000000000000000" pitchFamily="2" charset="2"/>
              <a:buChar char="Ø"/>
            </a:pPr>
            <a:r>
              <a:rPr lang="en-US" sz="1600" dirty="0">
                <a:latin typeface="Open Sans"/>
                <a:ea typeface="Open Sans"/>
                <a:cs typeface="Open Sans"/>
              </a:rPr>
              <a:t>Discount – 4-20% depending on fare type</a:t>
            </a:r>
            <a:endParaRPr lang="en-US" sz="1600" b="0" dirty="0">
              <a:latin typeface="Open Sans"/>
              <a:ea typeface="Open Sans"/>
              <a:cs typeface="Open Sans"/>
            </a:endParaRPr>
          </a:p>
          <a:p>
            <a:pPr>
              <a:spcBef>
                <a:spcPts val="20"/>
              </a:spcBef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dirty="0">
              <a:solidFill>
                <a:srgbClr val="9E7A27"/>
              </a:solidFill>
            </a:endParaRPr>
          </a:p>
          <a:p>
            <a:pPr>
              <a:buFont typeface="Wingdings"/>
              <a:buChar char="Ø"/>
            </a:pPr>
            <a:endParaRPr lang="en-US" sz="2000" dirty="0">
              <a:solidFill>
                <a:srgbClr val="9E7A27"/>
              </a:solidFill>
            </a:endParaRPr>
          </a:p>
        </p:txBody>
      </p:sp>
      <p:pic>
        <p:nvPicPr>
          <p:cNvPr id="9" name="Picture 8" descr="Alaska Airlines Logo, symbol, meaning, history, PNG, brand">
            <a:extLst>
              <a:ext uri="{FF2B5EF4-FFF2-40B4-BE49-F238E27FC236}">
                <a16:creationId xmlns:a16="http://schemas.microsoft.com/office/drawing/2014/main" id="{DE7BB561-F8DD-4EB6-424B-DBF1CD46DC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2669" y="283552"/>
            <a:ext cx="27432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10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4F620-4A36-FE56-F846-A7F3A5943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E06882-61AC-8902-AFEF-48A8358F9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</a:rPr>
              <a:t>Alaska Airlines Contract Update</a:t>
            </a:r>
            <a:br>
              <a:rPr lang="en-US" dirty="0">
                <a:latin typeface="Encode Sans Normal Black"/>
              </a:rPr>
            </a:br>
            <a:r>
              <a:rPr lang="en-US" dirty="0">
                <a:latin typeface="Encode Sans Normal Black"/>
              </a:rPr>
              <a:t>Effective July 1, 2026 cont.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A4237-2834-E504-FD94-ADB72587B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581" y="1535838"/>
            <a:ext cx="8188456" cy="2993684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New Account Manager: Niki Sharan (niki.sharan@alaskaair.com)</a:t>
            </a:r>
            <a:endParaRPr lang="en-US" sz="2000" dirty="0">
              <a:solidFill>
                <a:srgbClr val="4B2E83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Corporate Agreement/Inside Sales Desk: 1-800-327-2755</a:t>
            </a: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Atmos For Business: </a:t>
            </a:r>
            <a:r>
              <a:rPr lang="en-US" sz="2000" dirty="0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atmosforbusiness@atmosrewards.com</a:t>
            </a:r>
            <a:endParaRPr lang="en-US" dirty="0">
              <a:solidFill>
                <a:schemeClr val="bg1">
                  <a:lumMod val="49000"/>
                </a:schemeClr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Toll Free: 1-888-327-2755 / Reservations: 1-888-280-8929</a:t>
            </a: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Reminders:</a:t>
            </a:r>
            <a:endParaRPr lang="en-US" sz="2000" dirty="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Atmos for Business must have department sign up first before individual sign up</a:t>
            </a:r>
            <a:endParaRPr lang="en-US" sz="1600" dirty="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Do not use your personal email for your Atmos For Business account </a:t>
            </a:r>
            <a:endParaRPr lang="en-US" sz="1600" dirty="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/>
              <a:buChar char="Ø"/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33C900-A61D-500C-6FFD-AD97E1B3D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ED0CE38E-94BD-0B5B-41AD-3B4A745AD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pic>
        <p:nvPicPr>
          <p:cNvPr id="2" name="Picture 1" descr="Alaska Airlines Logo, symbol, meaning, history, PNG, brand">
            <a:extLst>
              <a:ext uri="{FF2B5EF4-FFF2-40B4-BE49-F238E27FC236}">
                <a16:creationId xmlns:a16="http://schemas.microsoft.com/office/drawing/2014/main" id="{DC2E1ACF-1B4E-63D0-A9AA-2B3C3BD38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092" y="518013"/>
            <a:ext cx="27432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23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1830" y="818142"/>
            <a:ext cx="8184662" cy="574421"/>
          </a:xfrm>
        </p:spPr>
        <p:txBody>
          <a:bodyPr lIns="91440" tIns="45720" rIns="91440" bIns="45720" anchor="t"/>
          <a:lstStyle/>
          <a:p>
            <a:r>
              <a:rPr lang="en-US">
                <a:latin typeface="Encode Sans Normal Black"/>
              </a:rPr>
              <a:t>60 Day Reimbursement Policy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07772" y="1582615"/>
            <a:ext cx="8528456" cy="2989383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700" dirty="0">
                <a:latin typeface="Open Sans"/>
                <a:ea typeface="Open Sans"/>
                <a:cs typeface="Open Sans"/>
              </a:rPr>
              <a:t>In effect as of July 6, 2026; impacts Employees and Student Employees</a:t>
            </a:r>
            <a:endParaRPr lang="en-US" sz="1700" b="0" dirty="0">
              <a:latin typeface="Open Sans"/>
              <a:ea typeface="Open Sans"/>
              <a:cs typeface="Open San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700" dirty="0">
                <a:latin typeface="Open Sans"/>
                <a:ea typeface="Open Sans"/>
                <a:cs typeface="Open Sans"/>
              </a:rPr>
              <a:t>Consistent with WA State guidance requiring compliance with IRS regulations</a:t>
            </a:r>
            <a:endParaRPr lang="en-US" sz="1700" b="0" dirty="0">
              <a:latin typeface="Open Sans"/>
              <a:ea typeface="Open Sans"/>
              <a:cs typeface="Open Sans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700" dirty="0">
                <a:solidFill>
                  <a:srgbClr val="9E7A27"/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Rule 2 of IRS Accountable Plan</a:t>
            </a:r>
            <a:r>
              <a:rPr lang="en-US" sz="1700" dirty="0">
                <a:latin typeface="Open Sans"/>
                <a:ea typeface="Open Sans"/>
                <a:cs typeface="Open Sans"/>
              </a:rPr>
              <a:t>; </a:t>
            </a:r>
            <a:r>
              <a:rPr lang="en-US" sz="1700" dirty="0">
                <a:solidFill>
                  <a:srgbClr val="9E7A27"/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IRS Section 1.62-2(g)(2)(i)</a:t>
            </a:r>
            <a:endParaRPr lang="en-US" sz="1700" b="0" dirty="0">
              <a:latin typeface="Open Sans"/>
              <a:ea typeface="Open Sans"/>
              <a:cs typeface="Open Sans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700" dirty="0">
                <a:solidFill>
                  <a:srgbClr val="9E7A27"/>
                </a:solidFill>
                <a:latin typeface="Open Sans"/>
                <a:ea typeface="Open Sans"/>
                <a:cs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 State OFM SAAM 10.80.70.b</a:t>
            </a:r>
            <a:endParaRPr lang="en-US" sz="1700" dirty="0">
              <a:solidFill>
                <a:srgbClr val="9E7A27"/>
              </a:solidFill>
              <a:latin typeface="Open Sans"/>
              <a:ea typeface="Open Sans"/>
              <a:cs typeface="Open Sans"/>
            </a:endParaRPr>
          </a:p>
          <a:p>
            <a:pPr>
              <a:buFont typeface="Wingdings,sans-serif" panose="05000000000000000000" pitchFamily="2" charset="2"/>
              <a:buChar char="Ø"/>
            </a:pPr>
            <a:r>
              <a:rPr lang="en-US" sz="17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Workday Expense Report reimbursements are to be submitted within 60 days of travel end date (Travel) or date of purchase (Non-Travel) to remain as a non-taxable payment</a:t>
            </a:r>
            <a:endParaRPr lang="en-US" sz="1700" b="0" dirty="0">
              <a:solidFill>
                <a:srgbClr val="4B2E83"/>
              </a:solidFill>
              <a:latin typeface="Open Sans"/>
              <a:ea typeface="Open Sans"/>
              <a:cs typeface="Open Sans"/>
            </a:endParaRPr>
          </a:p>
          <a:p>
            <a:pPr>
              <a:buFont typeface="Wingdings,sans-serif" panose="05000000000000000000" pitchFamily="2" charset="2"/>
              <a:buChar char="Ø"/>
            </a:pPr>
            <a:r>
              <a:rPr lang="en-US" sz="17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60 days is the IRS safe-harbor definition of a reasonable period</a:t>
            </a:r>
          </a:p>
          <a:p>
            <a:pPr>
              <a:buFont typeface="Wingdings,sans-serif" panose="05000000000000000000" pitchFamily="2" charset="2"/>
              <a:buChar char="Ø"/>
            </a:pPr>
            <a:r>
              <a:rPr lang="en-US" sz="1700" dirty="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Resources: </a:t>
            </a:r>
            <a:r>
              <a:rPr lang="en-US" sz="1700" dirty="0">
                <a:solidFill>
                  <a:srgbClr val="9B7826"/>
                </a:solidFill>
                <a:latin typeface="Open Sans"/>
                <a:ea typeface="Open Sans"/>
                <a:cs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Taxable Reimbursement – 60 Day Reimbursement Policy</a:t>
            </a:r>
            <a:endParaRPr lang="en-US" sz="1700" b="0" dirty="0">
              <a:solidFill>
                <a:srgbClr val="4B2E83"/>
              </a:solidFill>
              <a:latin typeface="Open Sans"/>
              <a:ea typeface="Open Sans"/>
              <a:cs typeface="Open Sans"/>
            </a:endParaRPr>
          </a:p>
          <a:p>
            <a:pPr>
              <a:buFont typeface="Wingdings,sans-serif" panose="05000000000000000000" pitchFamily="2" charset="2"/>
              <a:buChar char="Ø"/>
            </a:pPr>
            <a:endParaRPr lang="en-US" sz="1700" dirty="0">
              <a:solidFill>
                <a:srgbClr val="4B2E83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en-US" sz="1700" dirty="0">
              <a:solidFill>
                <a:srgbClr val="4B2E83"/>
              </a:solidFill>
              <a:latin typeface="Open Sans"/>
              <a:ea typeface="Open Sans"/>
              <a:cs typeface="Open Sans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700" dirty="0">
              <a:solidFill>
                <a:srgbClr val="9E7A27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C8A824-2CB0-4503-A532-3BC92ED36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0477E7C5-BB8A-4D4F-8BEC-FD83AD7959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pic>
        <p:nvPicPr>
          <p:cNvPr id="2" name="Picture 1" descr="clipboard icon">
            <a:extLst>
              <a:ext uri="{FF2B5EF4-FFF2-40B4-BE49-F238E27FC236}">
                <a16:creationId xmlns:a16="http://schemas.microsoft.com/office/drawing/2014/main" id="{0C1CF100-3BD8-DDA0-4165-3514371CAC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0080" y="250580"/>
            <a:ext cx="1154724" cy="12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07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B1A1D-E3A9-45DC-30F4-7F8E9A3E9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B96241-D1FB-82C3-FEE8-052A2717E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30" y="818142"/>
            <a:ext cx="8184662" cy="574421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</a:rPr>
              <a:t>60 Day Reimbursement Policy </a:t>
            </a:r>
            <a:r>
              <a:rPr lang="en-US" dirty="0" err="1">
                <a:latin typeface="Encode Sans Normal Black"/>
              </a:rPr>
              <a:t>cont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58C4E-B323-7F31-51E2-58E6FEF32C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7772" y="1509346"/>
            <a:ext cx="8528456" cy="2989383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buFont typeface="Wingdings,sans-serif" panose="05000000000000000000" pitchFamily="2" charset="2"/>
              <a:buChar char="Ø"/>
            </a:pPr>
            <a:r>
              <a:rPr lang="en-US" sz="180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Update: Day 1 will be the travel end date including personal time (travel) OR date of purchase (non-travel), </a:t>
            </a:r>
            <a:r>
              <a:rPr lang="en-US" sz="180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NOT</a:t>
            </a:r>
            <a:r>
              <a:rPr lang="en-US" sz="180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 the day after</a:t>
            </a:r>
            <a:endParaRPr lang="en-US" sz="1800" b="0">
              <a:solidFill>
                <a:srgbClr val="4B2E83"/>
              </a:solidFill>
              <a:latin typeface="Open Sans"/>
              <a:ea typeface="Open Sans"/>
              <a:cs typeface="Open San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Tips: Exception - The delayed submission of the expense report was caused by the Shared Environment and/or department personnel other than the Payee.</a:t>
            </a:r>
            <a:endParaRPr lang="en-US" sz="180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40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Must include both SE Director or equivalent approval </a:t>
            </a:r>
            <a:r>
              <a:rPr lang="en-US" sz="1400" u="sng">
                <a:solidFill>
                  <a:schemeClr val="bg1">
                    <a:lumMod val="49000"/>
                  </a:schemeClr>
                </a:solidFill>
                <a:latin typeface="Open Sans"/>
                <a:ea typeface="Open Sans"/>
                <a:cs typeface="Open Sans"/>
              </a:rPr>
              <a:t>and</a:t>
            </a:r>
            <a:r>
              <a:rPr lang="en-US" sz="140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 justification documentation</a:t>
            </a:r>
            <a:endParaRPr lang="en-US" sz="140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40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Late submission of documentation from the traveler to the department does not qualify for this exception as it is the traveler's negligence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rgbClr val="4B2E83"/>
                </a:solidFill>
                <a:latin typeface="Open Sans"/>
                <a:ea typeface="Open Sans"/>
                <a:cs typeface="Open Sans"/>
              </a:rPr>
              <a:t>Tip: When does the clock stop for 60 day "reasonable time" period? Submission of both ER request and personal time questionnaire</a:t>
            </a:r>
            <a:endParaRPr lang="en-US" sz="180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1400">
              <a:solidFill>
                <a:srgbClr val="4B2E8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1800">
              <a:solidFill>
                <a:srgbClr val="4B2E83"/>
              </a:solidFill>
            </a:endParaRPr>
          </a:p>
          <a:p>
            <a:pPr>
              <a:buFont typeface="Wingdings"/>
              <a:buChar char="Ø"/>
            </a:pPr>
            <a:endParaRPr lang="en-US" sz="1800">
              <a:solidFill>
                <a:srgbClr val="9E7A27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D6BA2A-A74A-4525-3506-38E42564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DC3708EB-03A1-1F7C-B5BD-6F3986B95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pic>
        <p:nvPicPr>
          <p:cNvPr id="4" name="Picture 3" descr="A clipboard with check marks and a pencil&#10;">
            <a:extLst>
              <a:ext uri="{FF2B5EF4-FFF2-40B4-BE49-F238E27FC236}">
                <a16:creationId xmlns:a16="http://schemas.microsoft.com/office/drawing/2014/main" id="{39827210-9A62-BC5D-5537-11EFDCD63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080" y="250580"/>
            <a:ext cx="1154724" cy="12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61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CB554-DE27-1606-9590-390936462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9A04934-90B6-BBC8-46C2-43523B09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30" y="662278"/>
            <a:ext cx="8184662" cy="574421"/>
          </a:xfrm>
        </p:spPr>
        <p:txBody>
          <a:bodyPr lIns="91440" tIns="45720" rIns="91440" bIns="45720" anchor="t"/>
          <a:lstStyle/>
          <a:p>
            <a:r>
              <a:rPr lang="en-US" dirty="0"/>
              <a:t>PAYMENT INFORMATION PROCESS</a:t>
            </a:r>
          </a:p>
        </p:txBody>
      </p:sp>
      <p:graphicFrame>
        <p:nvGraphicFramePr>
          <p:cNvPr id="2" name="Diagram 1" descr="Process flow for 60 Day Payment information">
            <a:extLst>
              <a:ext uri="{FF2B5EF4-FFF2-40B4-BE49-F238E27FC236}">
                <a16:creationId xmlns:a16="http://schemas.microsoft.com/office/drawing/2014/main" id="{A7CE72DD-4814-E109-3DD4-CC169992E9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7442186"/>
              </p:ext>
            </p:extLst>
          </p:nvPr>
        </p:nvGraphicFramePr>
        <p:xfrm>
          <a:off x="307772" y="1429630"/>
          <a:ext cx="8338720" cy="1136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15F25EFB-5F6A-8CA7-6373-DD9DEBC8B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3225594" y="2489694"/>
            <a:ext cx="227630" cy="403922"/>
            <a:chOff x="5959894" y="2171839"/>
            <a:chExt cx="323783" cy="378766"/>
          </a:xfrm>
        </p:grpSpPr>
        <p:sp>
          <p:nvSpPr>
            <p:cNvPr id="10" name="Right Arrow 8">
              <a:extLst>
                <a:ext uri="{FF2B5EF4-FFF2-40B4-BE49-F238E27FC236}">
                  <a16:creationId xmlns:a16="http://schemas.microsoft.com/office/drawing/2014/main" id="{FAF42BCF-C156-CF1B-DE2C-7D789C9477DD}"/>
                </a:ext>
              </a:extLst>
            </p:cNvPr>
            <p:cNvSpPr/>
            <p:nvPr/>
          </p:nvSpPr>
          <p:spPr>
            <a:xfrm>
              <a:off x="5959894" y="2171839"/>
              <a:ext cx="323783" cy="37876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342900"/>
              <a:endParaRPr lang="en-US" sz="1350">
                <a:solidFill>
                  <a:srgbClr val="E8D3A2"/>
                </a:solidFill>
                <a:latin typeface="Calibri"/>
              </a:endParaRPr>
            </a:p>
          </p:txBody>
        </p:sp>
        <p:sp>
          <p:nvSpPr>
            <p:cNvPr id="11" name="Right Arrow 4">
              <a:extLst>
                <a:ext uri="{FF2B5EF4-FFF2-40B4-BE49-F238E27FC236}">
                  <a16:creationId xmlns:a16="http://schemas.microsoft.com/office/drawing/2014/main" id="{5B4E9631-7ED9-7428-292D-81F5FF725B66}"/>
                </a:ext>
              </a:extLst>
            </p:cNvPr>
            <p:cNvSpPr txBox="1"/>
            <p:nvPr/>
          </p:nvSpPr>
          <p:spPr>
            <a:xfrm>
              <a:off x="5959894" y="2247592"/>
              <a:ext cx="226648" cy="2272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75">
                <a:solidFill>
                  <a:srgbClr val="E8D3A2"/>
                </a:solidFill>
                <a:latin typeface="Calibri"/>
              </a:endParaRPr>
            </a:p>
          </p:txBody>
        </p:sp>
      </p:grpSp>
      <p:graphicFrame>
        <p:nvGraphicFramePr>
          <p:cNvPr id="4" name="Diagram 3" descr="Process flow for 60 Day Payment information">
            <a:extLst>
              <a:ext uri="{FF2B5EF4-FFF2-40B4-BE49-F238E27FC236}">
                <a16:creationId xmlns:a16="http://schemas.microsoft.com/office/drawing/2014/main" id="{661471E7-1F8C-8D2F-BD32-A40CB3D4B2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2598196"/>
              </p:ext>
            </p:extLst>
          </p:nvPr>
        </p:nvGraphicFramePr>
        <p:xfrm>
          <a:off x="1995202" y="2893268"/>
          <a:ext cx="2688413" cy="408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Arrow: Bent 6">
            <a:extLst>
              <a:ext uri="{FF2B5EF4-FFF2-40B4-BE49-F238E27FC236}">
                <a16:creationId xmlns:a16="http://schemas.microsoft.com/office/drawing/2014/main" id="{6CBFFF07-A12A-66E6-1FB8-640899603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1344971" y="2856494"/>
            <a:ext cx="408983" cy="743286"/>
          </a:xfrm>
          <a:prstGeom prst="bentArrow">
            <a:avLst>
              <a:gd name="adj1" fmla="val 26465"/>
              <a:gd name="adj2" fmla="val 32395"/>
              <a:gd name="adj3" fmla="val 25000"/>
              <a:gd name="adj4" fmla="val 43750"/>
            </a:avLst>
          </a:prstGeom>
          <a:solidFill>
            <a:srgbClr val="B1ADC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D8042A-54C0-B92E-99B0-0747619AB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>
            <a:off x="7462765" y="2776378"/>
            <a:ext cx="778171" cy="381097"/>
            <a:chOff x="5959894" y="2171839"/>
            <a:chExt cx="323783" cy="378766"/>
          </a:xfrm>
        </p:grpSpPr>
        <p:sp>
          <p:nvSpPr>
            <p:cNvPr id="13" name="Right Arrow 8">
              <a:extLst>
                <a:ext uri="{FF2B5EF4-FFF2-40B4-BE49-F238E27FC236}">
                  <a16:creationId xmlns:a16="http://schemas.microsoft.com/office/drawing/2014/main" id="{434E7660-134D-F7A8-59B3-E6A0C4B874F2}"/>
                </a:ext>
              </a:extLst>
            </p:cNvPr>
            <p:cNvSpPr/>
            <p:nvPr/>
          </p:nvSpPr>
          <p:spPr>
            <a:xfrm>
              <a:off x="5959894" y="2171839"/>
              <a:ext cx="323783" cy="37876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342900"/>
              <a:endParaRPr lang="en-US" sz="1350">
                <a:solidFill>
                  <a:srgbClr val="E8D3A2"/>
                </a:solidFill>
                <a:latin typeface="Calibri"/>
              </a:endParaRPr>
            </a:p>
          </p:txBody>
        </p:sp>
        <p:sp>
          <p:nvSpPr>
            <p:cNvPr id="14" name="Right Arrow 4">
              <a:extLst>
                <a:ext uri="{FF2B5EF4-FFF2-40B4-BE49-F238E27FC236}">
                  <a16:creationId xmlns:a16="http://schemas.microsoft.com/office/drawing/2014/main" id="{9C440500-4528-482E-D7CB-3724A66CEBDC}"/>
                </a:ext>
              </a:extLst>
            </p:cNvPr>
            <p:cNvSpPr txBox="1"/>
            <p:nvPr/>
          </p:nvSpPr>
          <p:spPr>
            <a:xfrm>
              <a:off x="5959894" y="2247592"/>
              <a:ext cx="226648" cy="2272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75">
                <a:solidFill>
                  <a:srgbClr val="E8D3A2"/>
                </a:solidFill>
                <a:latin typeface="Calibri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02C5B56-2AA0-8E0A-17F3-11D348FF7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graphicFrame>
        <p:nvGraphicFramePr>
          <p:cNvPr id="3" name="Diagram 2" descr="Process flow for 60 Day Payment information">
            <a:extLst>
              <a:ext uri="{FF2B5EF4-FFF2-40B4-BE49-F238E27FC236}">
                <a16:creationId xmlns:a16="http://schemas.microsoft.com/office/drawing/2014/main" id="{1E5E9E3F-819D-952B-C954-C6AA00D8EF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7313889"/>
              </p:ext>
            </p:extLst>
          </p:nvPr>
        </p:nvGraphicFramePr>
        <p:xfrm>
          <a:off x="307772" y="3491005"/>
          <a:ext cx="8374398" cy="1093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8741A4E8-2A9B-B4FF-9850-38C12860AC1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97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7D054-19F1-ED0E-0D08-FBED315A8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BB51D1A-609D-F0D7-064A-33552116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Encode Sans Normal Black"/>
                <a:ea typeface="Open Sans"/>
                <a:cs typeface="Open Sans"/>
              </a:rPr>
              <a:t>ACH Verification</a:t>
            </a:r>
            <a:br>
              <a:rPr lang="en-US" dirty="0"/>
            </a:br>
            <a:r>
              <a:rPr lang="en-US" dirty="0">
                <a:latin typeface="Encode Sans Normal Black"/>
                <a:ea typeface="Open Sans"/>
                <a:cs typeface="Open Sans"/>
              </a:rPr>
              <a:t>Miscellaneous Payments </a:t>
            </a:r>
            <a:endParaRPr lang="en-US" dirty="0">
              <a:ea typeface="Open Sans"/>
              <a:cs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6B9B4C-4323-69E3-F9D8-48544614FB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581" y="1553156"/>
            <a:ext cx="8188456" cy="2980696"/>
          </a:xfrm>
        </p:spPr>
        <p:txBody>
          <a:bodyPr lIns="91440" tIns="45720" rIns="91440" bIns="45720" anchor="t"/>
          <a:lstStyle/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In effect as of July 1, 2026 – for </a:t>
            </a:r>
            <a:r>
              <a:rPr lang="en-US" sz="2000" u="sng" dirty="0">
                <a:latin typeface="Open Sans"/>
                <a:ea typeface="Open Sans"/>
                <a:cs typeface="Open Sans"/>
              </a:rPr>
              <a:t>transactions $5000+</a:t>
            </a:r>
            <a:endParaRPr lang="en-US" sz="2000" u="sng" dirty="0"/>
          </a:p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MPs with ACH payment type require verifying documentation attached to payee profile </a:t>
            </a:r>
          </a:p>
          <a:p>
            <a:pPr marL="800100"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Documentation must include </a:t>
            </a:r>
            <a:r>
              <a:rPr lang="en-US" sz="2000" u="sng" dirty="0">
                <a:latin typeface="Open Sans"/>
                <a:ea typeface="Open Sans"/>
                <a:cs typeface="Open Sans"/>
              </a:rPr>
              <a:t>bank routing number (ABA), bank account number, account type (checking or savings), payee name as it appears on the bank account</a:t>
            </a:r>
          </a:p>
          <a:p>
            <a:pPr>
              <a:buFont typeface="Wingdings"/>
              <a:buChar char="Ø"/>
            </a:pPr>
            <a:r>
              <a:rPr lang="en-US" sz="2000" dirty="0">
                <a:latin typeface="Open Sans"/>
                <a:ea typeface="Open Sans"/>
                <a:cs typeface="Open Sans"/>
              </a:rPr>
              <a:t>NACHA (National Automated Clearing House Association) Policy (to assist in reducing reject/return payments)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21A38B-9A83-9B02-B61D-5042DC57B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4555206"/>
            <a:ext cx="3364458" cy="574420"/>
          </a:xfrm>
          <a:prstGeom prst="rect">
            <a:avLst/>
          </a:prstGeom>
        </p:spPr>
      </p:pic>
      <p:pic>
        <p:nvPicPr>
          <p:cNvPr id="8" name="Picture 7" descr="UW travel services logo">
            <a:extLst>
              <a:ext uri="{FF2B5EF4-FFF2-40B4-BE49-F238E27FC236}">
                <a16:creationId xmlns:a16="http://schemas.microsoft.com/office/drawing/2014/main" id="{E25D12AF-D999-CCBA-9F17-443BEDDD5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646596"/>
            <a:ext cx="2511557" cy="408433"/>
          </a:xfrm>
          <a:prstGeom prst="rect">
            <a:avLst/>
          </a:prstGeom>
        </p:spPr>
      </p:pic>
      <p:pic>
        <p:nvPicPr>
          <p:cNvPr id="3" name="Picture 2" descr="Bank with gold coin icon">
            <a:extLst>
              <a:ext uri="{FF2B5EF4-FFF2-40B4-BE49-F238E27FC236}">
                <a16:creationId xmlns:a16="http://schemas.microsoft.com/office/drawing/2014/main" id="{85DB40B2-105D-5956-70AC-35DF23EEE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8382" y="204732"/>
            <a:ext cx="1455127" cy="150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87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Custom 5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5DADE0513A4C46B1F1BAB7F5121D9E" ma:contentTypeVersion="12" ma:contentTypeDescription="Create a new document." ma:contentTypeScope="" ma:versionID="6f5778da535b9fd2f3f270c0dbffe558">
  <xsd:schema xmlns:xsd="http://www.w3.org/2001/XMLSchema" xmlns:xs="http://www.w3.org/2001/XMLSchema" xmlns:p="http://schemas.microsoft.com/office/2006/metadata/properties" xmlns:ns2="d9e691e4-bcf2-433e-a193-cf7440083b16" xmlns:ns3="6e1a2ea0-05b9-4caa-83bf-6f9c1f6def07" xmlns:ns4="ab06a5aa-8e31-4bdb-9b13-38c58a92ec8a" targetNamespace="http://schemas.microsoft.com/office/2006/metadata/properties" ma:root="true" ma:fieldsID="e79539bc3c1dd9ffa612c0e5abdb6863" ns2:_="" ns3:_="" ns4:_="">
    <xsd:import namespace="d9e691e4-bcf2-433e-a193-cf7440083b16"/>
    <xsd:import namespace="6e1a2ea0-05b9-4caa-83bf-6f9c1f6def07"/>
    <xsd:import namespace="ab06a5aa-8e31-4bdb-9b13-38c58a92ec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e691e4-bcf2-433e-a193-cf7440083b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a2ea0-05b9-4caa-83bf-6f9c1f6def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6a5aa-8e31-4bdb-9b13-38c58a92ec8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bdf1b27-83dc-4f04-8f47-fa24306e2ff8}" ma:internalName="TaxCatchAll" ma:showField="CatchAllData" ma:web="6e1a2ea0-05b9-4caa-83bf-6f9c1f6def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06a5aa-8e31-4bdb-9b13-38c58a92ec8a" xsi:nil="true"/>
    <lcf76f155ced4ddcb4097134ff3c332f xmlns="d9e691e4-bcf2-433e-a193-cf7440083b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83FA3DA-6CE9-47B5-BAF3-9F3691110B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38DF4E-B8B6-4970-95A2-AEBEF42AAE0F}">
  <ds:schemaRefs>
    <ds:schemaRef ds:uri="6e1a2ea0-05b9-4caa-83bf-6f9c1f6def07"/>
    <ds:schemaRef ds:uri="ab06a5aa-8e31-4bdb-9b13-38c58a92ec8a"/>
    <ds:schemaRef ds:uri="d9e691e4-bcf2-433e-a193-cf7440083b1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E2D2F27-ABC2-4B17-86C5-537579D7DC41}">
  <ds:schemaRefs>
    <ds:schemaRef ds:uri="http://www.w3.org/XML/1998/namespace"/>
    <ds:schemaRef ds:uri="ab06a5aa-8e31-4bdb-9b13-38c58a92ec8a"/>
    <ds:schemaRef ds:uri="d9e691e4-bcf2-433e-a193-cf7440083b16"/>
    <ds:schemaRef ds:uri="http://purl.org/dc/dcmitype/"/>
    <ds:schemaRef ds:uri="http://schemas.microsoft.com/office/2006/documentManagement/types"/>
    <ds:schemaRef ds:uri="http://purl.org/dc/elements/1.1/"/>
    <ds:schemaRef ds:uri="6e1a2ea0-05b9-4caa-83bf-6f9c1f6def07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1844</Words>
  <Application>Microsoft Office PowerPoint</Application>
  <PresentationFormat>On-screen Show (16:9)</PresentationFormat>
  <Paragraphs>230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Calibri</vt:lpstr>
      <vt:lpstr>Courier New</vt:lpstr>
      <vt:lpstr>Encode Sans Normal Black</vt:lpstr>
      <vt:lpstr>Lucida Grande</vt:lpstr>
      <vt:lpstr>Open Sans</vt:lpstr>
      <vt:lpstr>Open Sans Light</vt:lpstr>
      <vt:lpstr>Uni Sans</vt:lpstr>
      <vt:lpstr>Wingdings</vt:lpstr>
      <vt:lpstr>Wingdings,sans-serif</vt:lpstr>
      <vt:lpstr>Office Theme</vt:lpstr>
      <vt:lpstr>Custom Design</vt:lpstr>
      <vt:lpstr>1_Custom Design</vt:lpstr>
      <vt:lpstr>Travel Information Meeting August 2026</vt:lpstr>
      <vt:lpstr> Agenda</vt:lpstr>
      <vt:lpstr> Delta Air Lines Presentation</vt:lpstr>
      <vt:lpstr>Alaska Airlines Contract Update Effective July 1, 2026</vt:lpstr>
      <vt:lpstr>Alaska Airlines Contract Update Effective July 1, 2026 cont.</vt:lpstr>
      <vt:lpstr>60 Day Reimbursement Policy</vt:lpstr>
      <vt:lpstr>60 Day Reimbursement Policy cont</vt:lpstr>
      <vt:lpstr>PAYMENT INFORMATION PROCESS</vt:lpstr>
      <vt:lpstr>ACH Verification Miscellaneous Payments </vt:lpstr>
      <vt:lpstr>ACH Verification Document Examples</vt:lpstr>
      <vt:lpstr> ACH/Wire Payment Returns/Rejections</vt:lpstr>
      <vt:lpstr>ACH/Wire Return Scenarios/Procedure</vt:lpstr>
      <vt:lpstr> Payment Returns/Rejections cont.</vt:lpstr>
      <vt:lpstr>Wire Payments on  Miscellaneous Payments</vt:lpstr>
      <vt:lpstr> Payment Options Page Update</vt:lpstr>
      <vt:lpstr>Minor Updates &amp; Reminders:  Fare Classes</vt:lpstr>
      <vt:lpstr>Fare Class Definitions</vt:lpstr>
      <vt:lpstr>Minor Updates​ &amp; Reminders</vt:lpstr>
      <vt:lpstr>Minor Updates​ &amp; Reminders cont</vt:lpstr>
      <vt:lpstr>Minor Updates​ &amp; Reminders cont 2</vt:lpstr>
      <vt:lpstr>Minor Updates​ &amp; Reminders cont 3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Samantha Dang</cp:lastModifiedBy>
  <cp:revision>5</cp:revision>
  <dcterms:created xsi:type="dcterms:W3CDTF">2014-10-14T00:51:43Z</dcterms:created>
  <dcterms:modified xsi:type="dcterms:W3CDTF">2026-08-18T23:52:47Z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0x010100395DADE0513A4C46B1F1BAB7F5121D9E</vt:lpwstr>
  </property>
  <property fmtid="{D5CDD505-2E9C-101B-9397-08002B2CF9AE}" pid="3" name="MediaServiceImageTags">
    <vt:lpwstr/>
  </property>
</Properties>
</file>