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</p:sldMasterIdLst>
  <p:notesMasterIdLst>
    <p:notesMasterId r:id="rId14"/>
  </p:notesMasterIdLst>
  <p:sldIdLst>
    <p:sldId id="259" r:id="rId7"/>
    <p:sldId id="269" r:id="rId8"/>
    <p:sldId id="265" r:id="rId9"/>
    <p:sldId id="266" r:id="rId10"/>
    <p:sldId id="268" r:id="rId11"/>
    <p:sldId id="267" r:id="rId12"/>
    <p:sldId id="270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49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2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F9CDD3-B6F3-493F-9BB3-C53750B5A333}" v="8" dt="2026-05-04T22:59:19.5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Series 1 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4.6550486751926962E-3"/>
                  <c:y val="-1.836953226933062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15D-4A16-95E8-DE27E38D5287}"/>
                </c:ext>
              </c:extLst>
            </c:dLbl>
            <c:dLbl>
              <c:idx val="1"/>
              <c:layout>
                <c:manualLayout>
                  <c:x val="-1.5516828917309271E-3"/>
                  <c:y val="-1.631917445339167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659A793-96D4-4AC4-ABA6-2F402165EA08}" type="VALUE">
                      <a:rPr lang="en-US">
                        <a:solidFill>
                          <a:schemeClr val="accent1"/>
                        </a:solidFill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solidFill>
                    <a:schemeClr val="accent3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C15D-4A16-95E8-DE27E38D5287}"/>
                </c:ext>
              </c:extLst>
            </c:dLbl>
            <c:dLbl>
              <c:idx val="2"/>
              <c:layout>
                <c:manualLayout>
                  <c:x val="1.5516828917308985E-3"/>
                  <c:y val="-1.00007248573349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15D-4A16-95E8-DE27E38D5287}"/>
                </c:ext>
              </c:extLst>
            </c:dLbl>
            <c:dLbl>
              <c:idx val="3"/>
              <c:layout>
                <c:manualLayout>
                  <c:x val="-3.103365783461797E-3"/>
                  <c:y val="2.55248626065868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15D-4A16-95E8-DE27E38D5287}"/>
                </c:ext>
              </c:extLst>
            </c:dLbl>
            <c:dLbl>
              <c:idx val="4"/>
              <c:layout>
                <c:manualLayout>
                  <c:x val="6.2067315669235941E-3"/>
                  <c:y val="-1.41851285633327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15D-4A16-95E8-DE27E38D5287}"/>
                </c:ext>
              </c:extLst>
            </c:dLbl>
            <c:dLbl>
              <c:idx val="5"/>
              <c:layout>
                <c:manualLayout>
                  <c:x val="1.5516828917307849E-3"/>
                  <c:y val="6.73688996665656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15D-4A16-95E8-DE27E38D5287}"/>
                </c:ext>
              </c:extLst>
            </c:dLbl>
            <c:spPr>
              <a:noFill/>
              <a:ln>
                <a:solidFill>
                  <a:schemeClr val="accent3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Aug 2021 vs 2020</c:v>
                </c:pt>
                <c:pt idx="1">
                  <c:v>Sep 2021 vs 2020</c:v>
                </c:pt>
                <c:pt idx="2">
                  <c:v>Oct 2021 vs 2020</c:v>
                </c:pt>
                <c:pt idx="3">
                  <c:v>Nov 2021 vs 2020</c:v>
                </c:pt>
                <c:pt idx="4">
                  <c:v>Dec 2021 vs 2020</c:v>
                </c:pt>
                <c:pt idx="5">
                  <c:v>Jan 2022 vs 2021</c:v>
                </c:pt>
              </c:strCache>
            </c:strRef>
          </c:cat>
          <c:val>
            <c:numRef>
              <c:f>Sheet1!$B$2:$B$7</c:f>
              <c:numCache>
                <c:formatCode>_("$"* #,##0.00_);_("$"* \(#,##0.00\);_("$"* "-"??_);_(@_)</c:formatCode>
                <c:ptCount val="6"/>
                <c:pt idx="0">
                  <c:v>762173</c:v>
                </c:pt>
                <c:pt idx="1">
                  <c:v>743959.8400000009</c:v>
                </c:pt>
                <c:pt idx="2">
                  <c:v>890008.27</c:v>
                </c:pt>
                <c:pt idx="3">
                  <c:v>1064306.67</c:v>
                </c:pt>
                <c:pt idx="4">
                  <c:v>1026034.71</c:v>
                </c:pt>
                <c:pt idx="5">
                  <c:v>925065.62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5D-4A16-95E8-DE27E38D528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2.0228696101179465E-2"/>
                  <c:y val="-3.9291550799319952E-2"/>
                </c:manualLayout>
              </c:layout>
              <c:tx>
                <c:rich>
                  <a:bodyPr/>
                  <a:lstStyle/>
                  <a:p>
                    <a:fld id="{E548D606-88C1-4B11-BEC5-4357B7B33E2C}" type="VALUE">
                      <a:rPr lang="en-US">
                        <a:solidFill>
                          <a:schemeClr val="bg1">
                            <a:lumMod val="75000"/>
                          </a:schemeClr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15D-4A16-95E8-DE27E38D5287}"/>
                </c:ext>
              </c:extLst>
            </c:dLbl>
            <c:dLbl>
              <c:idx val="1"/>
              <c:layout>
                <c:manualLayout>
                  <c:x val="1.396525119448647E-2"/>
                  <c:y val="-1.63175270503585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97468114543558"/>
                      <c:h val="7.368734926262239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C15D-4A16-95E8-DE27E38D5287}"/>
                </c:ext>
              </c:extLst>
            </c:dLbl>
            <c:dLbl>
              <c:idx val="2"/>
              <c:layout>
                <c:manualLayout>
                  <c:x val="1.8534975198701252E-2"/>
                  <c:y val="-1.41851285633327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15D-4A16-95E8-DE27E38D5287}"/>
                </c:ext>
              </c:extLst>
            </c:dLbl>
            <c:dLbl>
              <c:idx val="3"/>
              <c:layout>
                <c:manualLayout>
                  <c:x val="1.5488412566950913E-2"/>
                  <c:y val="-1.000072485733489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15D-4A16-95E8-DE27E38D5287}"/>
                </c:ext>
              </c:extLst>
            </c:dLbl>
            <c:dLbl>
              <c:idx val="4"/>
              <c:layout>
                <c:manualLayout>
                  <c:x val="1.8392962200433835E-2"/>
                  <c:y val="-5.816321151337032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15D-4A16-95E8-DE27E38D5287}"/>
                </c:ext>
              </c:extLst>
            </c:dLbl>
            <c:dLbl>
              <c:idx val="5"/>
              <c:layout>
                <c:manualLayout>
                  <c:x val="1.3709531842876418E-2"/>
                  <c:y val="-5.816321151337032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15D-4A16-95E8-DE27E38D5287}"/>
                </c:ext>
              </c:extLst>
            </c:dLbl>
            <c:spPr>
              <a:solidFill>
                <a:schemeClr val="bg2">
                  <a:alpha val="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Aug 2021 vs 2020</c:v>
                </c:pt>
                <c:pt idx="1">
                  <c:v>Sep 2021 vs 2020</c:v>
                </c:pt>
                <c:pt idx="2">
                  <c:v>Oct 2021 vs 2020</c:v>
                </c:pt>
                <c:pt idx="3">
                  <c:v>Nov 2021 vs 2020</c:v>
                </c:pt>
                <c:pt idx="4">
                  <c:v>Dec 2021 vs 2020</c:v>
                </c:pt>
                <c:pt idx="5">
                  <c:v>Jan 2022 vs 2021</c:v>
                </c:pt>
              </c:strCache>
            </c:strRef>
          </c:cat>
          <c:val>
            <c:numRef>
              <c:f>Sheet1!$C$2:$C$7</c:f>
              <c:numCache>
                <c:formatCode>_("$"* #,##0.00_);_("$"* \(#,##0.00\);_("$"* "-"??_);_(@_)</c:formatCode>
                <c:ptCount val="6"/>
                <c:pt idx="0">
                  <c:v>337427.21999999986</c:v>
                </c:pt>
                <c:pt idx="1">
                  <c:v>471560.49999999983</c:v>
                </c:pt>
                <c:pt idx="2">
                  <c:v>332981.32000000018</c:v>
                </c:pt>
                <c:pt idx="3">
                  <c:v>280994.27999999991</c:v>
                </c:pt>
                <c:pt idx="4">
                  <c:v>282810.85999999993</c:v>
                </c:pt>
                <c:pt idx="5">
                  <c:v>303380.56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5D-4A16-95E8-DE27E38D528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922783263"/>
        <c:axId val="1922794079"/>
      </c:barChart>
      <c:catAx>
        <c:axId val="1922783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all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2794079"/>
        <c:crosses val="autoZero"/>
        <c:auto val="1"/>
        <c:lblAlgn val="ctr"/>
        <c:lblOffset val="100"/>
        <c:noMultiLvlLbl val="0"/>
      </c:catAx>
      <c:valAx>
        <c:axId val="1922794079"/>
        <c:scaling>
          <c:orientation val="minMax"/>
        </c:scaling>
        <c:delete val="1"/>
        <c:axPos val="l"/>
        <c:numFmt formatCode="_(&quot;$&quot;* #,##0.00_);_(&quot;$&quot;* \(#,##0.00\);_(&quot;$&quot;* &quot;-&quot;??_);_(@_)" sourceLinked="1"/>
        <c:majorTickMark val="none"/>
        <c:minorTickMark val="none"/>
        <c:tickLblPos val="nextTo"/>
        <c:crossAx val="1922783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3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748B7E-E5E0-4B70-BDBD-91C97CF381D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A3CB7-4E27-4DD4-B341-8E70F0AD6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2A3CB7-4E27-4DD4-B341-8E70F0AD67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78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accent2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Specific details for each of these 3 requirements is outlined on the website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accent2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If unable to meet these requirements, retain the original paper record for full retention period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2A3CB7-4E27-4DD4-B341-8E70F0AD67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43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Recommending to not put it on the Immunization line item as it requires admin approval and we’ve determined this expense does not require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2A3CB7-4E27-4DD4-B341-8E70F0AD67F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97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Aug - $424,745.78</a:t>
            </a:r>
          </a:p>
          <a:p>
            <a:r>
              <a:rPr lang="en-US"/>
              <a:t>Sep - $272,399.34</a:t>
            </a:r>
          </a:p>
          <a:p>
            <a:r>
              <a:rPr lang="en-US"/>
              <a:t>Oct - $557,026.95</a:t>
            </a:r>
          </a:p>
          <a:p>
            <a:r>
              <a:rPr lang="en-US"/>
              <a:t>Nov - $783,312.39</a:t>
            </a:r>
          </a:p>
          <a:p>
            <a:r>
              <a:rPr lang="en-US"/>
              <a:t>Dec - $743,223.85</a:t>
            </a:r>
          </a:p>
          <a:p>
            <a:r>
              <a:rPr lang="en-US"/>
              <a:t>Jan - $621,685.06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2A3CB7-4E27-4DD4-B341-8E70F0AD67F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5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2A3CB7-4E27-4DD4-B341-8E70F0AD67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039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2A3CB7-4E27-4DD4-B341-8E70F0AD67F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218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1" y="3426449"/>
            <a:ext cx="1597439" cy="139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1" y="4599107"/>
            <a:ext cx="2416273" cy="212486"/>
          </a:xfrm>
          <a:prstGeom prst="rect">
            <a:avLst/>
          </a:prstGeom>
        </p:spPr>
      </p:pic>
      <p:pic>
        <p:nvPicPr>
          <p:cNvPr id="13" name="Picture 12" descr="W Logo_Purple_2685_HEX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48996"/>
            <a:ext cx="1371600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644993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239025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1" y="4675530"/>
            <a:ext cx="2540000" cy="172311"/>
          </a:xfrm>
          <a:prstGeom prst="rect">
            <a:avLst/>
          </a:prstGeom>
        </p:spPr>
      </p:pic>
      <p:sp>
        <p:nvSpPr>
          <p:cNvPr id="7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447923" y="1724977"/>
            <a:ext cx="8184662" cy="28281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FFFFFF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Graphics can go here – </a:t>
            </a:r>
            <a:br>
              <a:rPr lang="en-US"/>
            </a:br>
            <a:r>
              <a:rPr lang="en-US"/>
              <a:t>replace this box with your image or chart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69733"/>
            <a:ext cx="8172210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82856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8081" y="3426449"/>
            <a:ext cx="1600200" cy="1397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1" y="4599009"/>
            <a:ext cx="2425226" cy="213273"/>
          </a:xfrm>
          <a:prstGeom prst="rect">
            <a:avLst/>
          </a:prstGeom>
        </p:spPr>
      </p:pic>
      <p:pic>
        <p:nvPicPr>
          <p:cNvPr id="13" name="Picture 12" descr="W Logo_Purple_2685_HEX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48996"/>
            <a:ext cx="1371600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644993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3397191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8081" y="3426449"/>
            <a:ext cx="1600200" cy="139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5" y="4675530"/>
            <a:ext cx="2539991" cy="172311"/>
          </a:xfrm>
          <a:prstGeom prst="rect">
            <a:avLst/>
          </a:prstGeom>
        </p:spPr>
      </p:pic>
      <p:pic>
        <p:nvPicPr>
          <p:cNvPr id="14" name="Picture 13" descr="W Logo_Purple_2685_HEX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48996"/>
            <a:ext cx="1371600" cy="923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6" y="644993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478068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5381" y="1364403"/>
            <a:ext cx="1103781" cy="963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  <p:sp>
        <p:nvSpPr>
          <p:cNvPr id="1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2320239"/>
            <a:ext cx="8197114" cy="225176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60375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5" y="4675530"/>
            <a:ext cx="2539991" cy="1723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68838"/>
            <a:ext cx="8184662" cy="993775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1730667"/>
            <a:ext cx="8197114" cy="2365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5" y="4675530"/>
            <a:ext cx="2539991" cy="1723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69733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  <p:sp>
        <p:nvSpPr>
          <p:cNvPr id="9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447923" y="1724977"/>
            <a:ext cx="8184662" cy="2961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chemeClr val="tx1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Graphics can go here – </a:t>
            </a:r>
            <a:br>
              <a:rPr lang="en-US"/>
            </a:br>
            <a:r>
              <a:rPr lang="en-US"/>
              <a:t>replace this box with your image or chart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5" y="4675530"/>
            <a:ext cx="2539991" cy="1723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69733"/>
            <a:ext cx="8172210" cy="993775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W Logo_Purple_2685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48996"/>
            <a:ext cx="1371600" cy="9235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1" y="3426449"/>
            <a:ext cx="1597439" cy="139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5" y="4675530"/>
            <a:ext cx="2539991" cy="1723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644993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107178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2320239"/>
            <a:ext cx="8197114" cy="225176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60375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5" y="4675530"/>
            <a:ext cx="2539991" cy="1723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70622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818143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5" y="4675530"/>
            <a:ext cx="2539991" cy="172311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1730667"/>
            <a:ext cx="8197114" cy="2365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7923" y="369733"/>
            <a:ext cx="8197114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78592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5" y="4675530"/>
            <a:ext cx="2539991" cy="1723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  <p:sp>
        <p:nvSpPr>
          <p:cNvPr id="10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447923" y="1724977"/>
            <a:ext cx="8184662" cy="2961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chemeClr val="tx1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Graphics can go here – </a:t>
            </a:r>
            <a:br>
              <a:rPr lang="en-US"/>
            </a:br>
            <a:r>
              <a:rPr lang="en-US"/>
              <a:t>replace this box with your image or chart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70622"/>
            <a:ext cx="8172210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286547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8081" y="4598607"/>
            <a:ext cx="2416273" cy="213486"/>
          </a:xfrm>
          <a:prstGeom prst="rect">
            <a:avLst/>
          </a:prstGeom>
        </p:spPr>
      </p:pic>
      <p:pic>
        <p:nvPicPr>
          <p:cNvPr id="11" name="Picture 10" descr="UW_W Logo_Whit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06510"/>
            <a:ext cx="1371600" cy="9235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1" y="3426449"/>
            <a:ext cx="1597439" cy="139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644993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2373491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UW_W 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06510"/>
            <a:ext cx="1371600" cy="9235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1" y="3426449"/>
            <a:ext cx="1597439" cy="139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1" y="4675530"/>
            <a:ext cx="2540000" cy="1723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644993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2067183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2320239"/>
            <a:ext cx="8197114" cy="225176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60375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1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1" y="4675530"/>
            <a:ext cx="2540000" cy="1723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69733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769240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1730667"/>
            <a:ext cx="8197114" cy="2365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1" y="4675530"/>
            <a:ext cx="2540000" cy="1723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69733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23633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80000">
              <a:schemeClr val="accent2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649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7" r:id="rId2"/>
    <p:sldLayoutId id="2147483655" r:id="rId3"/>
    <p:sldLayoutId id="2147483656" r:id="rId4"/>
    <p:sldLayoutId id="2147483657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accent3"/>
            </a:gs>
            <a:gs pos="72000">
              <a:srgbClr val="4B2E83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703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8" r:id="rId1"/>
    <p:sldLayoutId id="2147483666" r:id="rId2"/>
    <p:sldLayoutId id="2147483659" r:id="rId3"/>
    <p:sldLayoutId id="2147483660" r:id="rId4"/>
    <p:sldLayoutId id="2147483661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8" r:id="rId2"/>
    <p:sldLayoutId id="2147483663" r:id="rId3"/>
    <p:sldLayoutId id="2147483664" r:id="rId4"/>
    <p:sldLayoutId id="2147483665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urc@uw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png"/><Relationship Id="rId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pn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Travel Information Meeting</a:t>
            </a:r>
            <a:br>
              <a:rPr lang="en-US"/>
            </a:br>
            <a:r>
              <a:rPr lang="en-US"/>
              <a:t>February 2022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E7DBACB-C70E-44A8-8EC8-CADA5BE6F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62" y="4189039"/>
            <a:ext cx="4533900" cy="866775"/>
          </a:xfrm>
          <a:prstGeom prst="rect">
            <a:avLst/>
          </a:prstGeom>
        </p:spPr>
      </p:pic>
      <p:pic>
        <p:nvPicPr>
          <p:cNvPr id="4" name="Picture 3" descr="Uw travel services logo">
            <a:extLst>
              <a:ext uri="{FF2B5EF4-FFF2-40B4-BE49-F238E27FC236}">
                <a16:creationId xmlns:a16="http://schemas.microsoft.com/office/drawing/2014/main" id="{E3F51EC9-FD23-45E6-954C-CC856100D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75" y="4498507"/>
            <a:ext cx="3012924" cy="48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47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r>
              <a:rPr lang="en-US"/>
              <a:t>UW Travel Agency Page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60375" y="1601024"/>
            <a:ext cx="8197114" cy="2251761"/>
          </a:xfrm>
          <a:prstGeom prst="rect">
            <a:avLst/>
          </a:prstGeo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NEW webpage dedicated to contracted UW Travel Agencies</a:t>
            </a:r>
          </a:p>
          <a:p>
            <a:pPr marL="0" indent="0">
              <a:buNone/>
            </a:pPr>
            <a:endParaRPr lang="en-US" sz="200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The agency and vendor discount pages will be easily accessible under the “Book and Pay” section</a:t>
            </a:r>
          </a:p>
          <a:p>
            <a:pPr marL="0" indent="0">
              <a:buNone/>
            </a:pPr>
            <a:endParaRPr lang="en-US" sz="200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Link: https://finance.uw.edu/travel/netid-uw-travel-agencies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00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8A824-2CB0-4503-A532-3BC92ED36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772" y="4555206"/>
            <a:ext cx="3364458" cy="574420"/>
          </a:xfrm>
          <a:prstGeom prst="rect">
            <a:avLst/>
          </a:prstGeom>
        </p:spPr>
      </p:pic>
      <p:pic>
        <p:nvPicPr>
          <p:cNvPr id="8" name="Picture 7" descr="UW travel services logo">
            <a:extLst>
              <a:ext uri="{FF2B5EF4-FFF2-40B4-BE49-F238E27FC236}">
                <a16:creationId xmlns:a16="http://schemas.microsoft.com/office/drawing/2014/main" id="{0477E7C5-BB8A-4D4F-8BEC-FD83AD7959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75" y="4646596"/>
            <a:ext cx="2511557" cy="408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871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1830" y="662278"/>
            <a:ext cx="8184662" cy="574421"/>
          </a:xfrm>
        </p:spPr>
        <p:txBody>
          <a:bodyPr/>
          <a:lstStyle/>
          <a:p>
            <a:r>
              <a:rPr lang="en-US"/>
              <a:t>Ariba Scanning Policy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07772" y="1582615"/>
            <a:ext cx="8528456" cy="2989383"/>
          </a:xfrm>
          <a:prstGeom prst="rect">
            <a:avLst/>
          </a:prstGeom>
        </p:spPr>
        <p:txBody>
          <a:bodyPr/>
          <a:lstStyle/>
          <a:p>
            <a:pPr algn="l">
              <a:buFont typeface="Wingdings" panose="05000000000000000000" pitchFamily="2" charset="2"/>
              <a:buChar char="Ø"/>
            </a:pPr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department uses Ariba as source of truth for expense documentation it must meet certain requirements: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Technical Scanning Requirements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Quality Control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Image Enhancement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i="0">
                <a:solidFill>
                  <a:schemeClr val="tx1"/>
                </a:solidFill>
                <a:effectLst/>
                <a:latin typeface="Open Sans" panose="020B0606030504020204" pitchFamily="34" charset="0"/>
              </a:rPr>
              <a:t>Access links: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i="0">
                <a:solidFill>
                  <a:schemeClr val="accent2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Records Management:   https://finance.uw.edu/recmgt/scanning-policies</a:t>
            </a:r>
            <a:endParaRPr lang="en-US" sz="1200">
              <a:solidFill>
                <a:schemeClr val="tx1"/>
              </a:solidFill>
              <a:latin typeface="Open Sans" panose="020B0606030504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i="0">
                <a:solidFill>
                  <a:schemeClr val="accent2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Travel Services:   https://finance.uw.edu/travel/receipts#RecordsRetention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i="0">
                <a:solidFill>
                  <a:schemeClr val="tx1"/>
                </a:solidFill>
                <a:effectLst/>
                <a:latin typeface="Open Sans" panose="020B0606030504020204" pitchFamily="34" charset="0"/>
              </a:rPr>
              <a:t>Fetch the Future – Rethink the Ink Initiative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 i="0">
                <a:solidFill>
                  <a:schemeClr val="tx1"/>
                </a:solidFill>
                <a:effectLst/>
                <a:latin typeface="Open Sans" panose="020B0606030504020204" pitchFamily="34" charset="0"/>
              </a:rPr>
              <a:t>To get started on a scanning policy for records outside of Ariba, a consultation is recommended by emailing UW Records Management at </a:t>
            </a:r>
            <a:r>
              <a:rPr lang="en-US" sz="1400" i="0" u="none" strike="noStrike">
                <a:solidFill>
                  <a:schemeClr val="tx1"/>
                </a:solidFill>
                <a:effectLst/>
                <a:latin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urc@uw.edu</a:t>
            </a:r>
            <a:endParaRPr lang="en-US" sz="18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18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200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8A824-2CB0-4503-A532-3BC92ED36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772" y="4555206"/>
            <a:ext cx="3364458" cy="574420"/>
          </a:xfrm>
          <a:prstGeom prst="rect">
            <a:avLst/>
          </a:prstGeom>
        </p:spPr>
      </p:pic>
      <p:pic>
        <p:nvPicPr>
          <p:cNvPr id="8" name="Picture 7" descr="UW travel services logo">
            <a:extLst>
              <a:ext uri="{FF2B5EF4-FFF2-40B4-BE49-F238E27FC236}">
                <a16:creationId xmlns:a16="http://schemas.microsoft.com/office/drawing/2014/main" id="{0477E7C5-BB8A-4D4F-8BEC-FD83AD7959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75" y="4646596"/>
            <a:ext cx="2511557" cy="408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307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Customer Service Topic: COVID Tests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60375" y="1601024"/>
            <a:ext cx="8197114" cy="2251761"/>
          </a:xfrm>
          <a:prstGeom prst="rect">
            <a:avLst/>
          </a:prstGeom>
        </p:spPr>
        <p:txBody>
          <a:bodyPr/>
          <a:lstStyle/>
          <a:p>
            <a:pPr marR="0"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i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Q: Are COVID tests reimbursable?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US" sz="18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it is required for business then it is allowable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US" sz="18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Reimburse the expense on a ‘Non-Incidental Supply’ line item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US" sz="18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Expense requires receipt documentation</a:t>
            </a:r>
          </a:p>
          <a:p>
            <a:pPr marL="0" indent="0">
              <a:buNone/>
            </a:pPr>
            <a:endParaRPr lang="en-US" sz="200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8A824-2CB0-4503-A532-3BC92ED36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504" y="4555206"/>
            <a:ext cx="3364458" cy="574420"/>
          </a:xfrm>
          <a:prstGeom prst="rect">
            <a:avLst/>
          </a:prstGeom>
        </p:spPr>
      </p:pic>
      <p:pic>
        <p:nvPicPr>
          <p:cNvPr id="8" name="Picture 7" descr="UW travel services logo">
            <a:extLst>
              <a:ext uri="{FF2B5EF4-FFF2-40B4-BE49-F238E27FC236}">
                <a16:creationId xmlns:a16="http://schemas.microsoft.com/office/drawing/2014/main" id="{0477E7C5-BB8A-4D4F-8BEC-FD83AD7959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75" y="4646596"/>
            <a:ext cx="2511557" cy="408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550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r>
              <a:rPr lang="en-US"/>
              <a:t>Expense Report COVID analysis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8A824-2CB0-4503-A532-3BC92ED36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772" y="4555206"/>
            <a:ext cx="3364458" cy="574420"/>
          </a:xfrm>
          <a:prstGeom prst="rect">
            <a:avLst/>
          </a:prstGeom>
        </p:spPr>
      </p:pic>
      <p:pic>
        <p:nvPicPr>
          <p:cNvPr id="8" name="Picture 7" descr="UW travel services logo">
            <a:extLst>
              <a:ext uri="{FF2B5EF4-FFF2-40B4-BE49-F238E27FC236}">
                <a16:creationId xmlns:a16="http://schemas.microsoft.com/office/drawing/2014/main" id="{0477E7C5-BB8A-4D4F-8BEC-FD83AD7959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75" y="4646596"/>
            <a:ext cx="2511557" cy="408433"/>
          </a:xfrm>
          <a:prstGeom prst="rect">
            <a:avLst/>
          </a:prstGeom>
        </p:spPr>
      </p:pic>
      <p:graphicFrame>
        <p:nvGraphicFramePr>
          <p:cNvPr id="10" name="Chart 9" descr="Graph of expense report spend between August 2020 to January 2022">
            <a:extLst>
              <a:ext uri="{FF2B5EF4-FFF2-40B4-BE49-F238E27FC236}">
                <a16:creationId xmlns:a16="http://schemas.microsoft.com/office/drawing/2014/main" id="{9B38534E-B4A2-4971-AA6E-21B0D64E28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9655269"/>
              </p:ext>
            </p:extLst>
          </p:nvPr>
        </p:nvGraphicFramePr>
        <p:xfrm>
          <a:off x="307771" y="1520126"/>
          <a:ext cx="8337265" cy="3035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29684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r>
              <a:rPr lang="en-US"/>
              <a:t>UW Sustainability Travel Page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07772" y="1714686"/>
            <a:ext cx="4563773" cy="2251761"/>
          </a:xfrm>
          <a:prstGeom prst="rect">
            <a:avLst/>
          </a:prstGeo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NEW webpage added under ‘Resources’ drop down on home page for travel sustainability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Includes information regarding initiatives from the UW Sustainability Office related to professional travel reduction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 descr="Screenshot of UW travel services website">
            <a:extLst>
              <a:ext uri="{FF2B5EF4-FFF2-40B4-BE49-F238E27FC236}">
                <a16:creationId xmlns:a16="http://schemas.microsoft.com/office/drawing/2014/main" id="{E38AFFD0-E0CD-4157-B507-CD2FF48D63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972" y="1986607"/>
            <a:ext cx="3943842" cy="197984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E3BF0B9-D943-493C-BB18-98BCE42FCF66}"/>
              </a:ext>
            </a:extLst>
          </p:cNvPr>
          <p:cNvSpPr txBox="1"/>
          <p:nvPr/>
        </p:nvSpPr>
        <p:spPr>
          <a:xfrm>
            <a:off x="4696893" y="4221109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https://green.uw.edu/plan/professional-travel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8A824-2CB0-4503-A532-3BC92ED36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772" y="4555206"/>
            <a:ext cx="3364458" cy="574420"/>
          </a:xfrm>
          <a:prstGeom prst="rect">
            <a:avLst/>
          </a:prstGeom>
        </p:spPr>
      </p:pic>
      <p:pic>
        <p:nvPicPr>
          <p:cNvPr id="8" name="Picture 7" descr="UW travel services logo">
            <a:extLst>
              <a:ext uri="{FF2B5EF4-FFF2-40B4-BE49-F238E27FC236}">
                <a16:creationId xmlns:a16="http://schemas.microsoft.com/office/drawing/2014/main" id="{0477E7C5-BB8A-4D4F-8BEC-FD83AD7959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75" y="4646596"/>
            <a:ext cx="2511557" cy="408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501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r>
              <a:rPr lang="en-US"/>
              <a:t>Kele’s Travel Farewell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60375" y="1601024"/>
            <a:ext cx="8197114" cy="2251761"/>
          </a:xfrm>
          <a:prstGeom prst="rect">
            <a:avLst/>
          </a:prstGeo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Last day in travel will be February 11th, 2022</a:t>
            </a:r>
          </a:p>
          <a:p>
            <a:pPr marL="0" indent="0">
              <a:buNone/>
            </a:pPr>
            <a:endParaRPr lang="en-US" sz="200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Will be transitioning over to UW Finance Transformation to support the Operating Model team </a:t>
            </a:r>
          </a:p>
          <a:p>
            <a:pPr marL="0" indent="0">
              <a:buNone/>
            </a:pPr>
            <a:endParaRPr lang="en-US" sz="200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Thank you for all the great memories!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00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8A824-2CB0-4503-A532-3BC92ED36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772" y="4555206"/>
            <a:ext cx="3364458" cy="574420"/>
          </a:xfrm>
          <a:prstGeom prst="rect">
            <a:avLst/>
          </a:prstGeom>
        </p:spPr>
      </p:pic>
      <p:pic>
        <p:nvPicPr>
          <p:cNvPr id="8" name="Picture 7" descr="UW travel services logo">
            <a:extLst>
              <a:ext uri="{FF2B5EF4-FFF2-40B4-BE49-F238E27FC236}">
                <a16:creationId xmlns:a16="http://schemas.microsoft.com/office/drawing/2014/main" id="{0477E7C5-BB8A-4D4F-8BEC-FD83AD7959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75" y="4646596"/>
            <a:ext cx="2511557" cy="408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296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UW Brand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Custom 5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5DADE0513A4C46B1F1BAB7F5121D9E" ma:contentTypeVersion="12" ma:contentTypeDescription="Create a new document." ma:contentTypeScope="" ma:versionID="6f5778da535b9fd2f3f270c0dbffe558">
  <xsd:schema xmlns:xsd="http://www.w3.org/2001/XMLSchema" xmlns:xs="http://www.w3.org/2001/XMLSchema" xmlns:p="http://schemas.microsoft.com/office/2006/metadata/properties" xmlns:ns2="d9e691e4-bcf2-433e-a193-cf7440083b16" xmlns:ns3="6e1a2ea0-05b9-4caa-83bf-6f9c1f6def07" xmlns:ns4="ab06a5aa-8e31-4bdb-9b13-38c58a92ec8a" targetNamespace="http://schemas.microsoft.com/office/2006/metadata/properties" ma:root="true" ma:fieldsID="e79539bc3c1dd9ffa612c0e5abdb6863" ns2:_="" ns3:_="" ns4:_="">
    <xsd:import namespace="d9e691e4-bcf2-433e-a193-cf7440083b16"/>
    <xsd:import namespace="6e1a2ea0-05b9-4caa-83bf-6f9c1f6def07"/>
    <xsd:import namespace="ab06a5aa-8e31-4bdb-9b13-38c58a92ec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e691e4-bcf2-433e-a193-cf7440083b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20148b9-20a4-48a0-acba-ba52d68a37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1a2ea0-05b9-4caa-83bf-6f9c1f6def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06a5aa-8e31-4bdb-9b13-38c58a92ec8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df1b27-83dc-4f04-8f47-fa24306e2ff8}" ma:internalName="TaxCatchAll" ma:showField="CatchAllData" ma:web="6e1a2ea0-05b9-4caa-83bf-6f9c1f6def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06a5aa-8e31-4bdb-9b13-38c58a92ec8a" xsi:nil="true"/>
    <lcf76f155ced4ddcb4097134ff3c332f xmlns="d9e691e4-bcf2-433e-a193-cf7440083b1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38DF4E-B8B6-4970-95A2-AEBEF42AAE0F}">
  <ds:schemaRefs>
    <ds:schemaRef ds:uri="6e1a2ea0-05b9-4caa-83bf-6f9c1f6def07"/>
    <ds:schemaRef ds:uri="ab06a5aa-8e31-4bdb-9b13-38c58a92ec8a"/>
    <ds:schemaRef ds:uri="d9e691e4-bcf2-433e-a193-cf7440083b1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E2D2F27-ABC2-4B17-86C5-537579D7DC41}">
  <ds:schemaRefs>
    <ds:schemaRef ds:uri="http://schemas.microsoft.com/office/2006/metadata/properties"/>
    <ds:schemaRef ds:uri="d9e691e4-bcf2-433e-a193-cf7440083b16"/>
    <ds:schemaRef ds:uri="http://schemas.openxmlformats.org/package/2006/metadata/core-properties"/>
    <ds:schemaRef ds:uri="http://schemas.microsoft.com/office/2006/documentManagement/types"/>
    <ds:schemaRef ds:uri="6e1a2ea0-05b9-4caa-83bf-6f9c1f6def07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ab06a5aa-8e31-4bdb-9b13-38c58a92ec8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83FA3DA-6CE9-47B5-BAF3-9F3691110B5D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367</Words>
  <Application>Microsoft Office PowerPoint</Application>
  <PresentationFormat>On-screen Show (16:9)</PresentationFormat>
  <Paragraphs>65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Encode Sans Normal Black</vt:lpstr>
      <vt:lpstr>Lucida Grande</vt:lpstr>
      <vt:lpstr>Open Sans</vt:lpstr>
      <vt:lpstr>Open Sans Light</vt:lpstr>
      <vt:lpstr>Uni Sans</vt:lpstr>
      <vt:lpstr>Wingdings</vt:lpstr>
      <vt:lpstr>Office Theme</vt:lpstr>
      <vt:lpstr>Custom Design</vt:lpstr>
      <vt:lpstr>1_Custom Design</vt:lpstr>
      <vt:lpstr>Travel Information Meeting February 2022</vt:lpstr>
      <vt:lpstr> UW Travel Agency Page</vt:lpstr>
      <vt:lpstr>Ariba Scanning Policy</vt:lpstr>
      <vt:lpstr>Customer Service Topic: COVID Tests</vt:lpstr>
      <vt:lpstr> Expense Report COVID analysis</vt:lpstr>
      <vt:lpstr> UW Sustainability Travel Page</vt:lpstr>
      <vt:lpstr> Kele’s Travel Farewell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Samantha Dang</cp:lastModifiedBy>
  <cp:revision>1</cp:revision>
  <dcterms:created xsi:type="dcterms:W3CDTF">2014-10-14T00:51:43Z</dcterms:created>
  <dcterms:modified xsi:type="dcterms:W3CDTF">2026-05-04T23:00:21Z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0x010100395DADE0513A4C46B1F1BAB7F5121D9E</vt:lpwstr>
  </property>
  <property fmtid="{D5CDD505-2E9C-101B-9397-08002B2CF9AE}" pid="3" name="MediaServiceImageTags">
    <vt:lpwstr/>
  </property>
</Properties>
</file>