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93496" r:id="rId7"/>
    <p:sldMasterId id="2147493495" r:id="rId8"/>
  </p:sldMasterIdLst>
  <p:notesMasterIdLst>
    <p:notesMasterId r:id="rId29"/>
  </p:notesMasterIdLst>
  <p:sldIdLst>
    <p:sldId id="259" r:id="rId9"/>
    <p:sldId id="272" r:id="rId10"/>
    <p:sldId id="260" r:id="rId11"/>
    <p:sldId id="262" r:id="rId12"/>
    <p:sldId id="278" r:id="rId13"/>
    <p:sldId id="283" r:id="rId14"/>
    <p:sldId id="284" r:id="rId15"/>
    <p:sldId id="285" r:id="rId16"/>
    <p:sldId id="263" r:id="rId17"/>
    <p:sldId id="273" r:id="rId18"/>
    <p:sldId id="274" r:id="rId19"/>
    <p:sldId id="275" r:id="rId20"/>
    <p:sldId id="282" r:id="rId21"/>
    <p:sldId id="279" r:id="rId22"/>
    <p:sldId id="286" r:id="rId23"/>
    <p:sldId id="287" r:id="rId24"/>
    <p:sldId id="277" r:id="rId25"/>
    <p:sldId id="280" r:id="rId26"/>
    <p:sldId id="281" r:id="rId27"/>
    <p:sldId id="27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BD5F1-0091-4152-AB3F-1A3DEEE97AF2}" v="137" dt="2026-05-04T22:53:25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491"/>
      </p:guideLst>
    </p:cSldViewPr>
  </p:slideViewPr>
  <p:outlineViewPr>
    <p:cViewPr>
      <p:scale>
        <a:sx n="33" d="100"/>
        <a:sy n="33" d="100"/>
      </p:scale>
      <p:origin x="0" y="-42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F992C-1201-4037-B523-2F8F5FA1DB9A}" type="datetimeFigureOut"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D145-35B9-4583-86DD-5A58D100D7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Expenses aren't described as the description is dependent on whatever the person puts it as</a:t>
            </a:r>
            <a:endParaRPr lang="en-US" sz="120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A3CB7-4E27-4DD4-B341-8E70F0AD6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Admin approval similar to airfare admin approval for coach upgrades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Uber and Lyft receipts are always available in the app.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Full uber and </a:t>
            </a:r>
            <a:r>
              <a:rPr lang="en-US" err="1"/>
              <a:t>lyft</a:t>
            </a:r>
            <a:r>
              <a:rPr lang="en-US"/>
              <a:t> receipts will be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Flexibility for what is offered in developing countries. </a:t>
            </a:r>
            <a:r>
              <a:rPr lang="en-US" err="1"/>
              <a:t>Ie</a:t>
            </a:r>
            <a:r>
              <a:rPr lang="en-US"/>
              <a:t>. handwritten receipts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Admin approval is approve the business justification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AD145-35B9-4583-86DD-5A58D100D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Accounts payable granted exception to allow these as manual wire requests due to no in system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AD145-35B9-4583-86DD-5A58D100D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AD145-35B9-4583-86DD-5A58D100D7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14" name="Picture 13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7806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8838"/>
            <a:ext cx="8184662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9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1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178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14" name="Picture 13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899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4780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8838"/>
            <a:ext cx="8184662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9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O NOT USE - Library Background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night Blue Section Titl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48FC56E-67F4-8C48-9246-71C218FCA5CF}"/>
              </a:ext>
            </a:extLst>
          </p:cNvPr>
          <p:cNvSpPr/>
          <p:nvPr userDrawn="1"/>
        </p:nvSpPr>
        <p:spPr>
          <a:xfrm flipH="1">
            <a:off x="4410195" y="845344"/>
            <a:ext cx="328493" cy="338615"/>
          </a:xfrm>
          <a:custGeom>
            <a:avLst/>
            <a:gdLst>
              <a:gd name="connsiteX0" fmla="*/ 1751533 w 3505700"/>
              <a:gd name="connsiteY0" fmla="*/ 0 h 3613722"/>
              <a:gd name="connsiteX1" fmla="*/ 1533798 w 3505700"/>
              <a:gd name="connsiteY1" fmla="*/ 457478 h 3613722"/>
              <a:gd name="connsiteX2" fmla="*/ 1543708 w 3505700"/>
              <a:gd name="connsiteY2" fmla="*/ 1070962 h 3613722"/>
              <a:gd name="connsiteX3" fmla="*/ 0 w 3505700"/>
              <a:gd name="connsiteY3" fmla="*/ 2243077 h 3613722"/>
              <a:gd name="connsiteX4" fmla="*/ 0 w 3505700"/>
              <a:gd name="connsiteY4" fmla="*/ 2610490 h 3613722"/>
              <a:gd name="connsiteX5" fmla="*/ 1557502 w 3505700"/>
              <a:gd name="connsiteY5" fmla="*/ 1924884 h 3613722"/>
              <a:gd name="connsiteX6" fmla="*/ 1576062 w 3505700"/>
              <a:gd name="connsiteY6" fmla="*/ 3073855 h 3613722"/>
              <a:gd name="connsiteX7" fmla="*/ 1163547 w 3505700"/>
              <a:gd name="connsiteY7" fmla="*/ 3387542 h 3613722"/>
              <a:gd name="connsiteX8" fmla="*/ 1153750 w 3505700"/>
              <a:gd name="connsiteY8" fmla="*/ 3613722 h 3613722"/>
              <a:gd name="connsiteX9" fmla="*/ 1752851 w 3505700"/>
              <a:gd name="connsiteY9" fmla="*/ 3455746 h 3613722"/>
              <a:gd name="connsiteX10" fmla="*/ 2351952 w 3505700"/>
              <a:gd name="connsiteY10" fmla="*/ 3613722 h 3613722"/>
              <a:gd name="connsiteX11" fmla="*/ 2342155 w 3505700"/>
              <a:gd name="connsiteY11" fmla="*/ 3387542 h 3613722"/>
              <a:gd name="connsiteX12" fmla="*/ 1929312 w 3505700"/>
              <a:gd name="connsiteY12" fmla="*/ 3073605 h 3613722"/>
              <a:gd name="connsiteX13" fmla="*/ 1946865 w 3505700"/>
              <a:gd name="connsiteY13" fmla="*/ 1924296 h 3613722"/>
              <a:gd name="connsiteX14" fmla="*/ 3505700 w 3505700"/>
              <a:gd name="connsiteY14" fmla="*/ 2610489 h 3613722"/>
              <a:gd name="connsiteX15" fmla="*/ 3505700 w 3505700"/>
              <a:gd name="connsiteY15" fmla="*/ 2243076 h 3613722"/>
              <a:gd name="connsiteX16" fmla="*/ 1959922 w 3505700"/>
              <a:gd name="connsiteY16" fmla="*/ 1069389 h 3613722"/>
              <a:gd name="connsiteX17" fmla="*/ 1969268 w 3505700"/>
              <a:gd name="connsiteY17" fmla="*/ 457478 h 3613722"/>
              <a:gd name="connsiteX18" fmla="*/ 1751533 w 3505700"/>
              <a:gd name="connsiteY18" fmla="*/ 0 h 36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5700" h="3613722">
                <a:moveTo>
                  <a:pt x="1751533" y="0"/>
                </a:moveTo>
                <a:cubicBezTo>
                  <a:pt x="1644131" y="0"/>
                  <a:pt x="1554522" y="196396"/>
                  <a:pt x="1533798" y="457478"/>
                </a:cubicBezTo>
                <a:lnTo>
                  <a:pt x="1543708" y="1070962"/>
                </a:lnTo>
                <a:lnTo>
                  <a:pt x="0" y="2243077"/>
                </a:lnTo>
                <a:lnTo>
                  <a:pt x="0" y="2610490"/>
                </a:lnTo>
                <a:lnTo>
                  <a:pt x="1557502" y="1924884"/>
                </a:lnTo>
                <a:lnTo>
                  <a:pt x="1576062" y="3073855"/>
                </a:lnTo>
                <a:lnTo>
                  <a:pt x="1163547" y="3387542"/>
                </a:lnTo>
                <a:lnTo>
                  <a:pt x="1153750" y="3613722"/>
                </a:lnTo>
                <a:lnTo>
                  <a:pt x="1752851" y="3455746"/>
                </a:lnTo>
                <a:lnTo>
                  <a:pt x="2351952" y="3613722"/>
                </a:lnTo>
                <a:lnTo>
                  <a:pt x="2342155" y="3387542"/>
                </a:lnTo>
                <a:lnTo>
                  <a:pt x="1929312" y="3073605"/>
                </a:lnTo>
                <a:lnTo>
                  <a:pt x="1946865" y="1924296"/>
                </a:lnTo>
                <a:lnTo>
                  <a:pt x="3505700" y="2610489"/>
                </a:lnTo>
                <a:lnTo>
                  <a:pt x="3505700" y="2243076"/>
                </a:lnTo>
                <a:lnTo>
                  <a:pt x="1959922" y="1069389"/>
                </a:lnTo>
                <a:lnTo>
                  <a:pt x="1969268" y="457478"/>
                </a:lnTo>
                <a:cubicBezTo>
                  <a:pt x="1948544" y="196396"/>
                  <a:pt x="1858935" y="0"/>
                  <a:pt x="175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6F7A1-DF85-A640-9F94-78B8F1A3B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7853" y="1278467"/>
            <a:ext cx="6912864" cy="1407980"/>
          </a:xfrm>
        </p:spPr>
        <p:txBody>
          <a:bodyPr lIns="0" tIns="0" rIns="0" bIns="0" anchor="b">
            <a:noAutofit/>
          </a:bodyPr>
          <a:lstStyle>
            <a:lvl1pPr marL="0" algn="ctr" defTabSz="685800" rtl="0" eaLnBrk="1" latinLnBrk="0" hangingPunct="1">
              <a:lnSpc>
                <a:spcPts val="4523"/>
              </a:lnSpc>
              <a:defRPr lang="en-US" sz="405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headline 54pt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2568B-DAB6-274A-BD51-B1227B294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425" y="2692931"/>
            <a:ext cx="6915150" cy="863433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685800" rtl="0" eaLnBrk="1" latinLnBrk="0" hangingPunct="1">
              <a:buNone/>
              <a:defRPr lang="en-US" sz="135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54CE3-74FF-CD4E-9564-CF555469C9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69171-ABE4-7241-A680-5A9D13B3E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6CDAB-24C9-EE4C-98F8-CBFCDBA1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0" y="4674396"/>
            <a:ext cx="562307" cy="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702" userDrawn="1">
          <p15:clr>
            <a:srgbClr val="FBAE40"/>
          </p15:clr>
        </p15:guide>
        <p15:guide id="3" pos="5058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620" userDrawn="1">
          <p15:clr>
            <a:srgbClr val="FBAE40"/>
          </p15:clr>
        </p15:guide>
        <p15:guide id="6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11700" y="1217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" name="Picture 4" descr="ALASKA_00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bg>
      <p:bgPr>
        <a:solidFill>
          <a:schemeClr val="bg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11700" y="509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>
              <a:spcBef>
                <a:spcPts val="0"/>
              </a:spcBef>
              <a:buFont typeface="Century Gothic"/>
              <a:defRPr cap="none" baseline="0">
                <a:solidFill>
                  <a:srgbClr val="4D4D4D"/>
                </a:solidFill>
                <a:latin typeface="AS Circular" panose="020B0804020101010102" pitchFamily="34" charset="0"/>
                <a:ea typeface="AS Circular" panose="020B0804020101010102" pitchFamily="34" charset="0"/>
                <a:cs typeface="AS Circular" panose="020B0804020101010102" pitchFamily="34" charset="0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11700" y="1217275"/>
            <a:ext cx="4173214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>
              <a:spcBef>
                <a:spcPts val="0"/>
              </a:spcBef>
              <a:buFont typeface="Century Gothic"/>
              <a:defRPr cap="none" baseline="0">
                <a:solidFill>
                  <a:srgbClr val="4D4D4D"/>
                </a:solidFill>
                <a:latin typeface="AS Circular Light" panose="020B0404020101020102" pitchFamily="34" charset="0"/>
                <a:ea typeface="AS Circular Light" panose="020B0404020101020102" pitchFamily="34" charset="0"/>
                <a:cs typeface="AS Circular Light" panose="020B0404020101020102" pitchFamily="34" charset="0"/>
                <a:sym typeface="Century Gothic"/>
              </a:defRPr>
            </a:lvl1pPr>
            <a:lvl2pPr lvl="1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buFont typeface="Century Gothic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62636" y="1204464"/>
            <a:ext cx="4169664" cy="3416400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S Circular Light" panose="020B0404020101020102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LASKA_002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00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4478" y="1520986"/>
            <a:ext cx="7175045" cy="522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92A0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069"/>
              </a:lnSpc>
            </a:pPr>
            <a:fld id="{81D60167-4931-47E6-BA6A-407CBD079E47}" type="slidenum">
              <a:rPr dirty="0"/>
              <a:pPr marL="28575">
                <a:lnSpc>
                  <a:spcPts val="1069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9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4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ze Blue Sidebar Section Photo/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F8F4C4-0CCD-E349-99AE-BCE6D920DD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4826" y="3235569"/>
            <a:ext cx="4400549" cy="1099039"/>
          </a:xfrm>
        </p:spPr>
        <p:txBody>
          <a:bodyPr>
            <a:noAutofit/>
          </a:bodyPr>
          <a:lstStyle>
            <a:lvl1pPr marL="214313" indent="-214313" algn="l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  <a:defRPr lang="en-US" sz="1800" kern="1200" baseline="0" dirty="0">
                <a:solidFill>
                  <a:srgbClr val="7A7D8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8A7A7-E820-4E45-A735-C2C63DF1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171-ABE4-7241-A680-5A9D13B3EE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F6379-EEA4-3B4B-8BE3-6A7780E1C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4825" y="307731"/>
            <a:ext cx="4400550" cy="2540977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189CD-AC0D-434A-99A2-9926643F054D}"/>
              </a:ext>
            </a:extLst>
          </p:cNvPr>
          <p:cNvSpPr/>
          <p:nvPr userDrawn="1"/>
        </p:nvSpPr>
        <p:spPr>
          <a:xfrm>
            <a:off x="0" y="0"/>
            <a:ext cx="362874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3304617C-1D24-4244-929E-10CCDCCA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73" y="1611577"/>
            <a:ext cx="2743200" cy="994172"/>
          </a:xfr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523"/>
              </a:lnSpc>
              <a:spcBef>
                <a:spcPct val="0"/>
              </a:spcBef>
              <a:buNone/>
              <a:defRPr lang="en-US" sz="4050" b="1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CAF503D-CF53-D449-AF5C-F63C59985F3B}"/>
              </a:ext>
            </a:extLst>
          </p:cNvPr>
          <p:cNvSpPr/>
          <p:nvPr userDrawn="1"/>
        </p:nvSpPr>
        <p:spPr>
          <a:xfrm flipH="1">
            <a:off x="1650127" y="921091"/>
            <a:ext cx="328493" cy="338615"/>
          </a:xfrm>
          <a:custGeom>
            <a:avLst/>
            <a:gdLst>
              <a:gd name="connsiteX0" fmla="*/ 1751533 w 3505700"/>
              <a:gd name="connsiteY0" fmla="*/ 0 h 3613722"/>
              <a:gd name="connsiteX1" fmla="*/ 1533798 w 3505700"/>
              <a:gd name="connsiteY1" fmla="*/ 457478 h 3613722"/>
              <a:gd name="connsiteX2" fmla="*/ 1543708 w 3505700"/>
              <a:gd name="connsiteY2" fmla="*/ 1070962 h 3613722"/>
              <a:gd name="connsiteX3" fmla="*/ 0 w 3505700"/>
              <a:gd name="connsiteY3" fmla="*/ 2243077 h 3613722"/>
              <a:gd name="connsiteX4" fmla="*/ 0 w 3505700"/>
              <a:gd name="connsiteY4" fmla="*/ 2610490 h 3613722"/>
              <a:gd name="connsiteX5" fmla="*/ 1557502 w 3505700"/>
              <a:gd name="connsiteY5" fmla="*/ 1924884 h 3613722"/>
              <a:gd name="connsiteX6" fmla="*/ 1576062 w 3505700"/>
              <a:gd name="connsiteY6" fmla="*/ 3073855 h 3613722"/>
              <a:gd name="connsiteX7" fmla="*/ 1163547 w 3505700"/>
              <a:gd name="connsiteY7" fmla="*/ 3387542 h 3613722"/>
              <a:gd name="connsiteX8" fmla="*/ 1153750 w 3505700"/>
              <a:gd name="connsiteY8" fmla="*/ 3613722 h 3613722"/>
              <a:gd name="connsiteX9" fmla="*/ 1752851 w 3505700"/>
              <a:gd name="connsiteY9" fmla="*/ 3455746 h 3613722"/>
              <a:gd name="connsiteX10" fmla="*/ 2351952 w 3505700"/>
              <a:gd name="connsiteY10" fmla="*/ 3613722 h 3613722"/>
              <a:gd name="connsiteX11" fmla="*/ 2342155 w 3505700"/>
              <a:gd name="connsiteY11" fmla="*/ 3387542 h 3613722"/>
              <a:gd name="connsiteX12" fmla="*/ 1929312 w 3505700"/>
              <a:gd name="connsiteY12" fmla="*/ 3073605 h 3613722"/>
              <a:gd name="connsiteX13" fmla="*/ 1946865 w 3505700"/>
              <a:gd name="connsiteY13" fmla="*/ 1924296 h 3613722"/>
              <a:gd name="connsiteX14" fmla="*/ 3505700 w 3505700"/>
              <a:gd name="connsiteY14" fmla="*/ 2610489 h 3613722"/>
              <a:gd name="connsiteX15" fmla="*/ 3505700 w 3505700"/>
              <a:gd name="connsiteY15" fmla="*/ 2243076 h 3613722"/>
              <a:gd name="connsiteX16" fmla="*/ 1959922 w 3505700"/>
              <a:gd name="connsiteY16" fmla="*/ 1069389 h 3613722"/>
              <a:gd name="connsiteX17" fmla="*/ 1969268 w 3505700"/>
              <a:gd name="connsiteY17" fmla="*/ 457478 h 3613722"/>
              <a:gd name="connsiteX18" fmla="*/ 1751533 w 3505700"/>
              <a:gd name="connsiteY18" fmla="*/ 0 h 36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5700" h="3613722">
                <a:moveTo>
                  <a:pt x="1751533" y="0"/>
                </a:moveTo>
                <a:cubicBezTo>
                  <a:pt x="1644131" y="0"/>
                  <a:pt x="1554522" y="196396"/>
                  <a:pt x="1533798" y="457478"/>
                </a:cubicBezTo>
                <a:lnTo>
                  <a:pt x="1543708" y="1070962"/>
                </a:lnTo>
                <a:lnTo>
                  <a:pt x="0" y="2243077"/>
                </a:lnTo>
                <a:lnTo>
                  <a:pt x="0" y="2610490"/>
                </a:lnTo>
                <a:lnTo>
                  <a:pt x="1557502" y="1924884"/>
                </a:lnTo>
                <a:lnTo>
                  <a:pt x="1576062" y="3073855"/>
                </a:lnTo>
                <a:lnTo>
                  <a:pt x="1163547" y="3387542"/>
                </a:lnTo>
                <a:lnTo>
                  <a:pt x="1153750" y="3613722"/>
                </a:lnTo>
                <a:lnTo>
                  <a:pt x="1752851" y="3455746"/>
                </a:lnTo>
                <a:lnTo>
                  <a:pt x="2351952" y="3613722"/>
                </a:lnTo>
                <a:lnTo>
                  <a:pt x="2342155" y="3387542"/>
                </a:lnTo>
                <a:lnTo>
                  <a:pt x="1929312" y="3073605"/>
                </a:lnTo>
                <a:lnTo>
                  <a:pt x="1946865" y="1924296"/>
                </a:lnTo>
                <a:lnTo>
                  <a:pt x="3505700" y="2610489"/>
                </a:lnTo>
                <a:lnTo>
                  <a:pt x="3505700" y="2243076"/>
                </a:lnTo>
                <a:lnTo>
                  <a:pt x="1959922" y="1069389"/>
                </a:lnTo>
                <a:lnTo>
                  <a:pt x="1969268" y="457478"/>
                </a:lnTo>
                <a:cubicBezTo>
                  <a:pt x="1948544" y="196396"/>
                  <a:pt x="1858935" y="0"/>
                  <a:pt x="175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44055-4F41-CD4B-A659-64DC85925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73" y="2895601"/>
            <a:ext cx="2743200" cy="1196837"/>
          </a:xfrm>
        </p:spPr>
        <p:txBody>
          <a:bodyPr numCol="1" spcCol="73152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685800" rtl="0" eaLnBrk="1" latinLnBrk="0" hangingPunct="1">
              <a:buNone/>
              <a:defRPr lang="en-US" sz="135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685800" rtl="0" eaLnBrk="1" latinLnBrk="0" hangingPunct="1">
              <a:buNone/>
              <a:defRPr lang="en-US" sz="135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B588F-81A0-3D4A-86EC-985C4011E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4634260"/>
            <a:ext cx="937260" cy="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18" userDrawn="1">
          <p15:clr>
            <a:srgbClr val="FBAE40"/>
          </p15:clr>
        </p15:guide>
        <p15:guide id="2" pos="509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ze Blue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7A1-DF85-A640-9F94-78B8F1A3B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0729" y="658681"/>
            <a:ext cx="7077947" cy="1790700"/>
          </a:xfrm>
        </p:spPr>
        <p:txBody>
          <a:bodyPr lIns="0" tIns="0" rIns="0" bIns="0" anchor="b">
            <a:noAutofit/>
          </a:bodyPr>
          <a:lstStyle>
            <a:lvl1pPr marL="0" algn="l" defTabSz="685800" rtl="0" eaLnBrk="1" latinLnBrk="0" hangingPunct="1">
              <a:defRPr lang="en-US" sz="4050" b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add headline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1A9F1-1D0C-2F45-938D-FAA78649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0728" y="2525932"/>
            <a:ext cx="7074647" cy="1168004"/>
          </a:xfr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ts val="3473"/>
              </a:lnSpc>
              <a:buNone/>
              <a:defRPr lang="en-US" sz="33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add subhead 44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Indent to get your name here 24pt</a:t>
            </a:r>
          </a:p>
          <a:p>
            <a:pPr lvl="1"/>
            <a:r>
              <a:rPr lang="en-US"/>
              <a:t>Month, Year 24pt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B4FE7-A03C-E04F-8003-AB4CDDB691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B19BB0-9AF0-A546-90D3-920379C5C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096FE-B052-0D48-819E-4507F9D8E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0" y="4674396"/>
            <a:ext cx="562307" cy="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11745-CF65-F74B-A4B5-9DE1A44D6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" y="0"/>
            <a:ext cx="9135174" cy="5143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A4F3B6-16F7-C44B-A7E4-949EAA501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2266060"/>
            <a:ext cx="5211783" cy="1718072"/>
          </a:xfrm>
        </p:spPr>
        <p:txBody>
          <a:bodyPr lIns="0" tIns="0" rIns="0" bIns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100" kern="1200" dirty="0" smtClean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sections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750D5-0C1B-2F40-AC74-4C429A730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1206661"/>
            <a:ext cx="5208608" cy="877370"/>
          </a:xfrm>
        </p:spPr>
        <p:txBody>
          <a:bodyPr lIns="0" tIns="0" rIns="0" bIns="0" anchor="b">
            <a:noAutofit/>
          </a:bodyPr>
          <a:lstStyle>
            <a:lvl1pPr marL="0" algn="l" defTabSz="685800" rtl="0" eaLnBrk="1" latinLnBrk="0" hangingPunct="1">
              <a:defRPr lang="en-US" sz="2700" b="1" kern="1200" cap="none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TOC</a:t>
            </a:r>
          </a:p>
        </p:txBody>
      </p:sp>
    </p:spTree>
    <p:extLst>
      <p:ext uri="{BB962C8B-B14F-4D97-AF65-F5344CB8AC3E}">
        <p14:creationId xmlns:p14="http://schemas.microsoft.com/office/powerpoint/2010/main" val="41579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DCD28C-06D4-E34D-956F-80B7F3DBC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3087" y="1032769"/>
            <a:ext cx="7300913" cy="4110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0BF90-B0BE-C044-8CF8-DA05F040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95" y="1575996"/>
            <a:ext cx="3775880" cy="1089075"/>
          </a:xfrm>
        </p:spPr>
        <p:txBody>
          <a:bodyPr lIns="0" tIns="0" rIns="0" bIns="0" anchor="b">
            <a:normAutofit/>
          </a:bodyPr>
          <a:lstStyle>
            <a:lvl1pPr>
              <a:defRPr lang="en-US" sz="2400" b="1" kern="1200" cap="none" baseline="0" dirty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BA28F-229C-464E-AF1E-F346EE1E85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9405" y="2691039"/>
            <a:ext cx="3775970" cy="52093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US" sz="1800" kern="1200" cap="none" baseline="0" dirty="0" smtClean="0">
                <a:solidFill>
                  <a:srgbClr val="16466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lang="en-US" sz="1800" kern="1200" dirty="0" smtClean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lang="en-US" sz="1800" kern="1200" dirty="0">
                <a:solidFill>
                  <a:srgbClr val="16466A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F78937-3650-294F-9EE9-57B2813A638C}"/>
              </a:ext>
            </a:extLst>
          </p:cNvPr>
          <p:cNvCxnSpPr/>
          <p:nvPr userDrawn="1"/>
        </p:nvCxnSpPr>
        <p:spPr>
          <a:xfrm>
            <a:off x="4452340" y="1494892"/>
            <a:ext cx="0" cy="1887968"/>
          </a:xfrm>
          <a:prstGeom prst="line">
            <a:avLst/>
          </a:prstGeom>
          <a:ln w="28575">
            <a:solidFill>
              <a:srgbClr val="164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6DFC99B-3577-48D9-85C5-2F49092BC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" y="1551924"/>
            <a:ext cx="4382107" cy="15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510"/>
            <a:ext cx="1371600" cy="92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06718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1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55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72000">
              <a:srgbClr val="4B2E8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7" r:id="rId1"/>
    <p:sldLayoutId id="2147493498" r:id="rId2"/>
    <p:sldLayoutId id="2147493499" r:id="rId3"/>
    <p:sldLayoutId id="2147493500" r:id="rId4"/>
    <p:sldLayoutId id="214749350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  <p:sldLayoutId id="2147493503" r:id="rId2"/>
    <p:sldLayoutId id="2147493492" r:id="rId3"/>
    <p:sldLayoutId id="2147493493" r:id="rId4"/>
    <p:sldLayoutId id="2147493494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vel@uw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finance.uw.edu/ps/how-to-pay/field-advances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44993"/>
            <a:ext cx="7999553" cy="2641756"/>
          </a:xfrm>
        </p:spPr>
        <p:txBody>
          <a:bodyPr lIns="91440" tIns="45720" rIns="91440" bIns="45720" anchor="b"/>
          <a:lstStyle/>
          <a:p>
            <a:r>
              <a:rPr lang="en-US" dirty="0">
                <a:latin typeface="Open Sans Bold"/>
                <a:ea typeface="Open Sans Bold"/>
                <a:cs typeface="Open Sans Bold"/>
              </a:rPr>
              <a:t>Travel Information Meeting July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BACB-C70E-44A8-8EC8-CADA5BE6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2" y="4189039"/>
            <a:ext cx="4533900" cy="866775"/>
          </a:xfrm>
          <a:prstGeom prst="rect">
            <a:avLst/>
          </a:prstGeom>
        </p:spPr>
      </p:pic>
      <p:pic>
        <p:nvPicPr>
          <p:cNvPr id="4" name="Picture 3" descr="UW Travel services logo">
            <a:extLst>
              <a:ext uri="{FF2B5EF4-FFF2-40B4-BE49-F238E27FC236}">
                <a16:creationId xmlns:a16="http://schemas.microsoft.com/office/drawing/2014/main" id="{E3F51EC9-FD23-45E6-954C-CC856100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498507"/>
            <a:ext cx="3012924" cy="4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CB16B2-CEEA-10F8-55B2-3968F808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Reimbursements to Employees with foreign bank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C33BD-383A-AF84-ADA9-FF2634A31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430630"/>
            <a:ext cx="8197114" cy="236590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Applies to employees receiving foreign payroll wires</a:t>
            </a:r>
          </a:p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Notify Travel Services at </a:t>
            </a:r>
            <a:r>
              <a:rPr lang="en-US" dirty="0">
                <a:solidFill>
                  <a:schemeClr val="accent6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travel@uw.edu</a:t>
            </a:r>
          </a:p>
          <a:p>
            <a:pPr lvl="1">
              <a:buFont typeface="Wingdings"/>
              <a:buChar char="Ø"/>
            </a:pPr>
            <a:r>
              <a:rPr lang="en-US" sz="1800" dirty="0">
                <a:latin typeface="Open Sans"/>
                <a:ea typeface="Open Sans"/>
                <a:cs typeface="Open Sans"/>
              </a:rPr>
              <a:t>Provide ER#</a:t>
            </a:r>
          </a:p>
          <a:p>
            <a:pPr lvl="1">
              <a:buFont typeface="Wingdings"/>
              <a:buChar char="Ø"/>
            </a:pPr>
            <a:r>
              <a:rPr lang="en-US" sz="1800" dirty="0">
                <a:latin typeface="Open Sans"/>
                <a:ea typeface="Open Sans"/>
                <a:cs typeface="Open Sans"/>
              </a:rPr>
              <a:t>Provide $ amount being wired</a:t>
            </a:r>
          </a:p>
          <a:p>
            <a:pPr lvl="1">
              <a:buFont typeface="Wingdings"/>
              <a:buChar char="Ø"/>
            </a:pPr>
            <a:r>
              <a:rPr lang="en-US" sz="1800" dirty="0">
                <a:latin typeface="Open Sans"/>
                <a:ea typeface="Open Sans"/>
                <a:cs typeface="Open Sans"/>
              </a:rPr>
              <a:t>Attach a filled-out wire form.</a:t>
            </a:r>
          </a:p>
          <a:p>
            <a:pPr>
              <a:buFont typeface="Wingdings"/>
              <a:buChar char="Ø"/>
            </a:pPr>
            <a:endParaRPr lang="en-US" sz="200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 descr="Bank account - Free business and finance icons">
            <a:extLst>
              <a:ext uri="{FF2B5EF4-FFF2-40B4-BE49-F238E27FC236}">
                <a16:creationId xmlns:a16="http://schemas.microsoft.com/office/drawing/2014/main" id="{290E15DB-8026-99DD-44B2-D7F06B475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12" y="2762732"/>
            <a:ext cx="2244042" cy="22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BC9D8-BAE7-B296-EB1B-D3D0AF88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NEF Form update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5DA30-2373-61F4-C4AC-6D5EB274A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000">
                <a:latin typeface="Open Sans"/>
                <a:ea typeface="Open Sans"/>
                <a:cs typeface="Open Sans"/>
              </a:rPr>
              <a:t>Attempt to fix the unchecking personal time box bug in browsers</a:t>
            </a:r>
          </a:p>
          <a:p>
            <a:pPr>
              <a:buFont typeface="Wingdings"/>
              <a:buChar char="Ø"/>
            </a:pPr>
            <a:r>
              <a:rPr lang="en-US" sz="2000">
                <a:latin typeface="Open Sans"/>
                <a:ea typeface="Open Sans"/>
                <a:cs typeface="Open Sans"/>
              </a:rPr>
              <a:t>Updated “UW Box #” field to “Phone Number”</a:t>
            </a:r>
          </a:p>
          <a:p>
            <a:pPr>
              <a:buFont typeface="Wingdings"/>
              <a:buChar char="Ø"/>
            </a:pPr>
            <a:r>
              <a:rPr lang="en-US" sz="2000">
                <a:latin typeface="Open Sans"/>
                <a:ea typeface="Open Sans"/>
                <a:cs typeface="Open Sans"/>
              </a:rPr>
              <a:t>Suggestions? Email us!</a:t>
            </a:r>
          </a:p>
          <a:p>
            <a:pPr>
              <a:buFont typeface="Wingdings"/>
              <a:buChar char="Ø"/>
            </a:pPr>
            <a:r>
              <a:rPr lang="en-US" sz="2000">
                <a:latin typeface="Open Sans"/>
                <a:ea typeface="Open Sans"/>
                <a:cs typeface="Open Sans"/>
              </a:rPr>
              <a:t>Still accepting the previous one but recommend the new one</a:t>
            </a:r>
          </a:p>
        </p:txBody>
      </p:sp>
      <p:pic>
        <p:nvPicPr>
          <p:cNvPr id="4" name="Picture 3" descr="Form - Free security icons">
            <a:extLst>
              <a:ext uri="{FF2B5EF4-FFF2-40B4-BE49-F238E27FC236}">
                <a16:creationId xmlns:a16="http://schemas.microsoft.com/office/drawing/2014/main" id="{6139A258-4CC8-DD1A-EFA5-5B329B6E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79" y="3278009"/>
            <a:ext cx="1787001" cy="17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6993A2-8A8A-5ACE-7251-B71D6F3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Workday Updates</a:t>
            </a:r>
            <a:endParaRPr lang="en-US">
              <a:solidFill>
                <a:srgbClr val="4B2E83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815CE-D40F-E08E-4E2B-2A6F9289F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434066"/>
            <a:ext cx="5889412" cy="3053147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Per Diem - Legacy/Reduced Expense Item has been replaced by the Reduced and Legacy Per Diem Expense Item Group (see photo)</a:t>
            </a:r>
          </a:p>
          <a:p>
            <a:pPr>
              <a:buFont typeface="Wingdings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Reduced Per Diem – Meals only, similar to Ariba's Override Field, reimbursing less than per diem rate or a custom lower than per diem rate </a:t>
            </a:r>
          </a:p>
          <a:p>
            <a:pPr>
              <a:buFont typeface="Wingdings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Legacy Per Diem – Meals &amp; Lodging,  travel prior to 2023</a:t>
            </a:r>
          </a:p>
          <a:p>
            <a:pPr>
              <a:buFont typeface="Wingdings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Includes inputting Travel Status Start/End Dates and Times</a:t>
            </a:r>
          </a:p>
        </p:txBody>
      </p:sp>
      <p:pic>
        <p:nvPicPr>
          <p:cNvPr id="5" name="Picture 4" descr="Workday expense item screenshot">
            <a:extLst>
              <a:ext uri="{FF2B5EF4-FFF2-40B4-BE49-F238E27FC236}">
                <a16:creationId xmlns:a16="http://schemas.microsoft.com/office/drawing/2014/main" id="{C5B732D8-0405-5B58-6F4B-B2FBC30F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86" y="247408"/>
            <a:ext cx="2686959" cy="45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6993A2-8A8A-5ACE-7251-B71D6F3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Workday Updates </a:t>
            </a:r>
            <a:endParaRPr lang="en-US" dirty="0">
              <a:solidFill>
                <a:srgbClr val="4B2E83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Picture 4" descr="How to Sign-in to Workday, Workday Adaptive Planning and Workday Peakon  Employee Voice | Workday US">
            <a:extLst>
              <a:ext uri="{FF2B5EF4-FFF2-40B4-BE49-F238E27FC236}">
                <a16:creationId xmlns:a16="http://schemas.microsoft.com/office/drawing/2014/main" id="{1A295392-BE7F-A1B0-883C-34BBA62C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68" y="65374"/>
            <a:ext cx="2374256" cy="1598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815CE-D40F-E08E-4E2B-2A6F9289F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434066"/>
            <a:ext cx="8558822" cy="3053147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 Progress - Request for Non-Employees (Students, Visitors, Candidates) to be reimbursed through the "Expense Report for Non-Worker" module</a:t>
            </a:r>
          </a:p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 Progress – Per Diem Integration – Working with UW-IT on a back-end system to upload per diem more efficiently </a:t>
            </a:r>
          </a:p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 Progress - Company Errors for UWM Spend Authorization and Expense Report Reconciliation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Pre-Encumbrance vs Travel Advance</a:t>
            </a:r>
            <a:endParaRPr lang="en-US" sz="1600" dirty="0"/>
          </a:p>
        </p:txBody>
      </p:sp>
      <p:pic>
        <p:nvPicPr>
          <p:cNvPr id="4" name="Picture 3" descr="screenshot of spend authorization amounts ">
            <a:extLst>
              <a:ext uri="{FF2B5EF4-FFF2-40B4-BE49-F238E27FC236}">
                <a16:creationId xmlns:a16="http://schemas.microsoft.com/office/drawing/2014/main" id="{4E5B5A4F-BC4D-E96D-DD4F-090980CC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87" y="4207820"/>
            <a:ext cx="48863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EA7A9-B577-5E83-5463-C535F8DD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Submitted Questions</a:t>
            </a:r>
            <a:endParaRPr lang="en-US" dirty="0">
              <a:latin typeface="Open Sans"/>
            </a:endParaRPr>
          </a:p>
        </p:txBody>
      </p:sp>
      <p:pic>
        <p:nvPicPr>
          <p:cNvPr id="4" name="Picture 3" descr="Question mark - Free shapes and symbols icons">
            <a:extLst>
              <a:ext uri="{FF2B5EF4-FFF2-40B4-BE49-F238E27FC236}">
                <a16:creationId xmlns:a16="http://schemas.microsoft.com/office/drawing/2014/main" id="{477042CD-1DD2-2264-2A03-369645D5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27" y="71618"/>
            <a:ext cx="1404878" cy="13470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4895A-BFD4-B961-E29E-FA45C4B82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481450"/>
            <a:ext cx="8197114" cy="236590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Flight Receipts – What is pertinent information on an itemized airfare receipt? 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Origin and Destination 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Flight Dates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Flight Class (Fare Class)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Breakdown of Costs (Total Amount, Add-Ons, Taxes, Fees)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488B-4891-7F0B-3E88-3D6A8A2F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-993775"/>
            <a:ext cx="8184662" cy="993775"/>
          </a:xfrm>
        </p:spPr>
        <p:txBody>
          <a:bodyPr anchor="b"/>
          <a:lstStyle/>
          <a:p>
            <a:r>
              <a:rPr lang="en-US" dirty="0"/>
              <a:t>Submitted Questions Part 2</a:t>
            </a:r>
          </a:p>
        </p:txBody>
      </p:sp>
      <p:pic>
        <p:nvPicPr>
          <p:cNvPr id="10" name="Picture 9" descr="screenshot of airfare receipt ">
            <a:extLst>
              <a:ext uri="{FF2B5EF4-FFF2-40B4-BE49-F238E27FC236}">
                <a16:creationId xmlns:a16="http://schemas.microsoft.com/office/drawing/2014/main" id="{44092B36-013B-8D1E-9450-EC4A3358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4" y="0"/>
            <a:ext cx="73692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38A3-9326-C454-0B12-CFF3FE47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-993775"/>
            <a:ext cx="8184662" cy="993775"/>
          </a:xfrm>
        </p:spPr>
        <p:txBody>
          <a:bodyPr anchor="b"/>
          <a:lstStyle/>
          <a:p>
            <a:r>
              <a:rPr lang="en-US" dirty="0"/>
              <a:t>Submitted Questions Part 3</a:t>
            </a:r>
          </a:p>
        </p:txBody>
      </p:sp>
      <p:pic>
        <p:nvPicPr>
          <p:cNvPr id="3" name="Picture 2" descr="screenshot of airfare receipt ">
            <a:extLst>
              <a:ext uri="{FF2B5EF4-FFF2-40B4-BE49-F238E27FC236}">
                <a16:creationId xmlns:a16="http://schemas.microsoft.com/office/drawing/2014/main" id="{242CD286-F255-63B9-057E-9F7626E3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986"/>
            <a:ext cx="9144000" cy="34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EA7A9-B577-5E83-5463-C535F8DD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Submitted Questions Part 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4895A-BFD4-B961-E29E-FA45C4B82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416342"/>
            <a:ext cx="8182646" cy="3653584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Additional Driver - What if the 2nd driver is a driving for medical reasons? What if someone else drives because the UW traveler cannot drive? 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2nd Driver for medical reasons must be reviewed by the DSO as a travel medical accommodation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If the traveler is not able to drive and another person must drive, the additional driver must be on UW business. Ex: A person from the Collaborator's Team or Sending another from the Department</a:t>
            </a:r>
          </a:p>
        </p:txBody>
      </p:sp>
      <p:pic>
        <p:nvPicPr>
          <p:cNvPr id="4" name="Picture 3" descr="Question mark - Free shapes and symbols icons">
            <a:extLst>
              <a:ext uri="{FF2B5EF4-FFF2-40B4-BE49-F238E27FC236}">
                <a16:creationId xmlns:a16="http://schemas.microsoft.com/office/drawing/2014/main" id="{477042CD-1DD2-2264-2A03-369645D5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75" y="71618"/>
            <a:ext cx="1564030" cy="15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EA7A9-B577-5E83-5463-C535F8DD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Submitted Questions Part 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4895A-BFD4-B961-E29E-FA45C4B82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416342"/>
            <a:ext cx="8385202" cy="3653584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Rural Travel: Is there approved documentation to use on how to handle reimbursements for rural places? These include cash societies or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receiptless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locations for research such as the Amazon or other remote locations. </a:t>
            </a:r>
            <a:endParaRPr lang="en-US" sz="2000" dirty="0">
              <a:solidFill>
                <a:srgbClr val="4B2E83"/>
              </a:solidFill>
            </a:endParaRPr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Will depend on the type of expense, this is on a case-by-case basis and it is recommended to email Travel Services 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For travel to remote locations, it is recommended to request a </a:t>
            </a:r>
            <a:r>
              <a:rPr lang="en-US" dirty="0">
                <a:solidFill>
                  <a:schemeClr val="accent6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Field Advance</a:t>
            </a:r>
            <a:r>
              <a:rPr lang="en-US" dirty="0">
                <a:latin typeface="Open Sans"/>
                <a:ea typeface="Open Sans"/>
                <a:cs typeface="Open Sans"/>
              </a:rPr>
              <a:t>. Field Advances are for conducting UW business in places where credit card or check are not accepted.</a:t>
            </a:r>
            <a:endParaRPr lang="en-US" dirty="0"/>
          </a:p>
          <a:p>
            <a:pPr lvl="1">
              <a:buFont typeface="Courier New"/>
              <a:buChar char="o"/>
            </a:pP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  <p:pic>
        <p:nvPicPr>
          <p:cNvPr id="4" name="Picture 3" descr="Question mark - Free shapes and symbols icons">
            <a:extLst>
              <a:ext uri="{FF2B5EF4-FFF2-40B4-BE49-F238E27FC236}">
                <a16:creationId xmlns:a16="http://schemas.microsoft.com/office/drawing/2014/main" id="{477042CD-1DD2-2264-2A03-369645D59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61" y="71618"/>
            <a:ext cx="1397644" cy="13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EA7A9-B577-5E83-5463-C535F8DD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Submitted Questions Part 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4895A-BFD4-B961-E29E-FA45C4B82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391" y="1416342"/>
            <a:ext cx="8681803" cy="3653584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sz="180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Alternatives to Flying: Is this quantitative (miles or hours between destinations)? For example, in the case of driving from Pasadena to Berkeley, do we need to include a flight comparison to show how much airfare would have cost?</a:t>
            </a:r>
            <a:endParaRPr lang="en-US" sz="1800" dirty="0">
              <a:solidFill>
                <a:srgbClr val="4B2E83"/>
              </a:solidFill>
            </a:endParaRPr>
          </a:p>
          <a:p>
            <a:pPr lvl="1">
              <a:buFont typeface="Wingdings"/>
              <a:buChar char="Ø"/>
            </a:pPr>
            <a:r>
              <a:rPr lang="en-US" sz="1800" dirty="0">
                <a:latin typeface="Open Sans"/>
                <a:ea typeface="Open Sans"/>
                <a:cs typeface="Open Sans"/>
              </a:rPr>
              <a:t>The department must determine (1) what is the most economical method (pre-trip approval process) and (2) if driving vs flying is a personal preference for the traveler</a:t>
            </a:r>
            <a:endParaRPr lang="en-US" sz="1800" dirty="0"/>
          </a:p>
          <a:p>
            <a:pPr lvl="2">
              <a:buFont typeface="Wingdings"/>
              <a:buChar char="§"/>
            </a:pPr>
            <a:r>
              <a:rPr lang="en-US" dirty="0">
                <a:latin typeface="Open Sans"/>
                <a:ea typeface="Open Sans"/>
                <a:cs typeface="Open Sans"/>
              </a:rPr>
              <a:t>If it is personal preference, a flight comparison must be obtained and the lesser cost between the mileage vs flight will be reimbursed</a:t>
            </a:r>
            <a:endParaRPr lang="en-US" dirty="0"/>
          </a:p>
          <a:p>
            <a:pPr lvl="2">
              <a:buFont typeface="Wingdings"/>
              <a:buChar char="§"/>
            </a:pPr>
            <a:r>
              <a:rPr lang="en-US" dirty="0">
                <a:latin typeface="Open Sans"/>
                <a:ea typeface="Open Sans"/>
                <a:cs typeface="Open Sans"/>
              </a:rPr>
              <a:t>If it is not personal preference, no further action is to be taken</a:t>
            </a:r>
            <a:endParaRPr lang="en-US" dirty="0"/>
          </a:p>
          <a:p>
            <a:pPr lvl="1">
              <a:buFont typeface="Wingdings"/>
              <a:buChar char="Ø"/>
            </a:pP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  <p:pic>
        <p:nvPicPr>
          <p:cNvPr id="4" name="Picture 3" descr="Question mark - Free shapes and symbols icons">
            <a:extLst>
              <a:ext uri="{FF2B5EF4-FFF2-40B4-BE49-F238E27FC236}">
                <a16:creationId xmlns:a16="http://schemas.microsoft.com/office/drawing/2014/main" id="{477042CD-1DD2-2264-2A03-369645D5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861" y="71618"/>
            <a:ext cx="1397644" cy="13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830" y="662278"/>
            <a:ext cx="8184662" cy="574421"/>
          </a:xfrm>
        </p:spPr>
        <p:txBody>
          <a:bodyPr lIns="91440" tIns="45720" rIns="91440" bIns="45720" anchor="t"/>
          <a:lstStyle/>
          <a:p>
            <a:r>
              <a:rPr lang="en-US">
                <a:latin typeface="Open Sans"/>
              </a:rPr>
              <a:t>Agenda</a:t>
            </a:r>
          </a:p>
        </p:txBody>
      </p:sp>
      <p:pic>
        <p:nvPicPr>
          <p:cNvPr id="2" name="Picture 1" descr="Travel - Free travel icons">
            <a:extLst>
              <a:ext uri="{FF2B5EF4-FFF2-40B4-BE49-F238E27FC236}">
                <a16:creationId xmlns:a16="http://schemas.microsoft.com/office/drawing/2014/main" id="{21199672-B5A0-1839-A578-2E745FBF8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91" y="187365"/>
            <a:ext cx="1773820" cy="17738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7772" y="1582615"/>
            <a:ext cx="8528456" cy="298938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Alaska Airlines 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Open Sans"/>
                <a:ea typeface="Open Sans"/>
                <a:cs typeface="Open Sans"/>
              </a:rPr>
              <a:t>DSO/ADA Update &amp; Q&amp;A with DSO team</a:t>
            </a:r>
            <a:endParaRPr lang="en-US" sz="180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Car Service Policy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Mobile Payment Services updates (Venmo, </a:t>
            </a:r>
            <a:r>
              <a:rPr lang="en-US" sz="180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Paypal</a:t>
            </a: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etc.)</a:t>
            </a:r>
            <a:endParaRPr lang="en-US" sz="1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Reimbursements to Employees with foreign bank accounts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New Reduced/legacy per diem expense items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NEF Form update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WD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Questions</a:t>
            </a:r>
            <a:endParaRPr lang="en-US" sz="18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8A824-2CB0-4503-A532-3BC92ED3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72" y="4555206"/>
            <a:ext cx="3364458" cy="574420"/>
          </a:xfrm>
          <a:prstGeom prst="rect">
            <a:avLst/>
          </a:prstGeom>
        </p:spPr>
      </p:pic>
      <p:pic>
        <p:nvPicPr>
          <p:cNvPr id="8" name="Picture 7" descr="UW travel services logo">
            <a:extLst>
              <a:ext uri="{FF2B5EF4-FFF2-40B4-BE49-F238E27FC236}">
                <a16:creationId xmlns:a16="http://schemas.microsoft.com/office/drawing/2014/main" id="{0477E7C5-BB8A-4D4F-8BEC-FD83AD795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646596"/>
            <a:ext cx="2511557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1AF8-3782-876D-19DC-BE723D3D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Open Sans Bold"/>
              </a:rPr>
              <a:t>Questions? </a:t>
            </a:r>
          </a:p>
        </p:txBody>
      </p:sp>
    </p:spTree>
    <p:extLst>
      <p:ext uri="{BB962C8B-B14F-4D97-AF65-F5344CB8AC3E}">
        <p14:creationId xmlns:p14="http://schemas.microsoft.com/office/powerpoint/2010/main" val="25940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390DD7-4999-EFA4-DC91-707AE845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>
                <a:latin typeface="Open Sans Bold"/>
              </a:rPr>
              <a:t>Alaska Airlines Presentation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F020A-0793-85D0-F544-0B646AA54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>
                <a:latin typeface="Open Sans"/>
                <a:ea typeface="Open Sans"/>
                <a:cs typeface="Open Sans"/>
              </a:rPr>
              <a:t>Dan Nevill &amp; Gina Olan</a:t>
            </a:r>
            <a:endParaRPr lang="en-US"/>
          </a:p>
        </p:txBody>
      </p:sp>
      <p:pic>
        <p:nvPicPr>
          <p:cNvPr id="4" name="Picture 3" descr="Alaska Airlines logo">
            <a:extLst>
              <a:ext uri="{FF2B5EF4-FFF2-40B4-BE49-F238E27FC236}">
                <a16:creationId xmlns:a16="http://schemas.microsoft.com/office/drawing/2014/main" id="{40C2A625-C973-C734-9B2A-A71D1C74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37" y="3325043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B3A18-D1A6-3F10-E582-D6FBCAB6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>
                <a:latin typeface="Open Sans"/>
                <a:ea typeface="Open Sans"/>
                <a:cs typeface="Open Sans"/>
              </a:rPr>
              <a:t>DSO/ADA Update</a:t>
            </a:r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2B7756-71E3-5C03-91B5-6B0D530ACE2C}"/>
              </a:ext>
            </a:extLst>
          </p:cNvPr>
          <p:cNvSpPr txBox="1">
            <a:spLocks/>
          </p:cNvSpPr>
          <p:nvPr/>
        </p:nvSpPr>
        <p:spPr>
          <a:xfrm>
            <a:off x="462391" y="1520876"/>
            <a:ext cx="8493715" cy="28939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Required documentation has been simplified to only a comment on reimbursement requests. An email from the DSO confirming accommodation has been removed</a:t>
            </a:r>
            <a:endParaRPr lang="en-US" sz="1600" dirty="0"/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It is the department's responsibility to keep the letter of approval on file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Annual renewal is now only required for those who </a:t>
            </a:r>
            <a:r>
              <a:rPr lang="en-US" sz="1600" u="sng" dirty="0">
                <a:latin typeface="Open Sans"/>
                <a:ea typeface="Open Sans"/>
                <a:cs typeface="Open Sans"/>
              </a:rPr>
              <a:t>do not</a:t>
            </a:r>
            <a:r>
              <a:rPr lang="en-US" sz="1600" dirty="0">
                <a:latin typeface="Open Sans"/>
                <a:ea typeface="Open Sans"/>
                <a:cs typeface="Open Sans"/>
              </a:rPr>
              <a:t> have permanent conditions</a:t>
            </a:r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Travelers are required to obtain prior approval before the travel takes place</a:t>
            </a:r>
            <a:endParaRPr lang="en-US" sz="1600"/>
          </a:p>
          <a:p>
            <a:pPr>
              <a:buFont typeface="Wingdings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If the travel has taken place with no prior approval, the traveler must work with their department on receiving a post-travel approval:</a:t>
            </a:r>
            <a:endParaRPr lang="en-US" sz="1600"/>
          </a:p>
          <a:p>
            <a:pPr lvl="1">
              <a:buFont typeface="Courier New"/>
              <a:buChar char="o"/>
            </a:pPr>
            <a:r>
              <a:rPr lang="en-US" sz="140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Dean/VP/Vice Provost (First/Business Class)</a:t>
            </a:r>
          </a:p>
          <a:p>
            <a:pPr lvl="1">
              <a:buFont typeface="Courier New"/>
              <a:buChar char="o"/>
            </a:pPr>
            <a:r>
              <a:rPr lang="en-US" sz="140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Administrator (Main Cabin/Economy Upgrade)</a:t>
            </a:r>
          </a:p>
          <a:p>
            <a:pPr marL="0" indent="0">
              <a:buNone/>
            </a:pPr>
            <a:endParaRPr lang="en-US" sz="1400" b="0" dirty="0">
              <a:solidFill>
                <a:srgbClr val="373A3C"/>
              </a:solidFill>
            </a:endParaRPr>
          </a:p>
          <a:p>
            <a:pPr>
              <a:buFont typeface="Wingdings"/>
              <a:buChar char="Ø"/>
            </a:pP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  <p:pic>
        <p:nvPicPr>
          <p:cNvPr id="7" name="Picture 6" descr="Accessibility - Free icons">
            <a:extLst>
              <a:ext uri="{FF2B5EF4-FFF2-40B4-BE49-F238E27FC236}">
                <a16:creationId xmlns:a16="http://schemas.microsoft.com/office/drawing/2014/main" id="{0CEDCDFA-A390-152F-27B1-565786F8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481" y="259705"/>
            <a:ext cx="1332537" cy="13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B3A18-D1A6-3F10-E582-D6FBCAB6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Car Service Policy updates</a:t>
            </a:r>
            <a:endParaRPr lang="en-US">
              <a:latin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BAF29-519F-4A28-51AB-FC4AEA0C9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210" y="1502068"/>
            <a:ext cx="8189970" cy="257306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latin typeface="Open Sans"/>
                <a:ea typeface="Open Sans"/>
                <a:cs typeface="Open Sans"/>
              </a:rPr>
              <a:t>For travel taken on and after 09.01.2024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Admin Approval for Car Service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upgrades and fees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Open Sans"/>
                <a:ea typeface="Open Sans"/>
                <a:cs typeface="Open Sans"/>
              </a:rPr>
              <a:t>New admin approval 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latin typeface="Open Sans"/>
                <a:ea typeface="Open Sans"/>
                <a:cs typeface="Open Sans"/>
              </a:rPr>
              <a:t>Business Justification &amp; Approval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Open Sans"/>
                <a:ea typeface="Open Sans"/>
                <a:cs typeface="Open Sans"/>
              </a:rPr>
              <a:t>All Car Service expenses will require receipts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Car services will no longer be included under the $75 misc. expense receipt exception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/>
                <a:ea typeface="Open Sans"/>
                <a:cs typeface="Open Sans"/>
              </a:rPr>
              <a:t>If unsure whether a receipt is acceptable, please contact us!</a:t>
            </a:r>
          </a:p>
        </p:txBody>
      </p:sp>
      <p:pic>
        <p:nvPicPr>
          <p:cNvPr id="5" name="Picture 4" descr="Car service upgrade form example">
            <a:extLst>
              <a:ext uri="{FF2B5EF4-FFF2-40B4-BE49-F238E27FC236}">
                <a16:creationId xmlns:a16="http://schemas.microsoft.com/office/drawing/2014/main" id="{58BC4DCD-CE2D-4EC8-20F9-C688D282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90" y="371354"/>
            <a:ext cx="2935027" cy="25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83A8A3-B45A-791D-468A-F619372E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Uber</a:t>
            </a:r>
            <a:endParaRPr lang="en-US" dirty="0"/>
          </a:p>
        </p:txBody>
      </p:sp>
      <p:pic>
        <p:nvPicPr>
          <p:cNvPr id="4" name="Picture 3" descr="A screenshot of a receipt">
            <a:extLst>
              <a:ext uri="{FF2B5EF4-FFF2-40B4-BE49-F238E27FC236}">
                <a16:creationId xmlns:a16="http://schemas.microsoft.com/office/drawing/2014/main" id="{A599597F-C5BA-7FFB-A947-7041F2C4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6" y="489856"/>
            <a:ext cx="3709108" cy="37800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64A70-4695-4F9E-F5F1-57D7246D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7768" y="2816265"/>
            <a:ext cx="342900" cy="1114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5AA52-289F-06CE-A494-802A4DA0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Lyft</a:t>
            </a:r>
          </a:p>
        </p:txBody>
      </p:sp>
      <p:pic>
        <p:nvPicPr>
          <p:cNvPr id="7" name="Picture 6" descr="A screenshot of a payment&#10;">
            <a:extLst>
              <a:ext uri="{FF2B5EF4-FFF2-40B4-BE49-F238E27FC236}">
                <a16:creationId xmlns:a16="http://schemas.microsoft.com/office/drawing/2014/main" id="{35FA4901-F9D8-DA16-76BF-245ED658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52" y="1192666"/>
            <a:ext cx="3453494" cy="29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1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4F999-C32F-E748-7AB3-57AF3B43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Taxi</a:t>
            </a:r>
            <a:endParaRPr lang="en-US" dirty="0"/>
          </a:p>
        </p:txBody>
      </p:sp>
      <p:pic>
        <p:nvPicPr>
          <p:cNvPr id="4" name="Picture 3" descr="Taxi receipt Template | PosterMyWall">
            <a:extLst>
              <a:ext uri="{FF2B5EF4-FFF2-40B4-BE49-F238E27FC236}">
                <a16:creationId xmlns:a16="http://schemas.microsoft.com/office/drawing/2014/main" id="{B40B1DDB-1F56-9824-C5F6-8BE1BD77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3" y="1861457"/>
            <a:ext cx="2743200" cy="1828800"/>
          </a:xfrm>
          <a:prstGeom prst="rect">
            <a:avLst/>
          </a:prstGeom>
        </p:spPr>
      </p:pic>
      <p:pic>
        <p:nvPicPr>
          <p:cNvPr id="5" name="Picture 4" descr="London Taxi Receipt Stock Photo - Alamy">
            <a:extLst>
              <a:ext uri="{FF2B5EF4-FFF2-40B4-BE49-F238E27FC236}">
                <a16:creationId xmlns:a16="http://schemas.microsoft.com/office/drawing/2014/main" id="{9EE8FFE4-D935-95CB-2A58-B1EAF360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93" y="370407"/>
            <a:ext cx="2743199" cy="2933113"/>
          </a:xfrm>
          <a:prstGeom prst="rect">
            <a:avLst/>
          </a:prstGeom>
        </p:spPr>
      </p:pic>
      <p:pic>
        <p:nvPicPr>
          <p:cNvPr id="6" name="Picture 5" descr="FREE 27+ Taxi Receipt Sample, PDF, MS Word, Google Docs, Photoshop,  Illustrator, Apple Pages, Apple Numbers, Illustrator, InDesign">
            <a:extLst>
              <a:ext uri="{FF2B5EF4-FFF2-40B4-BE49-F238E27FC236}">
                <a16:creationId xmlns:a16="http://schemas.microsoft.com/office/drawing/2014/main" id="{A8DA1DBB-B4A8-7AB9-533B-46C74E28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70" y="963930"/>
            <a:ext cx="2036717" cy="29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162BEA-2906-CFDB-4F98-4E22459B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Open Sans"/>
                <a:ea typeface="Open Sans"/>
                <a:cs typeface="Open Sans"/>
              </a:rPr>
              <a:t>Mobile Payment Services Update (Venmo, </a:t>
            </a:r>
            <a:r>
              <a:rPr lang="en-US" sz="3200" dirty="0" err="1">
                <a:latin typeface="Open Sans"/>
                <a:ea typeface="Open Sans"/>
                <a:cs typeface="Open Sans"/>
              </a:rPr>
              <a:t>Paypal</a:t>
            </a:r>
            <a:r>
              <a:rPr lang="en-US" sz="3200" dirty="0">
                <a:latin typeface="Open Sans"/>
                <a:ea typeface="Open Sans"/>
                <a:cs typeface="Open Sans"/>
              </a:rPr>
              <a:t>, etc.)</a:t>
            </a:r>
            <a:endParaRPr lang="en-US" dirty="0"/>
          </a:p>
        </p:txBody>
      </p:sp>
      <p:pic>
        <p:nvPicPr>
          <p:cNvPr id="5" name="Picture 4" descr="Update icons for free download | Freepik">
            <a:extLst>
              <a:ext uri="{FF2B5EF4-FFF2-40B4-BE49-F238E27FC236}">
                <a16:creationId xmlns:a16="http://schemas.microsoft.com/office/drawing/2014/main" id="{78B7AF91-4770-D79E-1741-9B005044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05" y="368219"/>
            <a:ext cx="1028700" cy="10359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3408C-E145-C0D7-BF47-55F922A1C9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163" y="1593507"/>
            <a:ext cx="8319709" cy="2830721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After collaborating with Internal Audit, Venmo, PayPal and other mobile payment services will not require additional documentation such as bank or credit card statements</a:t>
            </a:r>
          </a:p>
          <a:p>
            <a:pPr>
              <a:buFont typeface="Wingdings"/>
              <a:buChar char="Ø"/>
            </a:pPr>
            <a:r>
              <a:rPr lang="en-US" dirty="0">
                <a:latin typeface="Open Sans"/>
                <a:ea typeface="Open Sans"/>
                <a:cs typeface="Open Sans"/>
              </a:rPr>
              <a:t>Policy regarding Exchanging of Funds using these types of payments will continue to be upheld</a:t>
            </a:r>
          </a:p>
        </p:txBody>
      </p:sp>
    </p:spTree>
    <p:extLst>
      <p:ext uri="{BB962C8B-B14F-4D97-AF65-F5344CB8AC3E}">
        <p14:creationId xmlns:p14="http://schemas.microsoft.com/office/powerpoint/2010/main" val="38947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5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d9e691e4-bcf2-433e-a193-cf7440083b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DADE0513A4C46B1F1BAB7F5121D9E" ma:contentTypeVersion="12" ma:contentTypeDescription="Create a new document." ma:contentTypeScope="" ma:versionID="6f5778da535b9fd2f3f270c0dbffe558">
  <xsd:schema xmlns:xsd="http://www.w3.org/2001/XMLSchema" xmlns:xs="http://www.w3.org/2001/XMLSchema" xmlns:p="http://schemas.microsoft.com/office/2006/metadata/properties" xmlns:ns2="d9e691e4-bcf2-433e-a193-cf7440083b16" xmlns:ns3="6e1a2ea0-05b9-4caa-83bf-6f9c1f6def07" xmlns:ns4="ab06a5aa-8e31-4bdb-9b13-38c58a92ec8a" targetNamespace="http://schemas.microsoft.com/office/2006/metadata/properties" ma:root="true" ma:fieldsID="e79539bc3c1dd9ffa612c0e5abdb6863" ns2:_="" ns3:_="" ns4:_="">
    <xsd:import namespace="d9e691e4-bcf2-433e-a193-cf7440083b16"/>
    <xsd:import namespace="6e1a2ea0-05b9-4caa-83bf-6f9c1f6def07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691e4-bcf2-433e-a193-cf7440083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a2ea0-05b9-4caa-83bf-6f9c1f6de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df1b27-83dc-4f04-8f47-fa24306e2ff8}" ma:internalName="TaxCatchAll" ma:showField="CatchAllData" ma:web="6e1a2ea0-05b9-4caa-83bf-6f9c1f6de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3826B-E67D-4CA1-B5EA-691FD88426FA}">
  <ds:schemaRefs>
    <ds:schemaRef ds:uri="6e1a2ea0-05b9-4caa-83bf-6f9c1f6def07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9e691e4-bcf2-433e-a193-cf7440083b16"/>
    <ds:schemaRef ds:uri="http://schemas.microsoft.com/office/infopath/2007/PartnerControls"/>
    <ds:schemaRef ds:uri="http://purl.org/dc/elements/1.1/"/>
    <ds:schemaRef ds:uri="http://purl.org/dc/terms/"/>
    <ds:schemaRef ds:uri="ab06a5aa-8e31-4bdb-9b13-38c58a92ec8a"/>
  </ds:schemaRefs>
</ds:datastoreItem>
</file>

<file path=customXml/itemProps2.xml><?xml version="1.0" encoding="utf-8"?>
<ds:datastoreItem xmlns:ds="http://schemas.openxmlformats.org/officeDocument/2006/customXml" ds:itemID="{E4018FF7-24E9-43D5-9CA4-A15A2D9F59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59A2C-E0AF-49F6-AFDA-FA83D0F33F40}">
  <ds:schemaRefs>
    <ds:schemaRef ds:uri="6e1a2ea0-05b9-4caa-83bf-6f9c1f6def07"/>
    <ds:schemaRef ds:uri="ab06a5aa-8e31-4bdb-9b13-38c58a92ec8a"/>
    <ds:schemaRef ds:uri="d9e691e4-bcf2-433e-a193-cf7440083b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943</Words>
  <Application>Microsoft Office PowerPoint</Application>
  <PresentationFormat>On-screen Show (16:9)</PresentationFormat>
  <Paragraphs>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AS Circular</vt:lpstr>
      <vt:lpstr>AS Circular Light</vt:lpstr>
      <vt:lpstr>Calibri</vt:lpstr>
      <vt:lpstr>Calibri Light</vt:lpstr>
      <vt:lpstr>Century Gothic</vt:lpstr>
      <vt:lpstr>Courier New</vt:lpstr>
      <vt:lpstr>Encode Sans Normal Black</vt:lpstr>
      <vt:lpstr>Helvetica</vt:lpstr>
      <vt:lpstr>Lucida Grande</vt:lpstr>
      <vt:lpstr>Open Sans</vt:lpstr>
      <vt:lpstr>Open Sans Bold</vt:lpstr>
      <vt:lpstr>Open Sans Light</vt:lpstr>
      <vt:lpstr>Uni Sans</vt:lpstr>
      <vt:lpstr>Wingdings</vt:lpstr>
      <vt:lpstr>Office Theme</vt:lpstr>
      <vt:lpstr>Custom Design</vt:lpstr>
      <vt:lpstr>1_Custom Design</vt:lpstr>
      <vt:lpstr>Office Theme</vt:lpstr>
      <vt:lpstr>1_Custom Design</vt:lpstr>
      <vt:lpstr>Travel Information Meeting July 2024</vt:lpstr>
      <vt:lpstr>Agenda</vt:lpstr>
      <vt:lpstr>Alaska Airlines Presentation</vt:lpstr>
      <vt:lpstr>DSO/ADA Update</vt:lpstr>
      <vt:lpstr>Car Service Policy updates</vt:lpstr>
      <vt:lpstr>Uber</vt:lpstr>
      <vt:lpstr>Lyft</vt:lpstr>
      <vt:lpstr>Taxi</vt:lpstr>
      <vt:lpstr>Mobile Payment Services Update (Venmo, Paypal, etc.)</vt:lpstr>
      <vt:lpstr>Reimbursements to Employees with foreign bank accounts</vt:lpstr>
      <vt:lpstr>NEF Form update</vt:lpstr>
      <vt:lpstr>Workday Updates</vt:lpstr>
      <vt:lpstr>Workday Updates </vt:lpstr>
      <vt:lpstr>Submitted Questions</vt:lpstr>
      <vt:lpstr>Submitted Questions Part 2</vt:lpstr>
      <vt:lpstr>Submitted Questions Part 3</vt:lpstr>
      <vt:lpstr>Submitted Questions Part 4</vt:lpstr>
      <vt:lpstr>Submitted Questions Part 5</vt:lpstr>
      <vt:lpstr>Submitted Questions Part 6</vt:lpstr>
      <vt:lpstr>Questions?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Samantha Dang</cp:lastModifiedBy>
  <cp:revision>188</cp:revision>
  <dcterms:created xsi:type="dcterms:W3CDTF">2014-10-14T00:51:43Z</dcterms:created>
  <dcterms:modified xsi:type="dcterms:W3CDTF">2026-05-04T22:54:00Z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0x010100395DADE0513A4C46B1F1BAB7F5121D9E</vt:lpwstr>
  </property>
  <property fmtid="{D5CDD505-2E9C-101B-9397-08002B2CF9AE}" pid="3" name="MediaServiceImageTags">
    <vt:lpwstr/>
  </property>
</Properties>
</file>