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93496" r:id="rId7"/>
    <p:sldMasterId id="2147493495" r:id="rId8"/>
  </p:sldMasterIdLst>
  <p:notesMasterIdLst>
    <p:notesMasterId r:id="rId25"/>
  </p:notesMasterIdLst>
  <p:sldIdLst>
    <p:sldId id="259" r:id="rId9"/>
    <p:sldId id="272" r:id="rId10"/>
    <p:sldId id="256" r:id="rId11"/>
    <p:sldId id="257" r:id="rId12"/>
    <p:sldId id="258" r:id="rId13"/>
    <p:sldId id="279" r:id="rId14"/>
    <p:sldId id="280" r:id="rId15"/>
    <p:sldId id="261" r:id="rId16"/>
    <p:sldId id="262" r:id="rId17"/>
    <p:sldId id="263" r:id="rId18"/>
    <p:sldId id="274" r:id="rId19"/>
    <p:sldId id="275" r:id="rId20"/>
    <p:sldId id="276" r:id="rId21"/>
    <p:sldId id="277" r:id="rId22"/>
    <p:sldId id="278" r:id="rId23"/>
    <p:sldId id="271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4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4ACF79-0246-4BBA-AF6F-7C586E7FE308}" v="74" dt="2026-05-04T22:23:22.6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3" autoAdjust="0"/>
  </p:normalViewPr>
  <p:slideViewPr>
    <p:cSldViewPr snapToGrid="0">
      <p:cViewPr>
        <p:scale>
          <a:sx n="75" d="100"/>
          <a:sy n="75" d="100"/>
        </p:scale>
        <p:origin x="2634" y="1134"/>
      </p:cViewPr>
      <p:guideLst>
        <p:guide orient="horz" pos="1620"/>
        <p:guide pos="491"/>
      </p:guideLst>
    </p:cSldViewPr>
  </p:slideViewPr>
  <p:outlineViewPr>
    <p:cViewPr>
      <p:scale>
        <a:sx n="33" d="100"/>
        <a:sy n="33" d="100"/>
      </p:scale>
      <p:origin x="0" y="-153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F992C-1201-4037-B523-2F8F5FA1DB9A}" type="datetimeFigureOut">
              <a:t>5/4/2026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AD145-35B9-4583-86DD-5A58D100D7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92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accent2">
                    <a:lumMod val="50000"/>
                  </a:schemeClr>
                </a:solidFill>
                <a:latin typeface="Open Sans"/>
                <a:ea typeface="Open Sans"/>
                <a:cs typeface="Open Sans"/>
              </a:rPr>
              <a:t>Expenses aren't described as the description is dependent on whatever the person puts it as</a:t>
            </a:r>
            <a:endParaRPr lang="en-US" sz="120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A3CB7-4E27-4DD4-B341-8E70F0AD67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4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107"/>
            <a:ext cx="2416273" cy="212486"/>
          </a:xfrm>
          <a:prstGeom prst="rect">
            <a:avLst/>
          </a:prstGeom>
        </p:spPr>
      </p:pic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9025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7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828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Graphics can go here – </a:t>
            </a:r>
            <a:br>
              <a:rPr lang="en-US"/>
            </a:br>
            <a:r>
              <a:rPr lang="en-US"/>
              <a:t>replace this box with your image or chart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72210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009"/>
            <a:ext cx="2425226" cy="213273"/>
          </a:xfrm>
          <a:prstGeom prst="rect">
            <a:avLst/>
          </a:prstGeom>
        </p:spPr>
      </p:pic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pic>
        <p:nvPicPr>
          <p:cNvPr id="14" name="Picture 13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6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478068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381" y="1364403"/>
            <a:ext cx="1103781" cy="96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/>
              <a:t>SUB-HEADER HERE (UNI SANS REGULAR, 24 PT.)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8838"/>
            <a:ext cx="8184662" cy="993775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9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Graphics can go here – </a:t>
            </a:r>
            <a:br>
              <a:rPr lang="en-US"/>
            </a:br>
            <a:r>
              <a:rPr lang="en-US"/>
              <a:t>replace this box with your image or chart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72210" cy="993775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4B2E83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E93CA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062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107"/>
            <a:ext cx="2416273" cy="212486"/>
          </a:xfrm>
          <a:prstGeom prst="rect">
            <a:avLst/>
          </a:prstGeom>
        </p:spPr>
      </p:pic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902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107178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/>
              <a:t>SUB-HEADER HERE (UNI SANS REGULAR, 24 PT.)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70622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8181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1071783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923" y="369733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78592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10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Graphics can go here – </a:t>
            </a:r>
            <a:br>
              <a:rPr lang="en-US"/>
            </a:br>
            <a:r>
              <a:rPr lang="en-US"/>
              <a:t>replace this box with your image or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70622"/>
            <a:ext cx="8172210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8654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599009"/>
            <a:ext cx="2425226" cy="213273"/>
          </a:xfrm>
          <a:prstGeom prst="rect">
            <a:avLst/>
          </a:prstGeom>
        </p:spPr>
      </p:pic>
      <p:pic>
        <p:nvPicPr>
          <p:cNvPr id="13" name="Picture 12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3426449"/>
            <a:ext cx="1600200" cy="139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pic>
        <p:nvPicPr>
          <p:cNvPr id="14" name="Picture 13" descr="W Logo_Purple_2685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8996"/>
            <a:ext cx="1371600" cy="923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6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47806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381" y="1364403"/>
            <a:ext cx="1103781" cy="96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/>
              <a:t>SUB-HEADER HERE (UNI SANS REGULAR, 24 PT.)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8838"/>
            <a:ext cx="8184662" cy="993775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9031" y="1363508"/>
            <a:ext cx="1103781" cy="96362"/>
          </a:xfrm>
          <a:prstGeom prst="rect">
            <a:avLst/>
          </a:prstGeom>
        </p:spPr>
      </p:pic>
      <p:sp>
        <p:nvSpPr>
          <p:cNvPr id="9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Graphics can go here – </a:t>
            </a:r>
            <a:br>
              <a:rPr lang="en-US"/>
            </a:br>
            <a:r>
              <a:rPr lang="en-US"/>
              <a:t>replace this box with your image or chart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72210" cy="993775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DO NOT USE - Library Background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46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dnight Blue Section Title 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548FC56E-67F4-8C48-9246-71C218FCA5CF}"/>
              </a:ext>
            </a:extLst>
          </p:cNvPr>
          <p:cNvSpPr/>
          <p:nvPr userDrawn="1"/>
        </p:nvSpPr>
        <p:spPr>
          <a:xfrm flipH="1">
            <a:off x="4410195" y="845344"/>
            <a:ext cx="328493" cy="338615"/>
          </a:xfrm>
          <a:custGeom>
            <a:avLst/>
            <a:gdLst>
              <a:gd name="connsiteX0" fmla="*/ 1751533 w 3505700"/>
              <a:gd name="connsiteY0" fmla="*/ 0 h 3613722"/>
              <a:gd name="connsiteX1" fmla="*/ 1533798 w 3505700"/>
              <a:gd name="connsiteY1" fmla="*/ 457478 h 3613722"/>
              <a:gd name="connsiteX2" fmla="*/ 1543708 w 3505700"/>
              <a:gd name="connsiteY2" fmla="*/ 1070962 h 3613722"/>
              <a:gd name="connsiteX3" fmla="*/ 0 w 3505700"/>
              <a:gd name="connsiteY3" fmla="*/ 2243077 h 3613722"/>
              <a:gd name="connsiteX4" fmla="*/ 0 w 3505700"/>
              <a:gd name="connsiteY4" fmla="*/ 2610490 h 3613722"/>
              <a:gd name="connsiteX5" fmla="*/ 1557502 w 3505700"/>
              <a:gd name="connsiteY5" fmla="*/ 1924884 h 3613722"/>
              <a:gd name="connsiteX6" fmla="*/ 1576062 w 3505700"/>
              <a:gd name="connsiteY6" fmla="*/ 3073855 h 3613722"/>
              <a:gd name="connsiteX7" fmla="*/ 1163547 w 3505700"/>
              <a:gd name="connsiteY7" fmla="*/ 3387542 h 3613722"/>
              <a:gd name="connsiteX8" fmla="*/ 1153750 w 3505700"/>
              <a:gd name="connsiteY8" fmla="*/ 3613722 h 3613722"/>
              <a:gd name="connsiteX9" fmla="*/ 1752851 w 3505700"/>
              <a:gd name="connsiteY9" fmla="*/ 3455746 h 3613722"/>
              <a:gd name="connsiteX10" fmla="*/ 2351952 w 3505700"/>
              <a:gd name="connsiteY10" fmla="*/ 3613722 h 3613722"/>
              <a:gd name="connsiteX11" fmla="*/ 2342155 w 3505700"/>
              <a:gd name="connsiteY11" fmla="*/ 3387542 h 3613722"/>
              <a:gd name="connsiteX12" fmla="*/ 1929312 w 3505700"/>
              <a:gd name="connsiteY12" fmla="*/ 3073605 h 3613722"/>
              <a:gd name="connsiteX13" fmla="*/ 1946865 w 3505700"/>
              <a:gd name="connsiteY13" fmla="*/ 1924296 h 3613722"/>
              <a:gd name="connsiteX14" fmla="*/ 3505700 w 3505700"/>
              <a:gd name="connsiteY14" fmla="*/ 2610489 h 3613722"/>
              <a:gd name="connsiteX15" fmla="*/ 3505700 w 3505700"/>
              <a:gd name="connsiteY15" fmla="*/ 2243076 h 3613722"/>
              <a:gd name="connsiteX16" fmla="*/ 1959922 w 3505700"/>
              <a:gd name="connsiteY16" fmla="*/ 1069389 h 3613722"/>
              <a:gd name="connsiteX17" fmla="*/ 1969268 w 3505700"/>
              <a:gd name="connsiteY17" fmla="*/ 457478 h 3613722"/>
              <a:gd name="connsiteX18" fmla="*/ 1751533 w 3505700"/>
              <a:gd name="connsiteY18" fmla="*/ 0 h 361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05700" h="3613722">
                <a:moveTo>
                  <a:pt x="1751533" y="0"/>
                </a:moveTo>
                <a:cubicBezTo>
                  <a:pt x="1644131" y="0"/>
                  <a:pt x="1554522" y="196396"/>
                  <a:pt x="1533798" y="457478"/>
                </a:cubicBezTo>
                <a:lnTo>
                  <a:pt x="1543708" y="1070962"/>
                </a:lnTo>
                <a:lnTo>
                  <a:pt x="0" y="2243077"/>
                </a:lnTo>
                <a:lnTo>
                  <a:pt x="0" y="2610490"/>
                </a:lnTo>
                <a:lnTo>
                  <a:pt x="1557502" y="1924884"/>
                </a:lnTo>
                <a:lnTo>
                  <a:pt x="1576062" y="3073855"/>
                </a:lnTo>
                <a:lnTo>
                  <a:pt x="1163547" y="3387542"/>
                </a:lnTo>
                <a:lnTo>
                  <a:pt x="1153750" y="3613722"/>
                </a:lnTo>
                <a:lnTo>
                  <a:pt x="1752851" y="3455746"/>
                </a:lnTo>
                <a:lnTo>
                  <a:pt x="2351952" y="3613722"/>
                </a:lnTo>
                <a:lnTo>
                  <a:pt x="2342155" y="3387542"/>
                </a:lnTo>
                <a:lnTo>
                  <a:pt x="1929312" y="3073605"/>
                </a:lnTo>
                <a:lnTo>
                  <a:pt x="1946865" y="1924296"/>
                </a:lnTo>
                <a:lnTo>
                  <a:pt x="3505700" y="2610489"/>
                </a:lnTo>
                <a:lnTo>
                  <a:pt x="3505700" y="2243076"/>
                </a:lnTo>
                <a:lnTo>
                  <a:pt x="1959922" y="1069389"/>
                </a:lnTo>
                <a:lnTo>
                  <a:pt x="1969268" y="457478"/>
                </a:lnTo>
                <a:cubicBezTo>
                  <a:pt x="1948544" y="196396"/>
                  <a:pt x="1858935" y="0"/>
                  <a:pt x="17515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6F7A1-DF85-A640-9F94-78B8F1A3B6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7853" y="1278467"/>
            <a:ext cx="6912864" cy="1407980"/>
          </a:xfrm>
        </p:spPr>
        <p:txBody>
          <a:bodyPr lIns="0" tIns="0" rIns="0" bIns="0" anchor="b">
            <a:noAutofit/>
          </a:bodyPr>
          <a:lstStyle>
            <a:lvl1pPr marL="0" algn="ctr" defTabSz="685800" rtl="0" eaLnBrk="1" latinLnBrk="0" hangingPunct="1">
              <a:lnSpc>
                <a:spcPts val="4523"/>
              </a:lnSpc>
              <a:defRPr lang="en-US" sz="405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headline 54pt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2568B-DAB6-274A-BD51-B1227B2944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4425" y="2692931"/>
            <a:ext cx="6915150" cy="863433"/>
          </a:xfrm>
        </p:spPr>
        <p:txBody>
          <a:bodyPr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buNone/>
              <a:defRPr lang="en-US" sz="18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685800" rtl="0" eaLnBrk="1" latinLnBrk="0" hangingPunct="1">
              <a:buNone/>
              <a:defRPr lang="en-US" sz="135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685800" rtl="0" eaLnBrk="1" latinLnBrk="0" hangingPunct="1">
              <a:buNone/>
              <a:defRPr lang="en-US" sz="135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685800" rtl="0" eaLnBrk="1" latinLnBrk="0" hangingPunct="1">
              <a:buNone/>
              <a:defRPr lang="en-US" sz="135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685800" rtl="0" eaLnBrk="1" latinLnBrk="0" hangingPunct="1">
              <a:buNone/>
              <a:defRPr lang="en-US" sz="135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54CE3-74FF-CD4E-9564-CF555469C9D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569171-ABE4-7241-A680-5A9D13B3EE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06CDAB-24C9-EE4C-98F8-CBFCDBA1D9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50" y="4674396"/>
            <a:ext cx="562307" cy="24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702" userDrawn="1">
          <p15:clr>
            <a:srgbClr val="FBAE40"/>
          </p15:clr>
        </p15:guide>
        <p15:guide id="3" pos="5058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orient="horz" pos="1620" userDrawn="1">
          <p15:clr>
            <a:srgbClr val="FBAE40"/>
          </p15:clr>
        </p15:guide>
        <p15:guide id="6" orient="horz" pos="18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2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/>
              <a:t>SUB-HEADER HERE (UNI SANS REGULAR, 24 PT.)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70622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818143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311700" y="5098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311700" y="12172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5" name="Picture 4" descr="ALASKA_003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ody">
    <p:bg>
      <p:bgPr>
        <a:solidFill>
          <a:schemeClr val="bg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311700" y="5098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l">
              <a:spcBef>
                <a:spcPts val="0"/>
              </a:spcBef>
              <a:buFont typeface="Century Gothic"/>
              <a:defRPr cap="none" baseline="0">
                <a:solidFill>
                  <a:srgbClr val="4D4D4D"/>
                </a:solidFill>
                <a:latin typeface="AS Circular" panose="020B0804020101010102" pitchFamily="34" charset="0"/>
                <a:ea typeface="AS Circular" panose="020B0804020101010102" pitchFamily="34" charset="0"/>
                <a:cs typeface="AS Circular" panose="020B0804020101010102" pitchFamily="34" charset="0"/>
                <a:sym typeface="Century Gothic"/>
              </a:defRPr>
            </a:lvl1pPr>
            <a:lvl2pPr lvl="1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311700" y="1217275"/>
            <a:ext cx="4173214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l">
              <a:spcBef>
                <a:spcPts val="0"/>
              </a:spcBef>
              <a:buFont typeface="Century Gothic"/>
              <a:defRPr cap="none" baseline="0">
                <a:solidFill>
                  <a:srgbClr val="4D4D4D"/>
                </a:solidFill>
                <a:latin typeface="AS Circular Light" panose="020B0404020101020102" pitchFamily="34" charset="0"/>
                <a:ea typeface="AS Circular Light" panose="020B0404020101020102" pitchFamily="34" charset="0"/>
                <a:cs typeface="AS Circular Light" panose="020B0404020101020102" pitchFamily="34" charset="0"/>
                <a:sym typeface="Century Gothic"/>
              </a:defRPr>
            </a:lvl1pPr>
            <a:lvl2pPr lvl="1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buFont typeface="Century Gothic"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62636" y="1204464"/>
            <a:ext cx="4169664" cy="3416400"/>
          </a:xfrm>
        </p:spPr>
        <p:txBody>
          <a:bodyPr/>
          <a:lstStyle>
            <a:lvl1pPr>
              <a:defRPr baseline="0">
                <a:solidFill>
                  <a:schemeClr val="bg1">
                    <a:lumMod val="50000"/>
                  </a:schemeClr>
                </a:solidFill>
                <a:latin typeface="AS Circular Light" panose="020B0404020101020102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 descr="ALASKA_002.jpg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000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4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84478" y="1520986"/>
            <a:ext cx="7175045" cy="5224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 u="sng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92A0"/>
                </a:solidFill>
                <a:latin typeface="Arial"/>
                <a:cs typeface="Arial"/>
              </a:defRPr>
            </a:lvl1pPr>
          </a:lstStyle>
          <a:p>
            <a:pPr marL="28575">
              <a:lnSpc>
                <a:spcPts val="1069"/>
              </a:lnSpc>
            </a:pPr>
            <a:fld id="{81D60167-4931-47E6-BA6A-407CBD079E47}" type="slidenum">
              <a:rPr dirty="0"/>
              <a:pPr marL="28575">
                <a:lnSpc>
                  <a:spcPts val="1069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9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144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eze Blue Sidebar Section Photo/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2F8F4C4-0CCD-E349-99AE-BCE6D920DD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4826" y="3235569"/>
            <a:ext cx="4400549" cy="1099039"/>
          </a:xfrm>
        </p:spPr>
        <p:txBody>
          <a:bodyPr>
            <a:noAutofit/>
          </a:bodyPr>
          <a:lstStyle>
            <a:lvl1pPr marL="214313" indent="-214313" algn="l">
              <a:lnSpc>
                <a:spcPct val="100000"/>
              </a:lnSpc>
              <a:spcAft>
                <a:spcPts val="3600"/>
              </a:spcAft>
              <a:buFont typeface="Arial" panose="020B0604020202020204" pitchFamily="34" charset="0"/>
              <a:buChar char="•"/>
              <a:defRPr lang="en-US" sz="1800" kern="1200" baseline="0" dirty="0">
                <a:solidFill>
                  <a:srgbClr val="7A7D80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8A7A7-E820-4E45-A735-C2C63DF13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9171-ABE4-7241-A680-5A9D13B3EE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F6379-EEA4-3B4B-8BE3-6A7780E1CD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14825" y="307731"/>
            <a:ext cx="4400550" cy="2540977"/>
          </a:xfrm>
        </p:spPr>
        <p:txBody>
          <a:bodyPr/>
          <a:lstStyle>
            <a:lvl1pPr>
              <a:defRPr baseline="0"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3189CD-AC0D-434A-99A2-9926643F054D}"/>
              </a:ext>
            </a:extLst>
          </p:cNvPr>
          <p:cNvSpPr/>
          <p:nvPr userDrawn="1"/>
        </p:nvSpPr>
        <p:spPr>
          <a:xfrm>
            <a:off x="0" y="0"/>
            <a:ext cx="3628748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itle 13">
            <a:extLst>
              <a:ext uri="{FF2B5EF4-FFF2-40B4-BE49-F238E27FC236}">
                <a16:creationId xmlns:a16="http://schemas.microsoft.com/office/drawing/2014/main" id="{3304617C-1D24-4244-929E-10CCDCCA7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73" y="1611577"/>
            <a:ext cx="2743200" cy="994172"/>
          </a:xfrm>
        </p:spPr>
        <p:txBody>
          <a:bodyPr>
            <a:noAutofit/>
          </a:bodyPr>
          <a:lstStyle>
            <a:lvl1pPr marL="0" algn="ctr" defTabSz="685800" rtl="0" eaLnBrk="1" latinLnBrk="0" hangingPunct="1">
              <a:lnSpc>
                <a:spcPts val="4523"/>
              </a:lnSpc>
              <a:spcBef>
                <a:spcPct val="0"/>
              </a:spcBef>
              <a:buNone/>
              <a:defRPr lang="en-US" sz="4050" b="1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CAF503D-CF53-D449-AF5C-F63C59985F3B}"/>
              </a:ext>
            </a:extLst>
          </p:cNvPr>
          <p:cNvSpPr/>
          <p:nvPr userDrawn="1"/>
        </p:nvSpPr>
        <p:spPr>
          <a:xfrm flipH="1">
            <a:off x="1650127" y="921091"/>
            <a:ext cx="328493" cy="338615"/>
          </a:xfrm>
          <a:custGeom>
            <a:avLst/>
            <a:gdLst>
              <a:gd name="connsiteX0" fmla="*/ 1751533 w 3505700"/>
              <a:gd name="connsiteY0" fmla="*/ 0 h 3613722"/>
              <a:gd name="connsiteX1" fmla="*/ 1533798 w 3505700"/>
              <a:gd name="connsiteY1" fmla="*/ 457478 h 3613722"/>
              <a:gd name="connsiteX2" fmla="*/ 1543708 w 3505700"/>
              <a:gd name="connsiteY2" fmla="*/ 1070962 h 3613722"/>
              <a:gd name="connsiteX3" fmla="*/ 0 w 3505700"/>
              <a:gd name="connsiteY3" fmla="*/ 2243077 h 3613722"/>
              <a:gd name="connsiteX4" fmla="*/ 0 w 3505700"/>
              <a:gd name="connsiteY4" fmla="*/ 2610490 h 3613722"/>
              <a:gd name="connsiteX5" fmla="*/ 1557502 w 3505700"/>
              <a:gd name="connsiteY5" fmla="*/ 1924884 h 3613722"/>
              <a:gd name="connsiteX6" fmla="*/ 1576062 w 3505700"/>
              <a:gd name="connsiteY6" fmla="*/ 3073855 h 3613722"/>
              <a:gd name="connsiteX7" fmla="*/ 1163547 w 3505700"/>
              <a:gd name="connsiteY7" fmla="*/ 3387542 h 3613722"/>
              <a:gd name="connsiteX8" fmla="*/ 1153750 w 3505700"/>
              <a:gd name="connsiteY8" fmla="*/ 3613722 h 3613722"/>
              <a:gd name="connsiteX9" fmla="*/ 1752851 w 3505700"/>
              <a:gd name="connsiteY9" fmla="*/ 3455746 h 3613722"/>
              <a:gd name="connsiteX10" fmla="*/ 2351952 w 3505700"/>
              <a:gd name="connsiteY10" fmla="*/ 3613722 h 3613722"/>
              <a:gd name="connsiteX11" fmla="*/ 2342155 w 3505700"/>
              <a:gd name="connsiteY11" fmla="*/ 3387542 h 3613722"/>
              <a:gd name="connsiteX12" fmla="*/ 1929312 w 3505700"/>
              <a:gd name="connsiteY12" fmla="*/ 3073605 h 3613722"/>
              <a:gd name="connsiteX13" fmla="*/ 1946865 w 3505700"/>
              <a:gd name="connsiteY13" fmla="*/ 1924296 h 3613722"/>
              <a:gd name="connsiteX14" fmla="*/ 3505700 w 3505700"/>
              <a:gd name="connsiteY14" fmla="*/ 2610489 h 3613722"/>
              <a:gd name="connsiteX15" fmla="*/ 3505700 w 3505700"/>
              <a:gd name="connsiteY15" fmla="*/ 2243076 h 3613722"/>
              <a:gd name="connsiteX16" fmla="*/ 1959922 w 3505700"/>
              <a:gd name="connsiteY16" fmla="*/ 1069389 h 3613722"/>
              <a:gd name="connsiteX17" fmla="*/ 1969268 w 3505700"/>
              <a:gd name="connsiteY17" fmla="*/ 457478 h 3613722"/>
              <a:gd name="connsiteX18" fmla="*/ 1751533 w 3505700"/>
              <a:gd name="connsiteY18" fmla="*/ 0 h 361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05700" h="3613722">
                <a:moveTo>
                  <a:pt x="1751533" y="0"/>
                </a:moveTo>
                <a:cubicBezTo>
                  <a:pt x="1644131" y="0"/>
                  <a:pt x="1554522" y="196396"/>
                  <a:pt x="1533798" y="457478"/>
                </a:cubicBezTo>
                <a:lnTo>
                  <a:pt x="1543708" y="1070962"/>
                </a:lnTo>
                <a:lnTo>
                  <a:pt x="0" y="2243077"/>
                </a:lnTo>
                <a:lnTo>
                  <a:pt x="0" y="2610490"/>
                </a:lnTo>
                <a:lnTo>
                  <a:pt x="1557502" y="1924884"/>
                </a:lnTo>
                <a:lnTo>
                  <a:pt x="1576062" y="3073855"/>
                </a:lnTo>
                <a:lnTo>
                  <a:pt x="1163547" y="3387542"/>
                </a:lnTo>
                <a:lnTo>
                  <a:pt x="1153750" y="3613722"/>
                </a:lnTo>
                <a:lnTo>
                  <a:pt x="1752851" y="3455746"/>
                </a:lnTo>
                <a:lnTo>
                  <a:pt x="2351952" y="3613722"/>
                </a:lnTo>
                <a:lnTo>
                  <a:pt x="2342155" y="3387542"/>
                </a:lnTo>
                <a:lnTo>
                  <a:pt x="1929312" y="3073605"/>
                </a:lnTo>
                <a:lnTo>
                  <a:pt x="1946865" y="1924296"/>
                </a:lnTo>
                <a:lnTo>
                  <a:pt x="3505700" y="2610489"/>
                </a:lnTo>
                <a:lnTo>
                  <a:pt x="3505700" y="2243076"/>
                </a:lnTo>
                <a:lnTo>
                  <a:pt x="1959922" y="1069389"/>
                </a:lnTo>
                <a:lnTo>
                  <a:pt x="1969268" y="457478"/>
                </a:lnTo>
                <a:cubicBezTo>
                  <a:pt x="1948544" y="196396"/>
                  <a:pt x="1858935" y="0"/>
                  <a:pt x="17515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F744055-4F41-CD4B-A659-64DC859252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773" y="2895601"/>
            <a:ext cx="2743200" cy="1196837"/>
          </a:xfrm>
        </p:spPr>
        <p:txBody>
          <a:bodyPr numCol="1" spcCol="731520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buNone/>
              <a:defRPr lang="en-US" sz="1800" kern="1200" baseline="0" dirty="0" smtClean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 algn="ctr" defTabSz="685800" rtl="0" eaLnBrk="1" latinLnBrk="0" hangingPunct="1">
              <a:buNone/>
              <a:defRPr lang="en-US" sz="135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685800" rtl="0" eaLnBrk="1" latinLnBrk="0" hangingPunct="1">
              <a:buNone/>
              <a:defRPr lang="en-US" sz="135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685800" rtl="0" eaLnBrk="1" latinLnBrk="0" hangingPunct="1">
              <a:buNone/>
              <a:defRPr lang="en-US" sz="135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685800" rtl="0" eaLnBrk="1" latinLnBrk="0" hangingPunct="1">
              <a:buNone/>
              <a:defRPr lang="en-US" sz="135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4B588F-81A0-3D4A-86EC-985C4011E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4634260"/>
            <a:ext cx="937260" cy="33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8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18" userDrawn="1">
          <p15:clr>
            <a:srgbClr val="FBAE40"/>
          </p15:clr>
        </p15:guide>
        <p15:guide id="2" pos="5094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eze Blue 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F7A1-DF85-A640-9F94-78B8F1A3B6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0729" y="658681"/>
            <a:ext cx="7077947" cy="1790700"/>
          </a:xfrm>
        </p:spPr>
        <p:txBody>
          <a:bodyPr lIns="0" tIns="0" rIns="0" bIns="0" anchor="b">
            <a:noAutofit/>
          </a:bodyPr>
          <a:lstStyle>
            <a:lvl1pPr marL="0" algn="l" defTabSz="685800" rtl="0" eaLnBrk="1" latinLnBrk="0" hangingPunct="1">
              <a:defRPr lang="en-US" sz="4050" b="1" kern="1200" dirty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add headline 54pt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91A9F1-1D0C-2F45-938D-FAA786494F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40728" y="2525932"/>
            <a:ext cx="7074647" cy="1168004"/>
          </a:xfr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ts val="3473"/>
              </a:lnSpc>
              <a:buNone/>
              <a:defRPr lang="en-US" sz="330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225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</a:lstStyle>
          <a:p>
            <a:pPr lvl="0"/>
            <a:r>
              <a:rPr lang="en-US"/>
              <a:t>Click to add subhead 44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Indent to get your name here 24pt</a:t>
            </a:r>
          </a:p>
          <a:p>
            <a:pPr lvl="1"/>
            <a:r>
              <a:rPr lang="en-US"/>
              <a:t>Month, Year 24pt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B4FE7-A03C-E04F-8003-AB4CDDB691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B19BB0-9AF0-A546-90D3-920379C5C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096FE-B052-0D48-819E-4507F9D8ED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50" y="4674396"/>
            <a:ext cx="562307" cy="24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11745-CF65-F74B-A4B5-9DE1A44D63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6" y="0"/>
            <a:ext cx="9135174" cy="51435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AA4F3B6-16F7-C44B-A7E4-949EAA501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266060"/>
            <a:ext cx="5211783" cy="1718072"/>
          </a:xfrm>
        </p:spPr>
        <p:txBody>
          <a:bodyPr lIns="0" tIns="0" rIns="0" bIns="0">
            <a:noAutofit/>
          </a:bodyPr>
          <a:lstStyle>
            <a:lvl1pPr marL="214313" indent="-214313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2100" kern="1200" dirty="0" smtClean="0">
                <a:solidFill>
                  <a:srgbClr val="16466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Click to add sections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D750D5-0C1B-2F40-AC74-4C429A7307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1" y="1206661"/>
            <a:ext cx="5208608" cy="877370"/>
          </a:xfrm>
        </p:spPr>
        <p:txBody>
          <a:bodyPr lIns="0" tIns="0" rIns="0" bIns="0" anchor="b">
            <a:noAutofit/>
          </a:bodyPr>
          <a:lstStyle>
            <a:lvl1pPr marL="0" algn="l" defTabSz="685800" rtl="0" eaLnBrk="1" latinLnBrk="0" hangingPunct="1">
              <a:defRPr lang="en-US" sz="2700" b="1" kern="1200" cap="none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TOC</a:t>
            </a:r>
          </a:p>
        </p:txBody>
      </p:sp>
    </p:spTree>
    <p:extLst>
      <p:ext uri="{BB962C8B-B14F-4D97-AF65-F5344CB8AC3E}">
        <p14:creationId xmlns:p14="http://schemas.microsoft.com/office/powerpoint/2010/main" val="41579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DCD28C-06D4-E34D-956F-80B7F3DBC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3087" y="1032769"/>
            <a:ext cx="7300913" cy="41107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20BF90-B0BE-C044-8CF8-DA05F040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495" y="1575996"/>
            <a:ext cx="3775880" cy="1089075"/>
          </a:xfrm>
        </p:spPr>
        <p:txBody>
          <a:bodyPr lIns="0" tIns="0" rIns="0" bIns="0" anchor="b">
            <a:normAutofit/>
          </a:bodyPr>
          <a:lstStyle>
            <a:lvl1pPr>
              <a:defRPr lang="en-US" sz="2400" b="1" kern="1200" cap="none" baseline="0" dirty="0">
                <a:solidFill>
                  <a:srgbClr val="16466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9BA28F-229C-464E-AF1E-F346EE1E85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9405" y="2691039"/>
            <a:ext cx="3775970" cy="520936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lang="en-US" sz="1800" kern="1200" cap="none" baseline="0" dirty="0" smtClean="0">
                <a:solidFill>
                  <a:srgbClr val="16466A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342900" indent="0">
              <a:buFontTx/>
              <a:buNone/>
              <a:defRPr lang="en-US" sz="1800" kern="1200" dirty="0" smtClean="0">
                <a:solidFill>
                  <a:srgbClr val="16466A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2pPr>
            <a:lvl3pPr marL="685800" indent="0">
              <a:buFontTx/>
              <a:buNone/>
              <a:defRPr lang="en-US" sz="1800" kern="1200" dirty="0" smtClean="0">
                <a:solidFill>
                  <a:srgbClr val="16466A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3pPr>
            <a:lvl4pPr marL="1028700" indent="0">
              <a:buFontTx/>
              <a:buNone/>
              <a:defRPr lang="en-US" sz="1800" kern="1200" dirty="0" smtClean="0">
                <a:solidFill>
                  <a:srgbClr val="16466A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4pPr>
            <a:lvl5pPr marL="1371600" indent="0">
              <a:buFontTx/>
              <a:buNone/>
              <a:defRPr lang="en-US" sz="1800" kern="1200" dirty="0">
                <a:solidFill>
                  <a:srgbClr val="16466A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text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F78937-3650-294F-9EE9-57B2813A638C}"/>
              </a:ext>
            </a:extLst>
          </p:cNvPr>
          <p:cNvCxnSpPr/>
          <p:nvPr userDrawn="1"/>
        </p:nvCxnSpPr>
        <p:spPr>
          <a:xfrm>
            <a:off x="4452340" y="1494892"/>
            <a:ext cx="0" cy="1887968"/>
          </a:xfrm>
          <a:prstGeom prst="line">
            <a:avLst/>
          </a:prstGeom>
          <a:ln w="28575">
            <a:solidFill>
              <a:srgbClr val="1646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6DFC99B-3577-48D9-85C5-2F49092BC4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86" y="1551924"/>
            <a:ext cx="4382107" cy="155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923" y="369733"/>
            <a:ext cx="8197114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785922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5" y="4675530"/>
            <a:ext cx="2539991" cy="172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sp>
        <p:nvSpPr>
          <p:cNvPr id="10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447923" y="1724977"/>
            <a:ext cx="8184662" cy="29611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chemeClr val="tx1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/>
              <a:t>Graphics can go here – </a:t>
            </a:r>
            <a:br>
              <a:rPr lang="en-US"/>
            </a:br>
            <a:r>
              <a:rPr lang="en-US"/>
              <a:t>replace this box with your image or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70622"/>
            <a:ext cx="8172210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8654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81" y="4598607"/>
            <a:ext cx="2416273" cy="213486"/>
          </a:xfrm>
          <a:prstGeom prst="rect">
            <a:avLst/>
          </a:prstGeom>
        </p:spPr>
      </p:pic>
      <p:pic>
        <p:nvPicPr>
          <p:cNvPr id="11" name="Picture 10" descr="UW_W Logo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06510"/>
            <a:ext cx="1371600" cy="9235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06510"/>
            <a:ext cx="1371600" cy="9235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1" y="3426449"/>
            <a:ext cx="1597439" cy="139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644993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TITLE HERE</a:t>
            </a:r>
            <a:br>
              <a:rPr lang="en-US"/>
            </a:br>
            <a:r>
              <a:rPr lang="en-US"/>
              <a:t>ENCODE NORMAL</a:t>
            </a:r>
            <a:br>
              <a:rPr lang="en-US"/>
            </a:br>
            <a:r>
              <a:rPr lang="en-US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06718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2320239"/>
            <a:ext cx="8197114" cy="225176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60375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chemeClr val="tx1"/>
                </a:solidFill>
                <a:latin typeface="Uni Sans" charset="0"/>
                <a:ea typeface="Uni Sans" charset="0"/>
                <a:cs typeface="Uni Sans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/>
              <a:t>SUB-HEADER HERE (UNI SANS REGULAR, 24 PT.)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7923" y="1730667"/>
            <a:ext cx="8197114" cy="2365901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>
              <a:defRPr sz="20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sz="16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chemeClr val="tx2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/>
              <a:t>Content here (Open Sans Bold, 24 pt.)</a:t>
            </a:r>
          </a:p>
          <a:p>
            <a:pPr lvl="1"/>
            <a:r>
              <a:rPr lang="en-US"/>
              <a:t>Second level (Open Sans Bold, 20)</a:t>
            </a:r>
          </a:p>
          <a:p>
            <a:pPr lvl="2"/>
            <a:r>
              <a:rPr lang="en-US"/>
              <a:t>Third level (Open Sans Bold, 18)</a:t>
            </a:r>
          </a:p>
          <a:p>
            <a:pPr lvl="3"/>
            <a:r>
              <a:rPr lang="en-US"/>
              <a:t>Fourth level (Open Sans Bold, 16)</a:t>
            </a:r>
          </a:p>
          <a:p>
            <a:pPr lvl="4"/>
            <a:r>
              <a:rPr lang="en-US"/>
              <a:t>Fifth level (Open Sans Bold, 14)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" y="1363508"/>
            <a:ext cx="1090095" cy="96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1" y="4675530"/>
            <a:ext cx="2540000" cy="172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0375" y="369733"/>
            <a:ext cx="8184662" cy="993775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/>
              <a:t>HEADER HERE </a:t>
            </a:r>
            <a:br>
              <a:rPr lang="en-US"/>
            </a:br>
            <a:r>
              <a:rPr lang="en-US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3633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80000">
              <a:schemeClr val="accent2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49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55" r:id="rId3"/>
    <p:sldLayoutId id="2147483656" r:id="rId4"/>
    <p:sldLayoutId id="2147483657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chemeClr val="accent3"/>
            </a:gs>
            <a:gs pos="72000">
              <a:srgbClr val="4B2E83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59" r:id="rId3"/>
    <p:sldLayoutId id="2147483660" r:id="rId4"/>
    <p:sldLayoutId id="2147483661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8" r:id="rId2"/>
    <p:sldLayoutId id="2147483663" r:id="rId3"/>
    <p:sldLayoutId id="2147483664" r:id="rId4"/>
    <p:sldLayoutId id="2147483665" r:id="rId5"/>
    <p:sldLayoutId id="214749350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80000">
              <a:schemeClr val="accent2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49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7" r:id="rId1"/>
    <p:sldLayoutId id="2147493498" r:id="rId2"/>
    <p:sldLayoutId id="2147493499" r:id="rId3"/>
    <p:sldLayoutId id="2147493500" r:id="rId4"/>
    <p:sldLayoutId id="214749350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2" r:id="rId1"/>
    <p:sldLayoutId id="2147493503" r:id="rId2"/>
    <p:sldLayoutId id="2147493492" r:id="rId3"/>
    <p:sldLayoutId id="2147493493" r:id="rId4"/>
    <p:sldLayoutId id="2147493494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shington.edu/globalaffairs/global-travelers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mailto:travelemergency@uw.edu" TargetMode="Externa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644993"/>
            <a:ext cx="7999553" cy="2641756"/>
          </a:xfrm>
        </p:spPr>
        <p:txBody>
          <a:bodyPr lIns="91440" tIns="45720" rIns="91440" bIns="45720" anchor="b"/>
          <a:lstStyle/>
          <a:p>
            <a:r>
              <a:rPr lang="en-US" dirty="0">
                <a:latin typeface="Open Sans Bold"/>
                <a:ea typeface="Open Sans Bold"/>
                <a:cs typeface="Open Sans Bold"/>
              </a:rPr>
              <a:t>Travel Information Meeting February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7DBACB-C70E-44A8-8EC8-CADA5BE6F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62" y="4189039"/>
            <a:ext cx="4533900" cy="866775"/>
          </a:xfrm>
          <a:prstGeom prst="rect">
            <a:avLst/>
          </a:prstGeom>
        </p:spPr>
      </p:pic>
      <p:pic>
        <p:nvPicPr>
          <p:cNvPr id="4" name="Picture 3" descr="UW Travel services logo">
            <a:extLst>
              <a:ext uri="{FF2B5EF4-FFF2-40B4-BE49-F238E27FC236}">
                <a16:creationId xmlns:a16="http://schemas.microsoft.com/office/drawing/2014/main" id="{E3F51EC9-FD23-45E6-954C-CC856100D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4498507"/>
            <a:ext cx="3012924" cy="4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7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 flipH="1">
            <a:off x="-2" y="-889784"/>
            <a:ext cx="4507346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4689">
              <a:lnSpc>
                <a:spcPct val="100000"/>
              </a:lnSpc>
              <a:spcBef>
                <a:spcPts val="100"/>
              </a:spcBef>
            </a:pPr>
            <a:r>
              <a:rPr lang="en-US" spc="35" dirty="0"/>
              <a:t>Additional Resources</a:t>
            </a:r>
            <a:endParaRPr spc="35" dirty="0"/>
          </a:p>
        </p:txBody>
      </p:sp>
      <p:sp>
        <p:nvSpPr>
          <p:cNvPr id="3" name="object 3" descr="Mt fuji"/>
          <p:cNvSpPr/>
          <p:nvPr/>
        </p:nvSpPr>
        <p:spPr>
          <a:xfrm>
            <a:off x="0" y="0"/>
            <a:ext cx="3645900" cy="514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62649" y="3257100"/>
            <a:ext cx="2432685" cy="278130"/>
          </a:xfrm>
          <a:custGeom>
            <a:avLst/>
            <a:gdLst/>
            <a:ahLst/>
            <a:cxnLst/>
            <a:rect l="l" t="t" r="r" b="b"/>
            <a:pathLst>
              <a:path w="2432685" h="278129">
                <a:moveTo>
                  <a:pt x="0" y="46349"/>
                </a:moveTo>
                <a:lnTo>
                  <a:pt x="3642" y="28308"/>
                </a:lnTo>
                <a:lnTo>
                  <a:pt x="13575" y="13575"/>
                </a:lnTo>
                <a:lnTo>
                  <a:pt x="28308" y="3642"/>
                </a:lnTo>
                <a:lnTo>
                  <a:pt x="46349" y="0"/>
                </a:lnTo>
                <a:lnTo>
                  <a:pt x="2386049" y="0"/>
                </a:lnTo>
                <a:lnTo>
                  <a:pt x="2424612" y="20634"/>
                </a:lnTo>
                <a:lnTo>
                  <a:pt x="2432399" y="46349"/>
                </a:lnTo>
                <a:lnTo>
                  <a:pt x="2432399" y="231749"/>
                </a:lnTo>
                <a:lnTo>
                  <a:pt x="2428757" y="249791"/>
                </a:lnTo>
                <a:lnTo>
                  <a:pt x="2418824" y="264524"/>
                </a:lnTo>
                <a:lnTo>
                  <a:pt x="2404091" y="274457"/>
                </a:lnTo>
                <a:lnTo>
                  <a:pt x="2386049" y="278099"/>
                </a:lnTo>
                <a:lnTo>
                  <a:pt x="46349" y="278099"/>
                </a:lnTo>
                <a:lnTo>
                  <a:pt x="28308" y="274457"/>
                </a:lnTo>
                <a:lnTo>
                  <a:pt x="13575" y="264524"/>
                </a:lnTo>
                <a:lnTo>
                  <a:pt x="3642" y="249791"/>
                </a:lnTo>
                <a:lnTo>
                  <a:pt x="0" y="231749"/>
                </a:lnTo>
                <a:lnTo>
                  <a:pt x="0" y="46349"/>
                </a:lnTo>
                <a:close/>
              </a:path>
            </a:pathLst>
          </a:custGeom>
          <a:ln w="9524">
            <a:solidFill>
              <a:srgbClr val="2BD1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935675" y="3294745"/>
            <a:ext cx="3354070" cy="990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85" dirty="0">
                <a:solidFill>
                  <a:srgbClr val="2BD1C9"/>
                </a:solidFill>
                <a:latin typeface="Century Gothic"/>
                <a:cs typeface="Century Gothic"/>
              </a:rPr>
              <a:t>INTERNATIONAL</a:t>
            </a:r>
            <a:r>
              <a:rPr sz="1000" b="1" spc="-30" dirty="0">
                <a:solidFill>
                  <a:srgbClr val="2BD1C9"/>
                </a:solidFill>
                <a:latin typeface="Century Gothic"/>
                <a:cs typeface="Century Gothic"/>
              </a:rPr>
              <a:t> </a:t>
            </a:r>
            <a:r>
              <a:rPr sz="1000" b="1" spc="50" dirty="0">
                <a:solidFill>
                  <a:srgbClr val="2BD1C9"/>
                </a:solidFill>
                <a:latin typeface="Century Gothic"/>
                <a:cs typeface="Century Gothic"/>
              </a:rPr>
              <a:t>SOS</a:t>
            </a:r>
            <a:endParaRPr sz="1000" dirty="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  <a:tabLst>
                <a:tab pos="354965" algn="l"/>
              </a:tabLst>
            </a:pPr>
            <a:r>
              <a:rPr sz="1200" dirty="0">
                <a:solidFill>
                  <a:srgbClr val="4B2E83"/>
                </a:solidFill>
                <a:latin typeface="MS PGothic"/>
                <a:cs typeface="MS PGothic"/>
              </a:rPr>
              <a:t>★	</a:t>
            </a:r>
            <a:r>
              <a:rPr sz="1200" b="1" spc="-55" dirty="0">
                <a:solidFill>
                  <a:srgbClr val="4B2E83"/>
                </a:solidFill>
                <a:latin typeface="Arial"/>
                <a:cs typeface="Arial"/>
              </a:rPr>
              <a:t>ISOS </a:t>
            </a:r>
            <a:r>
              <a:rPr sz="1200" b="1" spc="-5" dirty="0">
                <a:solidFill>
                  <a:srgbClr val="4B2E83"/>
                </a:solidFill>
                <a:latin typeface="Arial"/>
                <a:cs typeface="Arial"/>
              </a:rPr>
              <a:t>Assistance </a:t>
            </a:r>
            <a:r>
              <a:rPr sz="1200" b="1" spc="20" dirty="0">
                <a:solidFill>
                  <a:srgbClr val="4B2E83"/>
                </a:solidFill>
                <a:latin typeface="Arial"/>
                <a:cs typeface="Arial"/>
              </a:rPr>
              <a:t>Center: </a:t>
            </a:r>
            <a:r>
              <a:rPr sz="1200" b="1" spc="-5" dirty="0">
                <a:solidFill>
                  <a:srgbClr val="4B2E83"/>
                </a:solidFill>
                <a:latin typeface="Arial"/>
                <a:cs typeface="Arial"/>
              </a:rPr>
              <a:t>+1</a:t>
            </a:r>
            <a:r>
              <a:rPr sz="1200" b="1" spc="-9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4B2E83"/>
                </a:solidFill>
                <a:latin typeface="Arial"/>
                <a:cs typeface="Arial"/>
              </a:rPr>
              <a:t>215.942.8226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354965" algn="l"/>
              </a:tabLst>
            </a:pPr>
            <a:r>
              <a:rPr sz="1200" dirty="0">
                <a:solidFill>
                  <a:srgbClr val="4B2E83"/>
                </a:solidFill>
                <a:latin typeface="MS PGothic"/>
                <a:cs typeface="MS PGothic"/>
              </a:rPr>
              <a:t>★	</a:t>
            </a:r>
            <a:r>
              <a:rPr sz="1200" b="1" spc="-10" dirty="0">
                <a:solidFill>
                  <a:srgbClr val="4B2E83"/>
                </a:solidFill>
                <a:latin typeface="Arial"/>
                <a:cs typeface="Arial"/>
              </a:rPr>
              <a:t>Cigna </a:t>
            </a:r>
            <a:r>
              <a:rPr sz="1200" b="1" spc="65" dirty="0">
                <a:solidFill>
                  <a:srgbClr val="4B2E83"/>
                </a:solidFill>
                <a:latin typeface="Arial"/>
                <a:cs typeface="Arial"/>
              </a:rPr>
              <a:t>Member </a:t>
            </a:r>
            <a:r>
              <a:rPr sz="1200" b="1" spc="5" dirty="0">
                <a:solidFill>
                  <a:srgbClr val="4B2E83"/>
                </a:solidFill>
                <a:latin typeface="Arial"/>
                <a:cs typeface="Arial"/>
              </a:rPr>
              <a:t>ID:</a:t>
            </a:r>
            <a:r>
              <a:rPr sz="1200" b="1" spc="-14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5" dirty="0">
                <a:solidFill>
                  <a:srgbClr val="4B2E83"/>
                </a:solidFill>
                <a:latin typeface="Arial"/>
                <a:cs typeface="Arial"/>
              </a:rPr>
              <a:t>09895A001</a:t>
            </a:r>
            <a:endParaRPr lang="en-US" sz="1200" b="1" spc="5" dirty="0">
              <a:solidFill>
                <a:srgbClr val="4B2E83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354965" algn="l"/>
              </a:tabLst>
            </a:pPr>
            <a:endParaRPr sz="1200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7CCD33-FD74-1B64-8212-08E8AD514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28" y="201439"/>
            <a:ext cx="8811228" cy="27005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B52A7-DD7F-46D3-9665-48E4F4FD5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FA5098-7C75-7B54-020F-2E161BCCF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sz="2800" dirty="0">
                <a:latin typeface="Open Sans Bold"/>
                <a:ea typeface="Open Sans Bold"/>
                <a:cs typeface="Open Sans Bold"/>
              </a:rPr>
              <a:t>UW Travel Discounts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5F053E-06F8-0221-3EE8-F467677161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2391" y="1557047"/>
            <a:ext cx="8182646" cy="2539521"/>
          </a:xfrm>
        </p:spPr>
        <p:txBody>
          <a:bodyPr lIns="91440" tIns="45720" rIns="91440" bIns="45720" anchor="t"/>
          <a:lstStyle/>
          <a:p>
            <a:pPr>
              <a:buFont typeface="Wingdings"/>
              <a:buChar char="Ø"/>
            </a:pPr>
            <a:r>
              <a:rPr lang="en-US" dirty="0">
                <a:latin typeface="Open Sans"/>
                <a:ea typeface="Open Sans"/>
                <a:cs typeface="Open Sans"/>
              </a:rPr>
              <a:t>Airfare (Alaska/Delta/Turkish Airlines)</a:t>
            </a:r>
            <a:endParaRPr lang="en-US" dirty="0"/>
          </a:p>
          <a:p>
            <a:pPr>
              <a:buFont typeface="Wingdings"/>
              <a:buChar char="Ø"/>
            </a:pPr>
            <a:r>
              <a:rPr lang="en-US" dirty="0">
                <a:latin typeface="Open Sans"/>
                <a:ea typeface="Open Sans"/>
                <a:cs typeface="Open Sans"/>
              </a:rPr>
              <a:t>Lodging (Over 70+ Vendors)</a:t>
            </a:r>
          </a:p>
          <a:p>
            <a:pPr lvl="1">
              <a:buFont typeface="Courier New"/>
              <a:buChar char="o"/>
            </a:pPr>
            <a:r>
              <a:rPr lang="en-US" dirty="0">
                <a:latin typeface="Open Sans"/>
                <a:ea typeface="Open Sans"/>
                <a:cs typeface="Open Sans"/>
              </a:rPr>
              <a:t>Personal vs Business</a:t>
            </a:r>
          </a:p>
          <a:p>
            <a:pPr>
              <a:buFont typeface="Wingdings"/>
              <a:buChar char="Ø"/>
            </a:pPr>
            <a:r>
              <a:rPr lang="en-US" dirty="0">
                <a:latin typeface="Open Sans"/>
                <a:ea typeface="Open Sans"/>
                <a:cs typeface="Open Sans"/>
              </a:rPr>
              <a:t>Car Rental (Enterprise/National)</a:t>
            </a:r>
            <a:endParaRPr lang="en-US" dirty="0"/>
          </a:p>
          <a:p>
            <a:pPr>
              <a:buFont typeface="Wingdings"/>
              <a:buChar char="Ø"/>
            </a:pPr>
            <a:r>
              <a:rPr lang="en-US" dirty="0">
                <a:latin typeface="Open Sans"/>
                <a:ea typeface="Open Sans"/>
                <a:cs typeface="Open Sans"/>
              </a:rPr>
              <a:t>Travel Agencies</a:t>
            </a:r>
          </a:p>
          <a:p>
            <a:pPr>
              <a:buFont typeface="Wingdings"/>
              <a:buChar char="Ø"/>
            </a:pPr>
            <a:r>
              <a:rPr lang="en-US" dirty="0">
                <a:latin typeface="Open Sans"/>
                <a:ea typeface="Open Sans"/>
                <a:cs typeface="Open Sans"/>
              </a:rPr>
              <a:t>Other Ground Transportation (Parking, Charters/Shuttle, Ferry)</a:t>
            </a:r>
          </a:p>
        </p:txBody>
      </p:sp>
      <p:pic>
        <p:nvPicPr>
          <p:cNvPr id="5" name="Picture 4" descr="Discount - Free commerce and shopping icons">
            <a:extLst>
              <a:ext uri="{FF2B5EF4-FFF2-40B4-BE49-F238E27FC236}">
                <a16:creationId xmlns:a16="http://schemas.microsoft.com/office/drawing/2014/main" id="{FC49FE27-5D6A-473E-813B-A1CECBD13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100" y="1950093"/>
            <a:ext cx="1629137" cy="162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8D8EC-6F55-A28F-BDED-ECD3D170E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D6AE34-1563-0628-F9F1-565CA57BF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sz="2800" dirty="0">
                <a:latin typeface="Open Sans Bold"/>
                <a:ea typeface="Open Sans Bold"/>
                <a:cs typeface="Open Sans Bold"/>
              </a:rPr>
              <a:t>14 Hour Rule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B23C4D-BE90-BD88-3B4A-87DF461149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buFont typeface="Wingdings"/>
              <a:buChar char="Ø"/>
            </a:pPr>
            <a:r>
              <a:rPr lang="en-US" sz="1800" dirty="0">
                <a:latin typeface="Open Sans"/>
                <a:ea typeface="Open Sans"/>
                <a:cs typeface="Open Sans"/>
              </a:rPr>
              <a:t>Allows for upgrades to business class or foreign layover </a:t>
            </a:r>
            <a:r>
              <a:rPr lang="en-US" sz="1800" dirty="0" err="1">
                <a:latin typeface="Open Sans"/>
                <a:ea typeface="Open Sans"/>
                <a:cs typeface="Open Sans"/>
              </a:rPr>
              <a:t>en</a:t>
            </a:r>
            <a:r>
              <a:rPr lang="en-US" sz="1800" dirty="0">
                <a:latin typeface="Open Sans"/>
                <a:ea typeface="Open Sans"/>
                <a:cs typeface="Open Sans"/>
              </a:rPr>
              <a:t> route or at destination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 sz="1400" dirty="0">
                <a:latin typeface="Open Sans"/>
                <a:ea typeface="Open Sans"/>
                <a:cs typeface="Open Sans"/>
              </a:rPr>
              <a:t>Not to exceed 24 hours</a:t>
            </a:r>
            <a:endParaRPr lang="en-US" sz="1400" dirty="0"/>
          </a:p>
          <a:p>
            <a:pPr>
              <a:buFont typeface="Wingdings"/>
              <a:buChar char="Ø"/>
            </a:pPr>
            <a:r>
              <a:rPr lang="en-US" sz="1800" dirty="0">
                <a:latin typeface="Open Sans"/>
                <a:ea typeface="Open Sans"/>
                <a:cs typeface="Open Sans"/>
              </a:rPr>
              <a:t>Time counted towards the 14 hours = </a:t>
            </a:r>
          </a:p>
          <a:p>
            <a:pPr lvl="1">
              <a:buFont typeface="Courier New"/>
              <a:buChar char="o"/>
            </a:pPr>
            <a:r>
              <a:rPr lang="en-US" sz="1400" dirty="0">
                <a:latin typeface="Open Sans"/>
                <a:ea typeface="Open Sans"/>
                <a:cs typeface="Open Sans"/>
              </a:rPr>
              <a:t>Flight time from origin airport to destination airport + layovers</a:t>
            </a:r>
            <a:endParaRPr lang="en-US" sz="1400" dirty="0"/>
          </a:p>
          <a:p>
            <a:pPr>
              <a:buFont typeface="Wingdings"/>
              <a:buChar char="Ø"/>
            </a:pPr>
            <a:r>
              <a:rPr lang="en-US" sz="1800" dirty="0">
                <a:latin typeface="Open Sans"/>
                <a:ea typeface="Open Sans"/>
                <a:cs typeface="Open Sans"/>
              </a:rPr>
              <a:t>Applies per leg</a:t>
            </a:r>
          </a:p>
          <a:p>
            <a:pPr>
              <a:buFont typeface="Wingdings"/>
              <a:buChar char="Ø"/>
            </a:pPr>
            <a:r>
              <a:rPr lang="en-US" sz="1800" dirty="0">
                <a:latin typeface="Open Sans"/>
                <a:ea typeface="Open Sans"/>
                <a:cs typeface="Open Sans"/>
              </a:rPr>
              <a:t>Only needs prior approval</a:t>
            </a:r>
            <a:endParaRPr lang="en-US" sz="1800" dirty="0"/>
          </a:p>
        </p:txBody>
      </p:sp>
      <p:pic>
        <p:nvPicPr>
          <p:cNvPr id="5" name="Picture 4" descr="Airport Images – Browse 1,842,405 Stock Photos, Vectors, and Video | Adobe  Stock">
            <a:extLst>
              <a:ext uri="{FF2B5EF4-FFF2-40B4-BE49-F238E27FC236}">
                <a16:creationId xmlns:a16="http://schemas.microsoft.com/office/drawing/2014/main" id="{F5B1D8CB-1D3F-F668-6F17-B4A2A8C45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135" y="503933"/>
            <a:ext cx="1588008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35065-D0D7-1C60-DDED-6777D77AA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BF0BAD-38D8-927C-1A17-3A5FED27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sz="2800" dirty="0">
                <a:latin typeface="Open Sans Bold"/>
                <a:ea typeface="Open Sans Bold"/>
                <a:cs typeface="Open Sans Bold"/>
              </a:rPr>
              <a:t>Travel Status &amp; Ground Transportation, 11 Hour Rule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9F07F8-A198-15E0-E568-1A92234C33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buFont typeface="Wingdings"/>
              <a:buChar char="Ø"/>
            </a:pPr>
            <a:r>
              <a:rPr lang="en-US" dirty="0">
                <a:latin typeface="Open Sans"/>
                <a:ea typeface="Open Sans"/>
                <a:cs typeface="Open Sans"/>
              </a:rPr>
              <a:t>Travel Status eligibility does not apply to Ground Transportation expenses</a:t>
            </a:r>
            <a:endParaRPr lang="en-US" dirty="0"/>
          </a:p>
          <a:p>
            <a:pPr>
              <a:buFont typeface="Wingdings"/>
              <a:buChar char="Ø"/>
            </a:pPr>
            <a:r>
              <a:rPr lang="en-US" dirty="0">
                <a:latin typeface="Open Sans"/>
                <a:ea typeface="Open Sans"/>
                <a:cs typeface="Open Sans"/>
              </a:rPr>
              <a:t>Travel Status = Per Diem (Lodging/Meals)</a:t>
            </a:r>
          </a:p>
          <a:p>
            <a:pPr lvl="1">
              <a:buFont typeface="Courier New"/>
              <a:buChar char="o"/>
            </a:pPr>
            <a:r>
              <a:rPr lang="en-US" dirty="0">
                <a:latin typeface="Open Sans"/>
                <a:ea typeface="Open Sans"/>
                <a:cs typeface="Open Sans"/>
              </a:rPr>
              <a:t>Reminder 11-Hour Rule – Do not factor meals into hour amount</a:t>
            </a:r>
          </a:p>
          <a:p>
            <a:pPr>
              <a:buFont typeface="Wingdings"/>
              <a:buChar char="Ø"/>
            </a:pPr>
            <a:r>
              <a:rPr lang="en-US" dirty="0">
                <a:latin typeface="Open Sans"/>
                <a:ea typeface="Open Sans"/>
                <a:cs typeface="Open Sans"/>
              </a:rPr>
              <a:t>Ground Transportation = Route</a:t>
            </a:r>
          </a:p>
        </p:txBody>
      </p:sp>
      <p:pic>
        <p:nvPicPr>
          <p:cNvPr id="5" name="Picture 4" descr="Shuttle - Free transport icons">
            <a:extLst>
              <a:ext uri="{FF2B5EF4-FFF2-40B4-BE49-F238E27FC236}">
                <a16:creationId xmlns:a16="http://schemas.microsoft.com/office/drawing/2014/main" id="{481EFCAA-6E00-0017-641C-10DEDFE51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368" y="3218485"/>
            <a:ext cx="1925738" cy="192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7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31F95-EAE7-2B0F-50E8-2C3D70CB8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00AF6D-7ACB-6B83-98D0-BDC10846D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sz="2800" dirty="0">
                <a:latin typeface="Open Sans Bold"/>
                <a:ea typeface="Open Sans Bold"/>
                <a:cs typeface="Open Sans Bold"/>
              </a:rPr>
              <a:t>Return Checks &amp; Check Cancellations AP Procedure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B69BE9-5EBF-EFC1-C5A5-8176455E53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buFont typeface="Wingdings"/>
              <a:buChar char="Ø"/>
            </a:pPr>
            <a:r>
              <a:rPr lang="en-US" sz="1800" dirty="0">
                <a:latin typeface="Open Sans"/>
                <a:ea typeface="Open Sans"/>
                <a:cs typeface="Open Sans"/>
              </a:rPr>
              <a:t>Checks printed with no address are sent to Gateway Building (UDSB)</a:t>
            </a:r>
          </a:p>
          <a:p>
            <a:pPr>
              <a:buFont typeface="Wingdings"/>
              <a:buChar char="Ø"/>
            </a:pPr>
            <a:r>
              <a:rPr lang="en-US" sz="1800" dirty="0">
                <a:latin typeface="Open Sans"/>
                <a:ea typeface="Open Sans"/>
                <a:cs typeface="Open Sans"/>
              </a:rPr>
              <a:t>AP cancels and shreds all reimbursement checks</a:t>
            </a:r>
          </a:p>
          <a:p>
            <a:pPr>
              <a:buFont typeface="Wingdings"/>
              <a:buChar char="Ø"/>
            </a:pPr>
            <a:r>
              <a:rPr lang="en-US" sz="1800" dirty="0">
                <a:latin typeface="Open Sans"/>
                <a:ea typeface="Open Sans"/>
                <a:cs typeface="Open Sans"/>
              </a:rPr>
              <a:t>Requester actions:</a:t>
            </a:r>
            <a:endParaRPr lang="en-US" sz="1800" dirty="0"/>
          </a:p>
          <a:p>
            <a:pPr lvl="1">
              <a:buFont typeface="Courier New"/>
              <a:buChar char="o"/>
            </a:pPr>
            <a:r>
              <a:rPr lang="en-US" sz="1600" dirty="0">
                <a:latin typeface="Open Sans"/>
                <a:ea typeface="Open Sans"/>
                <a:cs typeface="Open Sans"/>
              </a:rPr>
              <a:t>Adjust address in payee profile (for MPs)</a:t>
            </a:r>
          </a:p>
          <a:p>
            <a:pPr lvl="1">
              <a:buFont typeface="Courier New"/>
              <a:buChar char="o"/>
            </a:pPr>
            <a:r>
              <a:rPr lang="en-US" sz="1600" dirty="0">
                <a:latin typeface="Open Sans"/>
                <a:ea typeface="Open Sans"/>
                <a:cs typeface="Open Sans"/>
              </a:rPr>
              <a:t>Have payee update their address in WD</a:t>
            </a:r>
          </a:p>
          <a:p>
            <a:pPr lvl="1">
              <a:buFont typeface="Courier New"/>
              <a:buChar char="o"/>
            </a:pPr>
            <a:r>
              <a:rPr lang="en-US" sz="1600" dirty="0">
                <a:latin typeface="Open Sans"/>
                <a:ea typeface="Open Sans"/>
                <a:cs typeface="Open Sans"/>
              </a:rPr>
              <a:t>Resubmit payment</a:t>
            </a:r>
            <a:endParaRPr lang="en-US" sz="1600" dirty="0"/>
          </a:p>
        </p:txBody>
      </p:sp>
      <p:pic>
        <p:nvPicPr>
          <p:cNvPr id="4" name="Picture 3" descr="300+ Woman Shredding Paper Stock Photos, Pictures &amp; Royalty-Free Images -  iStock">
            <a:extLst>
              <a:ext uri="{FF2B5EF4-FFF2-40B4-BE49-F238E27FC236}">
                <a16:creationId xmlns:a16="http://schemas.microsoft.com/office/drawing/2014/main" id="{E7FF50DB-78EE-AC49-A51C-3ED9C875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285" y="2914649"/>
            <a:ext cx="2234648" cy="149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F129B-C6E2-3654-96BC-71870A634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5776F8-7519-1051-8E94-502230C0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sz="2800">
                <a:latin typeface="Open Sans Bold"/>
                <a:ea typeface="Open Sans Bold"/>
                <a:cs typeface="Open Sans Bold"/>
              </a:rPr>
              <a:t>Spend Auth/Travel Advances Policy, SOM/UWM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AB0293-A170-2F18-5B7D-2E328EB780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buFont typeface="Wingdings"/>
              <a:buChar char="Ø"/>
            </a:pPr>
            <a:r>
              <a:rPr lang="en-US" dirty="0">
                <a:latin typeface="Open Sans"/>
                <a:ea typeface="Open Sans"/>
                <a:cs typeface="Open Sans"/>
              </a:rPr>
              <a:t>UW1861 </a:t>
            </a:r>
            <a:r>
              <a:rPr lang="en-US" dirty="0" err="1">
                <a:latin typeface="Open Sans"/>
                <a:ea typeface="Open Sans"/>
                <a:cs typeface="Open Sans"/>
              </a:rPr>
              <a:t>worktags</a:t>
            </a:r>
            <a:r>
              <a:rPr lang="en-US" dirty="0">
                <a:latin typeface="Open Sans"/>
                <a:ea typeface="Open Sans"/>
                <a:cs typeface="Open Sans"/>
              </a:rPr>
              <a:t> only</a:t>
            </a:r>
            <a:endParaRPr lang="en-US" dirty="0"/>
          </a:p>
          <a:p>
            <a:pPr>
              <a:buFont typeface="Wingdings"/>
              <a:buChar char="Ø"/>
            </a:pPr>
            <a:r>
              <a:rPr lang="en-US" dirty="0">
                <a:latin typeface="Open Sans"/>
                <a:ea typeface="Open Sans"/>
                <a:cs typeface="Open Sans"/>
              </a:rPr>
              <a:t>SOM/UWM are not able to reconcile spend authorizations or travel advances </a:t>
            </a:r>
          </a:p>
          <a:p>
            <a:pPr lvl="1">
              <a:buFont typeface="Courier New"/>
              <a:buChar char="o"/>
            </a:pPr>
            <a:r>
              <a:rPr lang="en-US" dirty="0">
                <a:latin typeface="Open Sans"/>
                <a:ea typeface="Open Sans"/>
                <a:cs typeface="Open Sans"/>
              </a:rPr>
              <a:t>Error stating their intercompany (SOM, UWMSS, HMC </a:t>
            </a:r>
            <a:r>
              <a:rPr lang="en-US" dirty="0" err="1">
                <a:latin typeface="Open Sans"/>
                <a:ea typeface="Open Sans"/>
                <a:cs typeface="Open Sans"/>
              </a:rPr>
              <a:t>etc</a:t>
            </a:r>
            <a:r>
              <a:rPr lang="en-US" dirty="0">
                <a:latin typeface="Open Sans"/>
                <a:ea typeface="Open Sans"/>
                <a:cs typeface="Open Sans"/>
              </a:rPr>
              <a:t>) cannot be used and UW1861 is only allowed.</a:t>
            </a:r>
          </a:p>
        </p:txBody>
      </p:sp>
      <p:pic>
        <p:nvPicPr>
          <p:cNvPr id="4" name="Picture 3" descr="Accounting - Free business and finance icons">
            <a:extLst>
              <a:ext uri="{FF2B5EF4-FFF2-40B4-BE49-F238E27FC236}">
                <a16:creationId xmlns:a16="http://schemas.microsoft.com/office/drawing/2014/main" id="{93EE4583-5A9B-BCBB-3CA5-9583DA22C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037" y="409445"/>
            <a:ext cx="1897694" cy="189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0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1AF8-3782-876D-19DC-BE723D3D2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en-US" dirty="0">
                <a:latin typeface="Open Sans Bold"/>
              </a:rPr>
              <a:t>Questions? </a:t>
            </a:r>
          </a:p>
        </p:txBody>
      </p:sp>
    </p:spTree>
    <p:extLst>
      <p:ext uri="{BB962C8B-B14F-4D97-AF65-F5344CB8AC3E}">
        <p14:creationId xmlns:p14="http://schemas.microsoft.com/office/powerpoint/2010/main" val="25940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1830" y="662278"/>
            <a:ext cx="8184662" cy="574421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Open Sans"/>
              </a:rPr>
              <a:t>Agenda</a:t>
            </a:r>
          </a:p>
        </p:txBody>
      </p:sp>
      <p:pic>
        <p:nvPicPr>
          <p:cNvPr id="4" name="Picture 3" descr="Travel - Free travel icons">
            <a:extLst>
              <a:ext uri="{FF2B5EF4-FFF2-40B4-BE49-F238E27FC236}">
                <a16:creationId xmlns:a16="http://schemas.microsoft.com/office/drawing/2014/main" id="{715F4E3B-CFDD-AFDE-939F-01C9E2437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747" y="-724"/>
            <a:ext cx="2099359" cy="207042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7772" y="1582615"/>
            <a:ext cx="8528456" cy="298938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GTS Travel Insurance Update</a:t>
            </a:r>
            <a:endParaRPr lang="en-US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UW Travel Discounts </a:t>
            </a:r>
            <a:endParaRPr lang="en-US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14-hour rule</a:t>
            </a:r>
            <a:endParaRPr lang="en-US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Travel Status &amp; Ground Transportation, 11-hour rule</a:t>
            </a:r>
            <a:endParaRPr lang="en-US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Return Checks &amp; Check Cancellations AP Procedure</a:t>
            </a:r>
            <a:endParaRPr lang="en-US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Travel Advances Policy + SOM/UWM</a:t>
            </a:r>
            <a:endParaRPr lang="en-US">
              <a:solidFill>
                <a:schemeClr val="tx1"/>
              </a:solidFill>
              <a:latin typeface="Open Sans"/>
              <a:ea typeface="Open Sans"/>
              <a:cs typeface="Open San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tx1"/>
                </a:solidFill>
                <a:latin typeface="Open Sans"/>
                <a:ea typeface="Open Sans"/>
                <a:cs typeface="Open Sans"/>
              </a:rPr>
              <a:t>Questions</a:t>
            </a:r>
            <a:endParaRPr lang="en-US" sz="18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C8A824-2CB0-4503-A532-3BC92ED36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72" y="4555206"/>
            <a:ext cx="3364458" cy="574420"/>
          </a:xfrm>
          <a:prstGeom prst="rect">
            <a:avLst/>
          </a:prstGeom>
        </p:spPr>
      </p:pic>
      <p:pic>
        <p:nvPicPr>
          <p:cNvPr id="8" name="Picture 7" descr="UW Travel services logo">
            <a:extLst>
              <a:ext uri="{FF2B5EF4-FFF2-40B4-BE49-F238E27FC236}">
                <a16:creationId xmlns:a16="http://schemas.microsoft.com/office/drawing/2014/main" id="{0477E7C5-BB8A-4D4F-8BEC-FD83AD795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4646596"/>
            <a:ext cx="2511557" cy="40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5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072499"/>
            <a:ext cx="9144000" cy="1071245"/>
          </a:xfrm>
          <a:custGeom>
            <a:avLst/>
            <a:gdLst/>
            <a:ahLst/>
            <a:cxnLst/>
            <a:rect l="l" t="t" r="r" b="b"/>
            <a:pathLst>
              <a:path w="9144000" h="1071245">
                <a:moveTo>
                  <a:pt x="0" y="1070999"/>
                </a:moveTo>
                <a:lnTo>
                  <a:pt x="9143999" y="1070999"/>
                </a:lnTo>
                <a:lnTo>
                  <a:pt x="9143999" y="0"/>
                </a:lnTo>
                <a:lnTo>
                  <a:pt x="0" y="0"/>
                </a:lnTo>
                <a:lnTo>
                  <a:pt x="0" y="1070999"/>
                </a:lnTo>
                <a:close/>
              </a:path>
            </a:pathLst>
          </a:custGeom>
          <a:solidFill>
            <a:srgbClr val="3100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2" cy="4072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27036" y="358206"/>
            <a:ext cx="576326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dirty="0">
                <a:solidFill>
                  <a:srgbClr val="FFFFFF"/>
                </a:solidFill>
                <a:latin typeface="Trebuchet MS"/>
                <a:cs typeface="Trebuchet MS"/>
              </a:rPr>
              <a:t>Global </a:t>
            </a:r>
            <a:r>
              <a:rPr sz="2300" spc="-25" dirty="0">
                <a:solidFill>
                  <a:srgbClr val="FFFFFF"/>
                </a:solidFill>
                <a:latin typeface="Trebuchet MS"/>
                <a:cs typeface="Trebuchet MS"/>
              </a:rPr>
              <a:t>Insurance </a:t>
            </a:r>
            <a:r>
              <a:rPr sz="2300" spc="2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300" spc="-5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300" spc="-60" dirty="0">
                <a:solidFill>
                  <a:srgbClr val="FFFFFF"/>
                </a:solidFill>
                <a:latin typeface="Trebuchet MS"/>
                <a:cs typeface="Trebuchet MS"/>
              </a:rPr>
              <a:t>Travel </a:t>
            </a:r>
            <a:r>
              <a:rPr sz="2300" dirty="0">
                <a:solidFill>
                  <a:srgbClr val="FFFFFF"/>
                </a:solidFill>
                <a:latin typeface="Trebuchet MS"/>
                <a:cs typeface="Trebuchet MS"/>
              </a:rPr>
              <a:t>Changes, </a:t>
            </a:r>
            <a:r>
              <a:rPr sz="2300" spc="-75" dirty="0">
                <a:solidFill>
                  <a:srgbClr val="FFFFFF"/>
                </a:solidFill>
                <a:latin typeface="Trebuchet MS"/>
                <a:cs typeface="Trebuchet MS"/>
              </a:rPr>
              <a:t>2025</a:t>
            </a:r>
            <a:endParaRPr sz="23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6014" y="3980726"/>
            <a:ext cx="7337425" cy="1036955"/>
          </a:xfrm>
          <a:prstGeom prst="rect">
            <a:avLst/>
          </a:prstGeom>
        </p:spPr>
        <p:txBody>
          <a:bodyPr vert="horz" wrap="square" lIns="0" tIns="17970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415"/>
              </a:spcBef>
            </a:pPr>
            <a:r>
              <a:rPr sz="3100" b="1" spc="660">
                <a:solidFill>
                  <a:srgbClr val="FFFFFF"/>
                </a:solidFill>
                <a:latin typeface="Century Gothic"/>
                <a:cs typeface="Century Gothic"/>
              </a:rPr>
              <a:t>UW</a:t>
            </a:r>
            <a:r>
              <a:rPr sz="3100" b="1" spc="-585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100" b="1" spc="-35">
                <a:solidFill>
                  <a:srgbClr val="FFFFFF"/>
                </a:solidFill>
                <a:latin typeface="Century Gothic"/>
                <a:cs typeface="Century Gothic"/>
              </a:rPr>
              <a:t>Global </a:t>
            </a:r>
            <a:r>
              <a:rPr sz="3100" b="1" spc="135">
                <a:solidFill>
                  <a:srgbClr val="FFFFFF"/>
                </a:solidFill>
                <a:latin typeface="Century Gothic"/>
                <a:cs typeface="Century Gothic"/>
              </a:rPr>
              <a:t>Travel </a:t>
            </a:r>
            <a:r>
              <a:rPr sz="3100" b="1" spc="125">
                <a:solidFill>
                  <a:srgbClr val="FFFFFF"/>
                </a:solidFill>
                <a:latin typeface="Century Gothic"/>
                <a:cs typeface="Century Gothic"/>
              </a:rPr>
              <a:t>Health </a:t>
            </a:r>
            <a:r>
              <a:rPr sz="3100" b="1" spc="-50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sz="3100" b="1" spc="130">
                <a:solidFill>
                  <a:srgbClr val="FFFFFF"/>
                </a:solidFill>
                <a:latin typeface="Century Gothic"/>
                <a:cs typeface="Century Gothic"/>
              </a:rPr>
              <a:t>Safety</a:t>
            </a:r>
            <a:endParaRPr sz="3100">
              <a:latin typeface="Century Gothic"/>
              <a:cs typeface="Century Gothic"/>
            </a:endParaRPr>
          </a:p>
          <a:p>
            <a:pPr marL="2486660">
              <a:lnSpc>
                <a:spcPct val="100000"/>
              </a:lnSpc>
              <a:spcBef>
                <a:spcPts val="765"/>
              </a:spcBef>
            </a:pPr>
            <a:r>
              <a:rPr sz="1800" b="1" spc="35">
                <a:solidFill>
                  <a:srgbClr val="2BD1C9"/>
                </a:solidFill>
                <a:latin typeface="Century Gothic"/>
                <a:cs typeface="Century Gothic"/>
              </a:rPr>
              <a:t>Office</a:t>
            </a:r>
            <a:r>
              <a:rPr sz="1800" b="1" spc="-50">
                <a:solidFill>
                  <a:srgbClr val="2BD1C9"/>
                </a:solidFill>
                <a:latin typeface="Century Gothic"/>
                <a:cs typeface="Century Gothic"/>
              </a:rPr>
              <a:t> </a:t>
            </a:r>
            <a:r>
              <a:rPr sz="1800" b="1" spc="110">
                <a:solidFill>
                  <a:srgbClr val="2BD1C9"/>
                </a:solidFill>
                <a:latin typeface="Century Gothic"/>
                <a:cs typeface="Century Gothic"/>
              </a:rPr>
              <a:t>of</a:t>
            </a:r>
            <a:r>
              <a:rPr sz="1800" b="1" spc="-45">
                <a:solidFill>
                  <a:srgbClr val="2BD1C9"/>
                </a:solidFill>
                <a:latin typeface="Century Gothic"/>
                <a:cs typeface="Century Gothic"/>
              </a:rPr>
              <a:t> </a:t>
            </a:r>
            <a:r>
              <a:rPr sz="1800" b="1" spc="-25">
                <a:solidFill>
                  <a:srgbClr val="2BD1C9"/>
                </a:solidFill>
                <a:latin typeface="Century Gothic"/>
                <a:cs typeface="Century Gothic"/>
              </a:rPr>
              <a:t>Global</a:t>
            </a:r>
            <a:r>
              <a:rPr sz="1800" b="1" spc="-45">
                <a:solidFill>
                  <a:srgbClr val="2BD1C9"/>
                </a:solidFill>
                <a:latin typeface="Century Gothic"/>
                <a:cs typeface="Century Gothic"/>
              </a:rPr>
              <a:t> </a:t>
            </a:r>
            <a:r>
              <a:rPr lang="en-US" b="1" spc="140">
                <a:solidFill>
                  <a:srgbClr val="2BD1C9"/>
                </a:solidFill>
                <a:latin typeface="Century Gothic"/>
                <a:cs typeface="Century Gothic"/>
              </a:rPr>
              <a:t>Aff</a:t>
            </a:r>
            <a:r>
              <a:rPr lang="en-US" b="1" spc="80">
                <a:solidFill>
                  <a:srgbClr val="2BD1C9"/>
                </a:solidFill>
                <a:latin typeface="Century Gothic"/>
                <a:cs typeface="Century Gothic"/>
              </a:rPr>
              <a:t>airs</a:t>
            </a:r>
            <a:r>
              <a:rPr sz="1800" b="1" spc="-45">
                <a:solidFill>
                  <a:srgbClr val="2BD1C9"/>
                </a:solidFill>
                <a:latin typeface="Century Gothic"/>
                <a:cs typeface="Century Gothic"/>
              </a:rPr>
              <a:t> </a:t>
            </a:r>
            <a:r>
              <a:rPr sz="1800" b="1" spc="100">
                <a:solidFill>
                  <a:srgbClr val="2BD1C9"/>
                </a:solidFill>
                <a:latin typeface="Century Gothic"/>
                <a:cs typeface="Century Gothic"/>
              </a:rPr>
              <a:t>-</a:t>
            </a:r>
            <a:r>
              <a:rPr sz="1800" b="1" spc="-45">
                <a:solidFill>
                  <a:srgbClr val="2BD1C9"/>
                </a:solidFill>
                <a:latin typeface="Century Gothic"/>
                <a:cs typeface="Century Gothic"/>
              </a:rPr>
              <a:t> </a:t>
            </a:r>
            <a:r>
              <a:rPr sz="1800" b="1" spc="-5">
                <a:solidFill>
                  <a:srgbClr val="2BD1C9"/>
                </a:solidFill>
                <a:latin typeface="Century Gothic"/>
                <a:cs typeface="Century Gothic"/>
              </a:rPr>
              <a:t>Maddie</a:t>
            </a:r>
            <a:r>
              <a:rPr sz="1800" b="1" spc="-45">
                <a:solidFill>
                  <a:srgbClr val="2BD1C9"/>
                </a:solidFill>
                <a:latin typeface="Century Gothic"/>
                <a:cs typeface="Century Gothic"/>
              </a:rPr>
              <a:t> </a:t>
            </a:r>
            <a:r>
              <a:rPr sz="1800" b="1">
                <a:solidFill>
                  <a:srgbClr val="2BD1C9"/>
                </a:solidFill>
                <a:latin typeface="Century Gothic"/>
                <a:cs typeface="Century Gothic"/>
              </a:rPr>
              <a:t>Macmath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5" name="object 5" descr="UW logo"/>
          <p:cNvSpPr/>
          <p:nvPr/>
        </p:nvSpPr>
        <p:spPr>
          <a:xfrm>
            <a:off x="784225" y="4845055"/>
            <a:ext cx="1807368" cy="121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072501"/>
            <a:ext cx="9144000" cy="1071245"/>
          </a:xfrm>
          <a:custGeom>
            <a:avLst/>
            <a:gdLst/>
            <a:ahLst/>
            <a:cxnLst/>
            <a:rect l="l" t="t" r="r" b="b"/>
            <a:pathLst>
              <a:path w="9144000" h="1071245">
                <a:moveTo>
                  <a:pt x="0" y="1070998"/>
                </a:moveTo>
                <a:lnTo>
                  <a:pt x="9143999" y="1070998"/>
                </a:lnTo>
                <a:lnTo>
                  <a:pt x="9143999" y="0"/>
                </a:lnTo>
                <a:lnTo>
                  <a:pt x="0" y="0"/>
                </a:lnTo>
                <a:lnTo>
                  <a:pt x="0" y="1070998"/>
                </a:lnTo>
                <a:close/>
              </a:path>
            </a:pathLst>
          </a:custGeom>
          <a:solidFill>
            <a:srgbClr val="3100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24487" y="0"/>
            <a:ext cx="1219436" cy="3408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4698" y="152243"/>
            <a:ext cx="651976" cy="44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2" cy="4072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48199" y="2037928"/>
            <a:ext cx="2432685" cy="914400"/>
          </a:xfrm>
          <a:custGeom>
            <a:avLst/>
            <a:gdLst/>
            <a:ahLst/>
            <a:cxnLst/>
            <a:rect l="l" t="t" r="r" b="b"/>
            <a:pathLst>
              <a:path w="2432684" h="914400">
                <a:moveTo>
                  <a:pt x="2280049" y="914099"/>
                </a:moveTo>
                <a:lnTo>
                  <a:pt x="152349" y="914099"/>
                </a:lnTo>
                <a:lnTo>
                  <a:pt x="104195" y="906333"/>
                </a:lnTo>
                <a:lnTo>
                  <a:pt x="62374" y="884705"/>
                </a:lnTo>
                <a:lnTo>
                  <a:pt x="29394" y="851725"/>
                </a:lnTo>
                <a:lnTo>
                  <a:pt x="7766" y="809904"/>
                </a:lnTo>
                <a:lnTo>
                  <a:pt x="0" y="761749"/>
                </a:lnTo>
                <a:lnTo>
                  <a:pt x="0" y="152349"/>
                </a:lnTo>
                <a:lnTo>
                  <a:pt x="7766" y="104195"/>
                </a:lnTo>
                <a:lnTo>
                  <a:pt x="29394" y="62374"/>
                </a:lnTo>
                <a:lnTo>
                  <a:pt x="62374" y="29394"/>
                </a:lnTo>
                <a:lnTo>
                  <a:pt x="104195" y="7766"/>
                </a:lnTo>
                <a:lnTo>
                  <a:pt x="152349" y="0"/>
                </a:lnTo>
                <a:lnTo>
                  <a:pt x="2280049" y="0"/>
                </a:lnTo>
                <a:lnTo>
                  <a:pt x="2338351" y="11596"/>
                </a:lnTo>
                <a:lnTo>
                  <a:pt x="2387777" y="44622"/>
                </a:lnTo>
                <a:lnTo>
                  <a:pt x="2420803" y="94048"/>
                </a:lnTo>
                <a:lnTo>
                  <a:pt x="2432399" y="152349"/>
                </a:lnTo>
                <a:lnTo>
                  <a:pt x="2432399" y="761749"/>
                </a:lnTo>
                <a:lnTo>
                  <a:pt x="2424633" y="809904"/>
                </a:lnTo>
                <a:lnTo>
                  <a:pt x="2403005" y="851725"/>
                </a:lnTo>
                <a:lnTo>
                  <a:pt x="2370025" y="884705"/>
                </a:lnTo>
                <a:lnTo>
                  <a:pt x="2328204" y="906333"/>
                </a:lnTo>
                <a:lnTo>
                  <a:pt x="2280049" y="914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48199" y="2030099"/>
            <a:ext cx="2432685" cy="914400"/>
          </a:xfrm>
          <a:custGeom>
            <a:avLst/>
            <a:gdLst/>
            <a:ahLst/>
            <a:cxnLst/>
            <a:rect l="l" t="t" r="r" b="b"/>
            <a:pathLst>
              <a:path w="2432684" h="914400">
                <a:moveTo>
                  <a:pt x="0" y="152349"/>
                </a:moveTo>
                <a:lnTo>
                  <a:pt x="7766" y="104195"/>
                </a:lnTo>
                <a:lnTo>
                  <a:pt x="29394" y="62374"/>
                </a:lnTo>
                <a:lnTo>
                  <a:pt x="62374" y="29394"/>
                </a:lnTo>
                <a:lnTo>
                  <a:pt x="104195" y="7766"/>
                </a:lnTo>
                <a:lnTo>
                  <a:pt x="152349" y="0"/>
                </a:lnTo>
                <a:lnTo>
                  <a:pt x="2280049" y="0"/>
                </a:lnTo>
                <a:lnTo>
                  <a:pt x="2338351" y="11596"/>
                </a:lnTo>
                <a:lnTo>
                  <a:pt x="2387777" y="44622"/>
                </a:lnTo>
                <a:lnTo>
                  <a:pt x="2420803" y="94048"/>
                </a:lnTo>
                <a:lnTo>
                  <a:pt x="2432399" y="152349"/>
                </a:lnTo>
                <a:lnTo>
                  <a:pt x="2432399" y="761749"/>
                </a:lnTo>
                <a:lnTo>
                  <a:pt x="2424633" y="809904"/>
                </a:lnTo>
                <a:lnTo>
                  <a:pt x="2403005" y="851725"/>
                </a:lnTo>
                <a:lnTo>
                  <a:pt x="2370025" y="884705"/>
                </a:lnTo>
                <a:lnTo>
                  <a:pt x="2328204" y="906333"/>
                </a:lnTo>
                <a:lnTo>
                  <a:pt x="2280049" y="914099"/>
                </a:lnTo>
                <a:lnTo>
                  <a:pt x="152349" y="914099"/>
                </a:lnTo>
                <a:lnTo>
                  <a:pt x="104195" y="906333"/>
                </a:lnTo>
                <a:lnTo>
                  <a:pt x="62374" y="884705"/>
                </a:lnTo>
                <a:lnTo>
                  <a:pt x="29394" y="851725"/>
                </a:lnTo>
                <a:lnTo>
                  <a:pt x="7766" y="809904"/>
                </a:lnTo>
                <a:lnTo>
                  <a:pt x="0" y="761749"/>
                </a:lnTo>
                <a:lnTo>
                  <a:pt x="0" y="152349"/>
                </a:lnTo>
                <a:close/>
              </a:path>
            </a:pathLst>
          </a:custGeom>
          <a:ln w="9524">
            <a:solidFill>
              <a:srgbClr val="E93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63400" y="2030109"/>
            <a:ext cx="2432685" cy="914400"/>
          </a:xfrm>
          <a:custGeom>
            <a:avLst/>
            <a:gdLst/>
            <a:ahLst/>
            <a:cxnLst/>
            <a:rect l="l" t="t" r="r" b="b"/>
            <a:pathLst>
              <a:path w="2432685" h="914400">
                <a:moveTo>
                  <a:pt x="2280049" y="914099"/>
                </a:moveTo>
                <a:lnTo>
                  <a:pt x="152349" y="914099"/>
                </a:lnTo>
                <a:lnTo>
                  <a:pt x="104195" y="906333"/>
                </a:lnTo>
                <a:lnTo>
                  <a:pt x="62374" y="884705"/>
                </a:lnTo>
                <a:lnTo>
                  <a:pt x="29394" y="851725"/>
                </a:lnTo>
                <a:lnTo>
                  <a:pt x="7766" y="809904"/>
                </a:lnTo>
                <a:lnTo>
                  <a:pt x="0" y="761749"/>
                </a:lnTo>
                <a:lnTo>
                  <a:pt x="0" y="152349"/>
                </a:lnTo>
                <a:lnTo>
                  <a:pt x="7766" y="104195"/>
                </a:lnTo>
                <a:lnTo>
                  <a:pt x="29394" y="62373"/>
                </a:lnTo>
                <a:lnTo>
                  <a:pt x="62374" y="29394"/>
                </a:lnTo>
                <a:lnTo>
                  <a:pt x="104195" y="7766"/>
                </a:lnTo>
                <a:lnTo>
                  <a:pt x="152349" y="0"/>
                </a:lnTo>
                <a:lnTo>
                  <a:pt x="2280049" y="0"/>
                </a:lnTo>
                <a:lnTo>
                  <a:pt x="2338351" y="11596"/>
                </a:lnTo>
                <a:lnTo>
                  <a:pt x="2387777" y="44622"/>
                </a:lnTo>
                <a:lnTo>
                  <a:pt x="2420802" y="94047"/>
                </a:lnTo>
                <a:lnTo>
                  <a:pt x="2432399" y="152349"/>
                </a:lnTo>
                <a:lnTo>
                  <a:pt x="2432399" y="761749"/>
                </a:lnTo>
                <a:lnTo>
                  <a:pt x="2424633" y="809904"/>
                </a:lnTo>
                <a:lnTo>
                  <a:pt x="2403005" y="851725"/>
                </a:lnTo>
                <a:lnTo>
                  <a:pt x="2370025" y="884705"/>
                </a:lnTo>
                <a:lnTo>
                  <a:pt x="2328204" y="906333"/>
                </a:lnTo>
                <a:lnTo>
                  <a:pt x="2280049" y="914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63400" y="2030109"/>
            <a:ext cx="2432685" cy="914400"/>
          </a:xfrm>
          <a:custGeom>
            <a:avLst/>
            <a:gdLst/>
            <a:ahLst/>
            <a:cxnLst/>
            <a:rect l="l" t="t" r="r" b="b"/>
            <a:pathLst>
              <a:path w="2432685" h="914400">
                <a:moveTo>
                  <a:pt x="0" y="152349"/>
                </a:moveTo>
                <a:lnTo>
                  <a:pt x="7766" y="104195"/>
                </a:lnTo>
                <a:lnTo>
                  <a:pt x="29394" y="62373"/>
                </a:lnTo>
                <a:lnTo>
                  <a:pt x="62374" y="29394"/>
                </a:lnTo>
                <a:lnTo>
                  <a:pt x="104195" y="7766"/>
                </a:lnTo>
                <a:lnTo>
                  <a:pt x="152349" y="0"/>
                </a:lnTo>
                <a:lnTo>
                  <a:pt x="2280049" y="0"/>
                </a:lnTo>
                <a:lnTo>
                  <a:pt x="2338351" y="11596"/>
                </a:lnTo>
                <a:lnTo>
                  <a:pt x="2387777" y="44622"/>
                </a:lnTo>
                <a:lnTo>
                  <a:pt x="2420802" y="94047"/>
                </a:lnTo>
                <a:lnTo>
                  <a:pt x="2432399" y="152349"/>
                </a:lnTo>
                <a:lnTo>
                  <a:pt x="2432399" y="761749"/>
                </a:lnTo>
                <a:lnTo>
                  <a:pt x="2424633" y="809904"/>
                </a:lnTo>
                <a:lnTo>
                  <a:pt x="2403005" y="851725"/>
                </a:lnTo>
                <a:lnTo>
                  <a:pt x="2370025" y="884705"/>
                </a:lnTo>
                <a:lnTo>
                  <a:pt x="2328204" y="906333"/>
                </a:lnTo>
                <a:lnTo>
                  <a:pt x="2280049" y="914099"/>
                </a:lnTo>
                <a:lnTo>
                  <a:pt x="152349" y="914099"/>
                </a:lnTo>
                <a:lnTo>
                  <a:pt x="104195" y="906333"/>
                </a:lnTo>
                <a:lnTo>
                  <a:pt x="62374" y="884705"/>
                </a:lnTo>
                <a:lnTo>
                  <a:pt x="29394" y="851725"/>
                </a:lnTo>
                <a:lnTo>
                  <a:pt x="7766" y="809904"/>
                </a:lnTo>
                <a:lnTo>
                  <a:pt x="0" y="761749"/>
                </a:lnTo>
                <a:lnTo>
                  <a:pt x="0" y="152349"/>
                </a:lnTo>
                <a:close/>
              </a:path>
            </a:pathLst>
          </a:custGeom>
          <a:ln w="9524">
            <a:solidFill>
              <a:srgbClr val="AADB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95749" y="1768924"/>
            <a:ext cx="2870200" cy="278130"/>
          </a:xfrm>
          <a:custGeom>
            <a:avLst/>
            <a:gdLst/>
            <a:ahLst/>
            <a:cxnLst/>
            <a:rect l="l" t="t" r="r" b="b"/>
            <a:pathLst>
              <a:path w="2870200" h="278130">
                <a:moveTo>
                  <a:pt x="2823449" y="278099"/>
                </a:moveTo>
                <a:lnTo>
                  <a:pt x="46349" y="278099"/>
                </a:lnTo>
                <a:lnTo>
                  <a:pt x="28308" y="274457"/>
                </a:lnTo>
                <a:lnTo>
                  <a:pt x="13575" y="264524"/>
                </a:lnTo>
                <a:lnTo>
                  <a:pt x="3642" y="249791"/>
                </a:lnTo>
                <a:lnTo>
                  <a:pt x="0" y="231749"/>
                </a:lnTo>
                <a:lnTo>
                  <a:pt x="0" y="46349"/>
                </a:lnTo>
                <a:lnTo>
                  <a:pt x="3642" y="28308"/>
                </a:lnTo>
                <a:lnTo>
                  <a:pt x="13575" y="13575"/>
                </a:lnTo>
                <a:lnTo>
                  <a:pt x="28308" y="3642"/>
                </a:lnTo>
                <a:lnTo>
                  <a:pt x="46349" y="0"/>
                </a:lnTo>
                <a:lnTo>
                  <a:pt x="2823449" y="0"/>
                </a:lnTo>
                <a:lnTo>
                  <a:pt x="2862012" y="20634"/>
                </a:lnTo>
                <a:lnTo>
                  <a:pt x="2869799" y="46349"/>
                </a:lnTo>
                <a:lnTo>
                  <a:pt x="2869799" y="231749"/>
                </a:lnTo>
                <a:lnTo>
                  <a:pt x="2866157" y="249791"/>
                </a:lnTo>
                <a:lnTo>
                  <a:pt x="2856224" y="264524"/>
                </a:lnTo>
                <a:lnTo>
                  <a:pt x="2841491" y="274457"/>
                </a:lnTo>
                <a:lnTo>
                  <a:pt x="2823449" y="278099"/>
                </a:lnTo>
                <a:close/>
              </a:path>
            </a:pathLst>
          </a:custGeom>
          <a:solidFill>
            <a:srgbClr val="AAD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362230" y="1806569"/>
            <a:ext cx="1223645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" spc="5">
                <a:solidFill>
                  <a:srgbClr val="FFFFFF"/>
                </a:solidFill>
              </a:rPr>
              <a:t>Insurance</a:t>
            </a:r>
            <a:r>
              <a:rPr sz="1000" spc="-70">
                <a:solidFill>
                  <a:srgbClr val="FFFFFF"/>
                </a:solidFill>
              </a:rPr>
              <a:t> </a:t>
            </a:r>
            <a:r>
              <a:rPr sz="1000" spc="45">
                <a:solidFill>
                  <a:srgbClr val="FFFFFF"/>
                </a:solidFill>
              </a:rPr>
              <a:t>Provider</a:t>
            </a: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1997379" y="2145264"/>
            <a:ext cx="20643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000" b="1" spc="5">
                <a:solidFill>
                  <a:srgbClr val="4B2E83"/>
                </a:solidFill>
                <a:latin typeface="Century Gothic"/>
                <a:cs typeface="Century Gothic"/>
              </a:rPr>
              <a:t>Insurance </a:t>
            </a:r>
            <a:r>
              <a:rPr sz="1000" b="1" spc="-25">
                <a:solidFill>
                  <a:srgbClr val="4B2E83"/>
                </a:solidFill>
                <a:latin typeface="Century Gothic"/>
                <a:cs typeface="Century Gothic"/>
              </a:rPr>
              <a:t>company </a:t>
            </a:r>
            <a:r>
              <a:rPr sz="1000" b="1" spc="55">
                <a:solidFill>
                  <a:srgbClr val="4B2E83"/>
                </a:solidFill>
                <a:latin typeface="Century Gothic"/>
                <a:cs typeface="Century Gothic"/>
              </a:rPr>
              <a:t>who</a:t>
            </a:r>
            <a:r>
              <a:rPr sz="1000" b="1" spc="-85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spc="-5">
                <a:solidFill>
                  <a:srgbClr val="4B2E83"/>
                </a:solidFill>
                <a:latin typeface="Century Gothic"/>
                <a:cs typeface="Century Gothic"/>
              </a:rPr>
              <a:t>creates  </a:t>
            </a:r>
            <a:r>
              <a:rPr sz="1000" b="1" spc="-30">
                <a:solidFill>
                  <a:srgbClr val="4B2E83"/>
                </a:solidFill>
                <a:latin typeface="Century Gothic"/>
                <a:cs typeface="Century Gothic"/>
              </a:rPr>
              <a:t>scope </a:t>
            </a:r>
            <a:r>
              <a:rPr sz="1000" b="1" spc="60">
                <a:solidFill>
                  <a:srgbClr val="4B2E83"/>
                </a:solidFill>
                <a:latin typeface="Century Gothic"/>
                <a:cs typeface="Century Gothic"/>
              </a:rPr>
              <a:t>of </a:t>
            </a:r>
            <a:r>
              <a:rPr sz="1000" b="1" spc="-30">
                <a:solidFill>
                  <a:srgbClr val="4B2E83"/>
                </a:solidFill>
                <a:latin typeface="Century Gothic"/>
                <a:cs typeface="Century Gothic"/>
              </a:rPr>
              <a:t>coverage </a:t>
            </a:r>
            <a:r>
              <a:rPr sz="1000" b="1" spc="-15">
                <a:solidFill>
                  <a:srgbClr val="4B2E83"/>
                </a:solidFill>
                <a:latin typeface="Century Gothic"/>
                <a:cs typeface="Century Gothic"/>
              </a:rPr>
              <a:t>and </a:t>
            </a:r>
            <a:r>
              <a:rPr sz="1000" b="1">
                <a:solidFill>
                  <a:srgbClr val="4B2E83"/>
                </a:solidFill>
                <a:latin typeface="Century Gothic"/>
                <a:cs typeface="Century Gothic"/>
              </a:rPr>
              <a:t>pays </a:t>
            </a:r>
            <a:r>
              <a:rPr sz="1000" b="1" spc="85">
                <a:solidFill>
                  <a:srgbClr val="4B2E83"/>
                </a:solidFill>
                <a:latin typeface="Century Gothic"/>
                <a:cs typeface="Century Gothic"/>
              </a:rPr>
              <a:t>for  </a:t>
            </a:r>
            <a:r>
              <a:rPr sz="1000" b="1" spc="15">
                <a:solidFill>
                  <a:srgbClr val="4B2E83"/>
                </a:solidFill>
                <a:latin typeface="Century Gothic"/>
                <a:cs typeface="Century Gothic"/>
              </a:rPr>
              <a:t>services</a:t>
            </a:r>
            <a:endParaRPr sz="1000">
              <a:latin typeface="Century Gothic"/>
              <a:cs typeface="Century Gothic"/>
            </a:endParaRPr>
          </a:p>
          <a:p>
            <a:pPr marL="80645" algn="ctr">
              <a:lnSpc>
                <a:spcPct val="100000"/>
              </a:lnSpc>
              <a:spcBef>
                <a:spcPts val="480"/>
              </a:spcBef>
            </a:pPr>
            <a:r>
              <a:rPr sz="1000" b="1" spc="-30">
                <a:solidFill>
                  <a:srgbClr val="AADB1F"/>
                </a:solidFill>
                <a:latin typeface="Century Gothic"/>
                <a:cs typeface="Century Gothic"/>
              </a:rPr>
              <a:t>Cigna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95749" y="1768924"/>
            <a:ext cx="2870200" cy="278130"/>
          </a:xfrm>
          <a:custGeom>
            <a:avLst/>
            <a:gdLst/>
            <a:ahLst/>
            <a:cxnLst/>
            <a:rect l="l" t="t" r="r" b="b"/>
            <a:pathLst>
              <a:path w="2870200" h="278130">
                <a:moveTo>
                  <a:pt x="0" y="46349"/>
                </a:moveTo>
                <a:lnTo>
                  <a:pt x="3642" y="28308"/>
                </a:lnTo>
                <a:lnTo>
                  <a:pt x="13575" y="13575"/>
                </a:lnTo>
                <a:lnTo>
                  <a:pt x="28308" y="3642"/>
                </a:lnTo>
                <a:lnTo>
                  <a:pt x="46349" y="0"/>
                </a:lnTo>
                <a:lnTo>
                  <a:pt x="2823449" y="0"/>
                </a:lnTo>
                <a:lnTo>
                  <a:pt x="2862012" y="20634"/>
                </a:lnTo>
                <a:lnTo>
                  <a:pt x="2869799" y="46349"/>
                </a:lnTo>
                <a:lnTo>
                  <a:pt x="2869799" y="231749"/>
                </a:lnTo>
                <a:lnTo>
                  <a:pt x="2866157" y="249791"/>
                </a:lnTo>
                <a:lnTo>
                  <a:pt x="2856224" y="264524"/>
                </a:lnTo>
                <a:lnTo>
                  <a:pt x="2841491" y="274457"/>
                </a:lnTo>
                <a:lnTo>
                  <a:pt x="2823449" y="278099"/>
                </a:lnTo>
                <a:lnTo>
                  <a:pt x="46349" y="278099"/>
                </a:lnTo>
                <a:lnTo>
                  <a:pt x="28308" y="274457"/>
                </a:lnTo>
                <a:lnTo>
                  <a:pt x="13575" y="264524"/>
                </a:lnTo>
                <a:lnTo>
                  <a:pt x="3642" y="249791"/>
                </a:lnTo>
                <a:lnTo>
                  <a:pt x="0" y="231749"/>
                </a:lnTo>
                <a:lnTo>
                  <a:pt x="0" y="46349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4874" y="1768924"/>
            <a:ext cx="2623185" cy="278130"/>
          </a:xfrm>
          <a:custGeom>
            <a:avLst/>
            <a:gdLst/>
            <a:ahLst/>
            <a:cxnLst/>
            <a:rect l="l" t="t" r="r" b="b"/>
            <a:pathLst>
              <a:path w="2623184" h="278130">
                <a:moveTo>
                  <a:pt x="2576249" y="278099"/>
                </a:moveTo>
                <a:lnTo>
                  <a:pt x="46349" y="278099"/>
                </a:lnTo>
                <a:lnTo>
                  <a:pt x="28308" y="274457"/>
                </a:lnTo>
                <a:lnTo>
                  <a:pt x="13575" y="264524"/>
                </a:lnTo>
                <a:lnTo>
                  <a:pt x="3642" y="249791"/>
                </a:lnTo>
                <a:lnTo>
                  <a:pt x="0" y="231749"/>
                </a:lnTo>
                <a:lnTo>
                  <a:pt x="0" y="46349"/>
                </a:lnTo>
                <a:lnTo>
                  <a:pt x="3642" y="28308"/>
                </a:lnTo>
                <a:lnTo>
                  <a:pt x="13575" y="13575"/>
                </a:lnTo>
                <a:lnTo>
                  <a:pt x="28308" y="3642"/>
                </a:lnTo>
                <a:lnTo>
                  <a:pt x="46349" y="0"/>
                </a:lnTo>
                <a:lnTo>
                  <a:pt x="2576249" y="0"/>
                </a:lnTo>
                <a:lnTo>
                  <a:pt x="2614812" y="20634"/>
                </a:lnTo>
                <a:lnTo>
                  <a:pt x="2622599" y="46349"/>
                </a:lnTo>
                <a:lnTo>
                  <a:pt x="2622599" y="231749"/>
                </a:lnTo>
                <a:lnTo>
                  <a:pt x="2618957" y="249791"/>
                </a:lnTo>
                <a:lnTo>
                  <a:pt x="2609024" y="264524"/>
                </a:lnTo>
                <a:lnTo>
                  <a:pt x="2594291" y="274457"/>
                </a:lnTo>
                <a:lnTo>
                  <a:pt x="2576249" y="278099"/>
                </a:lnTo>
                <a:close/>
              </a:path>
            </a:pathLst>
          </a:custGeom>
          <a:solidFill>
            <a:srgbClr val="E93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4874" y="1768924"/>
            <a:ext cx="2623185" cy="278130"/>
          </a:xfrm>
          <a:custGeom>
            <a:avLst/>
            <a:gdLst/>
            <a:ahLst/>
            <a:cxnLst/>
            <a:rect l="l" t="t" r="r" b="b"/>
            <a:pathLst>
              <a:path w="2623184" h="278130">
                <a:moveTo>
                  <a:pt x="0" y="46349"/>
                </a:moveTo>
                <a:lnTo>
                  <a:pt x="3642" y="28308"/>
                </a:lnTo>
                <a:lnTo>
                  <a:pt x="13575" y="13575"/>
                </a:lnTo>
                <a:lnTo>
                  <a:pt x="28308" y="3642"/>
                </a:lnTo>
                <a:lnTo>
                  <a:pt x="46349" y="0"/>
                </a:lnTo>
                <a:lnTo>
                  <a:pt x="2576249" y="0"/>
                </a:lnTo>
                <a:lnTo>
                  <a:pt x="2614812" y="20634"/>
                </a:lnTo>
                <a:lnTo>
                  <a:pt x="2622599" y="46349"/>
                </a:lnTo>
                <a:lnTo>
                  <a:pt x="2622599" y="231749"/>
                </a:lnTo>
                <a:lnTo>
                  <a:pt x="2618957" y="249791"/>
                </a:lnTo>
                <a:lnTo>
                  <a:pt x="2609024" y="264524"/>
                </a:lnTo>
                <a:lnTo>
                  <a:pt x="2594291" y="274457"/>
                </a:lnTo>
                <a:lnTo>
                  <a:pt x="2576249" y="278099"/>
                </a:lnTo>
                <a:lnTo>
                  <a:pt x="46349" y="278099"/>
                </a:lnTo>
                <a:lnTo>
                  <a:pt x="28308" y="274457"/>
                </a:lnTo>
                <a:lnTo>
                  <a:pt x="13575" y="264524"/>
                </a:lnTo>
                <a:lnTo>
                  <a:pt x="3642" y="249791"/>
                </a:lnTo>
                <a:lnTo>
                  <a:pt x="0" y="231749"/>
                </a:lnTo>
                <a:lnTo>
                  <a:pt x="0" y="46349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AC933F40-FFC7-C99B-62D2-3AE00A77394B}"/>
              </a:ext>
            </a:extLst>
          </p:cNvPr>
          <p:cNvSpPr txBox="1">
            <a:spLocks/>
          </p:cNvSpPr>
          <p:nvPr/>
        </p:nvSpPr>
        <p:spPr>
          <a:xfrm>
            <a:off x="5004178" y="1818051"/>
            <a:ext cx="2123953" cy="33342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500" b="1" i="0" kern="1200">
                <a:solidFill>
                  <a:srgbClr val="4B2E83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1000" spc="5">
                <a:solidFill>
                  <a:srgbClr val="FFFFFF"/>
                </a:solidFill>
              </a:rPr>
              <a:t>Emergency Assistance Provider</a:t>
            </a:r>
            <a:endParaRPr lang="en-US" sz="1000" b="0" spc="5">
              <a:solidFill>
                <a:srgbClr val="000000"/>
              </a:solidFill>
            </a:endParaRPr>
          </a:p>
          <a:p>
            <a:pPr marL="12700">
              <a:spcBef>
                <a:spcPts val="100"/>
              </a:spcBef>
            </a:pPr>
            <a:endParaRPr lang="en-US" sz="1000" spc="5">
              <a:solidFill>
                <a:srgbClr val="FFFFFF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00328" y="2156485"/>
            <a:ext cx="2695447" cy="57708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R="5080" indent="37465" algn="ctr">
              <a:lnSpc>
                <a:spcPct val="100000"/>
              </a:lnSpc>
              <a:spcBef>
                <a:spcPts val="300"/>
              </a:spcBef>
            </a:pPr>
            <a:r>
              <a:rPr sz="1000" b="1" spc="40" dirty="0">
                <a:solidFill>
                  <a:srgbClr val="4B2E83"/>
                </a:solidFill>
                <a:latin typeface="Century Gothic"/>
                <a:cs typeface="Century Gothic"/>
              </a:rPr>
              <a:t>Provides </a:t>
            </a:r>
            <a:r>
              <a:rPr sz="1000" b="1" spc="15" dirty="0">
                <a:solidFill>
                  <a:srgbClr val="4B2E83"/>
                </a:solidFill>
                <a:latin typeface="Century Gothic"/>
                <a:cs typeface="Century Gothic"/>
              </a:rPr>
              <a:t>on </a:t>
            </a:r>
            <a:r>
              <a:rPr sz="1000" b="1" spc="45" dirty="0">
                <a:solidFill>
                  <a:srgbClr val="4B2E83"/>
                </a:solidFill>
                <a:latin typeface="Century Gothic"/>
                <a:cs typeface="Century Gothic"/>
              </a:rPr>
              <a:t>the </a:t>
            </a:r>
            <a:r>
              <a:rPr sz="1000" b="1" spc="20" dirty="0">
                <a:solidFill>
                  <a:srgbClr val="4B2E83"/>
                </a:solidFill>
                <a:latin typeface="Century Gothic"/>
                <a:cs typeface="Century Gothic"/>
              </a:rPr>
              <a:t>ground </a:t>
            </a:r>
            <a:r>
              <a:rPr sz="1000" b="1" spc="10" dirty="0">
                <a:solidFill>
                  <a:srgbClr val="4B2E83"/>
                </a:solidFill>
                <a:latin typeface="Century Gothic"/>
                <a:cs typeface="Century Gothic"/>
              </a:rPr>
              <a:t>assistance</a:t>
            </a:r>
            <a:endParaRPr lang="en-US" sz="1000" dirty="0">
              <a:solidFill>
                <a:srgbClr val="4B2E83"/>
              </a:solidFill>
              <a:latin typeface="Century Gothic"/>
              <a:cs typeface="Century Gothic"/>
            </a:endParaRPr>
          </a:p>
          <a:p>
            <a:pPr marR="5080" indent="37465" algn="ctr">
              <a:spcBef>
                <a:spcPts val="300"/>
              </a:spcBef>
            </a:pPr>
            <a:r>
              <a:rPr lang="en-US" sz="1000" b="1" spc="10" dirty="0">
                <a:solidFill>
                  <a:srgbClr val="4B2E83"/>
                </a:solidFill>
                <a:latin typeface="Century Gothic"/>
                <a:cs typeface="Century Gothic"/>
              </a:rPr>
              <a:t> </a:t>
            </a:r>
            <a:r>
              <a:rPr sz="1000" b="1" spc="65" dirty="0">
                <a:solidFill>
                  <a:srgbClr val="4B2E83"/>
                </a:solidFill>
                <a:latin typeface="Century Gothic"/>
                <a:cs typeface="Century Gothic"/>
              </a:rPr>
              <a:t>to </a:t>
            </a:r>
            <a:r>
              <a:rPr sz="1000" b="1" spc="-10" dirty="0">
                <a:solidFill>
                  <a:srgbClr val="4B2E83"/>
                </a:solidFill>
                <a:latin typeface="Century Gothic"/>
                <a:cs typeface="Century Gothic"/>
              </a:rPr>
              <a:t>impacted </a:t>
            </a:r>
            <a:r>
              <a:rPr lang="en-US" sz="1000" b="1" spc="-200" dirty="0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spc="40" dirty="0">
                <a:solidFill>
                  <a:srgbClr val="4B2E83"/>
                </a:solidFill>
                <a:latin typeface="Century Gothic"/>
                <a:cs typeface="Century Gothic"/>
              </a:rPr>
              <a:t>travelers</a:t>
            </a:r>
            <a:endParaRPr sz="1000" dirty="0">
              <a:latin typeface="Century Gothic"/>
              <a:cs typeface="Century Gothic"/>
            </a:endParaRPr>
          </a:p>
          <a:p>
            <a:pPr marL="49530" algn="ctr">
              <a:lnSpc>
                <a:spcPct val="100000"/>
              </a:lnSpc>
              <a:spcBef>
                <a:spcPts val="480"/>
              </a:spcBef>
            </a:pPr>
            <a:r>
              <a:rPr sz="1000" b="1" spc="35" dirty="0">
                <a:solidFill>
                  <a:srgbClr val="E93CAB"/>
                </a:solidFill>
                <a:latin typeface="Century Gothic"/>
                <a:cs typeface="Century Gothic"/>
              </a:rPr>
              <a:t>International</a:t>
            </a:r>
            <a:r>
              <a:rPr sz="1000" b="1" spc="-30" dirty="0">
                <a:solidFill>
                  <a:srgbClr val="E93CAB"/>
                </a:solidFill>
                <a:latin typeface="Century Gothic"/>
                <a:cs typeface="Century Gothic"/>
              </a:rPr>
              <a:t> </a:t>
            </a:r>
            <a:r>
              <a:rPr sz="1000" b="1" spc="50" dirty="0">
                <a:solidFill>
                  <a:srgbClr val="E93CAB"/>
                </a:solidFill>
                <a:latin typeface="Century Gothic"/>
                <a:cs typeface="Century Gothic"/>
              </a:rPr>
              <a:t>SOS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2750" y="4175643"/>
            <a:ext cx="565848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1" spc="350">
                <a:solidFill>
                  <a:srgbClr val="FFFFFF"/>
                </a:solidFill>
                <a:latin typeface="Century Gothic"/>
                <a:cs typeface="Century Gothic"/>
              </a:rPr>
              <a:t>What </a:t>
            </a:r>
            <a:r>
              <a:rPr sz="3400" b="1" spc="245">
                <a:solidFill>
                  <a:srgbClr val="FFFFFF"/>
                </a:solidFill>
                <a:latin typeface="Century Gothic"/>
                <a:cs typeface="Century Gothic"/>
              </a:rPr>
              <a:t>is</a:t>
            </a:r>
            <a:r>
              <a:rPr sz="3400" b="1" spc="-63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3400" b="1" spc="-40">
                <a:solidFill>
                  <a:srgbClr val="FFFFFF"/>
                </a:solidFill>
                <a:latin typeface="Century Gothic"/>
                <a:cs typeface="Century Gothic"/>
              </a:rPr>
              <a:t>Global </a:t>
            </a:r>
            <a:r>
              <a:rPr sz="3400" b="1" spc="5">
                <a:solidFill>
                  <a:srgbClr val="FFFFFF"/>
                </a:solidFill>
                <a:latin typeface="Century Gothic"/>
                <a:cs typeface="Century Gothic"/>
              </a:rPr>
              <a:t>Insurance?</a:t>
            </a:r>
            <a:endParaRPr sz="3400">
              <a:latin typeface="Century Gothic"/>
              <a:cs typeface="Century Gothic"/>
            </a:endParaRPr>
          </a:p>
        </p:txBody>
      </p:sp>
      <p:sp>
        <p:nvSpPr>
          <p:cNvPr id="5" name="object 5" descr="Uw logo"/>
          <p:cNvSpPr/>
          <p:nvPr/>
        </p:nvSpPr>
        <p:spPr>
          <a:xfrm>
            <a:off x="784225" y="4845055"/>
            <a:ext cx="1807368" cy="1214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0925" y="380150"/>
            <a:ext cx="97091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0"/>
              <a:t>Why?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80103" y="584307"/>
            <a:ext cx="185293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65">
                <a:solidFill>
                  <a:srgbClr val="4B2E83"/>
                </a:solidFill>
                <a:latin typeface="Century Gothic"/>
                <a:cs typeface="Century Gothic"/>
              </a:rPr>
              <a:t>Travel</a:t>
            </a:r>
            <a:r>
              <a:rPr sz="1500" b="1" spc="-65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500" b="1" spc="70">
                <a:solidFill>
                  <a:srgbClr val="4B2E83"/>
                </a:solidFill>
                <a:latin typeface="Century Gothic"/>
                <a:cs typeface="Century Gothic"/>
              </a:rPr>
              <a:t>Registration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4" name="object 4" descr="map of world mentioning global incident text"/>
          <p:cNvSpPr/>
          <p:nvPr/>
        </p:nvSpPr>
        <p:spPr>
          <a:xfrm>
            <a:off x="1657999" y="1004240"/>
            <a:ext cx="3104474" cy="3818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1675" y="903025"/>
            <a:ext cx="556895" cy="749300"/>
          </a:xfrm>
          <a:custGeom>
            <a:avLst/>
            <a:gdLst/>
            <a:ahLst/>
            <a:cxnLst/>
            <a:rect l="l" t="t" r="r" b="b"/>
            <a:pathLst>
              <a:path w="556895" h="749300">
                <a:moveTo>
                  <a:pt x="0" y="470399"/>
                </a:moveTo>
                <a:lnTo>
                  <a:pt x="139199" y="470399"/>
                </a:lnTo>
                <a:lnTo>
                  <a:pt x="139199" y="0"/>
                </a:lnTo>
                <a:lnTo>
                  <a:pt x="417599" y="0"/>
                </a:lnTo>
                <a:lnTo>
                  <a:pt x="417599" y="470399"/>
                </a:lnTo>
                <a:lnTo>
                  <a:pt x="556799" y="470399"/>
                </a:lnTo>
                <a:lnTo>
                  <a:pt x="278399" y="748799"/>
                </a:lnTo>
                <a:lnTo>
                  <a:pt x="0" y="470399"/>
                </a:lnTo>
                <a:close/>
              </a:path>
            </a:pathLst>
          </a:custGeom>
          <a:ln w="9524">
            <a:solidFill>
              <a:srgbClr val="4B2E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995274" y="1904539"/>
            <a:ext cx="10763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35">
                <a:solidFill>
                  <a:srgbClr val="4B2E83"/>
                </a:solidFill>
                <a:latin typeface="Century Gothic"/>
                <a:cs typeface="Century Gothic"/>
              </a:rPr>
              <a:t>Awareness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1675" y="2298625"/>
            <a:ext cx="556895" cy="749300"/>
          </a:xfrm>
          <a:custGeom>
            <a:avLst/>
            <a:gdLst/>
            <a:ahLst/>
            <a:cxnLst/>
            <a:rect l="l" t="t" r="r" b="b"/>
            <a:pathLst>
              <a:path w="556895" h="749300">
                <a:moveTo>
                  <a:pt x="0" y="470399"/>
                </a:moveTo>
                <a:lnTo>
                  <a:pt x="139199" y="470399"/>
                </a:lnTo>
                <a:lnTo>
                  <a:pt x="139199" y="0"/>
                </a:lnTo>
                <a:lnTo>
                  <a:pt x="417599" y="0"/>
                </a:lnTo>
                <a:lnTo>
                  <a:pt x="417599" y="470399"/>
                </a:lnTo>
                <a:lnTo>
                  <a:pt x="556799" y="470399"/>
                </a:lnTo>
                <a:lnTo>
                  <a:pt x="278399" y="748799"/>
                </a:lnTo>
                <a:lnTo>
                  <a:pt x="0" y="470399"/>
                </a:lnTo>
                <a:close/>
              </a:path>
            </a:pathLst>
          </a:custGeom>
          <a:ln w="9524">
            <a:solidFill>
              <a:srgbClr val="4B2E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26348" y="3186768"/>
            <a:ext cx="17722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>
                <a:solidFill>
                  <a:srgbClr val="4B2E83"/>
                </a:solidFill>
                <a:latin typeface="Century Gothic"/>
                <a:cs typeface="Century Gothic"/>
              </a:rPr>
              <a:t>Increased</a:t>
            </a:r>
            <a:r>
              <a:rPr sz="1500" b="1" spc="-100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500" b="1" spc="80">
                <a:solidFill>
                  <a:srgbClr val="4B2E83"/>
                </a:solidFill>
                <a:latin typeface="Century Gothic"/>
                <a:cs typeface="Century Gothic"/>
              </a:rPr>
              <a:t>Support</a:t>
            </a:r>
            <a:endParaRPr sz="1500">
              <a:latin typeface="Century Gothic"/>
              <a:cs typeface="Century Gothic"/>
            </a:endParaRPr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1675" y="3610224"/>
            <a:ext cx="556895" cy="749300"/>
          </a:xfrm>
          <a:custGeom>
            <a:avLst/>
            <a:gdLst/>
            <a:ahLst/>
            <a:cxnLst/>
            <a:rect l="l" t="t" r="r" b="b"/>
            <a:pathLst>
              <a:path w="556895" h="749300">
                <a:moveTo>
                  <a:pt x="0" y="470399"/>
                </a:moveTo>
                <a:lnTo>
                  <a:pt x="139199" y="470399"/>
                </a:lnTo>
                <a:lnTo>
                  <a:pt x="139199" y="0"/>
                </a:lnTo>
                <a:lnTo>
                  <a:pt x="417599" y="0"/>
                </a:lnTo>
                <a:lnTo>
                  <a:pt x="417599" y="470399"/>
                </a:lnTo>
                <a:lnTo>
                  <a:pt x="556799" y="470399"/>
                </a:lnTo>
                <a:lnTo>
                  <a:pt x="278399" y="748799"/>
                </a:lnTo>
                <a:lnTo>
                  <a:pt x="0" y="470399"/>
                </a:lnTo>
                <a:close/>
              </a:path>
            </a:pathLst>
          </a:custGeom>
          <a:ln w="9524">
            <a:solidFill>
              <a:srgbClr val="4B2E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89779" y="4467705"/>
            <a:ext cx="2227580" cy="24365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b="1" spc="45">
                <a:solidFill>
                  <a:srgbClr val="2BD1C9"/>
                </a:solidFill>
                <a:latin typeface="Century Gothic"/>
                <a:cs typeface="Century Gothic"/>
              </a:rPr>
              <a:t>Your </a:t>
            </a:r>
            <a:r>
              <a:rPr lang="en-US" sz="1500" b="1" spc="60">
                <a:solidFill>
                  <a:srgbClr val="2BD1C9"/>
                </a:solidFill>
                <a:latin typeface="Century Gothic"/>
                <a:cs typeface="Century Gothic"/>
              </a:rPr>
              <a:t>Health </a:t>
            </a:r>
            <a:r>
              <a:rPr lang="en-US" sz="1500" b="1" spc="-25">
                <a:solidFill>
                  <a:srgbClr val="2BD1C9"/>
                </a:solidFill>
                <a:latin typeface="Century Gothic"/>
                <a:cs typeface="Century Gothic"/>
              </a:rPr>
              <a:t>and</a:t>
            </a:r>
            <a:r>
              <a:rPr sz="1500" b="1" spc="-280">
                <a:solidFill>
                  <a:srgbClr val="2BD1C9"/>
                </a:solidFill>
                <a:latin typeface="Century Gothic"/>
                <a:cs typeface="Century Gothic"/>
              </a:rPr>
              <a:t> </a:t>
            </a:r>
            <a:r>
              <a:rPr lang="en-US" sz="1500" b="1" spc="-280">
                <a:solidFill>
                  <a:srgbClr val="2BD1C9"/>
                </a:solidFill>
                <a:latin typeface="Century Gothic"/>
                <a:cs typeface="Century Gothic"/>
              </a:rPr>
              <a:t> </a:t>
            </a:r>
            <a:r>
              <a:rPr sz="1500" b="1" spc="60">
                <a:solidFill>
                  <a:srgbClr val="2BD1C9"/>
                </a:solidFill>
                <a:latin typeface="Century Gothic"/>
                <a:cs typeface="Century Gothic"/>
              </a:rPr>
              <a:t>Safety</a:t>
            </a:r>
            <a:endParaRPr lang="en-US" sz="15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0524" y="3430825"/>
            <a:ext cx="2432685" cy="1084580"/>
          </a:xfrm>
          <a:custGeom>
            <a:avLst/>
            <a:gdLst/>
            <a:ahLst/>
            <a:cxnLst/>
            <a:rect l="l" t="t" r="r" b="b"/>
            <a:pathLst>
              <a:path w="2432684" h="1084579">
                <a:moveTo>
                  <a:pt x="2251699" y="1084199"/>
                </a:moveTo>
                <a:lnTo>
                  <a:pt x="180699" y="1084199"/>
                </a:lnTo>
                <a:lnTo>
                  <a:pt x="132662" y="1077745"/>
                </a:lnTo>
                <a:lnTo>
                  <a:pt x="89497" y="1059529"/>
                </a:lnTo>
                <a:lnTo>
                  <a:pt x="52925" y="1031274"/>
                </a:lnTo>
                <a:lnTo>
                  <a:pt x="24670" y="994702"/>
                </a:lnTo>
                <a:lnTo>
                  <a:pt x="6454" y="951537"/>
                </a:lnTo>
                <a:lnTo>
                  <a:pt x="0" y="903499"/>
                </a:lnTo>
                <a:lnTo>
                  <a:pt x="0" y="180699"/>
                </a:lnTo>
                <a:lnTo>
                  <a:pt x="6454" y="132662"/>
                </a:lnTo>
                <a:lnTo>
                  <a:pt x="24670" y="89497"/>
                </a:lnTo>
                <a:lnTo>
                  <a:pt x="52925" y="52925"/>
                </a:lnTo>
                <a:lnTo>
                  <a:pt x="89497" y="24670"/>
                </a:lnTo>
                <a:lnTo>
                  <a:pt x="132662" y="6454"/>
                </a:lnTo>
                <a:lnTo>
                  <a:pt x="180699" y="0"/>
                </a:lnTo>
                <a:lnTo>
                  <a:pt x="2251699" y="0"/>
                </a:lnTo>
                <a:lnTo>
                  <a:pt x="2320851" y="13754"/>
                </a:lnTo>
                <a:lnTo>
                  <a:pt x="2379474" y="52925"/>
                </a:lnTo>
                <a:lnTo>
                  <a:pt x="2418644" y="111549"/>
                </a:lnTo>
                <a:lnTo>
                  <a:pt x="2432399" y="180699"/>
                </a:lnTo>
                <a:lnTo>
                  <a:pt x="2432399" y="903499"/>
                </a:lnTo>
                <a:lnTo>
                  <a:pt x="2425945" y="951537"/>
                </a:lnTo>
                <a:lnTo>
                  <a:pt x="2407729" y="994702"/>
                </a:lnTo>
                <a:lnTo>
                  <a:pt x="2379474" y="1031274"/>
                </a:lnTo>
                <a:lnTo>
                  <a:pt x="2342902" y="1059529"/>
                </a:lnTo>
                <a:lnTo>
                  <a:pt x="2299737" y="1077745"/>
                </a:lnTo>
                <a:lnTo>
                  <a:pt x="2251699" y="10841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0524" y="3430825"/>
            <a:ext cx="2432685" cy="1084580"/>
          </a:xfrm>
          <a:custGeom>
            <a:avLst/>
            <a:gdLst/>
            <a:ahLst/>
            <a:cxnLst/>
            <a:rect l="l" t="t" r="r" b="b"/>
            <a:pathLst>
              <a:path w="2432684" h="1084579">
                <a:moveTo>
                  <a:pt x="0" y="180699"/>
                </a:moveTo>
                <a:lnTo>
                  <a:pt x="6454" y="132662"/>
                </a:lnTo>
                <a:lnTo>
                  <a:pt x="24670" y="89497"/>
                </a:lnTo>
                <a:lnTo>
                  <a:pt x="52925" y="52925"/>
                </a:lnTo>
                <a:lnTo>
                  <a:pt x="89497" y="24670"/>
                </a:lnTo>
                <a:lnTo>
                  <a:pt x="132662" y="6454"/>
                </a:lnTo>
                <a:lnTo>
                  <a:pt x="180699" y="0"/>
                </a:lnTo>
                <a:lnTo>
                  <a:pt x="2251699" y="0"/>
                </a:lnTo>
                <a:lnTo>
                  <a:pt x="2320851" y="13754"/>
                </a:lnTo>
                <a:lnTo>
                  <a:pt x="2379474" y="52925"/>
                </a:lnTo>
                <a:lnTo>
                  <a:pt x="2418644" y="111549"/>
                </a:lnTo>
                <a:lnTo>
                  <a:pt x="2432399" y="180699"/>
                </a:lnTo>
                <a:lnTo>
                  <a:pt x="2432399" y="903499"/>
                </a:lnTo>
                <a:lnTo>
                  <a:pt x="2425945" y="951537"/>
                </a:lnTo>
                <a:lnTo>
                  <a:pt x="2407729" y="994702"/>
                </a:lnTo>
                <a:lnTo>
                  <a:pt x="2379474" y="1031274"/>
                </a:lnTo>
                <a:lnTo>
                  <a:pt x="2342902" y="1059529"/>
                </a:lnTo>
                <a:lnTo>
                  <a:pt x="2299737" y="1077745"/>
                </a:lnTo>
                <a:lnTo>
                  <a:pt x="2251699" y="1084199"/>
                </a:lnTo>
                <a:lnTo>
                  <a:pt x="180699" y="1084199"/>
                </a:lnTo>
                <a:lnTo>
                  <a:pt x="132662" y="1077745"/>
                </a:lnTo>
                <a:lnTo>
                  <a:pt x="89497" y="1059529"/>
                </a:lnTo>
                <a:lnTo>
                  <a:pt x="52925" y="1031274"/>
                </a:lnTo>
                <a:lnTo>
                  <a:pt x="24670" y="994702"/>
                </a:lnTo>
                <a:lnTo>
                  <a:pt x="6454" y="951537"/>
                </a:lnTo>
                <a:lnTo>
                  <a:pt x="0" y="903499"/>
                </a:lnTo>
                <a:lnTo>
                  <a:pt x="0" y="180699"/>
                </a:lnTo>
                <a:close/>
              </a:path>
            </a:pathLst>
          </a:custGeom>
          <a:ln w="9524">
            <a:solidFill>
              <a:srgbClr val="2BD1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92499" y="3430825"/>
            <a:ext cx="2432685" cy="1084580"/>
          </a:xfrm>
          <a:custGeom>
            <a:avLst/>
            <a:gdLst/>
            <a:ahLst/>
            <a:cxnLst/>
            <a:rect l="l" t="t" r="r" b="b"/>
            <a:pathLst>
              <a:path w="2432685" h="1084579">
                <a:moveTo>
                  <a:pt x="0" y="180699"/>
                </a:moveTo>
                <a:lnTo>
                  <a:pt x="6454" y="132662"/>
                </a:lnTo>
                <a:lnTo>
                  <a:pt x="24670" y="89497"/>
                </a:lnTo>
                <a:lnTo>
                  <a:pt x="52925" y="52925"/>
                </a:lnTo>
                <a:lnTo>
                  <a:pt x="89497" y="24670"/>
                </a:lnTo>
                <a:lnTo>
                  <a:pt x="132662" y="6454"/>
                </a:lnTo>
                <a:lnTo>
                  <a:pt x="180699" y="0"/>
                </a:lnTo>
                <a:lnTo>
                  <a:pt x="2251699" y="0"/>
                </a:lnTo>
                <a:lnTo>
                  <a:pt x="2320850" y="13754"/>
                </a:lnTo>
                <a:lnTo>
                  <a:pt x="2379474" y="52925"/>
                </a:lnTo>
                <a:lnTo>
                  <a:pt x="2418645" y="111549"/>
                </a:lnTo>
                <a:lnTo>
                  <a:pt x="2432399" y="180699"/>
                </a:lnTo>
                <a:lnTo>
                  <a:pt x="2432399" y="903499"/>
                </a:lnTo>
                <a:lnTo>
                  <a:pt x="2425945" y="951537"/>
                </a:lnTo>
                <a:lnTo>
                  <a:pt x="2407729" y="994702"/>
                </a:lnTo>
                <a:lnTo>
                  <a:pt x="2379474" y="1031274"/>
                </a:lnTo>
                <a:lnTo>
                  <a:pt x="2342902" y="1059529"/>
                </a:lnTo>
                <a:lnTo>
                  <a:pt x="2299737" y="1077745"/>
                </a:lnTo>
                <a:lnTo>
                  <a:pt x="2251699" y="1084199"/>
                </a:lnTo>
                <a:lnTo>
                  <a:pt x="180699" y="1084199"/>
                </a:lnTo>
                <a:lnTo>
                  <a:pt x="132662" y="1077745"/>
                </a:lnTo>
                <a:lnTo>
                  <a:pt x="89497" y="1059529"/>
                </a:lnTo>
                <a:lnTo>
                  <a:pt x="52925" y="1031274"/>
                </a:lnTo>
                <a:lnTo>
                  <a:pt x="24670" y="994702"/>
                </a:lnTo>
                <a:lnTo>
                  <a:pt x="6454" y="951537"/>
                </a:lnTo>
                <a:lnTo>
                  <a:pt x="0" y="903499"/>
                </a:lnTo>
                <a:lnTo>
                  <a:pt x="0" y="180699"/>
                </a:lnTo>
                <a:close/>
              </a:path>
            </a:pathLst>
          </a:custGeom>
          <a:ln w="9524">
            <a:solidFill>
              <a:srgbClr val="E93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98556" y="342150"/>
            <a:ext cx="669925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0" dirty="0"/>
              <a:t>Travel </a:t>
            </a:r>
            <a:r>
              <a:rPr spc="125" dirty="0"/>
              <a:t>Registration </a:t>
            </a:r>
            <a:r>
              <a:rPr spc="390" dirty="0"/>
              <a:t>&amp;</a:t>
            </a:r>
            <a:r>
              <a:rPr spc="-495" dirty="0"/>
              <a:t> </a:t>
            </a:r>
            <a:r>
              <a:rPr spc="-20" dirty="0"/>
              <a:t>Accessing </a:t>
            </a:r>
            <a:r>
              <a:rPr spc="15" dirty="0"/>
              <a:t>Insurance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1074" y="3430825"/>
            <a:ext cx="2432685" cy="1084580"/>
          </a:xfrm>
          <a:custGeom>
            <a:avLst/>
            <a:gdLst/>
            <a:ahLst/>
            <a:cxnLst/>
            <a:rect l="l" t="t" r="r" b="b"/>
            <a:pathLst>
              <a:path w="2432685" h="1084579">
                <a:moveTo>
                  <a:pt x="0" y="180699"/>
                </a:moveTo>
                <a:lnTo>
                  <a:pt x="6454" y="132662"/>
                </a:lnTo>
                <a:lnTo>
                  <a:pt x="24670" y="89497"/>
                </a:lnTo>
                <a:lnTo>
                  <a:pt x="52925" y="52925"/>
                </a:lnTo>
                <a:lnTo>
                  <a:pt x="89497" y="24670"/>
                </a:lnTo>
                <a:lnTo>
                  <a:pt x="132662" y="6454"/>
                </a:lnTo>
                <a:lnTo>
                  <a:pt x="180699" y="0"/>
                </a:lnTo>
                <a:lnTo>
                  <a:pt x="2251699" y="0"/>
                </a:lnTo>
                <a:lnTo>
                  <a:pt x="2320850" y="13754"/>
                </a:lnTo>
                <a:lnTo>
                  <a:pt x="2379474" y="52925"/>
                </a:lnTo>
                <a:lnTo>
                  <a:pt x="2418645" y="111549"/>
                </a:lnTo>
                <a:lnTo>
                  <a:pt x="2432399" y="180699"/>
                </a:lnTo>
                <a:lnTo>
                  <a:pt x="2432399" y="903499"/>
                </a:lnTo>
                <a:lnTo>
                  <a:pt x="2425945" y="951537"/>
                </a:lnTo>
                <a:lnTo>
                  <a:pt x="2407729" y="994702"/>
                </a:lnTo>
                <a:lnTo>
                  <a:pt x="2379474" y="1031274"/>
                </a:lnTo>
                <a:lnTo>
                  <a:pt x="2342902" y="1059529"/>
                </a:lnTo>
                <a:lnTo>
                  <a:pt x="2299737" y="1077745"/>
                </a:lnTo>
                <a:lnTo>
                  <a:pt x="2251699" y="1084199"/>
                </a:lnTo>
                <a:lnTo>
                  <a:pt x="180699" y="1084199"/>
                </a:lnTo>
                <a:lnTo>
                  <a:pt x="132662" y="1077745"/>
                </a:lnTo>
                <a:lnTo>
                  <a:pt x="89497" y="1059529"/>
                </a:lnTo>
                <a:lnTo>
                  <a:pt x="52925" y="1031274"/>
                </a:lnTo>
                <a:lnTo>
                  <a:pt x="24670" y="994702"/>
                </a:lnTo>
                <a:lnTo>
                  <a:pt x="6454" y="951537"/>
                </a:lnTo>
                <a:lnTo>
                  <a:pt x="0" y="903499"/>
                </a:lnTo>
                <a:lnTo>
                  <a:pt x="0" y="180699"/>
                </a:lnTo>
                <a:close/>
              </a:path>
            </a:pathLst>
          </a:custGeom>
          <a:ln w="9524">
            <a:solidFill>
              <a:srgbClr val="AADB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34034" y="943266"/>
            <a:ext cx="4271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740" marR="5080" indent="-66675">
              <a:lnSpc>
                <a:spcPct val="100000"/>
              </a:lnSpc>
              <a:spcBef>
                <a:spcPts val="100"/>
              </a:spcBef>
            </a:pPr>
            <a:r>
              <a:rPr sz="1200" b="1" spc="25">
                <a:solidFill>
                  <a:srgbClr val="4B2E83"/>
                </a:solidFill>
                <a:latin typeface="Arial"/>
                <a:cs typeface="Arial"/>
              </a:rPr>
              <a:t>Travel</a:t>
            </a:r>
            <a:r>
              <a:rPr sz="1200" b="1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35">
                <a:solidFill>
                  <a:srgbClr val="4B2E83"/>
                </a:solidFill>
                <a:latin typeface="Arial"/>
                <a:cs typeface="Arial"/>
              </a:rPr>
              <a:t>registration</a:t>
            </a:r>
            <a:r>
              <a:rPr sz="1200" b="1" spc="-2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10">
                <a:solidFill>
                  <a:srgbClr val="4B2E83"/>
                </a:solidFill>
                <a:latin typeface="Arial"/>
                <a:cs typeface="Arial"/>
              </a:rPr>
              <a:t>helps</a:t>
            </a:r>
            <a:r>
              <a:rPr sz="1200" b="1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-15">
                <a:solidFill>
                  <a:srgbClr val="4B2E83"/>
                </a:solidFill>
                <a:latin typeface="Arial"/>
                <a:cs typeface="Arial"/>
              </a:rPr>
              <a:t>us</a:t>
            </a:r>
            <a:r>
              <a:rPr sz="1200" b="1" spc="-2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-5">
                <a:solidFill>
                  <a:srgbClr val="4B2E83"/>
                </a:solidFill>
                <a:latin typeface="Arial"/>
                <a:cs typeface="Arial"/>
              </a:rPr>
              <a:t>assist</a:t>
            </a:r>
            <a:r>
              <a:rPr sz="1200" b="1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20">
                <a:solidFill>
                  <a:srgbClr val="4B2E83"/>
                </a:solidFill>
                <a:latin typeface="Arial"/>
                <a:cs typeface="Arial"/>
              </a:rPr>
              <a:t>you</a:t>
            </a:r>
            <a:r>
              <a:rPr sz="1200" b="1" spc="-2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40">
                <a:solidFill>
                  <a:srgbClr val="4B2E83"/>
                </a:solidFill>
                <a:latin typeface="Arial"/>
                <a:cs typeface="Arial"/>
              </a:rPr>
              <a:t>in</a:t>
            </a:r>
            <a:r>
              <a:rPr sz="1200" b="1" spc="-2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65">
                <a:solidFill>
                  <a:srgbClr val="4B2E83"/>
                </a:solidFill>
                <a:latin typeface="Arial"/>
                <a:cs typeface="Arial"/>
              </a:rPr>
              <a:t>the</a:t>
            </a:r>
            <a:r>
              <a:rPr sz="1200" b="1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50">
                <a:solidFill>
                  <a:srgbClr val="4B2E83"/>
                </a:solidFill>
                <a:latin typeface="Arial"/>
                <a:cs typeface="Arial"/>
              </a:rPr>
              <a:t>event</a:t>
            </a:r>
            <a:r>
              <a:rPr sz="1200" b="1" spc="-2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35">
                <a:solidFill>
                  <a:srgbClr val="4B2E83"/>
                </a:solidFill>
                <a:latin typeface="Arial"/>
                <a:cs typeface="Arial"/>
              </a:rPr>
              <a:t>of</a:t>
            </a:r>
            <a:r>
              <a:rPr sz="1200" b="1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55">
                <a:solidFill>
                  <a:srgbClr val="4B2E83"/>
                </a:solidFill>
                <a:latin typeface="Arial"/>
                <a:cs typeface="Arial"/>
              </a:rPr>
              <a:t>an  </a:t>
            </a:r>
            <a:r>
              <a:rPr sz="1200" b="1" spc="20">
                <a:solidFill>
                  <a:srgbClr val="4B2E83"/>
                </a:solidFill>
                <a:latin typeface="Arial"/>
                <a:cs typeface="Arial"/>
              </a:rPr>
              <a:t>emergency.</a:t>
            </a:r>
            <a:r>
              <a:rPr sz="1200" b="1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5">
                <a:solidFill>
                  <a:srgbClr val="4B2E83"/>
                </a:solidFill>
                <a:latin typeface="Arial"/>
                <a:cs typeface="Arial"/>
              </a:rPr>
              <a:t>All</a:t>
            </a:r>
            <a:r>
              <a:rPr sz="1200" b="1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30">
                <a:solidFill>
                  <a:srgbClr val="4B2E83"/>
                </a:solidFill>
                <a:latin typeface="Arial"/>
                <a:cs typeface="Arial"/>
              </a:rPr>
              <a:t>UW</a:t>
            </a:r>
            <a:r>
              <a:rPr sz="1200" b="1" spc="-2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40">
                <a:solidFill>
                  <a:srgbClr val="4B2E83"/>
                </a:solidFill>
                <a:latin typeface="Arial"/>
                <a:cs typeface="Arial"/>
              </a:rPr>
              <a:t>oﬃcial</a:t>
            </a:r>
            <a:r>
              <a:rPr sz="1200" b="1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50">
                <a:solidFill>
                  <a:srgbClr val="4B2E83"/>
                </a:solidFill>
                <a:latin typeface="Arial"/>
                <a:cs typeface="Arial"/>
              </a:rPr>
              <a:t>travel</a:t>
            </a:r>
            <a:r>
              <a:rPr sz="1200" b="1" spc="-2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10">
                <a:solidFill>
                  <a:srgbClr val="4B2E83"/>
                </a:solidFill>
                <a:latin typeface="Arial"/>
                <a:cs typeface="Arial"/>
              </a:rPr>
              <a:t>should</a:t>
            </a:r>
            <a:r>
              <a:rPr sz="1200" b="1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30">
                <a:solidFill>
                  <a:srgbClr val="4B2E83"/>
                </a:solidFill>
                <a:latin typeface="Arial"/>
                <a:cs typeface="Arial"/>
              </a:rPr>
              <a:t>be</a:t>
            </a:r>
            <a:r>
              <a:rPr sz="1200" b="1" spc="-2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25">
                <a:solidFill>
                  <a:srgbClr val="4B2E83"/>
                </a:solidFill>
                <a:latin typeface="Arial"/>
                <a:cs typeface="Arial"/>
              </a:rPr>
              <a:t>registered.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 descr="global travel webpage screenshot"/>
          <p:cNvSpPr/>
          <p:nvPr/>
        </p:nvSpPr>
        <p:spPr>
          <a:xfrm>
            <a:off x="237374" y="1626797"/>
            <a:ext cx="2742699" cy="1692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7450" y="3609919"/>
            <a:ext cx="195453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>
              <a:lnSpc>
                <a:spcPct val="100000"/>
              </a:lnSpc>
              <a:spcBef>
                <a:spcPts val="100"/>
              </a:spcBef>
            </a:pPr>
            <a:r>
              <a:rPr sz="1000" b="1" spc="-45">
                <a:solidFill>
                  <a:srgbClr val="4B2E83"/>
                </a:solidFill>
                <a:latin typeface="Century Gothic"/>
                <a:cs typeface="Century Gothic"/>
              </a:rPr>
              <a:t>1. </a:t>
            </a:r>
            <a:r>
              <a:rPr sz="1000" b="1" spc="-15">
                <a:solidFill>
                  <a:srgbClr val="4B2E83"/>
                </a:solidFill>
                <a:latin typeface="Century Gothic"/>
                <a:cs typeface="Century Gothic"/>
              </a:rPr>
              <a:t>Click </a:t>
            </a:r>
            <a:r>
              <a:rPr sz="1000" b="1" spc="55">
                <a:solidFill>
                  <a:srgbClr val="4B2E83"/>
                </a:solidFill>
                <a:latin typeface="Century Gothic"/>
                <a:cs typeface="Century Gothic"/>
              </a:rPr>
              <a:t>“Travel</a:t>
            </a:r>
            <a:r>
              <a:rPr sz="1000" b="1" spc="-45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spc="50">
                <a:solidFill>
                  <a:srgbClr val="4B2E83"/>
                </a:solidFill>
                <a:latin typeface="Century Gothic"/>
                <a:cs typeface="Century Gothic"/>
              </a:rPr>
              <a:t>Registration”  </a:t>
            </a:r>
            <a:r>
              <a:rPr sz="1000" b="1" spc="-15">
                <a:solidFill>
                  <a:srgbClr val="4B2E83"/>
                </a:solidFill>
                <a:latin typeface="Century Gothic"/>
                <a:cs typeface="Century Gothic"/>
              </a:rPr>
              <a:t>and</a:t>
            </a:r>
            <a:r>
              <a:rPr sz="1000" b="1" spc="-30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spc="25">
                <a:solidFill>
                  <a:srgbClr val="4B2E83"/>
                </a:solidFill>
                <a:latin typeface="Century Gothic"/>
                <a:cs typeface="Century Gothic"/>
              </a:rPr>
              <a:t>“Employee”</a:t>
            </a:r>
            <a:endParaRPr sz="10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480"/>
              </a:spcBef>
            </a:pPr>
            <a:r>
              <a:rPr sz="1000" b="1" u="sng" spc="25">
                <a:solidFill>
                  <a:srgbClr val="917A4C"/>
                </a:solidFill>
                <a:uFill>
                  <a:solidFill>
                    <a:srgbClr val="917A4C"/>
                  </a:solidFill>
                </a:uFill>
                <a:latin typeface="Century Gothic"/>
                <a:cs typeface="Century Gothic"/>
                <a:hlinkClick r:id="rId3"/>
              </a:rPr>
              <a:t>www.washington.edu/globa </a:t>
            </a:r>
            <a:r>
              <a:rPr sz="1000" b="1" spc="25">
                <a:solidFill>
                  <a:srgbClr val="917A4C"/>
                </a:solidFill>
                <a:latin typeface="Century Gothic"/>
                <a:cs typeface="Century Gothic"/>
              </a:rPr>
              <a:t> </a:t>
            </a:r>
            <a:r>
              <a:rPr sz="1000" b="1" u="sng" spc="30">
                <a:solidFill>
                  <a:srgbClr val="917A4C"/>
                </a:solidFill>
                <a:uFill>
                  <a:solidFill>
                    <a:srgbClr val="917A4C"/>
                  </a:solidFill>
                </a:uFill>
                <a:latin typeface="Century Gothic"/>
                <a:cs typeface="Century Gothic"/>
                <a:hlinkClick r:id="rId3"/>
              </a:rPr>
              <a:t>laffairs/global-travelers</a:t>
            </a:r>
            <a:r>
              <a:rPr sz="1000" b="1" u="sng" spc="-80">
                <a:solidFill>
                  <a:srgbClr val="917A4C"/>
                </a:solidFill>
                <a:uFill>
                  <a:solidFill>
                    <a:srgbClr val="917A4C"/>
                  </a:solidFill>
                </a:uFill>
                <a:latin typeface="Century Gothic"/>
                <a:cs typeface="Century Gothic"/>
                <a:hlinkClick r:id="rId3"/>
              </a:rPr>
              <a:t> 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1" name="object 11" descr="instruction example screenshot"/>
          <p:cNvSpPr/>
          <p:nvPr/>
        </p:nvSpPr>
        <p:spPr>
          <a:xfrm>
            <a:off x="3165899" y="1622025"/>
            <a:ext cx="2801578" cy="1710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10500" y="3794569"/>
            <a:ext cx="185991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20">
                <a:solidFill>
                  <a:srgbClr val="4B2E83"/>
                </a:solidFill>
                <a:latin typeface="Century Gothic"/>
                <a:cs typeface="Century Gothic"/>
              </a:rPr>
              <a:t>2. </a:t>
            </a:r>
            <a:r>
              <a:rPr sz="1000" b="1" spc="-15">
                <a:solidFill>
                  <a:srgbClr val="4B2E83"/>
                </a:solidFill>
                <a:latin typeface="Century Gothic"/>
                <a:cs typeface="Century Gothic"/>
              </a:rPr>
              <a:t>Create </a:t>
            </a:r>
            <a:r>
              <a:rPr sz="1000" b="1" spc="-75">
                <a:solidFill>
                  <a:srgbClr val="4B2E83"/>
                </a:solidFill>
                <a:latin typeface="Century Gothic"/>
                <a:cs typeface="Century Gothic"/>
              </a:rPr>
              <a:t>a </a:t>
            </a:r>
            <a:r>
              <a:rPr sz="1000" b="1" spc="35">
                <a:solidFill>
                  <a:srgbClr val="4B2E83"/>
                </a:solidFill>
                <a:latin typeface="Century Gothic"/>
                <a:cs typeface="Century Gothic"/>
              </a:rPr>
              <a:t>new </a:t>
            </a:r>
            <a:r>
              <a:rPr sz="1000" b="1" spc="50">
                <a:solidFill>
                  <a:srgbClr val="4B2E83"/>
                </a:solidFill>
                <a:latin typeface="Century Gothic"/>
                <a:cs typeface="Century Gothic"/>
              </a:rPr>
              <a:t>itinerary</a:t>
            </a:r>
            <a:r>
              <a:rPr sz="1000" b="1" spc="-145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spc="-15">
                <a:solidFill>
                  <a:srgbClr val="4B2E83"/>
                </a:solidFill>
                <a:latin typeface="Century Gothic"/>
                <a:cs typeface="Century Gothic"/>
              </a:rPr>
              <a:t>and  </a:t>
            </a:r>
            <a:r>
              <a:rPr sz="1000" b="1" spc="55">
                <a:solidFill>
                  <a:srgbClr val="4B2E83"/>
                </a:solidFill>
                <a:latin typeface="Century Gothic"/>
                <a:cs typeface="Century Gothic"/>
              </a:rPr>
              <a:t>input </a:t>
            </a:r>
            <a:r>
              <a:rPr sz="1000" b="1" spc="-15">
                <a:solidFill>
                  <a:srgbClr val="4B2E83"/>
                </a:solidFill>
                <a:latin typeface="Century Gothic"/>
                <a:cs typeface="Century Gothic"/>
              </a:rPr>
              <a:t>emergency</a:t>
            </a:r>
            <a:r>
              <a:rPr sz="1000" b="1" spc="-125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spc="10">
                <a:solidFill>
                  <a:srgbClr val="4B2E83"/>
                </a:solidFill>
                <a:latin typeface="Century Gothic"/>
                <a:cs typeface="Century Gothic"/>
              </a:rPr>
              <a:t>contacts.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12" name="object 12" descr="department of state website screenshot"/>
          <p:cNvSpPr/>
          <p:nvPr/>
        </p:nvSpPr>
        <p:spPr>
          <a:xfrm>
            <a:off x="6163900" y="1471452"/>
            <a:ext cx="2685624" cy="18398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498700" y="3609919"/>
            <a:ext cx="182689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4B2E83"/>
                </a:solidFill>
                <a:latin typeface="Century Gothic"/>
                <a:cs typeface="Century Gothic"/>
              </a:rPr>
              <a:t>3. </a:t>
            </a:r>
            <a:r>
              <a:rPr sz="1000" b="1" spc="70" dirty="0">
                <a:solidFill>
                  <a:srgbClr val="4B2E83"/>
                </a:solidFill>
                <a:latin typeface="Century Gothic"/>
                <a:cs typeface="Century Gothic"/>
              </a:rPr>
              <a:t>For </a:t>
            </a:r>
            <a:r>
              <a:rPr sz="1000" b="1" spc="30" dirty="0">
                <a:solidFill>
                  <a:srgbClr val="4B2E83"/>
                </a:solidFill>
                <a:latin typeface="Century Gothic"/>
                <a:cs typeface="Century Gothic"/>
              </a:rPr>
              <a:t>countries </a:t>
            </a:r>
            <a:r>
              <a:rPr sz="1000" b="1" spc="100" dirty="0">
                <a:solidFill>
                  <a:srgbClr val="4B2E83"/>
                </a:solidFill>
                <a:latin typeface="Century Gothic"/>
                <a:cs typeface="Century Gothic"/>
              </a:rPr>
              <a:t>with  </a:t>
            </a:r>
            <a:r>
              <a:rPr sz="1000" b="1" spc="35" dirty="0">
                <a:solidFill>
                  <a:srgbClr val="4B2E83"/>
                </a:solidFill>
                <a:latin typeface="Century Gothic"/>
                <a:cs typeface="Century Gothic"/>
              </a:rPr>
              <a:t>Department</a:t>
            </a:r>
            <a:r>
              <a:rPr sz="1000" b="1" spc="-45" dirty="0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spc="60" dirty="0">
                <a:solidFill>
                  <a:srgbClr val="4B2E83"/>
                </a:solidFill>
                <a:latin typeface="Century Gothic"/>
                <a:cs typeface="Century Gothic"/>
              </a:rPr>
              <a:t>of</a:t>
            </a:r>
            <a:r>
              <a:rPr sz="1000" b="1" spc="-40" dirty="0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spc="45" dirty="0">
                <a:solidFill>
                  <a:srgbClr val="4B2E83"/>
                </a:solidFill>
                <a:latin typeface="Century Gothic"/>
                <a:cs typeface="Century Gothic"/>
              </a:rPr>
              <a:t>State</a:t>
            </a:r>
            <a:r>
              <a:rPr sz="1000" b="1" spc="-40" dirty="0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spc="25" dirty="0">
                <a:solidFill>
                  <a:srgbClr val="4B2E83"/>
                </a:solidFill>
                <a:latin typeface="Century Gothic"/>
                <a:cs typeface="Century Gothic"/>
              </a:rPr>
              <a:t>Level</a:t>
            </a:r>
            <a:r>
              <a:rPr sz="1000" b="1" spc="-45" dirty="0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spc="105" dirty="0">
                <a:solidFill>
                  <a:srgbClr val="4B2E83"/>
                </a:solidFill>
                <a:latin typeface="Century Gothic"/>
                <a:cs typeface="Century Gothic"/>
              </a:rPr>
              <a:t>4  </a:t>
            </a:r>
            <a:r>
              <a:rPr sz="1000" b="1" spc="35" dirty="0">
                <a:solidFill>
                  <a:srgbClr val="4B2E83"/>
                </a:solidFill>
                <a:latin typeface="Century Gothic"/>
                <a:cs typeface="Century Gothic"/>
              </a:rPr>
              <a:t>advisory </a:t>
            </a:r>
            <a:r>
              <a:rPr sz="1000" b="1" dirty="0">
                <a:solidFill>
                  <a:srgbClr val="4B2E83"/>
                </a:solidFill>
                <a:latin typeface="Century Gothic"/>
                <a:cs typeface="Century Gothic"/>
              </a:rPr>
              <a:t>areas, </a:t>
            </a:r>
            <a:r>
              <a:rPr sz="1000" b="1" spc="15" dirty="0">
                <a:solidFill>
                  <a:srgbClr val="4B2E83"/>
                </a:solidFill>
                <a:latin typeface="Century Gothic"/>
                <a:cs typeface="Century Gothic"/>
              </a:rPr>
              <a:t>you </a:t>
            </a:r>
            <a:r>
              <a:rPr sz="1000" b="1" spc="85" dirty="0">
                <a:solidFill>
                  <a:srgbClr val="4B2E83"/>
                </a:solidFill>
                <a:latin typeface="Century Gothic"/>
                <a:cs typeface="Century Gothic"/>
              </a:rPr>
              <a:t>will </a:t>
            </a:r>
            <a:r>
              <a:rPr sz="1000" b="1" spc="-35" dirty="0">
                <a:solidFill>
                  <a:srgbClr val="4B2E83"/>
                </a:solidFill>
                <a:latin typeface="Century Gothic"/>
                <a:cs typeface="Century Gothic"/>
              </a:rPr>
              <a:t>be  </a:t>
            </a:r>
            <a:r>
              <a:rPr sz="1000" b="1" spc="20" dirty="0">
                <a:solidFill>
                  <a:srgbClr val="4B2E83"/>
                </a:solidFill>
                <a:latin typeface="Century Gothic"/>
                <a:cs typeface="Century Gothic"/>
              </a:rPr>
              <a:t>required </a:t>
            </a:r>
            <a:r>
              <a:rPr sz="1000" b="1" spc="65" dirty="0">
                <a:solidFill>
                  <a:srgbClr val="4B2E83"/>
                </a:solidFill>
                <a:latin typeface="Century Gothic"/>
                <a:cs typeface="Century Gothic"/>
              </a:rPr>
              <a:t>to </a:t>
            </a:r>
            <a:r>
              <a:rPr sz="1000" b="1" spc="40" dirty="0">
                <a:solidFill>
                  <a:srgbClr val="4B2E83"/>
                </a:solidFill>
                <a:latin typeface="Century Gothic"/>
                <a:cs typeface="Century Gothic"/>
              </a:rPr>
              <a:t>sign </a:t>
            </a:r>
            <a:r>
              <a:rPr sz="1000" b="1" spc="-75" dirty="0">
                <a:solidFill>
                  <a:srgbClr val="4B2E83"/>
                </a:solidFill>
                <a:latin typeface="Century Gothic"/>
                <a:cs typeface="Century Gothic"/>
              </a:rPr>
              <a:t>a </a:t>
            </a:r>
            <a:r>
              <a:rPr sz="1000" b="1" spc="35" dirty="0">
                <a:solidFill>
                  <a:srgbClr val="4B2E83"/>
                </a:solidFill>
                <a:latin typeface="Century Gothic"/>
                <a:cs typeface="Century Gothic"/>
              </a:rPr>
              <a:t>travel  waiver</a:t>
            </a:r>
            <a:r>
              <a:rPr sz="1000" b="1" spc="-30" dirty="0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dirty="0">
                <a:solidFill>
                  <a:srgbClr val="4B2E83"/>
                </a:solidFill>
                <a:latin typeface="Century Gothic"/>
                <a:cs typeface="Century Gothic"/>
              </a:rPr>
              <a:t>document.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71738" y="1617262"/>
            <a:ext cx="2800985" cy="1720850"/>
          </a:xfrm>
          <a:custGeom>
            <a:avLst/>
            <a:gdLst/>
            <a:ahLst/>
            <a:cxnLst/>
            <a:rect l="l" t="t" r="r" b="b"/>
            <a:pathLst>
              <a:path w="2800985" h="1720850">
                <a:moveTo>
                  <a:pt x="0" y="0"/>
                </a:moveTo>
                <a:lnTo>
                  <a:pt x="2800502" y="0"/>
                </a:lnTo>
                <a:lnTo>
                  <a:pt x="2800502" y="1720424"/>
                </a:lnTo>
                <a:lnTo>
                  <a:pt x="0" y="17204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300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685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9137" y="1191850"/>
            <a:ext cx="347980" cy="182880"/>
          </a:xfrm>
          <a:prstGeom prst="rect">
            <a:avLst/>
          </a:prstGeom>
          <a:solidFill>
            <a:srgbClr val="E7D3A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200" b="1" spc="-5">
                <a:solidFill>
                  <a:schemeClr val="accent1"/>
                </a:solidFill>
                <a:latin typeface="MS PGothic"/>
                <a:cs typeface="MS PGothic"/>
              </a:rPr>
              <a:t>➢</a:t>
            </a:r>
            <a:endParaRPr sz="1200">
              <a:solidFill>
                <a:schemeClr val="accent1"/>
              </a:solidFill>
              <a:latin typeface="MS PGothic"/>
              <a:cs typeface="MS P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3900" y="2075770"/>
            <a:ext cx="342900" cy="182880"/>
          </a:xfrm>
          <a:prstGeom prst="rect">
            <a:avLst/>
          </a:prstGeom>
          <a:solidFill>
            <a:srgbClr val="E7D3A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200">
                <a:solidFill>
                  <a:schemeClr val="accent1"/>
                </a:solidFill>
                <a:latin typeface="MS PGothic"/>
                <a:cs typeface="MS PGothic"/>
              </a:rPr>
              <a:t>➢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43900" y="2685370"/>
            <a:ext cx="342900" cy="182880"/>
          </a:xfrm>
          <a:prstGeom prst="rect">
            <a:avLst/>
          </a:prstGeom>
          <a:solidFill>
            <a:srgbClr val="E7D3A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200">
                <a:solidFill>
                  <a:schemeClr val="accent1"/>
                </a:solidFill>
                <a:latin typeface="MS PGothic"/>
                <a:cs typeface="MS PGothic"/>
              </a:rPr>
              <a:t>➢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43900" y="3020650"/>
            <a:ext cx="342900" cy="182880"/>
          </a:xfrm>
          <a:prstGeom prst="rect">
            <a:avLst/>
          </a:prstGeom>
          <a:solidFill>
            <a:srgbClr val="E7D3A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200">
                <a:solidFill>
                  <a:schemeClr val="accent1"/>
                </a:solidFill>
                <a:latin typeface="MS PGothic"/>
                <a:cs typeface="MS PGothic"/>
              </a:rPr>
              <a:t>➢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43900" y="3355930"/>
            <a:ext cx="342900" cy="182880"/>
          </a:xfrm>
          <a:prstGeom prst="rect">
            <a:avLst/>
          </a:prstGeom>
          <a:solidFill>
            <a:srgbClr val="E7D3A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200">
                <a:solidFill>
                  <a:schemeClr val="accent1"/>
                </a:solidFill>
                <a:latin typeface="MS PGothic"/>
                <a:cs typeface="MS PGothic"/>
              </a:rPr>
              <a:t>➢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43900" y="3691209"/>
            <a:ext cx="342900" cy="182880"/>
          </a:xfrm>
          <a:prstGeom prst="rect">
            <a:avLst/>
          </a:prstGeom>
          <a:solidFill>
            <a:srgbClr val="E7D3A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200">
                <a:solidFill>
                  <a:schemeClr val="accent1"/>
                </a:solidFill>
                <a:latin typeface="MS PGothic"/>
                <a:cs typeface="MS PGothic"/>
              </a:rPr>
              <a:t>➢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43900" y="4026489"/>
            <a:ext cx="342900" cy="182880"/>
          </a:xfrm>
          <a:prstGeom prst="rect">
            <a:avLst/>
          </a:prstGeom>
          <a:solidFill>
            <a:srgbClr val="E7D3A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200">
                <a:solidFill>
                  <a:schemeClr val="accent1"/>
                </a:solidFill>
                <a:latin typeface="MS PGothic"/>
                <a:cs typeface="MS PGothic"/>
              </a:rPr>
              <a:t>➢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43900" y="4636089"/>
            <a:ext cx="342900" cy="182880"/>
          </a:xfrm>
          <a:prstGeom prst="rect">
            <a:avLst/>
          </a:prstGeom>
          <a:solidFill>
            <a:srgbClr val="E7D3A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200">
                <a:solidFill>
                  <a:schemeClr val="accent1"/>
                </a:solidFill>
                <a:latin typeface="MS PGothic"/>
                <a:cs typeface="MS PGothic"/>
              </a:rPr>
              <a:t>➢</a:t>
            </a:r>
          </a:p>
        </p:txBody>
      </p:sp>
      <p:sp>
        <p:nvSpPr>
          <p:cNvPr id="12" name="object 12" descr="road and person standing with building "/>
          <p:cNvSpPr/>
          <p:nvPr/>
        </p:nvSpPr>
        <p:spPr>
          <a:xfrm>
            <a:off x="5498100" y="0"/>
            <a:ext cx="3645901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54777" y="409387"/>
            <a:ext cx="443547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85" dirty="0"/>
              <a:t>What’s </a:t>
            </a:r>
            <a:r>
              <a:rPr sz="2100" spc="-40" dirty="0"/>
              <a:t>covered </a:t>
            </a:r>
            <a:r>
              <a:rPr sz="2100" spc="45" dirty="0"/>
              <a:t>under</a:t>
            </a:r>
            <a:r>
              <a:rPr sz="2100" spc="-325" dirty="0"/>
              <a:t> </a:t>
            </a:r>
            <a:r>
              <a:rPr sz="2100" spc="20" dirty="0"/>
              <a:t>insurance:</a:t>
            </a:r>
            <a:endParaRPr sz="2100" dirty="0"/>
          </a:p>
        </p:txBody>
      </p:sp>
      <p:sp>
        <p:nvSpPr>
          <p:cNvPr id="10" name="object 10"/>
          <p:cNvSpPr txBox="1"/>
          <p:nvPr/>
        </p:nvSpPr>
        <p:spPr>
          <a:xfrm>
            <a:off x="674100" y="1081613"/>
            <a:ext cx="3782695" cy="3743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9259">
              <a:lnSpc>
                <a:spcPct val="150000"/>
              </a:lnSpc>
              <a:spcBef>
                <a:spcPts val="100"/>
              </a:spcBef>
            </a:pPr>
            <a:r>
              <a:rPr sz="1200" b="1" spc="-25">
                <a:solidFill>
                  <a:srgbClr val="4B2E83"/>
                </a:solidFill>
                <a:latin typeface="Arial"/>
                <a:cs typeface="Arial"/>
              </a:rPr>
              <a:t>NOTE: </a:t>
            </a:r>
            <a:r>
              <a:rPr sz="1200" b="1" spc="-60">
                <a:solidFill>
                  <a:srgbClr val="4B2E83"/>
                </a:solidFill>
                <a:latin typeface="Arial"/>
                <a:cs typeface="Arial"/>
              </a:rPr>
              <a:t>As </a:t>
            </a:r>
            <a:r>
              <a:rPr sz="1200" b="1" spc="35">
                <a:solidFill>
                  <a:srgbClr val="4B2E83"/>
                </a:solidFill>
                <a:latin typeface="Arial"/>
                <a:cs typeface="Arial"/>
              </a:rPr>
              <a:t>of </a:t>
            </a:r>
            <a:r>
              <a:rPr sz="1200" b="1">
                <a:solidFill>
                  <a:srgbClr val="4B2E83"/>
                </a:solidFill>
                <a:latin typeface="Arial"/>
                <a:cs typeface="Arial"/>
              </a:rPr>
              <a:t>January </a:t>
            </a:r>
            <a:r>
              <a:rPr sz="1200" b="1" spc="10">
                <a:solidFill>
                  <a:srgbClr val="4B2E83"/>
                </a:solidFill>
                <a:latin typeface="Arial"/>
                <a:cs typeface="Arial"/>
              </a:rPr>
              <a:t>1, 2025, </a:t>
            </a:r>
            <a:r>
              <a:rPr sz="1200" b="1" spc="30">
                <a:solidFill>
                  <a:srgbClr val="4B2E83"/>
                </a:solidFill>
                <a:latin typeface="Arial"/>
                <a:cs typeface="Arial"/>
              </a:rPr>
              <a:t>dependents</a:t>
            </a:r>
            <a:r>
              <a:rPr sz="1200" b="1" spc="-16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55">
                <a:solidFill>
                  <a:srgbClr val="4B2E83"/>
                </a:solidFill>
                <a:latin typeface="Arial"/>
                <a:cs typeface="Arial"/>
              </a:rPr>
              <a:t>are  </a:t>
            </a:r>
            <a:r>
              <a:rPr sz="1200" b="1" spc="15">
                <a:solidFill>
                  <a:srgbClr val="4B2E83"/>
                </a:solidFill>
                <a:latin typeface="Arial"/>
                <a:cs typeface="Arial"/>
              </a:rPr>
              <a:t>covered </a:t>
            </a:r>
            <a:r>
              <a:rPr sz="1200" b="1" spc="55">
                <a:solidFill>
                  <a:srgbClr val="4B2E83"/>
                </a:solidFill>
                <a:latin typeface="Arial"/>
                <a:cs typeface="Arial"/>
              </a:rPr>
              <a:t>when </a:t>
            </a:r>
            <a:r>
              <a:rPr sz="1200" b="1" spc="35">
                <a:solidFill>
                  <a:srgbClr val="4B2E83"/>
                </a:solidFill>
                <a:latin typeface="Arial"/>
                <a:cs typeface="Arial"/>
              </a:rPr>
              <a:t>traveling </a:t>
            </a:r>
            <a:r>
              <a:rPr sz="1200" b="1" spc="70">
                <a:solidFill>
                  <a:srgbClr val="4B2E83"/>
                </a:solidFill>
                <a:latin typeface="Arial"/>
                <a:cs typeface="Arial"/>
              </a:rPr>
              <a:t>with </a:t>
            </a:r>
            <a:r>
              <a:rPr sz="1200" b="1" spc="55">
                <a:solidFill>
                  <a:srgbClr val="4B2E83"/>
                </a:solidFill>
                <a:latin typeface="Arial"/>
                <a:cs typeface="Arial"/>
              </a:rPr>
              <a:t>a staﬀ/faculty  </a:t>
            </a:r>
            <a:r>
              <a:rPr sz="1200" b="1" spc="60">
                <a:solidFill>
                  <a:srgbClr val="4B2E83"/>
                </a:solidFill>
                <a:latin typeface="Arial"/>
                <a:cs typeface="Arial"/>
              </a:rPr>
              <a:t>member </a:t>
            </a:r>
            <a:r>
              <a:rPr sz="1200" b="1" spc="30">
                <a:solidFill>
                  <a:srgbClr val="4B2E83"/>
                </a:solidFill>
                <a:latin typeface="Arial"/>
                <a:cs typeface="Arial"/>
              </a:rPr>
              <a:t>on UW </a:t>
            </a:r>
            <a:r>
              <a:rPr sz="1200" b="1" spc="40">
                <a:solidFill>
                  <a:srgbClr val="4B2E83"/>
                </a:solidFill>
                <a:latin typeface="Arial"/>
                <a:cs typeface="Arial"/>
              </a:rPr>
              <a:t>oﬃcial</a:t>
            </a:r>
            <a:r>
              <a:rPr sz="1200" b="1" spc="-2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-10">
                <a:solidFill>
                  <a:srgbClr val="4B2E83"/>
                </a:solidFill>
                <a:latin typeface="Arial"/>
                <a:cs typeface="Arial"/>
              </a:rPr>
              <a:t>business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480"/>
              </a:spcBef>
            </a:pPr>
            <a:r>
              <a:rPr sz="1200">
                <a:solidFill>
                  <a:srgbClr val="4B2E83"/>
                </a:solidFill>
                <a:latin typeface="Arial"/>
                <a:cs typeface="Arial"/>
              </a:rPr>
              <a:t>$500K</a:t>
            </a:r>
            <a:r>
              <a:rPr sz="1200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0">
                <a:solidFill>
                  <a:srgbClr val="4B2E83"/>
                </a:solidFill>
                <a:latin typeface="Arial"/>
                <a:cs typeface="Arial"/>
              </a:rPr>
              <a:t>medical</a:t>
            </a:r>
            <a:r>
              <a:rPr sz="1200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75">
                <a:solidFill>
                  <a:srgbClr val="4B2E83"/>
                </a:solidFill>
                <a:latin typeface="Arial"/>
                <a:cs typeface="Arial"/>
              </a:rPr>
              <a:t>maximum</a:t>
            </a:r>
            <a:r>
              <a:rPr sz="1200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0">
                <a:solidFill>
                  <a:srgbClr val="4B2E83"/>
                </a:solidFill>
                <a:latin typeface="Arial"/>
                <a:cs typeface="Arial"/>
              </a:rPr>
              <a:t>per</a:t>
            </a:r>
            <a:r>
              <a:rPr sz="1200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0">
                <a:solidFill>
                  <a:srgbClr val="4B2E83"/>
                </a:solidFill>
                <a:latin typeface="Arial"/>
                <a:cs typeface="Arial"/>
              </a:rPr>
              <a:t>traveler,</a:t>
            </a:r>
            <a:r>
              <a:rPr sz="1200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0">
                <a:solidFill>
                  <a:srgbClr val="4B2E83"/>
                </a:solidFill>
                <a:latin typeface="Arial"/>
                <a:cs typeface="Arial"/>
              </a:rPr>
              <a:t>per</a:t>
            </a:r>
            <a:r>
              <a:rPr sz="1200" spc="-2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20">
                <a:solidFill>
                  <a:srgbClr val="4B2E83"/>
                </a:solidFill>
                <a:latin typeface="Arial"/>
                <a:cs typeface="Arial"/>
              </a:rPr>
              <a:t>year.</a:t>
            </a:r>
            <a:r>
              <a:rPr sz="1200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">
                <a:solidFill>
                  <a:srgbClr val="4B2E83"/>
                </a:solidFill>
                <a:latin typeface="Arial"/>
                <a:cs typeface="Arial"/>
              </a:rPr>
              <a:t>This  </a:t>
            </a:r>
            <a:r>
              <a:rPr sz="1200" spc="35">
                <a:solidFill>
                  <a:srgbClr val="4B2E83"/>
                </a:solidFill>
                <a:latin typeface="Arial"/>
                <a:cs typeface="Arial"/>
              </a:rPr>
              <a:t>includes </a:t>
            </a:r>
            <a:r>
              <a:rPr sz="1200" spc="20">
                <a:solidFill>
                  <a:srgbClr val="4B2E83"/>
                </a:solidFill>
                <a:latin typeface="Arial"/>
                <a:cs typeface="Arial"/>
              </a:rPr>
              <a:t>coverage </a:t>
            </a:r>
            <a:r>
              <a:rPr sz="1200" spc="75">
                <a:solidFill>
                  <a:srgbClr val="4B2E83"/>
                </a:solidFill>
                <a:latin typeface="Arial"/>
                <a:cs typeface="Arial"/>
              </a:rPr>
              <a:t>for </a:t>
            </a:r>
            <a:r>
              <a:rPr sz="1200" spc="35">
                <a:solidFill>
                  <a:srgbClr val="4B2E83"/>
                </a:solidFill>
                <a:latin typeface="Arial"/>
                <a:cs typeface="Arial"/>
              </a:rPr>
              <a:t>pre-existing</a:t>
            </a:r>
            <a:r>
              <a:rPr sz="1200" spc="-229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0">
                <a:solidFill>
                  <a:srgbClr val="4B2E83"/>
                </a:solidFill>
                <a:latin typeface="Arial"/>
                <a:cs typeface="Arial"/>
              </a:rPr>
              <a:t>conditions.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>
                <a:solidFill>
                  <a:srgbClr val="4B2E83"/>
                </a:solidFill>
                <a:latin typeface="Arial"/>
                <a:cs typeface="Arial"/>
              </a:rPr>
              <a:t>$250K </a:t>
            </a:r>
            <a:r>
              <a:rPr sz="1200" spc="40">
                <a:solidFill>
                  <a:srgbClr val="4B2E83"/>
                </a:solidFill>
                <a:latin typeface="Arial"/>
                <a:cs typeface="Arial"/>
              </a:rPr>
              <a:t>medical</a:t>
            </a:r>
            <a:r>
              <a:rPr sz="1200" spc="-5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0">
                <a:solidFill>
                  <a:srgbClr val="4B2E83"/>
                </a:solidFill>
                <a:latin typeface="Arial"/>
                <a:cs typeface="Arial"/>
              </a:rPr>
              <a:t>evacuation/repatriation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spc="15">
                <a:solidFill>
                  <a:srgbClr val="4B2E83"/>
                </a:solidFill>
                <a:latin typeface="Arial"/>
                <a:cs typeface="Arial"/>
              </a:rPr>
              <a:t>$0 </a:t>
            </a:r>
            <a:r>
              <a:rPr sz="1200" spc="40">
                <a:solidFill>
                  <a:srgbClr val="4B2E83"/>
                </a:solidFill>
                <a:latin typeface="Arial"/>
                <a:cs typeface="Arial"/>
              </a:rPr>
              <a:t>deductible, </a:t>
            </a:r>
            <a:r>
              <a:rPr sz="1200" spc="65">
                <a:solidFill>
                  <a:srgbClr val="4B2E83"/>
                </a:solidFill>
                <a:latin typeface="Arial"/>
                <a:cs typeface="Arial"/>
              </a:rPr>
              <a:t>no</a:t>
            </a:r>
            <a:r>
              <a:rPr sz="1200" spc="-13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35">
                <a:solidFill>
                  <a:srgbClr val="4B2E83"/>
                </a:solidFill>
                <a:latin typeface="Arial"/>
                <a:cs typeface="Arial"/>
              </a:rPr>
              <a:t>coinsurance</a:t>
            </a:r>
            <a:endParaRPr sz="1200">
              <a:latin typeface="Arial"/>
              <a:cs typeface="Arial"/>
            </a:endParaRPr>
          </a:p>
          <a:p>
            <a:pPr marL="12700" marR="111125">
              <a:lnSpc>
                <a:spcPct val="183300"/>
              </a:lnSpc>
            </a:pPr>
            <a:r>
              <a:rPr sz="1200" spc="25">
                <a:solidFill>
                  <a:srgbClr val="4B2E83"/>
                </a:solidFill>
                <a:latin typeface="Arial"/>
                <a:cs typeface="Arial"/>
              </a:rPr>
              <a:t>Evacuation </a:t>
            </a:r>
            <a:r>
              <a:rPr sz="1200" spc="75">
                <a:solidFill>
                  <a:srgbClr val="4B2E83"/>
                </a:solidFill>
                <a:latin typeface="Arial"/>
                <a:cs typeface="Arial"/>
              </a:rPr>
              <a:t>for </a:t>
            </a:r>
            <a:r>
              <a:rPr sz="1200" spc="45">
                <a:solidFill>
                  <a:srgbClr val="4B2E83"/>
                </a:solidFill>
                <a:latin typeface="Arial"/>
                <a:cs typeface="Arial"/>
              </a:rPr>
              <a:t>political </a:t>
            </a:r>
            <a:r>
              <a:rPr sz="1200" spc="5">
                <a:solidFill>
                  <a:srgbClr val="4B2E83"/>
                </a:solidFill>
                <a:latin typeface="Arial"/>
                <a:cs typeface="Arial"/>
              </a:rPr>
              <a:t>crises, </a:t>
            </a:r>
            <a:r>
              <a:rPr sz="1200" spc="60">
                <a:solidFill>
                  <a:srgbClr val="4B2E83"/>
                </a:solidFill>
                <a:latin typeface="Arial"/>
                <a:cs typeface="Arial"/>
              </a:rPr>
              <a:t>natural </a:t>
            </a:r>
            <a:r>
              <a:rPr sz="1200" spc="25">
                <a:solidFill>
                  <a:srgbClr val="4B2E83"/>
                </a:solidFill>
                <a:latin typeface="Arial"/>
                <a:cs typeface="Arial"/>
              </a:rPr>
              <a:t>disasters  </a:t>
            </a:r>
            <a:r>
              <a:rPr sz="1200" spc="5">
                <a:solidFill>
                  <a:srgbClr val="4B2E83"/>
                </a:solidFill>
                <a:latin typeface="Arial"/>
                <a:cs typeface="Arial"/>
              </a:rPr>
              <a:t>Coverage </a:t>
            </a:r>
            <a:r>
              <a:rPr sz="1200" spc="75">
                <a:solidFill>
                  <a:srgbClr val="4B2E83"/>
                </a:solidFill>
                <a:latin typeface="Arial"/>
                <a:cs typeface="Arial"/>
              </a:rPr>
              <a:t>for </a:t>
            </a:r>
            <a:r>
              <a:rPr sz="1200" spc="60">
                <a:solidFill>
                  <a:srgbClr val="4B2E83"/>
                </a:solidFill>
                <a:latin typeface="Arial"/>
                <a:cs typeface="Arial"/>
              </a:rPr>
              <a:t>mental </a:t>
            </a:r>
            <a:r>
              <a:rPr sz="1200" spc="55">
                <a:solidFill>
                  <a:srgbClr val="4B2E83"/>
                </a:solidFill>
                <a:latin typeface="Arial"/>
                <a:cs typeface="Arial"/>
              </a:rPr>
              <a:t>health</a:t>
            </a:r>
            <a:r>
              <a:rPr sz="1200" spc="-24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70">
                <a:solidFill>
                  <a:srgbClr val="4B2E83"/>
                </a:solidFill>
                <a:latin typeface="Arial"/>
                <a:cs typeface="Arial"/>
              </a:rPr>
              <a:t>treatment</a:t>
            </a:r>
            <a:endParaRPr sz="1200">
              <a:latin typeface="Arial"/>
              <a:cs typeface="Arial"/>
            </a:endParaRPr>
          </a:p>
          <a:p>
            <a:pPr marL="12700" marR="111125">
              <a:lnSpc>
                <a:spcPct val="150000"/>
              </a:lnSpc>
              <a:spcBef>
                <a:spcPts val="480"/>
              </a:spcBef>
            </a:pPr>
            <a:r>
              <a:rPr sz="1200" spc="35">
                <a:solidFill>
                  <a:srgbClr val="4B2E83"/>
                </a:solidFill>
                <a:latin typeface="Arial"/>
                <a:cs typeface="Arial"/>
              </a:rPr>
              <a:t>Preventative </a:t>
            </a:r>
            <a:r>
              <a:rPr sz="1200" spc="15">
                <a:solidFill>
                  <a:srgbClr val="4B2E83"/>
                </a:solidFill>
                <a:latin typeface="Arial"/>
                <a:cs typeface="Arial"/>
              </a:rPr>
              <a:t>care, </a:t>
            </a:r>
            <a:r>
              <a:rPr sz="1200" spc="80">
                <a:solidFill>
                  <a:srgbClr val="4B2E83"/>
                </a:solidFill>
                <a:latin typeface="Arial"/>
                <a:cs typeface="Arial"/>
              </a:rPr>
              <a:t>trip </a:t>
            </a:r>
            <a:r>
              <a:rPr sz="1200" spc="35">
                <a:solidFill>
                  <a:srgbClr val="4B2E83"/>
                </a:solidFill>
                <a:latin typeface="Arial"/>
                <a:cs typeface="Arial"/>
              </a:rPr>
              <a:t>delay/cancellation,</a:t>
            </a:r>
            <a:r>
              <a:rPr sz="1200" spc="-21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35">
                <a:solidFill>
                  <a:srgbClr val="4B2E83"/>
                </a:solidFill>
                <a:latin typeface="Arial"/>
                <a:cs typeface="Arial"/>
              </a:rPr>
              <a:t>high-risk  activities </a:t>
            </a:r>
            <a:r>
              <a:rPr sz="1200" spc="40">
                <a:solidFill>
                  <a:srgbClr val="4B2E83"/>
                </a:solidFill>
                <a:latin typeface="Arial"/>
                <a:cs typeface="Arial"/>
              </a:rPr>
              <a:t>are </a:t>
            </a:r>
            <a:r>
              <a:rPr sz="1200" b="1" u="heavy" spc="25">
                <a:solidFill>
                  <a:srgbClr val="4B2E83"/>
                </a:solidFill>
                <a:uFill>
                  <a:solidFill>
                    <a:srgbClr val="4B2E83"/>
                  </a:solidFill>
                </a:uFill>
                <a:latin typeface="Arial"/>
                <a:cs typeface="Arial"/>
              </a:rPr>
              <a:t>NOT</a:t>
            </a:r>
            <a:r>
              <a:rPr sz="1200" b="1" spc="-1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25">
                <a:solidFill>
                  <a:srgbClr val="4B2E83"/>
                </a:solidFill>
                <a:latin typeface="Arial"/>
                <a:cs typeface="Arial"/>
              </a:rPr>
              <a:t>covered.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spc="55">
                <a:solidFill>
                  <a:srgbClr val="4B2E83"/>
                </a:solidFill>
                <a:latin typeface="Arial"/>
                <a:cs typeface="Arial"/>
              </a:rPr>
              <a:t>Note</a:t>
            </a:r>
            <a:r>
              <a:rPr sz="1200" spc="-3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75">
                <a:solidFill>
                  <a:srgbClr val="4B2E83"/>
                </a:solidFill>
                <a:latin typeface="Arial"/>
                <a:cs typeface="Arial"/>
              </a:rPr>
              <a:t>that</a:t>
            </a:r>
            <a:r>
              <a:rPr sz="1200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0">
                <a:solidFill>
                  <a:srgbClr val="4B2E83"/>
                </a:solidFill>
                <a:latin typeface="Arial"/>
                <a:cs typeface="Arial"/>
              </a:rPr>
              <a:t>there</a:t>
            </a:r>
            <a:r>
              <a:rPr sz="1200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0">
                <a:solidFill>
                  <a:srgbClr val="4B2E83"/>
                </a:solidFill>
                <a:latin typeface="Arial"/>
                <a:cs typeface="Arial"/>
              </a:rPr>
              <a:t>are</a:t>
            </a:r>
            <a:r>
              <a:rPr sz="1200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5">
                <a:solidFill>
                  <a:srgbClr val="4B2E83"/>
                </a:solidFill>
                <a:latin typeface="Arial"/>
                <a:cs typeface="Arial"/>
              </a:rPr>
              <a:t>no</a:t>
            </a:r>
            <a:r>
              <a:rPr sz="1200" spc="-3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0">
                <a:solidFill>
                  <a:srgbClr val="4B2E83"/>
                </a:solidFill>
                <a:latin typeface="Arial"/>
                <a:cs typeface="Arial"/>
              </a:rPr>
              <a:t>individual</a:t>
            </a:r>
            <a:r>
              <a:rPr sz="1200" spc="-25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0">
                <a:solidFill>
                  <a:srgbClr val="4B2E83"/>
                </a:solidFill>
                <a:latin typeface="Arial"/>
                <a:cs typeface="Arial"/>
              </a:rPr>
              <a:t>enrollments.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41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4312" y="1191825"/>
            <a:ext cx="347980" cy="182880"/>
          </a:xfrm>
          <a:prstGeom prst="rect">
            <a:avLst/>
          </a:prstGeom>
          <a:solidFill>
            <a:srgbClr val="E7D3A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200" b="1" spc="-5">
                <a:solidFill>
                  <a:schemeClr val="accent1"/>
                </a:solidFill>
                <a:latin typeface="MS PGothic"/>
                <a:cs typeface="MS PGothic"/>
              </a:rPr>
              <a:t>➢</a:t>
            </a:r>
            <a:endParaRPr sz="1200">
              <a:solidFill>
                <a:schemeClr val="accent1"/>
              </a:solidFill>
              <a:latin typeface="MS PGothic"/>
              <a:cs typeface="MS PGothic"/>
            </a:endParaRPr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9075" y="1801425"/>
            <a:ext cx="342900" cy="182880"/>
          </a:xfrm>
          <a:prstGeom prst="rect">
            <a:avLst/>
          </a:prstGeom>
          <a:solidFill>
            <a:srgbClr val="E7D3A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200">
                <a:solidFill>
                  <a:schemeClr val="accent1"/>
                </a:solidFill>
                <a:latin typeface="MS PGothic"/>
                <a:cs typeface="MS PGothic"/>
              </a:rPr>
              <a:t>➢</a:t>
            </a: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9075" y="2136705"/>
            <a:ext cx="342900" cy="182880"/>
          </a:xfrm>
          <a:prstGeom prst="rect">
            <a:avLst/>
          </a:prstGeom>
          <a:solidFill>
            <a:srgbClr val="E7D3A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200">
                <a:solidFill>
                  <a:schemeClr val="accent1"/>
                </a:solidFill>
                <a:latin typeface="MS PGothic"/>
                <a:cs typeface="MS PGothic"/>
              </a:rPr>
              <a:t>➢</a:t>
            </a: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9075" y="3630224"/>
            <a:ext cx="342900" cy="182880"/>
          </a:xfrm>
          <a:prstGeom prst="rect">
            <a:avLst/>
          </a:prstGeom>
          <a:solidFill>
            <a:srgbClr val="E7D3A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200">
                <a:solidFill>
                  <a:schemeClr val="accent1"/>
                </a:solidFill>
                <a:latin typeface="MS PGothic"/>
                <a:cs typeface="MS PGothic"/>
              </a:rPr>
              <a:t>➢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9075" y="4514144"/>
            <a:ext cx="342900" cy="182880"/>
          </a:xfrm>
          <a:prstGeom prst="rect">
            <a:avLst/>
          </a:prstGeom>
          <a:solidFill>
            <a:srgbClr val="E7D3A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90"/>
              </a:lnSpc>
            </a:pPr>
            <a:r>
              <a:rPr sz="1200">
                <a:solidFill>
                  <a:schemeClr val="accent1"/>
                </a:solidFill>
                <a:latin typeface="MS PGothic"/>
                <a:cs typeface="MS PGothic"/>
              </a:rPr>
              <a:t>➢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4777" y="249366"/>
            <a:ext cx="466280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spc="40" dirty="0"/>
              <a:t>Executive </a:t>
            </a:r>
            <a:r>
              <a:rPr sz="2100" spc="75" dirty="0"/>
              <a:t>Orders </a:t>
            </a:r>
            <a:r>
              <a:rPr sz="2100" spc="20" dirty="0"/>
              <a:t>Impacting</a:t>
            </a:r>
            <a:r>
              <a:rPr sz="2100" spc="-315" dirty="0"/>
              <a:t> </a:t>
            </a:r>
            <a:r>
              <a:rPr sz="2100" spc="-25" dirty="0"/>
              <a:t>Global  </a:t>
            </a:r>
            <a:r>
              <a:rPr sz="2100" spc="90" dirty="0"/>
              <a:t>Travel</a:t>
            </a:r>
            <a:endParaRPr sz="2100" dirty="0"/>
          </a:p>
        </p:txBody>
      </p:sp>
      <p:sp>
        <p:nvSpPr>
          <p:cNvPr id="7" name="object 7"/>
          <p:cNvSpPr txBox="1"/>
          <p:nvPr/>
        </p:nvSpPr>
        <p:spPr>
          <a:xfrm>
            <a:off x="649275" y="1081589"/>
            <a:ext cx="4569460" cy="389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4B2E83"/>
                </a:solidFill>
                <a:latin typeface="Arial"/>
                <a:cs typeface="Arial"/>
              </a:rPr>
              <a:t>NOTE: </a:t>
            </a:r>
            <a:r>
              <a:rPr sz="1200" b="1" spc="60" dirty="0">
                <a:solidFill>
                  <a:srgbClr val="4B2E83"/>
                </a:solidFill>
                <a:latin typeface="Arial"/>
                <a:cs typeface="Arial"/>
              </a:rPr>
              <a:t>there</a:t>
            </a:r>
            <a:r>
              <a:rPr sz="1200" b="1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4B2E83"/>
                </a:solidFill>
                <a:latin typeface="Arial"/>
                <a:cs typeface="Arial"/>
              </a:rPr>
              <a:t>is</a:t>
            </a:r>
            <a:r>
              <a:rPr sz="1200" b="1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4B2E83"/>
                </a:solidFill>
                <a:latin typeface="Arial"/>
                <a:cs typeface="Arial"/>
              </a:rPr>
              <a:t>still</a:t>
            </a:r>
            <a:r>
              <a:rPr sz="1200" b="1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4B2E83"/>
                </a:solidFill>
                <a:latin typeface="Arial"/>
                <a:cs typeface="Arial"/>
              </a:rPr>
              <a:t>limited</a:t>
            </a:r>
            <a:r>
              <a:rPr sz="1200" b="1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50" dirty="0">
                <a:solidFill>
                  <a:srgbClr val="4B2E83"/>
                </a:solidFill>
                <a:latin typeface="Arial"/>
                <a:cs typeface="Arial"/>
              </a:rPr>
              <a:t>information</a:t>
            </a:r>
            <a:r>
              <a:rPr sz="1200" b="1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4B2E83"/>
                </a:solidFill>
                <a:latin typeface="Arial"/>
                <a:cs typeface="Arial"/>
              </a:rPr>
              <a:t>on</a:t>
            </a:r>
            <a:r>
              <a:rPr sz="1200" b="1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65" dirty="0">
                <a:solidFill>
                  <a:srgbClr val="4B2E83"/>
                </a:solidFill>
                <a:latin typeface="Arial"/>
                <a:cs typeface="Arial"/>
              </a:rPr>
              <a:t>the</a:t>
            </a:r>
            <a:r>
              <a:rPr sz="1200" b="1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60" dirty="0">
                <a:solidFill>
                  <a:srgbClr val="4B2E83"/>
                </a:solidFill>
                <a:latin typeface="Arial"/>
                <a:cs typeface="Arial"/>
              </a:rPr>
              <a:t>total</a:t>
            </a:r>
            <a:r>
              <a:rPr sz="1200" b="1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55" dirty="0">
                <a:solidFill>
                  <a:srgbClr val="4B2E83"/>
                </a:solidFill>
                <a:latin typeface="Arial"/>
                <a:cs typeface="Arial"/>
              </a:rPr>
              <a:t>eﬀect</a:t>
            </a:r>
            <a:r>
              <a:rPr sz="1200" b="1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4B2E83"/>
                </a:solidFill>
                <a:latin typeface="Arial"/>
                <a:cs typeface="Arial"/>
              </a:rPr>
              <a:t>of  </a:t>
            </a:r>
            <a:r>
              <a:rPr sz="1200" b="1" spc="65" dirty="0">
                <a:solidFill>
                  <a:srgbClr val="4B2E83"/>
                </a:solidFill>
                <a:latin typeface="Arial"/>
                <a:cs typeface="Arial"/>
              </a:rPr>
              <a:t>the</a:t>
            </a:r>
            <a:r>
              <a:rPr sz="1200" b="1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-65" dirty="0">
                <a:solidFill>
                  <a:srgbClr val="4B2E83"/>
                </a:solidFill>
                <a:latin typeface="Arial"/>
                <a:cs typeface="Arial"/>
              </a:rPr>
              <a:t>EOs</a:t>
            </a:r>
            <a:r>
              <a:rPr sz="1200" b="1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B2E83"/>
                </a:solidFill>
                <a:latin typeface="Arial"/>
                <a:cs typeface="Arial"/>
              </a:rPr>
              <a:t>and</a:t>
            </a:r>
            <a:r>
              <a:rPr sz="1200" b="1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65" dirty="0">
                <a:solidFill>
                  <a:srgbClr val="4B2E83"/>
                </a:solidFill>
                <a:latin typeface="Arial"/>
                <a:cs typeface="Arial"/>
              </a:rPr>
              <a:t>future</a:t>
            </a:r>
            <a:r>
              <a:rPr sz="1200" b="1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20" dirty="0">
                <a:solidFill>
                  <a:srgbClr val="4B2E83"/>
                </a:solidFill>
                <a:latin typeface="Arial"/>
                <a:cs typeface="Arial"/>
              </a:rPr>
              <a:t>actions</a:t>
            </a:r>
            <a:r>
              <a:rPr sz="1200" b="1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85" dirty="0">
                <a:solidFill>
                  <a:srgbClr val="4B2E83"/>
                </a:solidFill>
                <a:latin typeface="Arial"/>
                <a:cs typeface="Arial"/>
              </a:rPr>
              <a:t>that</a:t>
            </a:r>
            <a:r>
              <a:rPr sz="1200" b="1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40" dirty="0">
                <a:solidFill>
                  <a:srgbClr val="4B2E83"/>
                </a:solidFill>
                <a:latin typeface="Arial"/>
                <a:cs typeface="Arial"/>
              </a:rPr>
              <a:t>will</a:t>
            </a:r>
            <a:r>
              <a:rPr sz="1200" b="1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B2E83"/>
                </a:solidFill>
                <a:latin typeface="Arial"/>
                <a:cs typeface="Arial"/>
              </a:rPr>
              <a:t>impact</a:t>
            </a:r>
            <a:r>
              <a:rPr sz="1200" b="1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10" dirty="0">
                <a:solidFill>
                  <a:srgbClr val="4B2E83"/>
                </a:solidFill>
                <a:latin typeface="Arial"/>
                <a:cs typeface="Arial"/>
              </a:rPr>
              <a:t>global</a:t>
            </a:r>
            <a:r>
              <a:rPr sz="1200" b="1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45" dirty="0">
                <a:solidFill>
                  <a:srgbClr val="4B2E83"/>
                </a:solidFill>
                <a:latin typeface="Arial"/>
                <a:cs typeface="Arial"/>
              </a:rPr>
              <a:t>travel.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spc="-10" dirty="0">
                <a:solidFill>
                  <a:srgbClr val="4B2E83"/>
                </a:solidFill>
                <a:latin typeface="Arial"/>
                <a:cs typeface="Arial"/>
              </a:rPr>
              <a:t>Reach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4B2E83"/>
                </a:solidFill>
                <a:latin typeface="Arial"/>
                <a:cs typeface="Arial"/>
              </a:rPr>
              <a:t>out</a:t>
            </a:r>
            <a:r>
              <a:rPr sz="1200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4B2E83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4B2E83"/>
                </a:solidFill>
                <a:latin typeface="Arial"/>
                <a:cs typeface="Arial"/>
                <a:hlinkClick r:id="rId2"/>
              </a:rPr>
              <a:t>travelemergency@uw.edu</a:t>
            </a:r>
            <a:r>
              <a:rPr sz="1200" spc="-20" dirty="0">
                <a:solidFill>
                  <a:srgbClr val="4B2E83"/>
                </a:solidFill>
                <a:latin typeface="Arial"/>
                <a:cs typeface="Arial"/>
                <a:hlinkClick r:id="rId2"/>
              </a:rPr>
              <a:t> </a:t>
            </a:r>
            <a:r>
              <a:rPr sz="1200" spc="80" dirty="0">
                <a:solidFill>
                  <a:srgbClr val="4B2E83"/>
                </a:solidFill>
                <a:latin typeface="Arial"/>
                <a:cs typeface="Arial"/>
              </a:rPr>
              <a:t>with</a:t>
            </a:r>
            <a:r>
              <a:rPr sz="1200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4B2E83"/>
                </a:solidFill>
                <a:latin typeface="Arial"/>
                <a:cs typeface="Arial"/>
              </a:rPr>
              <a:t>questions</a:t>
            </a:r>
            <a:endParaRPr sz="1200" dirty="0">
              <a:latin typeface="Arial"/>
              <a:cs typeface="Arial"/>
            </a:endParaRPr>
          </a:p>
          <a:p>
            <a:pPr marL="12700" marR="320675">
              <a:lnSpc>
                <a:spcPct val="150000"/>
              </a:lnSpc>
              <a:spcBef>
                <a:spcPts val="480"/>
              </a:spcBef>
            </a:pPr>
            <a:r>
              <a:rPr sz="1200" spc="5" dirty="0">
                <a:solidFill>
                  <a:srgbClr val="4B2E83"/>
                </a:solidFill>
                <a:latin typeface="Arial"/>
                <a:cs typeface="Arial"/>
              </a:rPr>
              <a:t>The </a:t>
            </a:r>
            <a:r>
              <a:rPr sz="1200" spc="60" dirty="0">
                <a:solidFill>
                  <a:srgbClr val="4B2E83"/>
                </a:solidFill>
                <a:latin typeface="Arial"/>
                <a:cs typeface="Arial"/>
              </a:rPr>
              <a:t>Department </a:t>
            </a:r>
            <a:r>
              <a:rPr sz="1200" spc="70" dirty="0">
                <a:solidFill>
                  <a:srgbClr val="4B2E83"/>
                </a:solidFill>
                <a:latin typeface="Arial"/>
                <a:cs typeface="Arial"/>
              </a:rPr>
              <a:t>of </a:t>
            </a:r>
            <a:r>
              <a:rPr sz="1200" spc="20" dirty="0">
                <a:solidFill>
                  <a:srgbClr val="4B2E83"/>
                </a:solidFill>
                <a:latin typeface="Arial"/>
                <a:cs typeface="Arial"/>
              </a:rPr>
              <a:t>State has </a:t>
            </a:r>
            <a:r>
              <a:rPr sz="1200" spc="55" dirty="0">
                <a:solidFill>
                  <a:srgbClr val="4B2E83"/>
                </a:solidFill>
                <a:latin typeface="Arial"/>
                <a:cs typeface="Arial"/>
              </a:rPr>
              <a:t>removed </a:t>
            </a:r>
            <a:r>
              <a:rPr sz="1200" spc="65" dirty="0">
                <a:solidFill>
                  <a:srgbClr val="4B2E83"/>
                </a:solidFill>
                <a:latin typeface="Arial"/>
                <a:cs typeface="Arial"/>
              </a:rPr>
              <a:t>the </a:t>
            </a:r>
            <a:r>
              <a:rPr sz="1200" spc="50" dirty="0">
                <a:solidFill>
                  <a:srgbClr val="4B2E83"/>
                </a:solidFill>
                <a:latin typeface="Arial"/>
                <a:cs typeface="Arial"/>
              </a:rPr>
              <a:t>third-gender  </a:t>
            </a:r>
            <a:r>
              <a:rPr sz="1200" spc="65" dirty="0">
                <a:solidFill>
                  <a:srgbClr val="4B2E83"/>
                </a:solidFill>
                <a:latin typeface="Arial"/>
                <a:cs typeface="Arial"/>
              </a:rPr>
              <a:t>marker</a:t>
            </a:r>
            <a:r>
              <a:rPr sz="1200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4B2E83"/>
                </a:solidFill>
                <a:latin typeface="Arial"/>
                <a:cs typeface="Arial"/>
              </a:rPr>
              <a:t>(gender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-60" dirty="0">
                <a:solidFill>
                  <a:srgbClr val="4B2E83"/>
                </a:solidFill>
                <a:latin typeface="Arial"/>
                <a:cs typeface="Arial"/>
              </a:rPr>
              <a:t>X)</a:t>
            </a:r>
            <a:r>
              <a:rPr sz="1200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4B2E83"/>
                </a:solidFill>
                <a:latin typeface="Arial"/>
                <a:cs typeface="Arial"/>
              </a:rPr>
              <a:t>option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4B2E83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4B2E83"/>
                </a:solidFill>
                <a:latin typeface="Arial"/>
                <a:cs typeface="Arial"/>
              </a:rPr>
              <a:t>will</a:t>
            </a:r>
            <a:r>
              <a:rPr sz="1200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4B2E83"/>
                </a:solidFill>
                <a:latin typeface="Arial"/>
                <a:cs typeface="Arial"/>
              </a:rPr>
              <a:t>no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4B2E83"/>
                </a:solidFill>
                <a:latin typeface="Arial"/>
                <a:cs typeface="Arial"/>
              </a:rPr>
              <a:t>longer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4B2E83"/>
                </a:solidFill>
                <a:latin typeface="Arial"/>
                <a:cs typeface="Arial"/>
              </a:rPr>
              <a:t>issue</a:t>
            </a:r>
            <a:r>
              <a:rPr sz="1200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4B2E83"/>
                </a:solidFill>
                <a:latin typeface="Arial"/>
                <a:cs typeface="Arial"/>
              </a:rPr>
              <a:t>or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4B2E83"/>
                </a:solidFill>
                <a:latin typeface="Arial"/>
                <a:cs typeface="Arial"/>
              </a:rPr>
              <a:t>renew  </a:t>
            </a:r>
            <a:r>
              <a:rPr sz="1200" spc="35" dirty="0">
                <a:solidFill>
                  <a:srgbClr val="4B2E83"/>
                </a:solidFill>
                <a:latin typeface="Arial"/>
                <a:cs typeface="Arial"/>
              </a:rPr>
              <a:t>passports </a:t>
            </a:r>
            <a:r>
              <a:rPr sz="1200" spc="80" dirty="0">
                <a:solidFill>
                  <a:srgbClr val="4B2E83"/>
                </a:solidFill>
                <a:latin typeface="Arial"/>
                <a:cs typeface="Arial"/>
              </a:rPr>
              <a:t>with </a:t>
            </a:r>
            <a:r>
              <a:rPr sz="1200" spc="10" dirty="0">
                <a:solidFill>
                  <a:srgbClr val="4B2E83"/>
                </a:solidFill>
                <a:latin typeface="Arial"/>
                <a:cs typeface="Arial"/>
              </a:rPr>
              <a:t>a </a:t>
            </a:r>
            <a:r>
              <a:rPr sz="1200" spc="50" dirty="0">
                <a:solidFill>
                  <a:srgbClr val="4B2E83"/>
                </a:solidFill>
                <a:latin typeface="Arial"/>
                <a:cs typeface="Arial"/>
              </a:rPr>
              <a:t>third-gender</a:t>
            </a:r>
            <a:r>
              <a:rPr sz="1200" spc="-2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4B2E83"/>
                </a:solidFill>
                <a:latin typeface="Arial"/>
                <a:cs typeface="Arial"/>
              </a:rPr>
              <a:t>marker.</a:t>
            </a:r>
            <a:endParaRPr sz="1200" dirty="0">
              <a:latin typeface="Arial"/>
              <a:cs typeface="Arial"/>
            </a:endParaRPr>
          </a:p>
          <a:p>
            <a:pPr marL="412750" marR="139700" indent="-250825">
              <a:lnSpc>
                <a:spcPct val="150000"/>
              </a:lnSpc>
              <a:spcBef>
                <a:spcPts val="480"/>
              </a:spcBef>
              <a:buChar char="○"/>
              <a:tabLst>
                <a:tab pos="412115" algn="l"/>
                <a:tab pos="412750" algn="l"/>
              </a:tabLst>
            </a:pPr>
            <a:r>
              <a:rPr sz="1200" spc="20" dirty="0">
                <a:solidFill>
                  <a:srgbClr val="4B2E83"/>
                </a:solidFill>
                <a:latin typeface="Arial"/>
                <a:cs typeface="Arial"/>
              </a:rPr>
              <a:t>Active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4B2E83"/>
                </a:solidFill>
                <a:latin typeface="Arial"/>
                <a:cs typeface="Arial"/>
              </a:rPr>
              <a:t>passports</a:t>
            </a:r>
            <a:r>
              <a:rPr sz="1200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4B2E83"/>
                </a:solidFill>
                <a:latin typeface="Arial"/>
                <a:cs typeface="Arial"/>
              </a:rPr>
              <a:t>with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4B2E83"/>
                </a:solidFill>
                <a:latin typeface="Arial"/>
                <a:cs typeface="Arial"/>
              </a:rPr>
              <a:t>a</a:t>
            </a:r>
            <a:r>
              <a:rPr sz="1200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4B2E83"/>
                </a:solidFill>
                <a:latin typeface="Arial"/>
                <a:cs typeface="Arial"/>
              </a:rPr>
              <a:t>third-gender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4B2E83"/>
                </a:solidFill>
                <a:latin typeface="Arial"/>
                <a:cs typeface="Arial"/>
              </a:rPr>
              <a:t>marker</a:t>
            </a:r>
            <a:r>
              <a:rPr sz="1200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4B2E83"/>
                </a:solidFill>
                <a:latin typeface="Arial"/>
                <a:cs typeface="Arial"/>
              </a:rPr>
              <a:t>will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4B2E83"/>
                </a:solidFill>
                <a:latin typeface="Arial"/>
                <a:cs typeface="Arial"/>
              </a:rPr>
              <a:t>remain  </a:t>
            </a:r>
            <a:r>
              <a:rPr sz="1200" spc="35" dirty="0">
                <a:solidFill>
                  <a:srgbClr val="4B2E83"/>
                </a:solidFill>
                <a:latin typeface="Arial"/>
                <a:cs typeface="Arial"/>
              </a:rPr>
              <a:t>valid</a:t>
            </a:r>
            <a:endParaRPr sz="1200" dirty="0">
              <a:latin typeface="Arial"/>
              <a:cs typeface="Arial"/>
            </a:endParaRPr>
          </a:p>
          <a:p>
            <a:pPr marL="12700" marR="106045">
              <a:lnSpc>
                <a:spcPct val="150000"/>
              </a:lnSpc>
              <a:spcBef>
                <a:spcPts val="480"/>
              </a:spcBef>
            </a:pPr>
            <a:r>
              <a:rPr sz="1200" spc="5" dirty="0">
                <a:solidFill>
                  <a:srgbClr val="4B2E83"/>
                </a:solidFill>
                <a:latin typeface="Arial"/>
                <a:cs typeface="Arial"/>
              </a:rPr>
              <a:t>The </a:t>
            </a:r>
            <a:r>
              <a:rPr sz="1200" spc="65" dirty="0">
                <a:solidFill>
                  <a:srgbClr val="4B2E83"/>
                </a:solidFill>
                <a:latin typeface="Arial"/>
                <a:cs typeface="Arial"/>
              </a:rPr>
              <a:t>current </a:t>
            </a:r>
            <a:r>
              <a:rPr sz="1200" spc="60" dirty="0">
                <a:solidFill>
                  <a:srgbClr val="4B2E83"/>
                </a:solidFill>
                <a:latin typeface="Arial"/>
                <a:cs typeface="Arial"/>
              </a:rPr>
              <a:t>administration </a:t>
            </a:r>
            <a:r>
              <a:rPr sz="1200" spc="20" dirty="0">
                <a:solidFill>
                  <a:srgbClr val="4B2E83"/>
                </a:solidFill>
                <a:latin typeface="Arial"/>
                <a:cs typeface="Arial"/>
              </a:rPr>
              <a:t>has </a:t>
            </a:r>
            <a:r>
              <a:rPr sz="1200" spc="55" dirty="0">
                <a:solidFill>
                  <a:srgbClr val="4B2E83"/>
                </a:solidFill>
                <a:latin typeface="Arial"/>
                <a:cs typeface="Arial"/>
              </a:rPr>
              <a:t>ordered </a:t>
            </a:r>
            <a:r>
              <a:rPr sz="1200" spc="10" dirty="0">
                <a:solidFill>
                  <a:srgbClr val="4B2E83"/>
                </a:solidFill>
                <a:latin typeface="Arial"/>
                <a:cs typeface="Arial"/>
              </a:rPr>
              <a:t>a </a:t>
            </a:r>
            <a:r>
              <a:rPr sz="1200" spc="15" dirty="0">
                <a:solidFill>
                  <a:srgbClr val="4B2E83"/>
                </a:solidFill>
                <a:latin typeface="Arial"/>
                <a:cs typeface="Arial"/>
              </a:rPr>
              <a:t>60 </a:t>
            </a:r>
            <a:r>
              <a:rPr sz="1200" spc="30" dirty="0">
                <a:solidFill>
                  <a:srgbClr val="4B2E83"/>
                </a:solidFill>
                <a:latin typeface="Arial"/>
                <a:cs typeface="Arial"/>
              </a:rPr>
              <a:t>day-review </a:t>
            </a:r>
            <a:r>
              <a:rPr sz="1200" spc="80" dirty="0">
                <a:solidFill>
                  <a:srgbClr val="4B2E83"/>
                </a:solidFill>
                <a:latin typeface="Arial"/>
                <a:cs typeface="Arial"/>
              </a:rPr>
              <a:t>to  </a:t>
            </a:r>
            <a:r>
              <a:rPr sz="1200" spc="45" dirty="0">
                <a:solidFill>
                  <a:srgbClr val="4B2E83"/>
                </a:solidFill>
                <a:latin typeface="Arial"/>
                <a:cs typeface="Arial"/>
              </a:rPr>
              <a:t>compile</a:t>
            </a:r>
            <a:r>
              <a:rPr sz="1200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4B2E83"/>
                </a:solidFill>
                <a:latin typeface="Arial"/>
                <a:cs typeface="Arial"/>
              </a:rPr>
              <a:t>a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4B2E83"/>
                </a:solidFill>
                <a:latin typeface="Arial"/>
                <a:cs typeface="Arial"/>
              </a:rPr>
              <a:t>report</a:t>
            </a:r>
            <a:r>
              <a:rPr sz="1200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4B2E83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4B2E83"/>
                </a:solidFill>
                <a:latin typeface="Arial"/>
                <a:cs typeface="Arial"/>
              </a:rPr>
              <a:t>recommendations</a:t>
            </a:r>
            <a:r>
              <a:rPr sz="1200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4B2E83"/>
                </a:solidFill>
                <a:latin typeface="Arial"/>
                <a:cs typeface="Arial"/>
              </a:rPr>
              <a:t>around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4B2E83"/>
                </a:solidFill>
                <a:latin typeface="Arial"/>
                <a:cs typeface="Arial"/>
              </a:rPr>
              <a:t>potential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4B2E83"/>
                </a:solidFill>
                <a:latin typeface="Arial"/>
                <a:cs typeface="Arial"/>
              </a:rPr>
              <a:t>travel  restrictions</a:t>
            </a:r>
            <a:endParaRPr sz="1200" dirty="0">
              <a:latin typeface="Arial"/>
              <a:cs typeface="Arial"/>
            </a:endParaRPr>
          </a:p>
          <a:p>
            <a:pPr marL="12700" marR="308610">
              <a:lnSpc>
                <a:spcPct val="150000"/>
              </a:lnSpc>
              <a:spcBef>
                <a:spcPts val="480"/>
              </a:spcBef>
            </a:pPr>
            <a:r>
              <a:rPr sz="1200" spc="75" dirty="0">
                <a:solidFill>
                  <a:srgbClr val="4B2E83"/>
                </a:solidFill>
                <a:latin typeface="Arial"/>
                <a:cs typeface="Arial"/>
              </a:rPr>
              <a:t>Important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4B2E83"/>
                </a:solidFill>
                <a:latin typeface="Arial"/>
                <a:cs typeface="Arial"/>
              </a:rPr>
              <a:t>note:</a:t>
            </a:r>
            <a:r>
              <a:rPr sz="1200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4B2E83"/>
                </a:solidFill>
                <a:latin typeface="Arial"/>
                <a:cs typeface="Arial"/>
              </a:rPr>
              <a:t>Travelers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80" dirty="0">
                <a:solidFill>
                  <a:srgbClr val="4B2E83"/>
                </a:solidFill>
                <a:latin typeface="Arial"/>
                <a:cs typeface="Arial"/>
              </a:rPr>
              <a:t>with</a:t>
            </a:r>
            <a:r>
              <a:rPr sz="1200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4B2E83"/>
                </a:solidFill>
                <a:latin typeface="Arial"/>
                <a:cs typeface="Arial"/>
              </a:rPr>
              <a:t>US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B2E83"/>
                </a:solidFill>
                <a:latin typeface="Arial"/>
                <a:cs typeface="Arial"/>
              </a:rPr>
              <a:t>visas</a:t>
            </a:r>
            <a:r>
              <a:rPr sz="1200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4B2E83"/>
                </a:solidFill>
                <a:latin typeface="Arial"/>
                <a:cs typeface="Arial"/>
              </a:rPr>
              <a:t>really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4B2E83"/>
                </a:solidFill>
                <a:latin typeface="Arial"/>
                <a:cs typeface="Arial"/>
              </a:rPr>
              <a:t>need</a:t>
            </a:r>
            <a:r>
              <a:rPr sz="1200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4B2E83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4B2E83"/>
                </a:solidFill>
                <a:latin typeface="Arial"/>
                <a:cs typeface="Arial"/>
              </a:rPr>
              <a:t>have  </a:t>
            </a:r>
            <a:r>
              <a:rPr sz="1200" spc="70" dirty="0">
                <a:solidFill>
                  <a:srgbClr val="4B2E83"/>
                </a:solidFill>
                <a:latin typeface="Arial"/>
                <a:cs typeface="Arial"/>
              </a:rPr>
              <a:t>their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4B2E83"/>
                </a:solidFill>
                <a:latin typeface="Arial"/>
                <a:cs typeface="Arial"/>
              </a:rPr>
              <a:t>travel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4B2E83"/>
                </a:solidFill>
                <a:latin typeface="Arial"/>
                <a:cs typeface="Arial"/>
              </a:rPr>
              <a:t>documentation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4B2E83"/>
                </a:solidFill>
                <a:latin typeface="Arial"/>
                <a:cs typeface="Arial"/>
              </a:rPr>
              <a:t>in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4B2E83"/>
                </a:solidFill>
                <a:latin typeface="Arial"/>
                <a:cs typeface="Arial"/>
              </a:rPr>
              <a:t>order</a:t>
            </a:r>
            <a:r>
              <a:rPr sz="1200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70" dirty="0">
                <a:solidFill>
                  <a:srgbClr val="4B2E83"/>
                </a:solidFill>
                <a:latin typeface="Arial"/>
                <a:cs typeface="Arial"/>
              </a:rPr>
              <a:t>prior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4B2E83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4B2E83"/>
                </a:solidFill>
                <a:latin typeface="Arial"/>
                <a:cs typeface="Arial"/>
              </a:rPr>
              <a:t>departing.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9" name="object 9" descr="Train on track"/>
          <p:cNvSpPr/>
          <p:nvPr/>
        </p:nvSpPr>
        <p:spPr>
          <a:xfrm>
            <a:off x="5498100" y="0"/>
            <a:ext cx="3645900" cy="514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53824" y="3201974"/>
            <a:ext cx="2432685" cy="278130"/>
          </a:xfrm>
          <a:custGeom>
            <a:avLst/>
            <a:gdLst/>
            <a:ahLst/>
            <a:cxnLst/>
            <a:rect l="l" t="t" r="r" b="b"/>
            <a:pathLst>
              <a:path w="2432684" h="278129">
                <a:moveTo>
                  <a:pt x="0" y="46349"/>
                </a:moveTo>
                <a:lnTo>
                  <a:pt x="3642" y="28308"/>
                </a:lnTo>
                <a:lnTo>
                  <a:pt x="13575" y="13575"/>
                </a:lnTo>
                <a:lnTo>
                  <a:pt x="28308" y="3642"/>
                </a:lnTo>
                <a:lnTo>
                  <a:pt x="46349" y="0"/>
                </a:lnTo>
                <a:lnTo>
                  <a:pt x="2386049" y="0"/>
                </a:lnTo>
                <a:lnTo>
                  <a:pt x="2424612" y="20634"/>
                </a:lnTo>
                <a:lnTo>
                  <a:pt x="2432399" y="46349"/>
                </a:lnTo>
                <a:lnTo>
                  <a:pt x="2432399" y="231749"/>
                </a:lnTo>
                <a:lnTo>
                  <a:pt x="2428757" y="249791"/>
                </a:lnTo>
                <a:lnTo>
                  <a:pt x="2418824" y="264524"/>
                </a:lnTo>
                <a:lnTo>
                  <a:pt x="2404091" y="274457"/>
                </a:lnTo>
                <a:lnTo>
                  <a:pt x="2386049" y="278099"/>
                </a:lnTo>
                <a:lnTo>
                  <a:pt x="46349" y="278099"/>
                </a:lnTo>
                <a:lnTo>
                  <a:pt x="28308" y="274457"/>
                </a:lnTo>
                <a:lnTo>
                  <a:pt x="13575" y="264524"/>
                </a:lnTo>
                <a:lnTo>
                  <a:pt x="3642" y="249791"/>
                </a:lnTo>
                <a:lnTo>
                  <a:pt x="0" y="231749"/>
                </a:lnTo>
                <a:lnTo>
                  <a:pt x="0" y="46349"/>
                </a:lnTo>
                <a:close/>
              </a:path>
            </a:pathLst>
          </a:custGeom>
          <a:ln w="9524">
            <a:solidFill>
              <a:srgbClr val="2BD1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55799" y="3201974"/>
            <a:ext cx="2432685" cy="278130"/>
          </a:xfrm>
          <a:custGeom>
            <a:avLst/>
            <a:gdLst/>
            <a:ahLst/>
            <a:cxnLst/>
            <a:rect l="l" t="t" r="r" b="b"/>
            <a:pathLst>
              <a:path w="2432685" h="278129">
                <a:moveTo>
                  <a:pt x="0" y="46349"/>
                </a:moveTo>
                <a:lnTo>
                  <a:pt x="3642" y="28308"/>
                </a:lnTo>
                <a:lnTo>
                  <a:pt x="13575" y="13575"/>
                </a:lnTo>
                <a:lnTo>
                  <a:pt x="28308" y="3642"/>
                </a:lnTo>
                <a:lnTo>
                  <a:pt x="46349" y="0"/>
                </a:lnTo>
                <a:lnTo>
                  <a:pt x="2386049" y="0"/>
                </a:lnTo>
                <a:lnTo>
                  <a:pt x="2424612" y="20634"/>
                </a:lnTo>
                <a:lnTo>
                  <a:pt x="2432399" y="46349"/>
                </a:lnTo>
                <a:lnTo>
                  <a:pt x="2432399" y="231749"/>
                </a:lnTo>
                <a:lnTo>
                  <a:pt x="2428757" y="249791"/>
                </a:lnTo>
                <a:lnTo>
                  <a:pt x="2418824" y="264524"/>
                </a:lnTo>
                <a:lnTo>
                  <a:pt x="2404091" y="274457"/>
                </a:lnTo>
                <a:lnTo>
                  <a:pt x="2386049" y="278099"/>
                </a:lnTo>
                <a:lnTo>
                  <a:pt x="46349" y="278099"/>
                </a:lnTo>
                <a:lnTo>
                  <a:pt x="28308" y="274457"/>
                </a:lnTo>
                <a:lnTo>
                  <a:pt x="13575" y="264524"/>
                </a:lnTo>
                <a:lnTo>
                  <a:pt x="3642" y="249791"/>
                </a:lnTo>
                <a:lnTo>
                  <a:pt x="0" y="231749"/>
                </a:lnTo>
                <a:lnTo>
                  <a:pt x="0" y="46349"/>
                </a:lnTo>
                <a:close/>
              </a:path>
            </a:pathLst>
          </a:custGeom>
          <a:ln w="9524">
            <a:solidFill>
              <a:srgbClr val="E93CA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13175" y="492300"/>
            <a:ext cx="349122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15" dirty="0"/>
              <a:t>INTERNATIONAL</a:t>
            </a:r>
            <a:r>
              <a:rPr spc="-105" dirty="0"/>
              <a:t> </a:t>
            </a:r>
            <a:r>
              <a:rPr spc="130" dirty="0"/>
              <a:t>SOS</a:t>
            </a: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4374" y="3201974"/>
            <a:ext cx="2432685" cy="278130"/>
          </a:xfrm>
          <a:custGeom>
            <a:avLst/>
            <a:gdLst/>
            <a:ahLst/>
            <a:cxnLst/>
            <a:rect l="l" t="t" r="r" b="b"/>
            <a:pathLst>
              <a:path w="2432685" h="278129">
                <a:moveTo>
                  <a:pt x="0" y="46349"/>
                </a:moveTo>
                <a:lnTo>
                  <a:pt x="3642" y="28308"/>
                </a:lnTo>
                <a:lnTo>
                  <a:pt x="13575" y="13575"/>
                </a:lnTo>
                <a:lnTo>
                  <a:pt x="28308" y="3642"/>
                </a:lnTo>
                <a:lnTo>
                  <a:pt x="46349" y="0"/>
                </a:lnTo>
                <a:lnTo>
                  <a:pt x="2386049" y="0"/>
                </a:lnTo>
                <a:lnTo>
                  <a:pt x="2424612" y="20634"/>
                </a:lnTo>
                <a:lnTo>
                  <a:pt x="2432399" y="46349"/>
                </a:lnTo>
                <a:lnTo>
                  <a:pt x="2432399" y="231749"/>
                </a:lnTo>
                <a:lnTo>
                  <a:pt x="2428757" y="249791"/>
                </a:lnTo>
                <a:lnTo>
                  <a:pt x="2418824" y="264524"/>
                </a:lnTo>
                <a:lnTo>
                  <a:pt x="2404091" y="274457"/>
                </a:lnTo>
                <a:lnTo>
                  <a:pt x="2386049" y="278099"/>
                </a:lnTo>
                <a:lnTo>
                  <a:pt x="46349" y="278099"/>
                </a:lnTo>
                <a:lnTo>
                  <a:pt x="28308" y="274457"/>
                </a:lnTo>
                <a:lnTo>
                  <a:pt x="13575" y="264524"/>
                </a:lnTo>
                <a:lnTo>
                  <a:pt x="3642" y="249791"/>
                </a:lnTo>
                <a:lnTo>
                  <a:pt x="0" y="231749"/>
                </a:lnTo>
                <a:lnTo>
                  <a:pt x="0" y="46349"/>
                </a:lnTo>
                <a:close/>
              </a:path>
            </a:pathLst>
          </a:custGeom>
          <a:ln w="9524">
            <a:solidFill>
              <a:srgbClr val="AADB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 descr="app screenshot of check in button"/>
          <p:cNvSpPr/>
          <p:nvPr/>
        </p:nvSpPr>
        <p:spPr>
          <a:xfrm>
            <a:off x="357774" y="1405900"/>
            <a:ext cx="2687027" cy="16868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1937" y="3239607"/>
            <a:ext cx="20834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45" dirty="0">
                <a:solidFill>
                  <a:srgbClr val="4B2E83"/>
                </a:solidFill>
                <a:latin typeface="Century Gothic"/>
                <a:cs typeface="Century Gothic"/>
              </a:rPr>
              <a:t>Use the </a:t>
            </a:r>
            <a:r>
              <a:rPr sz="1000" b="1" spc="65" dirty="0">
                <a:solidFill>
                  <a:srgbClr val="AADB1F"/>
                </a:solidFill>
                <a:latin typeface="Century Gothic"/>
                <a:cs typeface="Century Gothic"/>
              </a:rPr>
              <a:t>GREEN </a:t>
            </a:r>
            <a:r>
              <a:rPr sz="1000" b="1" spc="-10" dirty="0">
                <a:solidFill>
                  <a:srgbClr val="4B2E83"/>
                </a:solidFill>
                <a:latin typeface="Century Gothic"/>
                <a:cs typeface="Century Gothic"/>
              </a:rPr>
              <a:t>check-in</a:t>
            </a:r>
            <a:r>
              <a:rPr sz="1000" b="1" spc="45" dirty="0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spc="50" dirty="0">
                <a:solidFill>
                  <a:srgbClr val="4B2E83"/>
                </a:solidFill>
                <a:latin typeface="Century Gothic"/>
                <a:cs typeface="Century Gothic"/>
              </a:rPr>
              <a:t>button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9" name="object 9" descr="alert example"/>
          <p:cNvSpPr/>
          <p:nvPr/>
        </p:nvSpPr>
        <p:spPr>
          <a:xfrm>
            <a:off x="3229199" y="1406275"/>
            <a:ext cx="2687027" cy="1686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694172" y="3239607"/>
            <a:ext cx="16732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0" dirty="0">
                <a:solidFill>
                  <a:srgbClr val="4B2E83"/>
                </a:solidFill>
                <a:latin typeface="Century Gothic"/>
                <a:cs typeface="Century Gothic"/>
              </a:rPr>
              <a:t>Pay </a:t>
            </a:r>
            <a:r>
              <a:rPr sz="1000" b="1" spc="55" dirty="0">
                <a:solidFill>
                  <a:srgbClr val="4B2E83"/>
                </a:solidFill>
                <a:latin typeface="Century Gothic"/>
                <a:cs typeface="Century Gothic"/>
              </a:rPr>
              <a:t>Attention </a:t>
            </a:r>
            <a:r>
              <a:rPr sz="1000" b="1" spc="65" dirty="0">
                <a:solidFill>
                  <a:srgbClr val="4B2E83"/>
                </a:solidFill>
                <a:latin typeface="Century Gothic"/>
                <a:cs typeface="Century Gothic"/>
              </a:rPr>
              <a:t>to</a:t>
            </a:r>
            <a:r>
              <a:rPr sz="1000" b="1" spc="210" dirty="0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spc="120" dirty="0">
                <a:solidFill>
                  <a:srgbClr val="E93CAB"/>
                </a:solidFill>
                <a:latin typeface="Century Gothic"/>
                <a:cs typeface="Century Gothic"/>
              </a:rPr>
              <a:t>ALERTS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11" name="object 11" descr="application options screenshot"/>
          <p:cNvSpPr/>
          <p:nvPr/>
        </p:nvSpPr>
        <p:spPr>
          <a:xfrm>
            <a:off x="6227224" y="1376075"/>
            <a:ext cx="2687026" cy="1686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649532" y="3239620"/>
            <a:ext cx="180593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75" dirty="0">
                <a:solidFill>
                  <a:srgbClr val="4B2E83"/>
                </a:solidFill>
                <a:latin typeface="Century Gothic"/>
                <a:cs typeface="Century Gothic"/>
              </a:rPr>
              <a:t>When </a:t>
            </a:r>
            <a:r>
              <a:rPr sz="1000" b="1" spc="55" dirty="0">
                <a:solidFill>
                  <a:srgbClr val="4B2E83"/>
                </a:solidFill>
                <a:latin typeface="Century Gothic"/>
                <a:cs typeface="Century Gothic"/>
              </a:rPr>
              <a:t>in </a:t>
            </a:r>
            <a:r>
              <a:rPr sz="1000" b="1" spc="25" dirty="0">
                <a:solidFill>
                  <a:srgbClr val="4B2E83"/>
                </a:solidFill>
                <a:latin typeface="Century Gothic"/>
                <a:cs typeface="Century Gothic"/>
              </a:rPr>
              <a:t>doubt:</a:t>
            </a:r>
            <a:r>
              <a:rPr sz="1000" b="1" spc="45" dirty="0">
                <a:solidFill>
                  <a:srgbClr val="4B2E83"/>
                </a:solidFill>
                <a:latin typeface="Century Gothic"/>
                <a:cs typeface="Century Gothic"/>
              </a:rPr>
              <a:t> </a:t>
            </a:r>
            <a:r>
              <a:rPr sz="1000" b="1" spc="45" dirty="0">
                <a:solidFill>
                  <a:srgbClr val="2BD1C9"/>
                </a:solidFill>
                <a:latin typeface="Century Gothic"/>
                <a:cs typeface="Century Gothic"/>
              </a:rPr>
              <a:t>CALL </a:t>
            </a:r>
            <a:r>
              <a:rPr sz="1000" b="1" spc="50" dirty="0">
                <a:solidFill>
                  <a:srgbClr val="2BD1C9"/>
                </a:solidFill>
                <a:latin typeface="Century Gothic"/>
                <a:cs typeface="Century Gothic"/>
              </a:rPr>
              <a:t>ISOS!</a:t>
            </a:r>
            <a:endParaRPr sz="10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80607" y="3857094"/>
            <a:ext cx="4511040" cy="87884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580"/>
              </a:spcBef>
            </a:pPr>
            <a:r>
              <a:rPr sz="1200" b="1" spc="-55" dirty="0">
                <a:solidFill>
                  <a:srgbClr val="4B2E83"/>
                </a:solidFill>
                <a:latin typeface="Arial"/>
                <a:cs typeface="Arial"/>
              </a:rPr>
              <a:t>ISOS </a:t>
            </a:r>
            <a:r>
              <a:rPr sz="1200" b="1" spc="-25" dirty="0">
                <a:solidFill>
                  <a:srgbClr val="4B2E83"/>
                </a:solidFill>
                <a:latin typeface="Arial"/>
                <a:cs typeface="Arial"/>
              </a:rPr>
              <a:t>is </a:t>
            </a:r>
            <a:r>
              <a:rPr sz="1200" b="1" spc="35" dirty="0">
                <a:solidFill>
                  <a:srgbClr val="4B2E83"/>
                </a:solidFill>
                <a:latin typeface="Arial"/>
                <a:cs typeface="Arial"/>
              </a:rPr>
              <a:t>your </a:t>
            </a:r>
            <a:r>
              <a:rPr sz="1200" b="1" spc="25" dirty="0">
                <a:solidFill>
                  <a:srgbClr val="4B2E83"/>
                </a:solidFill>
                <a:latin typeface="Arial"/>
                <a:cs typeface="Arial"/>
              </a:rPr>
              <a:t>emergency </a:t>
            </a:r>
            <a:r>
              <a:rPr sz="1200" b="1" spc="10" dirty="0">
                <a:solidFill>
                  <a:srgbClr val="4B2E83"/>
                </a:solidFill>
                <a:latin typeface="Arial"/>
                <a:cs typeface="Arial"/>
              </a:rPr>
              <a:t>assistance</a:t>
            </a:r>
            <a:r>
              <a:rPr sz="1200" b="1" spc="-1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b="1" spc="30" dirty="0">
                <a:solidFill>
                  <a:srgbClr val="4B2E83"/>
                </a:solidFill>
                <a:latin typeface="Arial"/>
                <a:cs typeface="Arial"/>
              </a:rPr>
              <a:t>provider.</a:t>
            </a:r>
            <a:endParaRPr sz="1200" dirty="0">
              <a:latin typeface="Arial"/>
              <a:cs typeface="Arial"/>
            </a:endParaRPr>
          </a:p>
          <a:p>
            <a:pPr marL="12700" marR="5080" indent="2540" algn="ctr">
              <a:lnSpc>
                <a:spcPct val="100000"/>
              </a:lnSpc>
              <a:spcBef>
                <a:spcPts val="480"/>
              </a:spcBef>
            </a:pPr>
            <a:r>
              <a:rPr sz="1200" spc="-5" dirty="0">
                <a:solidFill>
                  <a:srgbClr val="4B2E83"/>
                </a:solidFill>
                <a:latin typeface="Arial"/>
                <a:cs typeface="Arial"/>
              </a:rPr>
              <a:t>We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4B2E83"/>
                </a:solidFill>
                <a:latin typeface="Arial"/>
                <a:cs typeface="Arial"/>
              </a:rPr>
              <a:t>recommend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4B2E83"/>
                </a:solidFill>
                <a:latin typeface="Arial"/>
                <a:cs typeface="Arial"/>
              </a:rPr>
              <a:t>that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4B2E83"/>
                </a:solidFill>
                <a:latin typeface="Arial"/>
                <a:cs typeface="Arial"/>
              </a:rPr>
              <a:t>you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4B2E83"/>
                </a:solidFill>
                <a:latin typeface="Arial"/>
                <a:cs typeface="Arial"/>
              </a:rPr>
              <a:t>download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4B2E83"/>
                </a:solidFill>
                <a:latin typeface="Arial"/>
                <a:cs typeface="Arial"/>
              </a:rPr>
              <a:t>and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30" dirty="0">
                <a:solidFill>
                  <a:srgbClr val="4B2E83"/>
                </a:solidFill>
                <a:latin typeface="Arial"/>
                <a:cs typeface="Arial"/>
              </a:rPr>
              <a:t>set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4B2E83"/>
                </a:solidFill>
                <a:latin typeface="Arial"/>
                <a:cs typeface="Arial"/>
              </a:rPr>
              <a:t>up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4B2E83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4B2E83"/>
                </a:solidFill>
                <a:latin typeface="Arial"/>
                <a:cs typeface="Arial"/>
              </a:rPr>
              <a:t>app</a:t>
            </a:r>
            <a:r>
              <a:rPr sz="1200" spc="-2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0" dirty="0">
                <a:solidFill>
                  <a:srgbClr val="4B2E83"/>
                </a:solidFill>
                <a:latin typeface="Arial"/>
                <a:cs typeface="Arial"/>
              </a:rPr>
              <a:t>when  </a:t>
            </a:r>
            <a:r>
              <a:rPr sz="1200" spc="45" dirty="0">
                <a:solidFill>
                  <a:srgbClr val="4B2E83"/>
                </a:solidFill>
                <a:latin typeface="Arial"/>
                <a:cs typeface="Arial"/>
              </a:rPr>
              <a:t>traveling</a:t>
            </a:r>
            <a:r>
              <a:rPr sz="1200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4B2E83"/>
                </a:solidFill>
                <a:latin typeface="Arial"/>
                <a:cs typeface="Arial"/>
              </a:rPr>
              <a:t>abroad.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rgbClr val="4B2E83"/>
                </a:solidFill>
                <a:latin typeface="Arial"/>
                <a:cs typeface="Arial"/>
              </a:rPr>
              <a:t>Calling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-70" dirty="0">
                <a:solidFill>
                  <a:srgbClr val="4B2E83"/>
                </a:solidFill>
                <a:latin typeface="Arial"/>
                <a:cs typeface="Arial"/>
              </a:rPr>
              <a:t>ISOS</a:t>
            </a:r>
            <a:r>
              <a:rPr sz="1200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5" dirty="0">
                <a:solidFill>
                  <a:srgbClr val="4B2E83"/>
                </a:solidFill>
                <a:latin typeface="Arial"/>
                <a:cs typeface="Arial"/>
              </a:rPr>
              <a:t>during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5" dirty="0">
                <a:solidFill>
                  <a:srgbClr val="4B2E83"/>
                </a:solidFill>
                <a:latin typeface="Arial"/>
                <a:cs typeface="Arial"/>
              </a:rPr>
              <a:t>an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4B2E83"/>
                </a:solidFill>
                <a:latin typeface="Arial"/>
                <a:cs typeface="Arial"/>
              </a:rPr>
              <a:t>emergency</a:t>
            </a:r>
            <a:r>
              <a:rPr sz="1200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4B2E83"/>
                </a:solidFill>
                <a:latin typeface="Arial"/>
                <a:cs typeface="Arial"/>
              </a:rPr>
              <a:t>or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4B2E83"/>
                </a:solidFill>
                <a:latin typeface="Arial"/>
                <a:cs typeface="Arial"/>
              </a:rPr>
              <a:t>for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4B2E83"/>
                </a:solidFill>
                <a:latin typeface="Arial"/>
                <a:cs typeface="Arial"/>
              </a:rPr>
              <a:t>help  </a:t>
            </a:r>
            <a:r>
              <a:rPr sz="1200" spc="45" dirty="0">
                <a:solidFill>
                  <a:srgbClr val="4B2E83"/>
                </a:solidFill>
                <a:latin typeface="Arial"/>
                <a:cs typeface="Arial"/>
              </a:rPr>
              <a:t>setting</a:t>
            </a:r>
            <a:r>
              <a:rPr sz="1200" spc="-30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75" dirty="0">
                <a:solidFill>
                  <a:srgbClr val="4B2E83"/>
                </a:solidFill>
                <a:latin typeface="Arial"/>
                <a:cs typeface="Arial"/>
              </a:rPr>
              <a:t>up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40" dirty="0">
                <a:solidFill>
                  <a:srgbClr val="4B2E83"/>
                </a:solidFill>
                <a:latin typeface="Arial"/>
                <a:cs typeface="Arial"/>
              </a:rPr>
              <a:t>medical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25" dirty="0">
                <a:solidFill>
                  <a:srgbClr val="4B2E83"/>
                </a:solidFill>
                <a:latin typeface="Arial"/>
                <a:cs typeface="Arial"/>
              </a:rPr>
              <a:t>care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10" dirty="0">
                <a:solidFill>
                  <a:srgbClr val="4B2E83"/>
                </a:solidFill>
                <a:latin typeface="Arial"/>
                <a:cs typeface="Arial"/>
              </a:rPr>
              <a:t>is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65" dirty="0">
                <a:solidFill>
                  <a:srgbClr val="4B2E83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20" dirty="0">
                <a:solidFill>
                  <a:srgbClr val="4B2E83"/>
                </a:solidFill>
                <a:latin typeface="Arial"/>
                <a:cs typeface="Arial"/>
              </a:rPr>
              <a:t>easiest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4B2E83"/>
                </a:solidFill>
                <a:latin typeface="Arial"/>
                <a:cs typeface="Arial"/>
              </a:rPr>
              <a:t>way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85" dirty="0">
                <a:solidFill>
                  <a:srgbClr val="4B2E83"/>
                </a:solidFill>
                <a:latin typeface="Arial"/>
                <a:cs typeface="Arial"/>
              </a:rPr>
              <a:t>to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35" dirty="0">
                <a:solidFill>
                  <a:srgbClr val="4B2E83"/>
                </a:solidFill>
                <a:latin typeface="Arial"/>
                <a:cs typeface="Arial"/>
              </a:rPr>
              <a:t>get</a:t>
            </a:r>
            <a:r>
              <a:rPr sz="1200" spc="-25" dirty="0">
                <a:solidFill>
                  <a:srgbClr val="4B2E83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4B2E83"/>
                </a:solidFill>
                <a:latin typeface="Arial"/>
                <a:cs typeface="Arial"/>
              </a:rPr>
              <a:t>support.</a:t>
            </a:r>
            <a:endParaRPr sz="1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Custom 5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Custom 4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Custom 5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06a5aa-8e31-4bdb-9b13-38c58a92ec8a" xsi:nil="true"/>
    <lcf76f155ced4ddcb4097134ff3c332f xmlns="d9e691e4-bcf2-433e-a193-cf7440083b1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DADE0513A4C46B1F1BAB7F5121D9E" ma:contentTypeVersion="12" ma:contentTypeDescription="Create a new document." ma:contentTypeScope="" ma:versionID="6f5778da535b9fd2f3f270c0dbffe558">
  <xsd:schema xmlns:xsd="http://www.w3.org/2001/XMLSchema" xmlns:xs="http://www.w3.org/2001/XMLSchema" xmlns:p="http://schemas.microsoft.com/office/2006/metadata/properties" xmlns:ns2="d9e691e4-bcf2-433e-a193-cf7440083b16" xmlns:ns3="6e1a2ea0-05b9-4caa-83bf-6f9c1f6def07" xmlns:ns4="ab06a5aa-8e31-4bdb-9b13-38c58a92ec8a" targetNamespace="http://schemas.microsoft.com/office/2006/metadata/properties" ma:root="true" ma:fieldsID="e79539bc3c1dd9ffa612c0e5abdb6863" ns2:_="" ns3:_="" ns4:_="">
    <xsd:import namespace="d9e691e4-bcf2-433e-a193-cf7440083b16"/>
    <xsd:import namespace="6e1a2ea0-05b9-4caa-83bf-6f9c1f6def07"/>
    <xsd:import namespace="ab06a5aa-8e31-4bdb-9b13-38c58a92ec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e691e4-bcf2-433e-a193-cf7440083b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20148b9-20a4-48a0-acba-ba52d68a37a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1a2ea0-05b9-4caa-83bf-6f9c1f6def0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6a5aa-8e31-4bdb-9b13-38c58a92ec8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bdf1b27-83dc-4f04-8f47-fa24306e2ff8}" ma:internalName="TaxCatchAll" ma:showField="CatchAllData" ma:web="6e1a2ea0-05b9-4caa-83bf-6f9c1f6def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018FF7-24E9-43D5-9CA4-A15A2D9F59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D3826B-E67D-4CA1-B5EA-691FD88426FA}">
  <ds:schemaRefs>
    <ds:schemaRef ds:uri="http://schemas.microsoft.com/office/2006/metadata/properties"/>
    <ds:schemaRef ds:uri="d9e691e4-bcf2-433e-a193-cf7440083b16"/>
    <ds:schemaRef ds:uri="http://www.w3.org/XML/1998/namespace"/>
    <ds:schemaRef ds:uri="http://purl.org/dc/dcmitype/"/>
    <ds:schemaRef ds:uri="ab06a5aa-8e31-4bdb-9b13-38c58a92ec8a"/>
    <ds:schemaRef ds:uri="http://purl.org/dc/elements/1.1/"/>
    <ds:schemaRef ds:uri="http://schemas.microsoft.com/office/2006/documentManagement/types"/>
    <ds:schemaRef ds:uri="6e1a2ea0-05b9-4caa-83bf-6f9c1f6def07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8959A2C-E0AF-49F6-AFDA-FA83D0F33F40}">
  <ds:schemaRefs>
    <ds:schemaRef ds:uri="6e1a2ea0-05b9-4caa-83bf-6f9c1f6def07"/>
    <ds:schemaRef ds:uri="ab06a5aa-8e31-4bdb-9b13-38c58a92ec8a"/>
    <ds:schemaRef ds:uri="d9e691e4-bcf2-433e-a193-cf7440083b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f6b6dd5b-f02f-441a-99a0-162ac5060bd2}" enabled="0" method="" siteId="{f6b6dd5b-f02f-441a-99a0-162ac5060b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726</Words>
  <Application>Microsoft Office PowerPoint</Application>
  <PresentationFormat>On-screen Show (16:9)</PresentationFormat>
  <Paragraphs>102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MS PGothic</vt:lpstr>
      <vt:lpstr>Arial</vt:lpstr>
      <vt:lpstr>AS Circular</vt:lpstr>
      <vt:lpstr>AS Circular Light</vt:lpstr>
      <vt:lpstr>Calibri</vt:lpstr>
      <vt:lpstr>Calibri Light</vt:lpstr>
      <vt:lpstr>Century Gothic</vt:lpstr>
      <vt:lpstr>Courier New</vt:lpstr>
      <vt:lpstr>Encode Sans Normal Black</vt:lpstr>
      <vt:lpstr>Helvetica</vt:lpstr>
      <vt:lpstr>Lucida Grande</vt:lpstr>
      <vt:lpstr>Open Sans</vt:lpstr>
      <vt:lpstr>Open Sans Bold</vt:lpstr>
      <vt:lpstr>Open Sans Light</vt:lpstr>
      <vt:lpstr>Trebuchet MS</vt:lpstr>
      <vt:lpstr>Uni Sans</vt:lpstr>
      <vt:lpstr>Wingdings</vt:lpstr>
      <vt:lpstr>Office Theme</vt:lpstr>
      <vt:lpstr>Custom Design</vt:lpstr>
      <vt:lpstr>1_Custom Design</vt:lpstr>
      <vt:lpstr>Office Theme</vt:lpstr>
      <vt:lpstr>1_Custom Design</vt:lpstr>
      <vt:lpstr>Travel Information Meeting February 2025</vt:lpstr>
      <vt:lpstr>Agenda</vt:lpstr>
      <vt:lpstr>Global Insurance and Travel Changes, 2025</vt:lpstr>
      <vt:lpstr>Insurance Provider</vt:lpstr>
      <vt:lpstr>Why?</vt:lpstr>
      <vt:lpstr>Travel Registration &amp; Accessing Insurance</vt:lpstr>
      <vt:lpstr>What’s covered under insurance:</vt:lpstr>
      <vt:lpstr>Executive Orders Impacting Global  Travel</vt:lpstr>
      <vt:lpstr>INTERNATIONAL SOS</vt:lpstr>
      <vt:lpstr>Additional Resources</vt:lpstr>
      <vt:lpstr>UW Travel Discounts</vt:lpstr>
      <vt:lpstr>14 Hour Rule</vt:lpstr>
      <vt:lpstr>Travel Status &amp; Ground Transportation, 11 Hour Rule</vt:lpstr>
      <vt:lpstr>Return Checks &amp; Check Cancellations AP Procedure</vt:lpstr>
      <vt:lpstr>Spend Auth/Travel Advances Policy, SOM/UWM</vt:lpstr>
      <vt:lpstr>Questions?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Samantha Dang</cp:lastModifiedBy>
  <cp:revision>2</cp:revision>
  <dcterms:created xsi:type="dcterms:W3CDTF">2014-10-14T00:51:43Z</dcterms:created>
  <dcterms:modified xsi:type="dcterms:W3CDTF">2026-05-04T22:23:47Z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0x010100395DADE0513A4C46B1F1BAB7F5121D9E</vt:lpwstr>
  </property>
  <property fmtid="{D5CDD505-2E9C-101B-9397-08002B2CF9AE}" pid="3" name="MediaServiceImageTags">
    <vt:lpwstr/>
  </property>
</Properties>
</file>