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93496" r:id="rId7"/>
    <p:sldMasterId id="2147493495" r:id="rId8"/>
  </p:sldMasterIdLst>
  <p:notesMasterIdLst>
    <p:notesMasterId r:id="rId20"/>
  </p:notesMasterIdLst>
  <p:sldIdLst>
    <p:sldId id="259" r:id="rId9"/>
    <p:sldId id="272" r:id="rId10"/>
    <p:sldId id="281" r:id="rId11"/>
    <p:sldId id="274" r:id="rId12"/>
    <p:sldId id="279" r:id="rId13"/>
    <p:sldId id="280" r:id="rId14"/>
    <p:sldId id="276" r:id="rId15"/>
    <p:sldId id="275" r:id="rId16"/>
    <p:sldId id="277" r:id="rId17"/>
    <p:sldId id="278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72339-2467-4E0D-A8B5-934A65F6FF4F}" v="50" dt="2026-04-28T01:13:20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186"/>
      </p:cViewPr>
      <p:guideLst>
        <p:guide orient="horz" pos="1620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F992C-1201-4037-B523-2F8F5FA1DB9A}" type="datetimeFigureOut"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AD145-35B9-4583-86DD-5A58D100D7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A3CB7-4E27-4DD4-B341-8E70F0AD67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</a:rPr>
              <a:t>The employee was on an approved extended leave of absence.</a:t>
            </a:r>
            <a:endParaRPr lang="en-US"/>
          </a:p>
          <a:p>
            <a:pPr marL="742950" lvl="2" indent="-285750">
              <a:buFont typeface="Wingdings"/>
              <a:buChar char="§"/>
            </a:pPr>
            <a:r>
              <a:rPr lang="en-US" dirty="0">
                <a:solidFill>
                  <a:srgbClr val="242424"/>
                </a:solidFill>
              </a:rPr>
              <a:t>Documentation requirement: Department confirmation of extended leave of absence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</a:rPr>
              <a:t>The employee was on business travel status for over 60 days.</a:t>
            </a:r>
            <a:endParaRPr lang="en-US"/>
          </a:p>
          <a:p>
            <a:pPr marL="742950" lvl="2" indent="-285750">
              <a:buFont typeface="Wingdings"/>
              <a:buChar char="§"/>
            </a:pPr>
            <a:r>
              <a:rPr lang="en-US">
                <a:solidFill>
                  <a:srgbClr val="242424"/>
                </a:solidFill>
              </a:rPr>
              <a:t>Documentation requirement: Trip pre-approval, documentation substantiating continuous 60-day travel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42424"/>
                </a:solidFill>
              </a:rPr>
              <a:t>The delayed submission of the expense report was caused by the Shared Environment and/or department personnel other than the Payee.</a:t>
            </a:r>
            <a:endParaRPr lang="en-US" dirty="0"/>
          </a:p>
          <a:p>
            <a:pPr marL="742950" lvl="2" indent="-285750">
              <a:buFont typeface="Wingdings"/>
              <a:buChar char="§"/>
            </a:pPr>
            <a:r>
              <a:rPr lang="en-US">
                <a:solidFill>
                  <a:srgbClr val="242424"/>
                </a:solidFill>
              </a:rPr>
              <a:t>SE Director (or SE highest reporting authority) explanation and approval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AD145-35B9-4583-86DD-5A58D100D7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FIN2191655:   1.  There was a question about renting SUVs, especially the compact ones. Staff were finding that the SUVs were often less expensive than the full-size sedans. They also said that the SUVs were the only thing offered at some of Enterprise's airport rental car locations. Will these be allowed in the future?</a:t>
            </a:r>
          </a:p>
          <a:p>
            <a:r>
              <a:rPr lang="en-US" dirty="0"/>
              <a:t>  2.  Putting meals-per-diem into Workday.  Our staff were moving around a state and sometimes between states over the course of 4 days. What is the best practice for choosing the city for meal-per-diem? If I decide to use multiple cities, based on where their hotel was located, what times do I use to indicate arrival and departure?</a:t>
            </a:r>
          </a:p>
          <a:p>
            <a:r>
              <a:rPr lang="en-US" dirty="0"/>
              <a:t>  3.  Lodging when traveling for work. It is often difficult to stay under the lodging per diem when traveling throughout remote parts of states. When there were overages, I was able to use the "within 5 miles" justification but I could see that it might not have worked for these remote locations. Does this type of overage need justification?</a:t>
            </a:r>
          </a:p>
          <a:p>
            <a:r>
              <a:rPr lang="en-US" dirty="0"/>
              <a:t>Thank you!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AD145-35B9-4583-86DD-5A58D100D7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8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107"/>
            <a:ext cx="2416273" cy="212486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7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14" name="Picture 13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47806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8838"/>
            <a:ext cx="8184662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9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B2E8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E93CA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06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107"/>
            <a:ext cx="2416273" cy="212486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17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1783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14" name="Picture 13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4780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8838"/>
            <a:ext cx="8184662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9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O NOT USE - Library Background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4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night Blue Section Titl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548FC56E-67F4-8C48-9246-71C218FCA5CF}"/>
              </a:ext>
            </a:extLst>
          </p:cNvPr>
          <p:cNvSpPr/>
          <p:nvPr userDrawn="1"/>
        </p:nvSpPr>
        <p:spPr>
          <a:xfrm flipH="1">
            <a:off x="4410195" y="845344"/>
            <a:ext cx="328493" cy="338615"/>
          </a:xfrm>
          <a:custGeom>
            <a:avLst/>
            <a:gdLst>
              <a:gd name="connsiteX0" fmla="*/ 1751533 w 3505700"/>
              <a:gd name="connsiteY0" fmla="*/ 0 h 3613722"/>
              <a:gd name="connsiteX1" fmla="*/ 1533798 w 3505700"/>
              <a:gd name="connsiteY1" fmla="*/ 457478 h 3613722"/>
              <a:gd name="connsiteX2" fmla="*/ 1543708 w 3505700"/>
              <a:gd name="connsiteY2" fmla="*/ 1070962 h 3613722"/>
              <a:gd name="connsiteX3" fmla="*/ 0 w 3505700"/>
              <a:gd name="connsiteY3" fmla="*/ 2243077 h 3613722"/>
              <a:gd name="connsiteX4" fmla="*/ 0 w 3505700"/>
              <a:gd name="connsiteY4" fmla="*/ 2610490 h 3613722"/>
              <a:gd name="connsiteX5" fmla="*/ 1557502 w 3505700"/>
              <a:gd name="connsiteY5" fmla="*/ 1924884 h 3613722"/>
              <a:gd name="connsiteX6" fmla="*/ 1576062 w 3505700"/>
              <a:gd name="connsiteY6" fmla="*/ 3073855 h 3613722"/>
              <a:gd name="connsiteX7" fmla="*/ 1163547 w 3505700"/>
              <a:gd name="connsiteY7" fmla="*/ 3387542 h 3613722"/>
              <a:gd name="connsiteX8" fmla="*/ 1153750 w 3505700"/>
              <a:gd name="connsiteY8" fmla="*/ 3613722 h 3613722"/>
              <a:gd name="connsiteX9" fmla="*/ 1752851 w 3505700"/>
              <a:gd name="connsiteY9" fmla="*/ 3455746 h 3613722"/>
              <a:gd name="connsiteX10" fmla="*/ 2351952 w 3505700"/>
              <a:gd name="connsiteY10" fmla="*/ 3613722 h 3613722"/>
              <a:gd name="connsiteX11" fmla="*/ 2342155 w 3505700"/>
              <a:gd name="connsiteY11" fmla="*/ 3387542 h 3613722"/>
              <a:gd name="connsiteX12" fmla="*/ 1929312 w 3505700"/>
              <a:gd name="connsiteY12" fmla="*/ 3073605 h 3613722"/>
              <a:gd name="connsiteX13" fmla="*/ 1946865 w 3505700"/>
              <a:gd name="connsiteY13" fmla="*/ 1924296 h 3613722"/>
              <a:gd name="connsiteX14" fmla="*/ 3505700 w 3505700"/>
              <a:gd name="connsiteY14" fmla="*/ 2610489 h 3613722"/>
              <a:gd name="connsiteX15" fmla="*/ 3505700 w 3505700"/>
              <a:gd name="connsiteY15" fmla="*/ 2243076 h 3613722"/>
              <a:gd name="connsiteX16" fmla="*/ 1959922 w 3505700"/>
              <a:gd name="connsiteY16" fmla="*/ 1069389 h 3613722"/>
              <a:gd name="connsiteX17" fmla="*/ 1969268 w 3505700"/>
              <a:gd name="connsiteY17" fmla="*/ 457478 h 3613722"/>
              <a:gd name="connsiteX18" fmla="*/ 1751533 w 3505700"/>
              <a:gd name="connsiteY18" fmla="*/ 0 h 36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05700" h="3613722">
                <a:moveTo>
                  <a:pt x="1751533" y="0"/>
                </a:moveTo>
                <a:cubicBezTo>
                  <a:pt x="1644131" y="0"/>
                  <a:pt x="1554522" y="196396"/>
                  <a:pt x="1533798" y="457478"/>
                </a:cubicBezTo>
                <a:lnTo>
                  <a:pt x="1543708" y="1070962"/>
                </a:lnTo>
                <a:lnTo>
                  <a:pt x="0" y="2243077"/>
                </a:lnTo>
                <a:lnTo>
                  <a:pt x="0" y="2610490"/>
                </a:lnTo>
                <a:lnTo>
                  <a:pt x="1557502" y="1924884"/>
                </a:lnTo>
                <a:lnTo>
                  <a:pt x="1576062" y="3073855"/>
                </a:lnTo>
                <a:lnTo>
                  <a:pt x="1163547" y="3387542"/>
                </a:lnTo>
                <a:lnTo>
                  <a:pt x="1153750" y="3613722"/>
                </a:lnTo>
                <a:lnTo>
                  <a:pt x="1752851" y="3455746"/>
                </a:lnTo>
                <a:lnTo>
                  <a:pt x="2351952" y="3613722"/>
                </a:lnTo>
                <a:lnTo>
                  <a:pt x="2342155" y="3387542"/>
                </a:lnTo>
                <a:lnTo>
                  <a:pt x="1929312" y="3073605"/>
                </a:lnTo>
                <a:lnTo>
                  <a:pt x="1946865" y="1924296"/>
                </a:lnTo>
                <a:lnTo>
                  <a:pt x="3505700" y="2610489"/>
                </a:lnTo>
                <a:lnTo>
                  <a:pt x="3505700" y="2243076"/>
                </a:lnTo>
                <a:lnTo>
                  <a:pt x="1959922" y="1069389"/>
                </a:lnTo>
                <a:lnTo>
                  <a:pt x="1969268" y="457478"/>
                </a:lnTo>
                <a:cubicBezTo>
                  <a:pt x="1948544" y="196396"/>
                  <a:pt x="1858935" y="0"/>
                  <a:pt x="175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6F7A1-DF85-A640-9F94-78B8F1A3B6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7853" y="1278467"/>
            <a:ext cx="6912864" cy="1407980"/>
          </a:xfrm>
        </p:spPr>
        <p:txBody>
          <a:bodyPr lIns="0" tIns="0" rIns="0" bIns="0" anchor="b">
            <a:noAutofit/>
          </a:bodyPr>
          <a:lstStyle>
            <a:lvl1pPr marL="0" algn="ctr" defTabSz="685800" rtl="0" eaLnBrk="1" latinLnBrk="0" hangingPunct="1">
              <a:lnSpc>
                <a:spcPts val="4523"/>
              </a:lnSpc>
              <a:defRPr lang="en-US" sz="405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headline 54pt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2568B-DAB6-274A-BD51-B1227B294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4425" y="2692931"/>
            <a:ext cx="6915150" cy="863433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685800" rtl="0" eaLnBrk="1" latinLnBrk="0" hangingPunct="1">
              <a:buNone/>
              <a:defRPr lang="en-US" sz="135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54CE3-74FF-CD4E-9564-CF555469C9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69171-ABE4-7241-A680-5A9D13B3E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6CDAB-24C9-EE4C-98F8-CBFCDBA1D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0" y="4674396"/>
            <a:ext cx="562307" cy="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702" userDrawn="1">
          <p15:clr>
            <a:srgbClr val="FBAE40"/>
          </p15:clr>
        </p15:guide>
        <p15:guide id="3" pos="5058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620" userDrawn="1">
          <p15:clr>
            <a:srgbClr val="FBAE40"/>
          </p15:clr>
        </p15:guide>
        <p15:guide id="6" orient="horz" pos="18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11700" y="509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311700" y="1217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5" name="Picture 4" descr="ALASKA_003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ody">
    <p:bg>
      <p:bgPr>
        <a:solidFill>
          <a:schemeClr val="bg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11700" y="509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>
              <a:spcBef>
                <a:spcPts val="0"/>
              </a:spcBef>
              <a:buFont typeface="Century Gothic"/>
              <a:defRPr cap="none" baseline="0">
                <a:solidFill>
                  <a:srgbClr val="4D4D4D"/>
                </a:solidFill>
                <a:latin typeface="AS Circular" panose="020B0804020101010102" pitchFamily="34" charset="0"/>
                <a:ea typeface="AS Circular" panose="020B0804020101010102" pitchFamily="34" charset="0"/>
                <a:cs typeface="AS Circular" panose="020B0804020101010102" pitchFamily="34" charset="0"/>
                <a:sym typeface="Century Gothic"/>
              </a:defRPr>
            </a:lvl1pPr>
            <a:lvl2pPr lvl="1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311700" y="1217275"/>
            <a:ext cx="4173214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>
              <a:spcBef>
                <a:spcPts val="0"/>
              </a:spcBef>
              <a:buFont typeface="Century Gothic"/>
              <a:defRPr cap="none" baseline="0">
                <a:solidFill>
                  <a:srgbClr val="4D4D4D"/>
                </a:solidFill>
                <a:latin typeface="AS Circular Light" panose="020B0404020101020102" pitchFamily="34" charset="0"/>
                <a:ea typeface="AS Circular Light" panose="020B0404020101020102" pitchFamily="34" charset="0"/>
                <a:cs typeface="AS Circular Light" panose="020B0404020101020102" pitchFamily="34" charset="0"/>
                <a:sym typeface="Century Gothic"/>
              </a:defRPr>
            </a:lvl1pPr>
            <a:lvl2pPr lvl="1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62636" y="1204464"/>
            <a:ext cx="4169664" cy="3416400"/>
          </a:xfr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  <a:latin typeface="AS Circular Light" panose="020B0404020101020102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 descr="ALASKA_002.jp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00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4478" y="1520986"/>
            <a:ext cx="7175045" cy="5224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92A0"/>
                </a:solidFill>
                <a:latin typeface="Arial"/>
                <a:cs typeface="Arial"/>
              </a:defRPr>
            </a:lvl1pPr>
          </a:lstStyle>
          <a:p>
            <a:pPr marL="28575">
              <a:lnSpc>
                <a:spcPts val="1069"/>
              </a:lnSpc>
            </a:pPr>
            <a:fld id="{81D60167-4931-47E6-BA6A-407CBD079E47}" type="slidenum">
              <a:rPr dirty="0"/>
              <a:pPr marL="28575">
                <a:lnSpc>
                  <a:spcPts val="1069"/>
                </a:lnSpc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9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4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eze Blue Sidebar Section Photo/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2F8F4C4-0CCD-E349-99AE-BCE6D920DD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4826" y="3235569"/>
            <a:ext cx="4400549" cy="1099039"/>
          </a:xfrm>
        </p:spPr>
        <p:txBody>
          <a:bodyPr>
            <a:noAutofit/>
          </a:bodyPr>
          <a:lstStyle>
            <a:lvl1pPr marL="214313" indent="-214313" algn="l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  <a:defRPr lang="en-US" sz="1800" kern="1200" baseline="0" dirty="0">
                <a:solidFill>
                  <a:srgbClr val="7A7D8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8A7A7-E820-4E45-A735-C2C63DF1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171-ABE4-7241-A680-5A9D13B3EE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F6379-EEA4-3B4B-8BE3-6A7780E1CD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4825" y="307731"/>
            <a:ext cx="4400550" cy="2540977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3189CD-AC0D-434A-99A2-9926643F054D}"/>
              </a:ext>
            </a:extLst>
          </p:cNvPr>
          <p:cNvSpPr/>
          <p:nvPr userDrawn="1"/>
        </p:nvSpPr>
        <p:spPr>
          <a:xfrm>
            <a:off x="0" y="0"/>
            <a:ext cx="362874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3304617C-1D24-4244-929E-10CCDCCA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73" y="1611577"/>
            <a:ext cx="2743200" cy="994172"/>
          </a:xfrm>
        </p:spPr>
        <p:txBody>
          <a:bodyPr>
            <a:noAutofit/>
          </a:bodyPr>
          <a:lstStyle>
            <a:lvl1pPr marL="0" algn="ctr" defTabSz="685800" rtl="0" eaLnBrk="1" latinLnBrk="0" hangingPunct="1">
              <a:lnSpc>
                <a:spcPts val="4523"/>
              </a:lnSpc>
              <a:spcBef>
                <a:spcPct val="0"/>
              </a:spcBef>
              <a:buNone/>
              <a:defRPr lang="en-US" sz="4050" b="1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CAF503D-CF53-D449-AF5C-F63C59985F3B}"/>
              </a:ext>
            </a:extLst>
          </p:cNvPr>
          <p:cNvSpPr/>
          <p:nvPr userDrawn="1"/>
        </p:nvSpPr>
        <p:spPr>
          <a:xfrm flipH="1">
            <a:off x="1650127" y="921091"/>
            <a:ext cx="328493" cy="338615"/>
          </a:xfrm>
          <a:custGeom>
            <a:avLst/>
            <a:gdLst>
              <a:gd name="connsiteX0" fmla="*/ 1751533 w 3505700"/>
              <a:gd name="connsiteY0" fmla="*/ 0 h 3613722"/>
              <a:gd name="connsiteX1" fmla="*/ 1533798 w 3505700"/>
              <a:gd name="connsiteY1" fmla="*/ 457478 h 3613722"/>
              <a:gd name="connsiteX2" fmla="*/ 1543708 w 3505700"/>
              <a:gd name="connsiteY2" fmla="*/ 1070962 h 3613722"/>
              <a:gd name="connsiteX3" fmla="*/ 0 w 3505700"/>
              <a:gd name="connsiteY3" fmla="*/ 2243077 h 3613722"/>
              <a:gd name="connsiteX4" fmla="*/ 0 w 3505700"/>
              <a:gd name="connsiteY4" fmla="*/ 2610490 h 3613722"/>
              <a:gd name="connsiteX5" fmla="*/ 1557502 w 3505700"/>
              <a:gd name="connsiteY5" fmla="*/ 1924884 h 3613722"/>
              <a:gd name="connsiteX6" fmla="*/ 1576062 w 3505700"/>
              <a:gd name="connsiteY6" fmla="*/ 3073855 h 3613722"/>
              <a:gd name="connsiteX7" fmla="*/ 1163547 w 3505700"/>
              <a:gd name="connsiteY7" fmla="*/ 3387542 h 3613722"/>
              <a:gd name="connsiteX8" fmla="*/ 1153750 w 3505700"/>
              <a:gd name="connsiteY8" fmla="*/ 3613722 h 3613722"/>
              <a:gd name="connsiteX9" fmla="*/ 1752851 w 3505700"/>
              <a:gd name="connsiteY9" fmla="*/ 3455746 h 3613722"/>
              <a:gd name="connsiteX10" fmla="*/ 2351952 w 3505700"/>
              <a:gd name="connsiteY10" fmla="*/ 3613722 h 3613722"/>
              <a:gd name="connsiteX11" fmla="*/ 2342155 w 3505700"/>
              <a:gd name="connsiteY11" fmla="*/ 3387542 h 3613722"/>
              <a:gd name="connsiteX12" fmla="*/ 1929312 w 3505700"/>
              <a:gd name="connsiteY12" fmla="*/ 3073605 h 3613722"/>
              <a:gd name="connsiteX13" fmla="*/ 1946865 w 3505700"/>
              <a:gd name="connsiteY13" fmla="*/ 1924296 h 3613722"/>
              <a:gd name="connsiteX14" fmla="*/ 3505700 w 3505700"/>
              <a:gd name="connsiteY14" fmla="*/ 2610489 h 3613722"/>
              <a:gd name="connsiteX15" fmla="*/ 3505700 w 3505700"/>
              <a:gd name="connsiteY15" fmla="*/ 2243076 h 3613722"/>
              <a:gd name="connsiteX16" fmla="*/ 1959922 w 3505700"/>
              <a:gd name="connsiteY16" fmla="*/ 1069389 h 3613722"/>
              <a:gd name="connsiteX17" fmla="*/ 1969268 w 3505700"/>
              <a:gd name="connsiteY17" fmla="*/ 457478 h 3613722"/>
              <a:gd name="connsiteX18" fmla="*/ 1751533 w 3505700"/>
              <a:gd name="connsiteY18" fmla="*/ 0 h 36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05700" h="3613722">
                <a:moveTo>
                  <a:pt x="1751533" y="0"/>
                </a:moveTo>
                <a:cubicBezTo>
                  <a:pt x="1644131" y="0"/>
                  <a:pt x="1554522" y="196396"/>
                  <a:pt x="1533798" y="457478"/>
                </a:cubicBezTo>
                <a:lnTo>
                  <a:pt x="1543708" y="1070962"/>
                </a:lnTo>
                <a:lnTo>
                  <a:pt x="0" y="2243077"/>
                </a:lnTo>
                <a:lnTo>
                  <a:pt x="0" y="2610490"/>
                </a:lnTo>
                <a:lnTo>
                  <a:pt x="1557502" y="1924884"/>
                </a:lnTo>
                <a:lnTo>
                  <a:pt x="1576062" y="3073855"/>
                </a:lnTo>
                <a:lnTo>
                  <a:pt x="1163547" y="3387542"/>
                </a:lnTo>
                <a:lnTo>
                  <a:pt x="1153750" y="3613722"/>
                </a:lnTo>
                <a:lnTo>
                  <a:pt x="1752851" y="3455746"/>
                </a:lnTo>
                <a:lnTo>
                  <a:pt x="2351952" y="3613722"/>
                </a:lnTo>
                <a:lnTo>
                  <a:pt x="2342155" y="3387542"/>
                </a:lnTo>
                <a:lnTo>
                  <a:pt x="1929312" y="3073605"/>
                </a:lnTo>
                <a:lnTo>
                  <a:pt x="1946865" y="1924296"/>
                </a:lnTo>
                <a:lnTo>
                  <a:pt x="3505700" y="2610489"/>
                </a:lnTo>
                <a:lnTo>
                  <a:pt x="3505700" y="2243076"/>
                </a:lnTo>
                <a:lnTo>
                  <a:pt x="1959922" y="1069389"/>
                </a:lnTo>
                <a:lnTo>
                  <a:pt x="1969268" y="457478"/>
                </a:lnTo>
                <a:cubicBezTo>
                  <a:pt x="1948544" y="196396"/>
                  <a:pt x="1858935" y="0"/>
                  <a:pt x="175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44055-4F41-CD4B-A659-64DC85925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73" y="2895601"/>
            <a:ext cx="2743200" cy="1196837"/>
          </a:xfrm>
        </p:spPr>
        <p:txBody>
          <a:bodyPr numCol="1" spcCol="73152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685800" rtl="0" eaLnBrk="1" latinLnBrk="0" hangingPunct="1">
              <a:buNone/>
              <a:defRPr lang="en-US" sz="135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B588F-81A0-3D4A-86EC-985C4011E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4634260"/>
            <a:ext cx="937260" cy="3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18" userDrawn="1">
          <p15:clr>
            <a:srgbClr val="FBAE40"/>
          </p15:clr>
        </p15:guide>
        <p15:guide id="2" pos="509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eze Blu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F7A1-DF85-A640-9F94-78B8F1A3B6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0729" y="658681"/>
            <a:ext cx="7077947" cy="1790700"/>
          </a:xfrm>
        </p:spPr>
        <p:txBody>
          <a:bodyPr lIns="0" tIns="0" rIns="0" bIns="0" anchor="b">
            <a:noAutofit/>
          </a:bodyPr>
          <a:lstStyle>
            <a:lvl1pPr marL="0" algn="l" defTabSz="685800" rtl="0" eaLnBrk="1" latinLnBrk="0" hangingPunct="1">
              <a:defRPr lang="en-US" sz="4050" b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add headline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1A9F1-1D0C-2F45-938D-FAA786494F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0728" y="2525932"/>
            <a:ext cx="7074647" cy="1168004"/>
          </a:xfr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ts val="3473"/>
              </a:lnSpc>
              <a:buNone/>
              <a:defRPr lang="en-US" sz="33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add subhead 44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Indent to get your name here 24pt</a:t>
            </a:r>
          </a:p>
          <a:p>
            <a:pPr lvl="1"/>
            <a:r>
              <a:rPr lang="en-US"/>
              <a:t>Month, Year 24pt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FB4FE7-A03C-E04F-8003-AB4CDDB691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B19BB0-9AF0-A546-90D3-920379C5C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096FE-B052-0D48-819E-4507F9D8E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0" y="4674396"/>
            <a:ext cx="562307" cy="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11745-CF65-F74B-A4B5-9DE1A44D6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" y="0"/>
            <a:ext cx="9135174" cy="51435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A4F3B6-16F7-C44B-A7E4-949EAA501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2266060"/>
            <a:ext cx="5211783" cy="1718072"/>
          </a:xfrm>
        </p:spPr>
        <p:txBody>
          <a:bodyPr lIns="0" tIns="0" rIns="0" bIns="0">
            <a:noAutofit/>
          </a:bodyPr>
          <a:lstStyle>
            <a:lvl1pPr marL="214313" indent="-2143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100" kern="1200" dirty="0" smtClean="0">
                <a:solidFill>
                  <a:srgbClr val="16466A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add sections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750D5-0C1B-2F40-AC74-4C429A730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1206661"/>
            <a:ext cx="5208608" cy="877370"/>
          </a:xfrm>
        </p:spPr>
        <p:txBody>
          <a:bodyPr lIns="0" tIns="0" rIns="0" bIns="0" anchor="b">
            <a:noAutofit/>
          </a:bodyPr>
          <a:lstStyle>
            <a:lvl1pPr marL="0" algn="l" defTabSz="685800" rtl="0" eaLnBrk="1" latinLnBrk="0" hangingPunct="1">
              <a:defRPr lang="en-US" sz="2700" b="1" kern="1200" cap="none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TOC</a:t>
            </a:r>
          </a:p>
        </p:txBody>
      </p:sp>
    </p:spTree>
    <p:extLst>
      <p:ext uri="{BB962C8B-B14F-4D97-AF65-F5344CB8AC3E}">
        <p14:creationId xmlns:p14="http://schemas.microsoft.com/office/powerpoint/2010/main" val="41579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DCD28C-06D4-E34D-956F-80B7F3DBC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3087" y="1032769"/>
            <a:ext cx="7300913" cy="4110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20BF90-B0BE-C044-8CF8-DA05F040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95" y="1575996"/>
            <a:ext cx="3775880" cy="1089075"/>
          </a:xfrm>
        </p:spPr>
        <p:txBody>
          <a:bodyPr lIns="0" tIns="0" rIns="0" bIns="0" anchor="b">
            <a:normAutofit/>
          </a:bodyPr>
          <a:lstStyle>
            <a:lvl1pPr>
              <a:defRPr lang="en-US" sz="2400" b="1" kern="1200" cap="none" baseline="0" dirty="0">
                <a:solidFill>
                  <a:srgbClr val="16466A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9BA28F-229C-464E-AF1E-F346EE1E85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9405" y="2691039"/>
            <a:ext cx="3775970" cy="52093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lang="en-US" sz="1800" kern="1200" cap="none" baseline="0" dirty="0" smtClean="0">
                <a:solidFill>
                  <a:srgbClr val="16466A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indent="0">
              <a:buFontTx/>
              <a:buNone/>
              <a:defRPr lang="en-US" sz="1800" kern="1200" dirty="0" smtClean="0">
                <a:solidFill>
                  <a:srgbClr val="16466A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lang="en-US" sz="1800" kern="1200" dirty="0" smtClean="0">
                <a:solidFill>
                  <a:srgbClr val="16466A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lang="en-US" sz="1800" kern="1200" dirty="0" smtClean="0">
                <a:solidFill>
                  <a:srgbClr val="16466A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lang="en-US" sz="1800" kern="1200" dirty="0">
                <a:solidFill>
                  <a:srgbClr val="16466A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F78937-3650-294F-9EE9-57B2813A638C}"/>
              </a:ext>
            </a:extLst>
          </p:cNvPr>
          <p:cNvCxnSpPr/>
          <p:nvPr userDrawn="1"/>
        </p:nvCxnSpPr>
        <p:spPr>
          <a:xfrm>
            <a:off x="4452340" y="1494892"/>
            <a:ext cx="0" cy="1887968"/>
          </a:xfrm>
          <a:prstGeom prst="line">
            <a:avLst/>
          </a:prstGeom>
          <a:ln w="28575">
            <a:solidFill>
              <a:srgbClr val="164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6DFC99B-3577-48D9-85C5-2F49092BC4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6" y="1551924"/>
            <a:ext cx="4382107" cy="15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4598607"/>
            <a:ext cx="2416273" cy="213486"/>
          </a:xfrm>
          <a:prstGeom prst="rect">
            <a:avLst/>
          </a:prstGeom>
        </p:spPr>
      </p:pic>
      <p:pic>
        <p:nvPicPr>
          <p:cNvPr id="11" name="Picture 10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510"/>
            <a:ext cx="1371600" cy="923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510"/>
            <a:ext cx="1371600" cy="923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06718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1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8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55" r:id="rId3"/>
    <p:sldLayoutId id="2147483656" r:id="rId4"/>
    <p:sldLayoutId id="214748365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72000">
              <a:srgbClr val="4B2E8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0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63" r:id="rId3"/>
    <p:sldLayoutId id="2147483664" r:id="rId4"/>
    <p:sldLayoutId id="2147483665" r:id="rId5"/>
    <p:sldLayoutId id="214749350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8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7" r:id="rId1"/>
    <p:sldLayoutId id="2147493498" r:id="rId2"/>
    <p:sldLayoutId id="2147493499" r:id="rId3"/>
    <p:sldLayoutId id="2147493500" r:id="rId4"/>
    <p:sldLayoutId id="214749350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2" r:id="rId1"/>
    <p:sldLayoutId id="2147493503" r:id="rId2"/>
    <p:sldLayoutId id="2147493492" r:id="rId3"/>
    <p:sldLayoutId id="2147493493" r:id="rId4"/>
    <p:sldLayoutId id="2147493494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travel/faq?name=&amp;populate=A+new+employee+has+a+Workday+profile%2C+but+their+start+date+is+in+the+future.+What+module+should+I+use+to+reimbursement+them%3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finance.uw.edu/bao/cash-receivables/cashcheck-deposits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44993"/>
            <a:ext cx="7999553" cy="2641756"/>
          </a:xfrm>
        </p:spPr>
        <p:txBody>
          <a:bodyPr lIns="91440" tIns="45720" rIns="91440" bIns="45720" anchor="b"/>
          <a:lstStyle/>
          <a:p>
            <a:r>
              <a:rPr lang="en-US" dirty="0">
                <a:latin typeface="Open Sans Bold"/>
                <a:ea typeface="Open Sans Bold"/>
                <a:cs typeface="Open Sans Bold"/>
              </a:rPr>
              <a:t>Travel Information Meeting</a:t>
            </a:r>
            <a:br>
              <a:rPr lang="en-US" dirty="0">
                <a:latin typeface="Open Sans Bold"/>
                <a:ea typeface="Open Sans Bold"/>
                <a:cs typeface="Open Sans Bold"/>
              </a:rPr>
            </a:br>
            <a:r>
              <a:rPr lang="en-US" dirty="0">
                <a:latin typeface="Open Sans Bold"/>
                <a:ea typeface="Open Sans Bold"/>
                <a:cs typeface="Open Sans Bold"/>
              </a:rPr>
              <a:t>November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DBACB-C70E-44A8-8EC8-CADA5BE6F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2" y="4189039"/>
            <a:ext cx="4533900" cy="866775"/>
          </a:xfrm>
          <a:prstGeom prst="rect">
            <a:avLst/>
          </a:prstGeom>
        </p:spPr>
      </p:pic>
      <p:pic>
        <p:nvPicPr>
          <p:cNvPr id="4" name="Picture 3" descr="UW Travel services logo">
            <a:extLst>
              <a:ext uri="{FF2B5EF4-FFF2-40B4-BE49-F238E27FC236}">
                <a16:creationId xmlns:a16="http://schemas.microsoft.com/office/drawing/2014/main" id="{E3F51EC9-FD23-45E6-954C-CC856100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4498507"/>
            <a:ext cx="3012924" cy="4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129B-C6E2-3654-96BC-71870A634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5776F8-7519-1051-8E94-502230C0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dirty="0">
                <a:latin typeface="Open Sans Bold"/>
                <a:ea typeface="Open Sans Bold"/>
                <a:cs typeface="Open Sans Bold"/>
              </a:rPr>
              <a:t>Workday Updates</a:t>
            </a:r>
            <a:endParaRPr lang="en-US" dirty="0">
              <a:latin typeface="Open Sans Bold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B0293-A170-2F18-5B7D-2E328EB78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994" y="1439335"/>
            <a:ext cx="8178972" cy="2973686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sz="2100" dirty="0">
                <a:latin typeface="Open Sans"/>
                <a:ea typeface="Open Sans"/>
                <a:cs typeface="Open Sans"/>
              </a:rPr>
              <a:t>Duplicate Error – 90 Days</a:t>
            </a:r>
            <a:endParaRPr lang="en-US" sz="2100"/>
          </a:p>
          <a:p>
            <a:pPr lvl="1">
              <a:buFont typeface="Courier New"/>
              <a:buChar char="o"/>
            </a:pPr>
            <a:r>
              <a:rPr lang="en-US" sz="1800" dirty="0">
                <a:latin typeface="Open Sans"/>
                <a:ea typeface="Open Sans"/>
                <a:cs typeface="Open Sans"/>
              </a:rPr>
              <a:t>In Progress - Future Enhancement – 6 months</a:t>
            </a:r>
          </a:p>
          <a:p>
            <a:pPr>
              <a:spcBef>
                <a:spcPts val="20"/>
              </a:spcBef>
              <a:buFont typeface="Wingdings"/>
              <a:buChar char="Ø"/>
            </a:pPr>
            <a:r>
              <a:rPr lang="en-US" sz="2100" dirty="0">
                <a:latin typeface="Open Sans"/>
                <a:ea typeface="Open Sans"/>
                <a:cs typeface="Open Sans"/>
              </a:rPr>
              <a:t>On the roadmap - Request for Non-Employees (Students, Visitors, Candidates) to be reimbursed through the "Expense Report for Non-Worker" module</a:t>
            </a:r>
          </a:p>
          <a:p>
            <a:pPr>
              <a:spcBef>
                <a:spcPts val="20"/>
              </a:spcBef>
              <a:buFont typeface="Wingdings"/>
              <a:buChar char="Ø"/>
            </a:pPr>
            <a:r>
              <a:rPr lang="en-US" sz="2100" dirty="0">
                <a:latin typeface="Open Sans"/>
                <a:ea typeface="Open Sans"/>
                <a:cs typeface="Open Sans"/>
              </a:rPr>
              <a:t>Complete – Per Diem Integration – Working with UW-IT on a back-end system to upload per diem more efficiently</a:t>
            </a:r>
          </a:p>
          <a:p>
            <a:pPr>
              <a:spcBef>
                <a:spcPts val="20"/>
              </a:spcBef>
              <a:buFont typeface="Wingdings"/>
              <a:buChar char="Ø"/>
            </a:pPr>
            <a:r>
              <a:rPr lang="en-US" sz="2100" dirty="0">
                <a:latin typeface="Open Sans"/>
                <a:ea typeface="Open Sans"/>
                <a:cs typeface="Open Sans"/>
              </a:rPr>
              <a:t>Prospecting - Spend Authorization Enhancement</a:t>
            </a:r>
          </a:p>
          <a:p>
            <a:pPr lvl="1">
              <a:spcBef>
                <a:spcPts val="20"/>
              </a:spcBef>
              <a:buFont typeface="Courier New"/>
              <a:buChar char="o"/>
            </a:pPr>
            <a:r>
              <a:rPr lang="en-US" sz="1700" dirty="0">
                <a:latin typeface="Open Sans"/>
                <a:ea typeface="Open Sans"/>
                <a:cs typeface="Open Sans"/>
              </a:rPr>
              <a:t>Pre-trip approval</a:t>
            </a:r>
          </a:p>
          <a:p>
            <a:pPr>
              <a:spcBef>
                <a:spcPts val="20"/>
              </a:spcBef>
              <a:buFont typeface="Wingdings"/>
              <a:buChar char="Ø"/>
            </a:pPr>
            <a:endParaRPr lang="en-US" sz="20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6" name="Picture 5" descr="A clipboard with a check mark&#10;&#10;">
            <a:extLst>
              <a:ext uri="{FF2B5EF4-FFF2-40B4-BE49-F238E27FC236}">
                <a16:creationId xmlns:a16="http://schemas.microsoft.com/office/drawing/2014/main" id="{C717112A-53B5-DEE9-384B-697BB024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63" y="226868"/>
            <a:ext cx="1666010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1AF8-3782-876D-19DC-BE723D3D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Open Sans Bold"/>
              </a:rPr>
              <a:t>Questions? </a:t>
            </a:r>
          </a:p>
        </p:txBody>
      </p:sp>
    </p:spTree>
    <p:extLst>
      <p:ext uri="{BB962C8B-B14F-4D97-AF65-F5344CB8AC3E}">
        <p14:creationId xmlns:p14="http://schemas.microsoft.com/office/powerpoint/2010/main" val="25940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830" y="662278"/>
            <a:ext cx="8184662" cy="574421"/>
          </a:xfrm>
        </p:spPr>
        <p:txBody>
          <a:bodyPr lIns="91440" tIns="45720" rIns="91440" bIns="45720" anchor="t"/>
          <a:lstStyle/>
          <a:p>
            <a:r>
              <a:rPr lang="en-US">
                <a:latin typeface="Open Sans"/>
              </a:rPr>
              <a:t>Agenda</a:t>
            </a:r>
          </a:p>
        </p:txBody>
      </p:sp>
      <p:pic>
        <p:nvPicPr>
          <p:cNvPr id="4" name="Picture 3" descr="Travel - Free travel icons">
            <a:extLst>
              <a:ext uri="{FF2B5EF4-FFF2-40B4-BE49-F238E27FC236}">
                <a16:creationId xmlns:a16="http://schemas.microsoft.com/office/drawing/2014/main" id="{715F4E3B-CFDD-AFDE-939F-01C9E2437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747" y="-724"/>
            <a:ext cx="2099359" cy="20704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7772" y="1464687"/>
            <a:ext cx="8528456" cy="308916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Alaska Airlines Presentation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GTS Travel Insurance Update</a:t>
            </a:r>
            <a:endParaRPr lang="en-US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60 Day Reimbursement - Upcoming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Policy &amp; Procedure Reminders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Vendor Updates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Workday Updates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Questions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8A824-2CB0-4503-A532-3BC92ED3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72" y="4555206"/>
            <a:ext cx="3364458" cy="574420"/>
          </a:xfrm>
          <a:prstGeom prst="rect">
            <a:avLst/>
          </a:prstGeom>
        </p:spPr>
      </p:pic>
      <p:pic>
        <p:nvPicPr>
          <p:cNvPr id="8" name="Picture 7" descr="UW travel services logo">
            <a:extLst>
              <a:ext uri="{FF2B5EF4-FFF2-40B4-BE49-F238E27FC236}">
                <a16:creationId xmlns:a16="http://schemas.microsoft.com/office/drawing/2014/main" id="{0477E7C5-BB8A-4D4F-8BEC-FD83AD795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4646596"/>
            <a:ext cx="2511557" cy="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0427-3060-C6C1-397A-DCD47ACC3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1D173-A19B-1FC6-C06D-D35D34CF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dirty="0">
                <a:latin typeface="Open Sans Bold"/>
                <a:ea typeface="Open Sans Bold"/>
                <a:cs typeface="Open Sans Bold"/>
              </a:rPr>
              <a:t>Rene's Travel Farewell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49EE7A-26A3-FEE1-E486-D78E3B2B9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391" y="1557047"/>
            <a:ext cx="8182646" cy="2539521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Has transitioned to the Management Accounting &amp; Analysis Team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Thank you for all the great memories!</a:t>
            </a:r>
          </a:p>
        </p:txBody>
      </p:sp>
      <p:pic>
        <p:nvPicPr>
          <p:cNvPr id="4" name="Picture 3" descr="A person sitting at a desk&#10;">
            <a:extLst>
              <a:ext uri="{FF2B5EF4-FFF2-40B4-BE49-F238E27FC236}">
                <a16:creationId xmlns:a16="http://schemas.microsoft.com/office/drawing/2014/main" id="{4DC13D67-024E-6FCA-8172-A9FA3AA9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75" y="3427413"/>
            <a:ext cx="1495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B52A7-DD7F-46D3-9665-48E4F4FD5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FA5098-7C75-7B54-020F-2E161BCC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dirty="0">
                <a:latin typeface="Open Sans Bold"/>
                <a:ea typeface="Open Sans Bold"/>
                <a:cs typeface="Open Sans Bold"/>
              </a:rPr>
              <a:t>Alaska Airlines Presentation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5F053E-06F8-0221-3EE8-F467677161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391" y="1557047"/>
            <a:ext cx="8182646" cy="2539521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Presented by Dan Nevill and Gina Olan</a:t>
            </a:r>
            <a:endParaRPr lang="en-US" dirty="0"/>
          </a:p>
        </p:txBody>
      </p:sp>
      <p:pic>
        <p:nvPicPr>
          <p:cNvPr id="4" name="Picture 3" descr="A white and blue airplane&#10;&#10;">
            <a:extLst>
              <a:ext uri="{FF2B5EF4-FFF2-40B4-BE49-F238E27FC236}">
                <a16:creationId xmlns:a16="http://schemas.microsoft.com/office/drawing/2014/main" id="{F0F7E9C0-2D92-A50C-07AB-CBD5343A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49" y="3415811"/>
            <a:ext cx="2019301" cy="2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FA7B5-20DB-9A54-15C4-A2640F5AB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9F5DE-4F8D-06C6-D688-FECF9D8F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dirty="0">
                <a:latin typeface="Open Sans Bold"/>
                <a:ea typeface="Open Sans Bold"/>
                <a:cs typeface="Open Sans Bold"/>
              </a:rPr>
              <a:t>Global Travel Office – Policy Update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DC3421-C291-21F8-B0DD-C6E586359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391" y="1557047"/>
            <a:ext cx="8182646" cy="2539521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Administrative Policy Update</a:t>
            </a:r>
          </a:p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International Travel Registration Requirement</a:t>
            </a:r>
          </a:p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Presented by Maddie </a:t>
            </a:r>
            <a:r>
              <a:rPr lang="en-US" dirty="0" err="1">
                <a:latin typeface="Open Sans"/>
                <a:ea typeface="Open Sans"/>
                <a:cs typeface="Open Sans"/>
              </a:rPr>
              <a:t>Macbath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 descr="A pencil and a paper with a picture&#10;&#10;">
            <a:extLst>
              <a:ext uri="{FF2B5EF4-FFF2-40B4-BE49-F238E27FC236}">
                <a16:creationId xmlns:a16="http://schemas.microsoft.com/office/drawing/2014/main" id="{945B01F5-7A3F-92A0-9563-312A7A08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484" y="3064118"/>
            <a:ext cx="1821474" cy="18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2BC41-2B71-E737-74CE-28682B47A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3208F5-47EB-9BDB-F5CC-96F98ECF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dirty="0">
                <a:latin typeface="Open Sans Bold"/>
                <a:ea typeface="Open Sans Bold"/>
                <a:cs typeface="Open Sans Bold"/>
              </a:rPr>
              <a:t>60 Day Reimbursement – Upcoming Policy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843C79-5D18-E4BE-EC76-0E75ADFF60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391" y="1557047"/>
            <a:ext cx="8182646" cy="2539521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Effective date - TBD</a:t>
            </a:r>
          </a:p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Adoption of Rule 2 – IRS Accountable Plan / SAAM 10.80.70.b - WA State OFM </a:t>
            </a:r>
          </a:p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Submitting travel reimbursements with 60 days of travel end date (reasonable period – defined by the IRS)</a:t>
            </a:r>
          </a:p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Failure to complete within 60 days – expense to be treated as taxable income and to be processed through payroll</a:t>
            </a:r>
          </a:p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Exceptions (Documentation Required): </a:t>
            </a:r>
          </a:p>
          <a:p>
            <a:pPr lvl="1">
              <a:buFont typeface="Courier New"/>
              <a:buChar char="o"/>
            </a:pPr>
            <a:r>
              <a:rPr lang="en-US" sz="1400" dirty="0">
                <a:latin typeface="Open Sans"/>
                <a:ea typeface="Open Sans"/>
                <a:cs typeface="Open Sans"/>
              </a:rPr>
              <a:t>Approved extended leave of absence</a:t>
            </a:r>
          </a:p>
          <a:p>
            <a:pPr lvl="1">
              <a:buFont typeface="Courier New"/>
              <a:buChar char="o"/>
            </a:pPr>
            <a:r>
              <a:rPr lang="en-US" sz="1400" dirty="0">
                <a:latin typeface="Open Sans"/>
                <a:ea typeface="Open Sans"/>
                <a:cs typeface="Open Sans"/>
              </a:rPr>
              <a:t>Employee was on business travel status for over 60 days</a:t>
            </a:r>
          </a:p>
          <a:p>
            <a:pPr lvl="1">
              <a:buFont typeface="Courier New"/>
              <a:buChar char="o"/>
            </a:pPr>
            <a:r>
              <a:rPr lang="en-US" sz="1400" dirty="0">
                <a:latin typeface="Open Sans"/>
                <a:ea typeface="Open Sans"/>
                <a:cs typeface="Open Sans"/>
              </a:rPr>
              <a:t>Delayed submission by SE or department</a:t>
            </a:r>
          </a:p>
          <a:p>
            <a:pPr>
              <a:buFont typeface="Wingdings"/>
              <a:buChar char="Ø"/>
            </a:pP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 descr="A calculator and money bag&#10;&#10;">
            <a:extLst>
              <a:ext uri="{FF2B5EF4-FFF2-40B4-BE49-F238E27FC236}">
                <a16:creationId xmlns:a16="http://schemas.microsoft.com/office/drawing/2014/main" id="{9FCB15A6-CE24-31C2-14AC-C0142970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57" y="3181349"/>
            <a:ext cx="1819729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35065-D0D7-1C60-DDED-6777D77AA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F0BAD-38D8-927C-1A17-3A5FED27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b="0" dirty="0">
                <a:latin typeface="Open Sans Bold"/>
                <a:ea typeface="Open Sans Bold"/>
                <a:cs typeface="Open Sans Bold"/>
              </a:rPr>
              <a:t>Policy &amp; Procedure Reminders </a:t>
            </a:r>
            <a:endParaRPr lang="en-US" dirty="0">
              <a:latin typeface="Open Sans Bold"/>
            </a:endParaRPr>
          </a:p>
        </p:txBody>
      </p:sp>
      <p:pic>
        <p:nvPicPr>
          <p:cNvPr id="9" name="Picture 8" descr="A yellow bell with a clock on it&#10;&#10;">
            <a:extLst>
              <a:ext uri="{FF2B5EF4-FFF2-40B4-BE49-F238E27FC236}">
                <a16:creationId xmlns:a16="http://schemas.microsoft.com/office/drawing/2014/main" id="{B9CCC61E-E681-2109-5E86-E18D7251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43" y="124278"/>
            <a:ext cx="1338943" cy="134801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9F07F8-A198-15E0-E568-1A92234C33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994" y="1467596"/>
            <a:ext cx="8178972" cy="2628972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Mobile Payment Services Policy (also mentioned July 2024 Information Meeting)</a:t>
            </a:r>
          </a:p>
          <a:p>
            <a:pPr lvl="1">
              <a:buFont typeface="Courier New"/>
              <a:buChar char="o"/>
            </a:pPr>
            <a:r>
              <a:rPr lang="en-US" sz="1800" dirty="0">
                <a:latin typeface="Open Sans"/>
                <a:ea typeface="Open Sans"/>
                <a:cs typeface="Open Sans"/>
              </a:rPr>
              <a:t>Additional documentation (Bank/CC Statement not required)</a:t>
            </a:r>
          </a:p>
          <a:p>
            <a:pPr lvl="1">
              <a:buFont typeface="Courier New"/>
              <a:buChar char="o"/>
            </a:pPr>
            <a:r>
              <a:rPr lang="en-US" sz="1800" dirty="0">
                <a:latin typeface="Open Sans"/>
                <a:ea typeface="Open Sans"/>
                <a:cs typeface="Open Sans"/>
              </a:rPr>
              <a:t>Exchange of Funds policy continues to be upheld</a:t>
            </a:r>
          </a:p>
          <a:p>
            <a:pPr>
              <a:buFont typeface="Wingdings"/>
              <a:buChar char="Ø"/>
            </a:pPr>
            <a:r>
              <a:rPr lang="en-US" sz="2000" b="0" dirty="0">
                <a:latin typeface="Open Sans Bold"/>
                <a:ea typeface="Open Sans"/>
                <a:cs typeface="Open Sans"/>
              </a:rPr>
              <a:t>Reimbursing New Employees/Future Start Date</a:t>
            </a:r>
          </a:p>
          <a:p>
            <a:pPr lvl="1">
              <a:spcBef>
                <a:spcPts val="20"/>
              </a:spcBef>
              <a:buFont typeface="Courier New,monospace"/>
              <a:buChar char="o"/>
            </a:pPr>
            <a:r>
              <a:rPr lang="en-US" sz="1800" b="0" dirty="0">
                <a:latin typeface="Open Sans Bold"/>
                <a:ea typeface="Open Sans"/>
                <a:cs typeface="Arial"/>
              </a:rPr>
              <a:t>Before their start date = Miscellaneous Payment module </a:t>
            </a:r>
          </a:p>
          <a:p>
            <a:pPr lvl="2">
              <a:spcBef>
                <a:spcPts val="20"/>
              </a:spcBef>
              <a:buFont typeface="Wingdings"/>
              <a:buChar char="§"/>
            </a:pPr>
            <a:r>
              <a:rPr lang="en-US" sz="1600" b="0" dirty="0">
                <a:latin typeface="Open Sans Bold"/>
                <a:ea typeface="Open Sans"/>
                <a:cs typeface="Arial"/>
              </a:rPr>
              <a:t>Non-Employee Claim Form, choose "Faculty/Staff Candidate" </a:t>
            </a:r>
            <a:endParaRPr lang="en-US" sz="1600"/>
          </a:p>
          <a:p>
            <a:pPr lvl="1">
              <a:spcBef>
                <a:spcPts val="20"/>
              </a:spcBef>
              <a:buFont typeface="Courier New,monospace"/>
              <a:buChar char="o"/>
            </a:pPr>
            <a:r>
              <a:rPr lang="en-US" sz="1800" b="0" dirty="0">
                <a:latin typeface="Open Sans Bold"/>
                <a:ea typeface="Open Sans"/>
                <a:cs typeface="Arial"/>
              </a:rPr>
              <a:t>Created on or after their start date = Expense Report module</a:t>
            </a:r>
            <a:endParaRPr lang="en-US" sz="1800">
              <a:solidFill>
                <a:srgbClr val="917B4C"/>
              </a:solidFill>
              <a:latin typeface="Open Sans Bold"/>
            </a:endParaRPr>
          </a:p>
          <a:p>
            <a:pPr lvl="1">
              <a:spcBef>
                <a:spcPts val="20"/>
              </a:spcBef>
              <a:buFont typeface="Courier New,monospace"/>
              <a:buChar char="o"/>
            </a:pPr>
            <a:r>
              <a:rPr lang="en-US" sz="1800" b="0" dirty="0">
                <a:latin typeface="Open Sans Bold"/>
                <a:ea typeface="Open Sans"/>
                <a:cs typeface="Open Sans"/>
              </a:rPr>
              <a:t>FAQ: </a:t>
            </a:r>
            <a:r>
              <a:rPr lang="en-US" sz="1600" b="0" i="1" dirty="0">
                <a:solidFill>
                  <a:schemeClr val="accent6"/>
                </a:solidFill>
                <a:latin typeface="Open Sans Bold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new employee has a Workday profile, but their start date is in the future. What module should I use to reimbursement them?</a:t>
            </a:r>
            <a:endParaRPr lang="en-US" sz="1600">
              <a:solidFill>
                <a:schemeClr val="accent6"/>
              </a:solidFill>
            </a:endParaRPr>
          </a:p>
          <a:p>
            <a:pPr lvl="1">
              <a:spcBef>
                <a:spcPts val="20"/>
              </a:spcBef>
              <a:buFont typeface="Courier New"/>
              <a:buChar char="o"/>
            </a:pPr>
            <a:endParaRPr lang="en-US" b="0" dirty="0">
              <a:latin typeface="Open Sans Bold"/>
            </a:endParaRPr>
          </a:p>
          <a:p>
            <a:pPr lvl="1">
              <a:buFont typeface="Courier New"/>
              <a:buChar char="o"/>
            </a:pPr>
            <a:endParaRPr lang="en-US" b="0" dirty="0">
              <a:latin typeface="Open Sans Bold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73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8D8EC-6F55-A28F-BDED-ECD3D170E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D6AE34-1563-0628-F9F1-565CA57B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dirty="0">
                <a:latin typeface="Open Sans Bold"/>
                <a:ea typeface="Open Sans Bold"/>
                <a:cs typeface="Open Sans Bold"/>
              </a:rPr>
              <a:t>Policy &amp; Procedure Reminders cont.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23C4D-BE90-BD88-3B4A-87DF461149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578" y="1510860"/>
            <a:ext cx="8182460" cy="2900766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BAO – </a:t>
            </a:r>
            <a:r>
              <a:rPr lang="en-US" dirty="0">
                <a:solidFill>
                  <a:schemeClr val="accent6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Cash/Check Deposit Procedure</a:t>
            </a:r>
            <a:endParaRPr lang="en-US">
              <a:solidFill>
                <a:schemeClr val="accent6"/>
              </a:solidFill>
              <a:latin typeface="Open Sans"/>
              <a:ea typeface="Open Sans"/>
              <a:cs typeface="Open Sans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Steps: </a:t>
            </a:r>
            <a:r>
              <a:rPr lang="en-US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BoA</a:t>
            </a: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Lockbox Coversheet &gt; Cash Remittance Form &gt; Mail to the Appropriate Addresses 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Updated for Travel Advance Reconciliation</a:t>
            </a:r>
            <a:endParaRPr lang="en-US">
              <a:solidFill>
                <a:schemeClr val="tx1"/>
              </a:solidFill>
            </a:endParaRP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Available for return any reimbursement funds (over reimbursement, cancelled trip)</a:t>
            </a:r>
          </a:p>
        </p:txBody>
      </p:sp>
      <p:pic>
        <p:nvPicPr>
          <p:cNvPr id="4" name="Picture 3" descr="A pen and a paper with a dollar sign&#10;&#10;">
            <a:extLst>
              <a:ext uri="{FF2B5EF4-FFF2-40B4-BE49-F238E27FC236}">
                <a16:creationId xmlns:a16="http://schemas.microsoft.com/office/drawing/2014/main" id="{DA61EEA0-C17A-8EE7-2AAC-19CDA114D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27" y="3105150"/>
            <a:ext cx="1977737" cy="20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31F95-EAE7-2B0F-50E8-2C3D70CB8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00AF6D-7ACB-6B83-98D0-BDC10846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dirty="0">
                <a:latin typeface="Open Sans Bold"/>
                <a:ea typeface="Open Sans Bold"/>
                <a:cs typeface="Open Sans Bold"/>
              </a:rPr>
              <a:t>Vendor Updates</a:t>
            </a:r>
            <a:endParaRPr lang="en-US" sz="2800" dirty="0">
              <a:ea typeface="Open Sans Bold"/>
              <a:cs typeface="Open Sans Bold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B69BE9-5EBF-EFC1-C5A5-8176455E53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994" y="1540168"/>
            <a:ext cx="8178972" cy="2556400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Corporate Travel Management (CTM) has transitioned to Collegiate Travel Planners (CTP)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Account Manager: Joe DeMille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CTM and CTP Links are interlinked</a:t>
            </a:r>
          </a:p>
          <a:p>
            <a:pPr>
              <a:buFont typeface="Wingdings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Delta &amp; Southwest Fare Updates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Delta: Delta Main Classic = Standard Economy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Southwest: Choice = Standard Economy</a:t>
            </a:r>
          </a:p>
          <a:p>
            <a:pPr>
              <a:buFont typeface="Wingdings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New Car Rental Agency Contract: Hertz</a:t>
            </a:r>
            <a:endParaRPr lang="en-US" sz="2000" dirty="0"/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Account Manager: </a:t>
            </a:r>
            <a:r>
              <a:rPr lang="en-US" sz="160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Nadika Perera</a:t>
            </a:r>
            <a:endParaRPr lang="en-US" sz="1600" dirty="0">
              <a:solidFill>
                <a:srgbClr val="4B2E83"/>
              </a:solidFill>
            </a:endParaRPr>
          </a:p>
          <a:p>
            <a:pPr lvl="2">
              <a:buFont typeface="Wingdings"/>
              <a:buChar char="§"/>
            </a:pPr>
            <a:endParaRPr lang="en-US" sz="1400" dirty="0"/>
          </a:p>
        </p:txBody>
      </p:sp>
      <p:pic>
        <p:nvPicPr>
          <p:cNvPr id="4" name="Picture 3" descr="A red car with black background&#10;&#10;">
            <a:extLst>
              <a:ext uri="{FF2B5EF4-FFF2-40B4-BE49-F238E27FC236}">
                <a16:creationId xmlns:a16="http://schemas.microsoft.com/office/drawing/2014/main" id="{2D6B9A22-37CC-280B-4E00-24207F44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244" y="3468831"/>
            <a:ext cx="1998520" cy="20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5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ustom 4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Custom 5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d9e691e4-bcf2-433e-a193-cf7440083b1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DADE0513A4C46B1F1BAB7F5121D9E" ma:contentTypeVersion="12" ma:contentTypeDescription="Create a new document." ma:contentTypeScope="" ma:versionID="6f5778da535b9fd2f3f270c0dbffe558">
  <xsd:schema xmlns:xsd="http://www.w3.org/2001/XMLSchema" xmlns:xs="http://www.w3.org/2001/XMLSchema" xmlns:p="http://schemas.microsoft.com/office/2006/metadata/properties" xmlns:ns2="d9e691e4-bcf2-433e-a193-cf7440083b16" xmlns:ns3="6e1a2ea0-05b9-4caa-83bf-6f9c1f6def07" xmlns:ns4="ab06a5aa-8e31-4bdb-9b13-38c58a92ec8a" targetNamespace="http://schemas.microsoft.com/office/2006/metadata/properties" ma:root="true" ma:fieldsID="e79539bc3c1dd9ffa612c0e5abdb6863" ns2:_="" ns3:_="" ns4:_="">
    <xsd:import namespace="d9e691e4-bcf2-433e-a193-cf7440083b16"/>
    <xsd:import namespace="6e1a2ea0-05b9-4caa-83bf-6f9c1f6def07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691e4-bcf2-433e-a193-cf7440083b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a2ea0-05b9-4caa-83bf-6f9c1f6de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bdf1b27-83dc-4f04-8f47-fa24306e2ff8}" ma:internalName="TaxCatchAll" ma:showField="CatchAllData" ma:web="6e1a2ea0-05b9-4caa-83bf-6f9c1f6def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D3826B-E67D-4CA1-B5EA-691FD88426FA}">
  <ds:schemaRefs>
    <ds:schemaRef ds:uri="6e1a2ea0-05b9-4caa-83bf-6f9c1f6def07"/>
    <ds:schemaRef ds:uri="http://schemas.microsoft.com/office/2006/metadata/properties"/>
    <ds:schemaRef ds:uri="d9e691e4-bcf2-433e-a193-cf7440083b16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b06a5aa-8e31-4bdb-9b13-38c58a92ec8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8959A2C-E0AF-49F6-AFDA-FA83D0F33F40}">
  <ds:schemaRefs>
    <ds:schemaRef ds:uri="6e1a2ea0-05b9-4caa-83bf-6f9c1f6def07"/>
    <ds:schemaRef ds:uri="ab06a5aa-8e31-4bdb-9b13-38c58a92ec8a"/>
    <ds:schemaRef ds:uri="d9e691e4-bcf2-433e-a193-cf7440083b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018FF7-24E9-43D5-9CA4-A15A2D9F596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719</Words>
  <Application>Microsoft Office PowerPoint</Application>
  <PresentationFormat>On-screen Show (16:9)</PresentationFormat>
  <Paragraphs>71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Arial</vt:lpstr>
      <vt:lpstr>AS Circular</vt:lpstr>
      <vt:lpstr>AS Circular Light</vt:lpstr>
      <vt:lpstr>Calibri</vt:lpstr>
      <vt:lpstr>Calibri Light</vt:lpstr>
      <vt:lpstr>Century Gothic</vt:lpstr>
      <vt:lpstr>Courier New</vt:lpstr>
      <vt:lpstr>Courier New,monospace</vt:lpstr>
      <vt:lpstr>Encode Sans Normal Black</vt:lpstr>
      <vt:lpstr>Helvetica</vt:lpstr>
      <vt:lpstr>Lucida Grande</vt:lpstr>
      <vt:lpstr>Open Sans</vt:lpstr>
      <vt:lpstr>Open Sans Bold</vt:lpstr>
      <vt:lpstr>Open Sans Light</vt:lpstr>
      <vt:lpstr>Uni Sans</vt:lpstr>
      <vt:lpstr>Wingdings</vt:lpstr>
      <vt:lpstr>Office Theme</vt:lpstr>
      <vt:lpstr>Custom Design</vt:lpstr>
      <vt:lpstr>1_Custom Design</vt:lpstr>
      <vt:lpstr>Office Theme</vt:lpstr>
      <vt:lpstr>1_Custom Design</vt:lpstr>
      <vt:lpstr>Travel Information Meeting November 2025</vt:lpstr>
      <vt:lpstr>Agenda</vt:lpstr>
      <vt:lpstr>Rene's Travel Farewell</vt:lpstr>
      <vt:lpstr>Alaska Airlines Presentation</vt:lpstr>
      <vt:lpstr>Global Travel Office – Policy Update</vt:lpstr>
      <vt:lpstr>60 Day Reimbursement – Upcoming Policy</vt:lpstr>
      <vt:lpstr>Policy &amp; Procedure Reminders </vt:lpstr>
      <vt:lpstr>Policy &amp; Procedure Reminders cont.</vt:lpstr>
      <vt:lpstr>Vendor Updates</vt:lpstr>
      <vt:lpstr>Workday Updates</vt:lpstr>
      <vt:lpstr>Questions?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Samantha Dang</cp:lastModifiedBy>
  <cp:revision>350</cp:revision>
  <dcterms:created xsi:type="dcterms:W3CDTF">2014-10-14T00:51:43Z</dcterms:created>
  <dcterms:modified xsi:type="dcterms:W3CDTF">2026-04-28T01:13:20Z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0x010100395DADE0513A4C46B1F1BAB7F5121D9E</vt:lpwstr>
  </property>
  <property fmtid="{D5CDD505-2E9C-101B-9397-08002B2CF9AE}" pid="3" name="MediaServiceImageTags">
    <vt:lpwstr/>
  </property>
</Properties>
</file>