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8" r:id="rId4"/>
    <p:sldMasterId id="2147483669" r:id="rId5"/>
    <p:sldMasterId id="2147483670" r:id="rId6"/>
  </p:sldMasterIdLst>
  <p:notesMasterIdLst>
    <p:notesMasterId r:id="rId1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9144000" cy="5143500" type="screen16x9"/>
  <p:notesSz cx="6858000" cy="9144000"/>
  <p:embeddedFontLst>
    <p:embeddedFont>
      <p:font typeface="Encode Sans" panose="020B0604020202020204" charset="0"/>
      <p:regular r:id="rId17"/>
      <p:bold r:id="rId18"/>
    </p:embeddedFont>
    <p:embeddedFont>
      <p:font typeface="Encode Sans Black" panose="020B0604020202020204" charset="0"/>
      <p:bold r:id="rId19"/>
    </p:embeddedFont>
    <p:embeddedFont>
      <p:font typeface="Encode Sans Medium" panose="020B0604020202020204" charset="0"/>
      <p:regular r:id="rId20"/>
      <p:bold r:id="rId21"/>
    </p:embeddedFont>
    <p:embeddedFont>
      <p:font typeface="Encode Sans SemiBold" panose="020B0604020202020204" charset="0"/>
      <p:regular r:id="rId22"/>
      <p:bold r:id="rId23"/>
    </p:embeddedFont>
    <p:embeddedFont>
      <p:font typeface="Merriweather Sans" pitchFamily="2" charset="0"/>
      <p:regular r:id="rId24"/>
      <p:bold r:id="rId25"/>
      <p:italic r:id="rId26"/>
      <p:boldItalic r:id="rId27"/>
    </p:embeddedFont>
    <p:embeddedFont>
      <p:font typeface="Open Sans" panose="020B0606030504020204" pitchFamily="34" charset="0"/>
      <p:regular r:id="rId28"/>
      <p:bold r:id="rId29"/>
      <p:italic r:id="rId30"/>
      <p:boldItalic r:id="rId31"/>
    </p:embeddedFont>
    <p:embeddedFont>
      <p:font typeface="Open Sans Light" panose="020B0306030504020204" pitchFamily="34" charset="0"/>
      <p:regular r:id="rId32"/>
      <p:bold r:id="rId33"/>
      <p:italic r:id="rId34"/>
      <p:boldItalic r:id="rId35"/>
    </p:embeddedFont>
    <p:embeddedFont>
      <p:font typeface="Open Sans Medium" panose="020B0604020202020204" charset="0"/>
      <p:regular r:id="rId36"/>
      <p:bold r:id="rId37"/>
      <p:italic r:id="rId38"/>
      <p:boldItalic r:id="rId39"/>
    </p:embeddedFont>
    <p:embeddedFont>
      <p:font typeface="Roboto" panose="02000000000000000000" pitchFamily="2" charset="0"/>
      <p:regular r:id="rId40"/>
      <p:bold r:id="rId41"/>
      <p:italic r:id="rId42"/>
      <p:boldItalic r:id="rId4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CD2B50-EC3C-4940-B0B3-90FF47A0C4F7}" v="1" dt="2026-05-04T22:37:43.2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9" Type="http://schemas.openxmlformats.org/officeDocument/2006/relationships/font" Target="fonts/font23.fntdata"/><Relationship Id="rId21" Type="http://schemas.openxmlformats.org/officeDocument/2006/relationships/font" Target="fonts/font5.fntdata"/><Relationship Id="rId34" Type="http://schemas.openxmlformats.org/officeDocument/2006/relationships/font" Target="fonts/font18.fntdata"/><Relationship Id="rId42" Type="http://schemas.openxmlformats.org/officeDocument/2006/relationships/font" Target="fonts/font26.fntdata"/><Relationship Id="rId47" Type="http://schemas.openxmlformats.org/officeDocument/2006/relationships/tableStyles" Target="tableStyles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9" Type="http://schemas.openxmlformats.org/officeDocument/2006/relationships/font" Target="fonts/font13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schemas.openxmlformats.org/officeDocument/2006/relationships/font" Target="fonts/font21.fntdata"/><Relationship Id="rId40" Type="http://schemas.openxmlformats.org/officeDocument/2006/relationships/font" Target="fonts/font24.fntdata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font" Target="fonts/font20.fntdata"/><Relationship Id="rId10" Type="http://schemas.openxmlformats.org/officeDocument/2006/relationships/slide" Target="slides/slide4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font" Target="fonts/font19.fntdata"/><Relationship Id="rId43" Type="http://schemas.openxmlformats.org/officeDocument/2006/relationships/font" Target="fonts/font27.fntdata"/><Relationship Id="rId48" Type="http://schemas.microsoft.com/office/2015/10/relationships/revisionInfo" Target="revisionInfo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font" Target="fonts/font17.fntdata"/><Relationship Id="rId38" Type="http://schemas.openxmlformats.org/officeDocument/2006/relationships/font" Target="fonts/font22.fntdata"/><Relationship Id="rId46" Type="http://schemas.openxmlformats.org/officeDocument/2006/relationships/theme" Target="theme/theme1.xml"/><Relationship Id="rId20" Type="http://schemas.openxmlformats.org/officeDocument/2006/relationships/font" Target="fonts/font4.fntdata"/><Relationship Id="rId41" Type="http://schemas.openxmlformats.org/officeDocument/2006/relationships/font" Target="fonts/font2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309473977e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g3309473977e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309473977e_0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g3309473977e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309473977e_0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g3309473977e_0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309473977e_0_3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g3309473977e_0_3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98d9661b90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g398d9661b90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67b98f2171_0_4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g367b98f2171_0_4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98d9661b90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https://hr.uw.edu/hybridwork/telework-policies-and-agreements/international-remote-work-for-staff-and-student-employees</a:t>
            </a:r>
            <a:endParaRPr/>
          </a:p>
        </p:txBody>
      </p:sp>
      <p:sp>
        <p:nvSpPr>
          <p:cNvPr id="165" name="Google Shape;165;g398d9661b90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98d9661b90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g398d9661b90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a4b5eeae18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g3a4b5eeae18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bg>
      <p:bgPr>
        <a:solidFill>
          <a:schemeClr val="dk2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/>
          <p:nvPr/>
        </p:nvSpPr>
        <p:spPr>
          <a:xfrm>
            <a:off x="7923536" y="-2660"/>
            <a:ext cx="1220388" cy="3411537"/>
          </a:xfrm>
          <a:custGeom>
            <a:avLst/>
            <a:gdLst/>
            <a:ahLst/>
            <a:cxnLst/>
            <a:rect l="l" t="t" r="r" b="b"/>
            <a:pathLst>
              <a:path w="998272" h="3718296" extrusionOk="0">
                <a:moveTo>
                  <a:pt x="0" y="0"/>
                </a:moveTo>
                <a:lnTo>
                  <a:pt x="998272" y="1164"/>
                </a:lnTo>
                <a:lnTo>
                  <a:pt x="998272" y="37182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l="-202032" t="-50069" r="-541138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2" name="Google Shape;5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74698" y="152243"/>
            <a:ext cx="651977" cy="440688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3"/>
          <p:cNvSpPr>
            <a:spLocks noGrp="1"/>
          </p:cNvSpPr>
          <p:nvPr>
            <p:ph type="pic" idx="2"/>
          </p:nvPr>
        </p:nvSpPr>
        <p:spPr>
          <a:xfrm>
            <a:off x="0" y="0"/>
            <a:ext cx="8921700" cy="27861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54" name="Google Shape;54;p13"/>
          <p:cNvSpPr txBox="1">
            <a:spLocks noGrp="1"/>
          </p:cNvSpPr>
          <p:nvPr>
            <p:ph type="title"/>
          </p:nvPr>
        </p:nvSpPr>
        <p:spPr>
          <a:xfrm>
            <a:off x="671756" y="3294389"/>
            <a:ext cx="7985100" cy="10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Encode Sans Black"/>
              <a:buNone/>
              <a:defRPr sz="4000" b="1" i="0" u="none" strike="noStrike" cap="none">
                <a:solidFill>
                  <a:schemeClr val="lt2"/>
                </a:solidFill>
                <a:latin typeface="Encode Sans Black"/>
                <a:ea typeface="Encode Sans Black"/>
                <a:cs typeface="Encode Sans Black"/>
                <a:sym typeface="Encode Sans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>
            <a:endParaRPr/>
          </a:p>
        </p:txBody>
      </p:sp>
      <p:pic>
        <p:nvPicPr>
          <p:cNvPr id="55" name="Google Shape;55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84225" y="4845056"/>
            <a:ext cx="1807369" cy="1214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bg>
      <p:bgPr>
        <a:solidFill>
          <a:schemeClr val="dk2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5"/>
          <p:cNvSpPr/>
          <p:nvPr/>
        </p:nvSpPr>
        <p:spPr>
          <a:xfrm>
            <a:off x="7923536" y="-2660"/>
            <a:ext cx="1220388" cy="3411537"/>
          </a:xfrm>
          <a:custGeom>
            <a:avLst/>
            <a:gdLst/>
            <a:ahLst/>
            <a:cxnLst/>
            <a:rect l="l" t="t" r="r" b="b"/>
            <a:pathLst>
              <a:path w="998272" h="3718296" extrusionOk="0">
                <a:moveTo>
                  <a:pt x="0" y="0"/>
                </a:moveTo>
                <a:lnTo>
                  <a:pt x="998272" y="1164"/>
                </a:lnTo>
                <a:lnTo>
                  <a:pt x="998272" y="37182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l="-202032" t="-50069" r="-541138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9" name="Google Shape;59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74698" y="152243"/>
            <a:ext cx="651977" cy="440688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5"/>
          <p:cNvSpPr>
            <a:spLocks noGrp="1"/>
          </p:cNvSpPr>
          <p:nvPr>
            <p:ph type="pic" idx="2"/>
          </p:nvPr>
        </p:nvSpPr>
        <p:spPr>
          <a:xfrm>
            <a:off x="0" y="0"/>
            <a:ext cx="8921700" cy="27861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1" name="Google Shape;61;p15"/>
          <p:cNvSpPr txBox="1">
            <a:spLocks noGrp="1"/>
          </p:cNvSpPr>
          <p:nvPr>
            <p:ph type="title"/>
          </p:nvPr>
        </p:nvSpPr>
        <p:spPr>
          <a:xfrm>
            <a:off x="671756" y="3294389"/>
            <a:ext cx="7985100" cy="10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Encode Sans Black"/>
              <a:buNone/>
              <a:defRPr sz="4000" b="1" i="0" u="none" strike="noStrike" cap="none">
                <a:solidFill>
                  <a:schemeClr val="lt2"/>
                </a:solidFill>
                <a:latin typeface="Encode Sans Black"/>
                <a:ea typeface="Encode Sans Black"/>
                <a:cs typeface="Encode Sans Black"/>
                <a:sym typeface="Encode Sans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pic>
        <p:nvPicPr>
          <p:cNvPr id="62" name="Google Shape;62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84225" y="4845056"/>
            <a:ext cx="1807369" cy="1214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+ Subheader + Content">
  <p:cSld name="Header + Subheader + Conten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/>
          <p:nvPr/>
        </p:nvSpPr>
        <p:spPr>
          <a:xfrm>
            <a:off x="8145728" y="-2659"/>
            <a:ext cx="998272" cy="2788722"/>
          </a:xfrm>
          <a:custGeom>
            <a:avLst/>
            <a:gdLst/>
            <a:ahLst/>
            <a:cxnLst/>
            <a:rect l="l" t="t" r="r" b="b"/>
            <a:pathLst>
              <a:path w="998272" h="3718296" extrusionOk="0">
                <a:moveTo>
                  <a:pt x="0" y="0"/>
                </a:moveTo>
                <a:lnTo>
                  <a:pt x="998272" y="1164"/>
                </a:lnTo>
                <a:lnTo>
                  <a:pt x="998272" y="37182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l="-202032" t="-50069" r="-541138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5" name="Google Shape;65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72243" y="152243"/>
            <a:ext cx="503818" cy="340544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6"/>
          <p:cNvSpPr txBox="1">
            <a:spLocks noGrp="1"/>
          </p:cNvSpPr>
          <p:nvPr>
            <p:ph type="title"/>
          </p:nvPr>
        </p:nvSpPr>
        <p:spPr>
          <a:xfrm>
            <a:off x="671757" y="273802"/>
            <a:ext cx="7348200" cy="7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Encode Sans Black"/>
              <a:buNone/>
              <a:defRPr sz="2800" b="1" i="0" u="none" strike="noStrike" cap="none">
                <a:solidFill>
                  <a:schemeClr val="lt2"/>
                </a:solidFill>
                <a:latin typeface="Encode Sans Black"/>
                <a:ea typeface="Encode Sans Black"/>
                <a:cs typeface="Encode Sans Black"/>
                <a:sym typeface="Encode Sans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7" name="Google Shape;67;p16"/>
          <p:cNvSpPr txBox="1">
            <a:spLocks noGrp="1"/>
          </p:cNvSpPr>
          <p:nvPr>
            <p:ph type="body" idx="1"/>
          </p:nvPr>
        </p:nvSpPr>
        <p:spPr>
          <a:xfrm>
            <a:off x="671757" y="1298000"/>
            <a:ext cx="7653000" cy="3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>
              <a:spcBef>
                <a:spcPts val="560"/>
              </a:spcBef>
              <a:spcAft>
                <a:spcPts val="0"/>
              </a:spcAft>
              <a:buClr>
                <a:srgbClr val="E8D3A2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E8D3A2"/>
                </a:solidFill>
                <a:latin typeface="Encode Sans Black"/>
                <a:ea typeface="Encode Sans Black"/>
                <a:cs typeface="Encode Sans Black"/>
                <a:sym typeface="Encode Sans Black"/>
              </a:defRPr>
            </a:lvl2pPr>
            <a:lvl3pPr marL="1371600" marR="0" lvl="2" indent="-228600" algn="l">
              <a:spcBef>
                <a:spcPts val="480"/>
              </a:spcBef>
              <a:spcAft>
                <a:spcPts val="0"/>
              </a:spcAft>
              <a:buClr>
                <a:srgbClr val="E8D3A2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E8D3A2"/>
                </a:solidFill>
                <a:latin typeface="Encode Sans Black"/>
                <a:ea typeface="Encode Sans Black"/>
                <a:cs typeface="Encode Sans Black"/>
                <a:sym typeface="Encode Sans Black"/>
              </a:defRPr>
            </a:lvl3pPr>
            <a:lvl4pPr marL="1828800" marR="0" lvl="3" indent="-228600" algn="l">
              <a:spcBef>
                <a:spcPts val="400"/>
              </a:spcBef>
              <a:spcAft>
                <a:spcPts val="0"/>
              </a:spcAft>
              <a:buClr>
                <a:srgbClr val="E8D3A2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E8D3A2"/>
                </a:solidFill>
                <a:latin typeface="Encode Sans Black"/>
                <a:ea typeface="Encode Sans Black"/>
                <a:cs typeface="Encode Sans Black"/>
                <a:sym typeface="Encode Sans Black"/>
              </a:defRPr>
            </a:lvl4pPr>
            <a:lvl5pPr marL="2286000" marR="0" lvl="4" indent="-228600" algn="l">
              <a:spcBef>
                <a:spcPts val="400"/>
              </a:spcBef>
              <a:spcAft>
                <a:spcPts val="0"/>
              </a:spcAft>
              <a:buClr>
                <a:srgbClr val="E8D3A2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E8D3A2"/>
                </a:solidFill>
                <a:latin typeface="Encode Sans Black"/>
                <a:ea typeface="Encode Sans Black"/>
                <a:cs typeface="Encode Sans Black"/>
                <a:sym typeface="Encode Sans Black"/>
              </a:defRPr>
            </a:lvl5pPr>
            <a:lvl6pPr marL="2743200" marR="0" lvl="5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8" name="Google Shape;68;p16"/>
          <p:cNvSpPr txBox="1">
            <a:spLocks noGrp="1"/>
          </p:cNvSpPr>
          <p:nvPr>
            <p:ph type="body" idx="2"/>
          </p:nvPr>
        </p:nvSpPr>
        <p:spPr>
          <a:xfrm>
            <a:off x="659305" y="1881747"/>
            <a:ext cx="8084700" cy="27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42900" algn="l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˃"/>
              <a:defRPr sz="18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Encode Sans Black"/>
              <a:buChar char="&gt;"/>
              <a:defRPr sz="18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˃"/>
              <a:defRPr sz="18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Encode Sans Black"/>
              <a:buChar char="&gt;"/>
              <a:defRPr sz="18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pic>
        <p:nvPicPr>
          <p:cNvPr id="69" name="Google Shape;69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84225" y="4845056"/>
            <a:ext cx="1807369" cy="1214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+ Content">
  <p:cSld name="Header + Content">
    <p:bg>
      <p:bgPr>
        <a:solidFill>
          <a:schemeClr val="dk2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7"/>
          <p:cNvSpPr/>
          <p:nvPr/>
        </p:nvSpPr>
        <p:spPr>
          <a:xfrm>
            <a:off x="8145728" y="-2659"/>
            <a:ext cx="998272" cy="2788722"/>
          </a:xfrm>
          <a:custGeom>
            <a:avLst/>
            <a:gdLst/>
            <a:ahLst/>
            <a:cxnLst/>
            <a:rect l="l" t="t" r="r" b="b"/>
            <a:pathLst>
              <a:path w="998272" h="3718296" extrusionOk="0">
                <a:moveTo>
                  <a:pt x="0" y="0"/>
                </a:moveTo>
                <a:lnTo>
                  <a:pt x="998272" y="1164"/>
                </a:lnTo>
                <a:lnTo>
                  <a:pt x="998272" y="37182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l="-202032" t="-50069" r="-541138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72" name="Google Shape;72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72243" y="152243"/>
            <a:ext cx="503818" cy="340544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7"/>
          <p:cNvSpPr txBox="1">
            <a:spLocks noGrp="1"/>
          </p:cNvSpPr>
          <p:nvPr>
            <p:ph type="title"/>
          </p:nvPr>
        </p:nvSpPr>
        <p:spPr>
          <a:xfrm>
            <a:off x="671757" y="273802"/>
            <a:ext cx="7348200" cy="7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Encode Sans Black"/>
              <a:buNone/>
              <a:defRPr sz="2800" b="1" i="0" u="none" strike="noStrike" cap="none">
                <a:solidFill>
                  <a:schemeClr val="lt2"/>
                </a:solidFill>
                <a:latin typeface="Encode Sans Black"/>
                <a:ea typeface="Encode Sans Black"/>
                <a:cs typeface="Encode Sans Black"/>
                <a:sym typeface="Encode Sans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4" name="Google Shape;74;p17"/>
          <p:cNvSpPr txBox="1">
            <a:spLocks noGrp="1"/>
          </p:cNvSpPr>
          <p:nvPr>
            <p:ph type="body" idx="1"/>
          </p:nvPr>
        </p:nvSpPr>
        <p:spPr>
          <a:xfrm>
            <a:off x="659305" y="1428064"/>
            <a:ext cx="7913100" cy="30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42900" algn="l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˃"/>
              <a:defRPr sz="18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Encode Sans Black"/>
              <a:buChar char="&gt;"/>
              <a:defRPr sz="18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˃"/>
              <a:defRPr sz="18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Encode Sans Black"/>
              <a:buChar char="&gt;"/>
              <a:defRPr sz="18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pic>
        <p:nvPicPr>
          <p:cNvPr id="75" name="Google Shape;75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84225" y="4845056"/>
            <a:ext cx="1807369" cy="1214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+ Graphic">
  <p:cSld name="Header + Graphic">
    <p:bg>
      <p:bgPr>
        <a:solidFill>
          <a:schemeClr val="dk2"/>
        </a:solid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8"/>
          <p:cNvSpPr/>
          <p:nvPr/>
        </p:nvSpPr>
        <p:spPr>
          <a:xfrm>
            <a:off x="8145728" y="-2659"/>
            <a:ext cx="998272" cy="2788722"/>
          </a:xfrm>
          <a:custGeom>
            <a:avLst/>
            <a:gdLst/>
            <a:ahLst/>
            <a:cxnLst/>
            <a:rect l="l" t="t" r="r" b="b"/>
            <a:pathLst>
              <a:path w="998272" h="3718296" extrusionOk="0">
                <a:moveTo>
                  <a:pt x="0" y="0"/>
                </a:moveTo>
                <a:lnTo>
                  <a:pt x="998272" y="1164"/>
                </a:lnTo>
                <a:lnTo>
                  <a:pt x="998272" y="37182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l="-202032" t="-50069" r="-541138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78" name="Google Shape;78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72243" y="152243"/>
            <a:ext cx="503818" cy="340544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>
            <a:off x="671757" y="273802"/>
            <a:ext cx="7348200" cy="7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Encode Sans Black"/>
              <a:buNone/>
              <a:defRPr sz="2800" b="1" i="0" u="none" strike="noStrike" cap="none">
                <a:solidFill>
                  <a:schemeClr val="lt2"/>
                </a:solidFill>
                <a:latin typeface="Encode Sans Black"/>
                <a:ea typeface="Encode Sans Black"/>
                <a:cs typeface="Encode Sans Black"/>
                <a:sym typeface="Encode Sans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body" idx="1"/>
          </p:nvPr>
        </p:nvSpPr>
        <p:spPr>
          <a:xfrm>
            <a:off x="671757" y="1351690"/>
            <a:ext cx="7705500" cy="28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body" idx="2"/>
          </p:nvPr>
        </p:nvSpPr>
        <p:spPr>
          <a:xfrm>
            <a:off x="671757" y="4421981"/>
            <a:ext cx="77055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>
              <a:spcBef>
                <a:spcPts val="28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Encode Sans Black"/>
              <a:buNone/>
              <a:defRPr sz="18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Encode Sans Black"/>
              <a:buNone/>
              <a:defRPr sz="18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pic>
        <p:nvPicPr>
          <p:cNvPr id="82" name="Google Shape;82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84225" y="4845056"/>
            <a:ext cx="1807369" cy="1214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+ Subheader + Content">
  <p:cSld name="Header + Subheader + Conten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0"/>
          <p:cNvSpPr txBox="1">
            <a:spLocks noGrp="1"/>
          </p:cNvSpPr>
          <p:nvPr>
            <p:ph type="body" idx="1"/>
          </p:nvPr>
        </p:nvSpPr>
        <p:spPr>
          <a:xfrm>
            <a:off x="659305" y="1740180"/>
            <a:ext cx="8197200" cy="23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>
              <a:spcBef>
                <a:spcPts val="480"/>
              </a:spcBef>
              <a:spcAft>
                <a:spcPts val="0"/>
              </a:spcAft>
              <a:buClr>
                <a:srgbClr val="4B2E83"/>
              </a:buClr>
              <a:buSzPts val="2400"/>
              <a:buFont typeface="Merriweather Sans"/>
              <a:buChar char="&gt;"/>
              <a:defRPr sz="2400" b="1" i="0" u="none" strike="noStrike" cap="none">
                <a:solidFill>
                  <a:srgbClr val="4B2E8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55600" algn="l">
              <a:spcBef>
                <a:spcPts val="400"/>
              </a:spcBef>
              <a:spcAft>
                <a:spcPts val="0"/>
              </a:spcAft>
              <a:buClr>
                <a:srgbClr val="4B2E83"/>
              </a:buClr>
              <a:buSzPts val="2000"/>
              <a:buFont typeface="Arial"/>
              <a:buChar char="–"/>
              <a:defRPr sz="2000" b="1" i="0" u="none" strike="noStrike" cap="none">
                <a:solidFill>
                  <a:srgbClr val="4B2E83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42900" algn="l">
              <a:spcBef>
                <a:spcPts val="360"/>
              </a:spcBef>
              <a:spcAft>
                <a:spcPts val="0"/>
              </a:spcAft>
              <a:buClr>
                <a:srgbClr val="4B2E83"/>
              </a:buClr>
              <a:buSzPts val="1800"/>
              <a:buFont typeface="Merriweather Sans"/>
              <a:buChar char="&gt;"/>
              <a:defRPr sz="1800" b="1" i="0" u="none" strike="noStrike" cap="none">
                <a:solidFill>
                  <a:srgbClr val="4B2E83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30200" algn="l">
              <a:spcBef>
                <a:spcPts val="320"/>
              </a:spcBef>
              <a:spcAft>
                <a:spcPts val="0"/>
              </a:spcAft>
              <a:buClr>
                <a:srgbClr val="4B2E83"/>
              </a:buClr>
              <a:buSzPts val="1600"/>
              <a:buFont typeface="Arial"/>
              <a:buChar char="–"/>
              <a:defRPr sz="1600" b="1" i="0" u="none" strike="noStrike" cap="none">
                <a:solidFill>
                  <a:srgbClr val="4B2E83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>
              <a:spcBef>
                <a:spcPts val="280"/>
              </a:spcBef>
              <a:spcAft>
                <a:spcPts val="0"/>
              </a:spcAft>
              <a:buClr>
                <a:srgbClr val="4B2E83"/>
              </a:buClr>
              <a:buSzPts val="1400"/>
              <a:buFont typeface="Merriweather Sans"/>
              <a:buChar char="&gt;"/>
              <a:defRPr sz="1400" b="1" i="0" u="none" strike="noStrike" cap="none">
                <a:solidFill>
                  <a:srgbClr val="4B2E83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7" name="Google Shape;87;p20"/>
          <p:cNvSpPr txBox="1">
            <a:spLocks noGrp="1"/>
          </p:cNvSpPr>
          <p:nvPr>
            <p:ph type="body" idx="2"/>
          </p:nvPr>
        </p:nvSpPr>
        <p:spPr>
          <a:xfrm>
            <a:off x="671757" y="1298000"/>
            <a:ext cx="8184600" cy="3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4B2E83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B2E8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>
              <a:spcBef>
                <a:spcPts val="560"/>
              </a:spcBef>
              <a:spcAft>
                <a:spcPts val="0"/>
              </a:spcAft>
              <a:buClr>
                <a:srgbClr val="E8D3A2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E8D3A2"/>
                </a:solidFill>
                <a:latin typeface="Encode Sans Black"/>
                <a:ea typeface="Encode Sans Black"/>
                <a:cs typeface="Encode Sans Black"/>
                <a:sym typeface="Encode Sans Black"/>
              </a:defRPr>
            </a:lvl2pPr>
            <a:lvl3pPr marL="1371600" marR="0" lvl="2" indent="-228600" algn="l">
              <a:spcBef>
                <a:spcPts val="480"/>
              </a:spcBef>
              <a:spcAft>
                <a:spcPts val="0"/>
              </a:spcAft>
              <a:buClr>
                <a:srgbClr val="E8D3A2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E8D3A2"/>
                </a:solidFill>
                <a:latin typeface="Encode Sans Black"/>
                <a:ea typeface="Encode Sans Black"/>
                <a:cs typeface="Encode Sans Black"/>
                <a:sym typeface="Encode Sans Black"/>
              </a:defRPr>
            </a:lvl3pPr>
            <a:lvl4pPr marL="1828800" marR="0" lvl="3" indent="-228600" algn="l">
              <a:spcBef>
                <a:spcPts val="400"/>
              </a:spcBef>
              <a:spcAft>
                <a:spcPts val="0"/>
              </a:spcAft>
              <a:buClr>
                <a:srgbClr val="E8D3A2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E8D3A2"/>
                </a:solidFill>
                <a:latin typeface="Encode Sans Black"/>
                <a:ea typeface="Encode Sans Black"/>
                <a:cs typeface="Encode Sans Black"/>
                <a:sym typeface="Encode Sans Black"/>
              </a:defRPr>
            </a:lvl4pPr>
            <a:lvl5pPr marL="2286000" marR="0" lvl="4" indent="-228600" algn="l">
              <a:spcBef>
                <a:spcPts val="400"/>
              </a:spcBef>
              <a:spcAft>
                <a:spcPts val="0"/>
              </a:spcAft>
              <a:buClr>
                <a:srgbClr val="E8D3A2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E8D3A2"/>
                </a:solidFill>
                <a:latin typeface="Encode Sans Black"/>
                <a:ea typeface="Encode Sans Black"/>
                <a:cs typeface="Encode Sans Black"/>
                <a:sym typeface="Encode Sans Black"/>
              </a:defRPr>
            </a:lvl5pPr>
            <a:lvl6pPr marL="2743200" marR="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88" name="Google Shape;88;p20" descr="W Logo_Purple_2685_HEX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72400" y="4282821"/>
            <a:ext cx="1028700" cy="692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4700" y="1038023"/>
            <a:ext cx="592169" cy="51697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20"/>
          <p:cNvSpPr txBox="1">
            <a:spLocks noGrp="1"/>
          </p:cNvSpPr>
          <p:nvPr>
            <p:ph type="title"/>
          </p:nvPr>
        </p:nvSpPr>
        <p:spPr>
          <a:xfrm>
            <a:off x="671756" y="273844"/>
            <a:ext cx="8184600" cy="7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Clr>
                <a:srgbClr val="4B2E83"/>
              </a:buClr>
              <a:buSzPts val="3000"/>
              <a:buFont typeface="Encode Sans Black"/>
              <a:buNone/>
              <a:defRPr sz="3000" b="1" i="0" u="none" strike="noStrike" cap="none">
                <a:solidFill>
                  <a:srgbClr val="4B2E83"/>
                </a:solidFill>
                <a:latin typeface="Encode Sans Black"/>
                <a:ea typeface="Encode Sans Black"/>
                <a:cs typeface="Encode Sans Black"/>
                <a:sym typeface="Encode Sans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9463" y="3130271"/>
            <a:ext cx="1200151" cy="104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21" descr="W Logo_Purple_2685_HEX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72400" y="4282821"/>
            <a:ext cx="1028700" cy="692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21" descr="Wordmark_center_Purple_HEX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2039" y="951985"/>
            <a:ext cx="1818972" cy="122531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21"/>
          <p:cNvSpPr txBox="1">
            <a:spLocks noGrp="1"/>
          </p:cNvSpPr>
          <p:nvPr>
            <p:ph type="title"/>
          </p:nvPr>
        </p:nvSpPr>
        <p:spPr>
          <a:xfrm>
            <a:off x="671757" y="1148954"/>
            <a:ext cx="6972300" cy="19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Clr>
                <a:srgbClr val="4B2E83"/>
              </a:buClr>
              <a:buSzPts val="5000"/>
              <a:buFont typeface="Encode Sans Black"/>
              <a:buNone/>
              <a:defRPr sz="5000" b="1" i="0" u="none" strike="noStrike" cap="none">
                <a:solidFill>
                  <a:srgbClr val="4B2E83"/>
                </a:solidFill>
                <a:latin typeface="Encode Sans Black"/>
                <a:ea typeface="Encode Sans Black"/>
                <a:cs typeface="Encode Sans Black"/>
                <a:sym typeface="Encode Sans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+ Content">
  <p:cSld name="Header + Content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2"/>
          <p:cNvSpPr txBox="1">
            <a:spLocks noGrp="1"/>
          </p:cNvSpPr>
          <p:nvPr>
            <p:ph type="body" idx="1"/>
          </p:nvPr>
        </p:nvSpPr>
        <p:spPr>
          <a:xfrm>
            <a:off x="659305" y="1302545"/>
            <a:ext cx="8196300" cy="277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>
              <a:spcBef>
                <a:spcPts val="480"/>
              </a:spcBef>
              <a:spcAft>
                <a:spcPts val="0"/>
              </a:spcAft>
              <a:buClr>
                <a:srgbClr val="4B2E83"/>
              </a:buClr>
              <a:buSzPts val="2400"/>
              <a:buFont typeface="Merriweather Sans"/>
              <a:buChar char="&gt;"/>
              <a:defRPr sz="2400" b="1" i="0" u="none" strike="noStrike" cap="none">
                <a:solidFill>
                  <a:srgbClr val="4B2E8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55600" algn="l">
              <a:spcBef>
                <a:spcPts val="400"/>
              </a:spcBef>
              <a:spcAft>
                <a:spcPts val="0"/>
              </a:spcAft>
              <a:buClr>
                <a:srgbClr val="4B2E83"/>
              </a:buClr>
              <a:buSzPts val="2000"/>
              <a:buFont typeface="Arial"/>
              <a:buChar char="–"/>
              <a:defRPr sz="2000" b="1" i="0" u="none" strike="noStrike" cap="none">
                <a:solidFill>
                  <a:srgbClr val="4B2E83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42900" algn="l">
              <a:spcBef>
                <a:spcPts val="360"/>
              </a:spcBef>
              <a:spcAft>
                <a:spcPts val="0"/>
              </a:spcAft>
              <a:buClr>
                <a:srgbClr val="4B2E83"/>
              </a:buClr>
              <a:buSzPts val="1800"/>
              <a:buFont typeface="Merriweather Sans"/>
              <a:buChar char="&gt;"/>
              <a:defRPr sz="1800" b="1" i="0" u="none" strike="noStrike" cap="none">
                <a:solidFill>
                  <a:srgbClr val="4B2E83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30200" algn="l">
              <a:spcBef>
                <a:spcPts val="320"/>
              </a:spcBef>
              <a:spcAft>
                <a:spcPts val="0"/>
              </a:spcAft>
              <a:buClr>
                <a:srgbClr val="4B2E83"/>
              </a:buClr>
              <a:buSzPts val="1600"/>
              <a:buFont typeface="Arial"/>
              <a:buChar char="–"/>
              <a:defRPr sz="1600" b="1" i="0" u="none" strike="noStrike" cap="none">
                <a:solidFill>
                  <a:srgbClr val="4B2E83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>
              <a:spcBef>
                <a:spcPts val="280"/>
              </a:spcBef>
              <a:spcAft>
                <a:spcPts val="0"/>
              </a:spcAft>
              <a:buClr>
                <a:srgbClr val="4B2E83"/>
              </a:buClr>
              <a:buSzPts val="1400"/>
              <a:buFont typeface="Merriweather Sans"/>
              <a:buChar char="&gt;"/>
              <a:defRPr sz="1400" b="1" i="0" u="none" strike="noStrike" cap="none">
                <a:solidFill>
                  <a:srgbClr val="4B2E83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98" name="Google Shape;98;p22" descr="W Logo_Purple_2685_HEX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72400" y="4282821"/>
            <a:ext cx="1028700" cy="692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4700" y="1038023"/>
            <a:ext cx="592169" cy="51697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22"/>
          <p:cNvSpPr txBox="1">
            <a:spLocks noGrp="1"/>
          </p:cNvSpPr>
          <p:nvPr>
            <p:ph type="title"/>
          </p:nvPr>
        </p:nvSpPr>
        <p:spPr>
          <a:xfrm>
            <a:off x="659305" y="278633"/>
            <a:ext cx="8196300" cy="7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ncode Sans Black"/>
              <a:buNone/>
              <a:defRPr sz="3000" b="1" i="0" u="none" strike="noStrike" cap="none">
                <a:solidFill>
                  <a:schemeClr val="dk1"/>
                </a:solidFill>
                <a:latin typeface="Encode Sans Black"/>
                <a:ea typeface="Encode Sans Black"/>
                <a:cs typeface="Encode Sans Black"/>
                <a:sym typeface="Encode Sans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+ Graphic">
  <p:cSld name="Header + Graphic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3"/>
          <p:cNvSpPr>
            <a:spLocks noGrp="1"/>
          </p:cNvSpPr>
          <p:nvPr>
            <p:ph type="chart" idx="2"/>
          </p:nvPr>
        </p:nvSpPr>
        <p:spPr>
          <a:xfrm>
            <a:off x="766763" y="1302544"/>
            <a:ext cx="8021700" cy="274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480"/>
              </a:spcBef>
              <a:spcAft>
                <a:spcPts val="0"/>
              </a:spcAft>
              <a:buClr>
                <a:srgbClr val="4B2E83"/>
              </a:buClr>
              <a:buSzPts val="2400"/>
              <a:buFont typeface="Arial"/>
              <a:buNone/>
              <a:defRPr sz="2400" b="0" i="1" u="none" strike="noStrike" cap="none">
                <a:solidFill>
                  <a:srgbClr val="4B2E83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03" name="Google Shape;103;p23" descr="AngleBackground_gold_RGB.png"/>
          <p:cNvPicPr preferRelativeResize="0"/>
          <p:nvPr/>
        </p:nvPicPr>
        <p:blipFill rotWithShape="1">
          <a:blip r:embed="rId2">
            <a:alphaModFix/>
          </a:blip>
          <a:srcRect l="21046" t="2697" r="20732" b="93348"/>
          <a:stretch/>
        </p:blipFill>
        <p:spPr>
          <a:xfrm>
            <a:off x="182446" y="-2295526"/>
            <a:ext cx="9367956" cy="35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23" descr="W Logo_Purple_2685_HEX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72400" y="4282821"/>
            <a:ext cx="1028700" cy="692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4700" y="1038023"/>
            <a:ext cx="592169" cy="51697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23"/>
          <p:cNvSpPr txBox="1">
            <a:spLocks noGrp="1"/>
          </p:cNvSpPr>
          <p:nvPr>
            <p:ph type="title"/>
          </p:nvPr>
        </p:nvSpPr>
        <p:spPr>
          <a:xfrm>
            <a:off x="671756" y="278633"/>
            <a:ext cx="8116500" cy="7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ncode Sans Black"/>
              <a:buNone/>
              <a:defRPr sz="3000" b="1" i="0" u="none" strike="noStrike" cap="none">
                <a:solidFill>
                  <a:schemeClr val="dk1"/>
                </a:solidFill>
                <a:latin typeface="Encode Sans Black"/>
                <a:ea typeface="Encode Sans Black"/>
                <a:cs typeface="Encode Sans Black"/>
                <a:sym typeface="Encode Sans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9" descr="RainAngle-7502.png"/>
          <p:cNvPicPr preferRelativeResize="0"/>
          <p:nvPr/>
        </p:nvPicPr>
        <p:blipFill rotWithShape="1">
          <a:blip r:embed="rId6">
            <a:alphaModFix/>
          </a:blip>
          <a:srcRect l="22004" t="9712" r="21818" b="88694"/>
          <a:stretch/>
        </p:blipFill>
        <p:spPr>
          <a:xfrm>
            <a:off x="0" y="0"/>
            <a:ext cx="9144002" cy="14882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travelemergency@uw.edu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5" Type="http://schemas.openxmlformats.org/officeDocument/2006/relationships/hyperlink" Target="mailto:researchsecurity@uw.edu" TargetMode="External"/><Relationship Id="rId4" Type="http://schemas.openxmlformats.org/officeDocument/2006/relationships/hyperlink" Target="mailto:globaloperations@uw.edu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ashington.edu/globalaffairs/global-travelers/travelregistry/facstaff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236A"/>
        </a:soli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24" descr="Bulidings and river with sunset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24451" b="16613"/>
          <a:stretch/>
        </p:blipFill>
        <p:spPr>
          <a:xfrm>
            <a:off x="0" y="0"/>
            <a:ext cx="9144003" cy="3594451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112" name="Google Shape;112;p24"/>
          <p:cNvSpPr txBox="1">
            <a:spLocks noGrp="1"/>
          </p:cNvSpPr>
          <p:nvPr>
            <p:ph type="title"/>
          </p:nvPr>
        </p:nvSpPr>
        <p:spPr>
          <a:xfrm>
            <a:off x="579450" y="258046"/>
            <a:ext cx="7985100" cy="6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Encode Sans Black"/>
              <a:buNone/>
            </a:pPr>
            <a:r>
              <a:rPr lang="en" sz="3100"/>
              <a:t>UW Global Support</a:t>
            </a:r>
            <a:endParaRPr sz="3100"/>
          </a:p>
        </p:txBody>
      </p:sp>
      <p:sp>
        <p:nvSpPr>
          <p:cNvPr id="113" name="Google Shape;113;p24"/>
          <p:cNvSpPr txBox="1">
            <a:spLocks noGrp="1"/>
          </p:cNvSpPr>
          <p:nvPr>
            <p:ph type="title"/>
          </p:nvPr>
        </p:nvSpPr>
        <p:spPr>
          <a:xfrm>
            <a:off x="713325" y="3594450"/>
            <a:ext cx="6446700" cy="12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0">
                <a:latin typeface="Encode Sans SemiBold"/>
                <a:ea typeface="Encode Sans SemiBold"/>
                <a:cs typeface="Encode Sans SemiBold"/>
                <a:sym typeface="Encode Sans SemiBold"/>
              </a:rPr>
              <a:t>Maddie Macmath</a:t>
            </a:r>
            <a:endParaRPr sz="1500" b="0"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0">
                <a:solidFill>
                  <a:schemeClr val="lt1"/>
                </a:solidFill>
                <a:latin typeface="Encode Sans Medium"/>
                <a:ea typeface="Encode Sans Medium"/>
                <a:cs typeface="Encode Sans Medium"/>
                <a:sym typeface="Encode Sans Medium"/>
              </a:rPr>
              <a:t>Manager for Global Travel Health and Safety</a:t>
            </a:r>
            <a:endParaRPr sz="1500" b="0">
              <a:solidFill>
                <a:schemeClr val="lt1"/>
              </a:solidFill>
              <a:latin typeface="Encode Sans Medium"/>
              <a:ea typeface="Encode Sans Medium"/>
              <a:cs typeface="Encode Sans Medium"/>
              <a:sym typeface="Encode Sans Medium"/>
            </a:endParaRPr>
          </a:p>
        </p:txBody>
      </p:sp>
      <p:pic>
        <p:nvPicPr>
          <p:cNvPr id="114" name="Google Shape;114;p24" descr="W Global logo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65500" y="3757125"/>
            <a:ext cx="3268350" cy="100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5"/>
          <p:cNvSpPr txBox="1">
            <a:spLocks noGrp="1"/>
          </p:cNvSpPr>
          <p:nvPr>
            <p:ph type="title"/>
          </p:nvPr>
        </p:nvSpPr>
        <p:spPr>
          <a:xfrm>
            <a:off x="356775" y="4124950"/>
            <a:ext cx="8596200" cy="6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Encode Sans Black"/>
              <a:buNone/>
            </a:pPr>
            <a:r>
              <a:rPr lang="en" sz="2500"/>
              <a:t>Core Functions - Global Travel Health and Safety</a:t>
            </a:r>
            <a:endParaRPr sz="2500"/>
          </a:p>
        </p:txBody>
      </p:sp>
      <p:pic>
        <p:nvPicPr>
          <p:cNvPr id="119" name="Google Shape;119;p25" descr="Plane win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6592" b="16585"/>
          <a:stretch/>
        </p:blipFill>
        <p:spPr>
          <a:xfrm>
            <a:off x="0" y="0"/>
            <a:ext cx="9144003" cy="4072501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grpSp>
        <p:nvGrpSpPr>
          <p:cNvPr id="121" name="Google Shape;121;p25" descr="cycle icon"/>
          <p:cNvGrpSpPr/>
          <p:nvPr/>
        </p:nvGrpSpPr>
        <p:grpSpPr>
          <a:xfrm>
            <a:off x="2820225" y="891450"/>
            <a:ext cx="3175200" cy="3175200"/>
            <a:chOff x="2820225" y="891450"/>
            <a:chExt cx="3175200" cy="3175200"/>
          </a:xfrm>
        </p:grpSpPr>
        <p:sp>
          <p:nvSpPr>
            <p:cNvPr id="122" name="Google Shape;122;p25"/>
            <p:cNvSpPr/>
            <p:nvPr/>
          </p:nvSpPr>
          <p:spPr>
            <a:xfrm rot="10800000">
              <a:off x="2820225" y="891450"/>
              <a:ext cx="3175200" cy="3175200"/>
            </a:xfrm>
            <a:prstGeom prst="blockArc">
              <a:avLst>
                <a:gd name="adj1" fmla="val 5399801"/>
                <a:gd name="adj2" fmla="val 3012680"/>
                <a:gd name="adj3" fmla="val 6939"/>
              </a:avLst>
            </a:prstGeom>
            <a:solidFill>
              <a:srgbClr val="D786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5"/>
            <p:cNvSpPr/>
            <p:nvPr/>
          </p:nvSpPr>
          <p:spPr>
            <a:xfrm rot="10800000">
              <a:off x="3175023" y="1179900"/>
              <a:ext cx="450600" cy="450600"/>
            </a:xfrm>
            <a:prstGeom prst="rtTriangle">
              <a:avLst/>
            </a:prstGeom>
            <a:solidFill>
              <a:srgbClr val="D786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" name="Google Shape;130;p25" descr="Travel Registration text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3741825" y="186377"/>
            <a:ext cx="1527754" cy="1652930"/>
            <a:chOff x="3741684" y="249508"/>
            <a:chExt cx="1446600" cy="1593647"/>
          </a:xfrm>
        </p:grpSpPr>
        <p:sp>
          <p:nvSpPr>
            <p:cNvPr id="131" name="Google Shape;131;p25"/>
            <p:cNvSpPr/>
            <p:nvPr/>
          </p:nvSpPr>
          <p:spPr>
            <a:xfrm>
              <a:off x="3741684" y="624555"/>
              <a:ext cx="1446600" cy="1218600"/>
            </a:xfrm>
            <a:prstGeom prst="rect">
              <a:avLst/>
            </a:prstGeom>
            <a:solidFill>
              <a:srgbClr val="701C7F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Create awareness of global footprint; monitoring of global events</a:t>
              </a:r>
              <a:endParaRPr sz="1300">
                <a:solidFill>
                  <a:srgbClr val="FFFFFF"/>
                </a:solidFill>
              </a:endParaRPr>
            </a:p>
          </p:txBody>
        </p:sp>
        <p:sp>
          <p:nvSpPr>
            <p:cNvPr id="132" name="Google Shape;132;p25"/>
            <p:cNvSpPr/>
            <p:nvPr/>
          </p:nvSpPr>
          <p:spPr>
            <a:xfrm>
              <a:off x="3741684" y="249508"/>
              <a:ext cx="1446600" cy="443400"/>
            </a:xfrm>
            <a:prstGeom prst="round1Rect">
              <a:avLst>
                <a:gd name="adj" fmla="val 50000"/>
              </a:avLst>
            </a:prstGeom>
            <a:solidFill>
              <a:srgbClr val="561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 b="1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Travel Registration</a:t>
              </a:r>
              <a:endParaRPr sz="1300" b="1">
                <a:solidFill>
                  <a:srgbClr val="FFFFFF"/>
                </a:solidFill>
              </a:endParaRPr>
            </a:p>
          </p:txBody>
        </p:sp>
      </p:grpSp>
      <p:grpSp>
        <p:nvGrpSpPr>
          <p:cNvPr id="124" name="Google Shape;124;p25" descr="Emergency response text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1379900" y="1839266"/>
            <a:ext cx="1951500" cy="1146555"/>
            <a:chOff x="1379900" y="1839325"/>
            <a:chExt cx="1951500" cy="1517610"/>
          </a:xfrm>
        </p:grpSpPr>
        <p:sp>
          <p:nvSpPr>
            <p:cNvPr id="125" name="Google Shape;125;p25"/>
            <p:cNvSpPr/>
            <p:nvPr/>
          </p:nvSpPr>
          <p:spPr>
            <a:xfrm>
              <a:off x="1379900" y="2198935"/>
              <a:ext cx="1951500" cy="1158000"/>
            </a:xfrm>
            <a:prstGeom prst="rect">
              <a:avLst/>
            </a:prstGeom>
            <a:solidFill>
              <a:srgbClr val="701C7F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 dirty="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24/7 Global Emergency Line (work with UWPD); rotation of Duty Officers</a:t>
              </a:r>
              <a:endParaRPr sz="1300" dirty="0">
                <a:solidFill>
                  <a:srgbClr val="FFFFFF"/>
                </a:solidFill>
              </a:endParaRPr>
            </a:p>
          </p:txBody>
        </p:sp>
        <p:sp>
          <p:nvSpPr>
            <p:cNvPr id="126" name="Google Shape;126;p25"/>
            <p:cNvSpPr/>
            <p:nvPr/>
          </p:nvSpPr>
          <p:spPr>
            <a:xfrm>
              <a:off x="1379900" y="1839325"/>
              <a:ext cx="1951500" cy="411300"/>
            </a:xfrm>
            <a:prstGeom prst="round1Rect">
              <a:avLst>
                <a:gd name="adj" fmla="val 50000"/>
              </a:avLst>
            </a:prstGeom>
            <a:solidFill>
              <a:srgbClr val="561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 b="1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Emergency Response</a:t>
              </a:r>
              <a:endParaRPr sz="1300" b="1">
                <a:solidFill>
                  <a:srgbClr val="FFFFFF"/>
                </a:solidFill>
              </a:endParaRPr>
            </a:p>
          </p:txBody>
        </p:sp>
      </p:grpSp>
      <p:grpSp>
        <p:nvGrpSpPr>
          <p:cNvPr id="127" name="Google Shape;127;p25" descr="Insurance text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5592425" y="1899600"/>
            <a:ext cx="1759842" cy="1533300"/>
            <a:chOff x="5592594" y="1899600"/>
            <a:chExt cx="1332306" cy="1533300"/>
          </a:xfrm>
        </p:grpSpPr>
        <p:sp>
          <p:nvSpPr>
            <p:cNvPr id="128" name="Google Shape;128;p25"/>
            <p:cNvSpPr/>
            <p:nvPr/>
          </p:nvSpPr>
          <p:spPr>
            <a:xfrm>
              <a:off x="5592594" y="2184600"/>
              <a:ext cx="1332300" cy="1248300"/>
            </a:xfrm>
            <a:prstGeom prst="rect">
              <a:avLst/>
            </a:prstGeom>
            <a:solidFill>
              <a:srgbClr val="701C7F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Ensure travelers have adequate coverage</a:t>
              </a:r>
              <a:endParaRPr sz="13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-Blanket Policy as of 2024</a:t>
              </a:r>
              <a:endParaRPr sz="13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-International SOS</a:t>
              </a:r>
              <a:endParaRPr sz="13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9" name="Google Shape;129;p25"/>
            <p:cNvSpPr/>
            <p:nvPr/>
          </p:nvSpPr>
          <p:spPr>
            <a:xfrm>
              <a:off x="5592600" y="1899600"/>
              <a:ext cx="1332300" cy="285000"/>
            </a:xfrm>
            <a:prstGeom prst="round1Rect">
              <a:avLst>
                <a:gd name="adj" fmla="val 50000"/>
              </a:avLst>
            </a:prstGeom>
            <a:solidFill>
              <a:srgbClr val="561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chemeClr val="lt2"/>
                  </a:solidFill>
                </a:rPr>
                <a:t>Insurance</a:t>
              </a:r>
              <a:endParaRPr b="1">
                <a:solidFill>
                  <a:schemeClr val="lt2"/>
                </a:solidFill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6"/>
          <p:cNvSpPr txBox="1">
            <a:spLocks noGrp="1"/>
          </p:cNvSpPr>
          <p:nvPr>
            <p:ph type="title"/>
          </p:nvPr>
        </p:nvSpPr>
        <p:spPr>
          <a:xfrm>
            <a:off x="3991752" y="218375"/>
            <a:ext cx="5175900" cy="7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4B2E83"/>
              </a:buClr>
              <a:buSzPts val="3000"/>
              <a:buFont typeface="Encode Sans Black"/>
              <a:buNone/>
            </a:pPr>
            <a:r>
              <a:rPr lang="en" sz="2100"/>
              <a:t>Pt. I: New! APS 75.1 Official Intl. Travel</a:t>
            </a:r>
            <a:endParaRPr sz="2100"/>
          </a:p>
        </p:txBody>
      </p:sp>
      <p:pic>
        <p:nvPicPr>
          <p:cNvPr id="139" name="Google Shape;139;p26" descr="Person walking on road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2990" b="2980"/>
          <a:stretch/>
        </p:blipFill>
        <p:spPr>
          <a:xfrm>
            <a:off x="0" y="0"/>
            <a:ext cx="3645901" cy="5143501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140" name="Google Shape;140;p26"/>
          <p:cNvSpPr txBox="1"/>
          <p:nvPr/>
        </p:nvSpPr>
        <p:spPr>
          <a:xfrm>
            <a:off x="3991751" y="967175"/>
            <a:ext cx="4439100" cy="3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000" tIns="48475" rIns="97000" bIns="484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</a:rPr>
              <a:t>What It Is: </a:t>
            </a:r>
            <a:r>
              <a:rPr lang="en" sz="1800">
                <a:solidFill>
                  <a:schemeClr val="dk1"/>
                </a:solidFill>
              </a:rPr>
              <a:t>Policy that requires online registration for official international travel undertaken by UW faculty, staff and other academic personnel. The APS primarily does three things: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141" name="Google Shape;141;p26"/>
          <p:cNvSpPr txBox="1"/>
          <p:nvPr/>
        </p:nvSpPr>
        <p:spPr>
          <a:xfrm>
            <a:off x="3924175" y="2405855"/>
            <a:ext cx="4689600" cy="28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000" tIns="48475" rIns="97000" bIns="48475" anchor="t" anchorCtr="0">
            <a:noAutofit/>
          </a:bodyPr>
          <a:lstStyle/>
          <a:p>
            <a:pPr marL="363787" lvl="0" indent="-33142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Defines </a:t>
            </a:r>
            <a:r>
              <a:rPr lang="en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‘official’</a:t>
            </a:r>
            <a:r>
              <a:rPr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international travel</a:t>
            </a:r>
            <a:br>
              <a:rPr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63787" lvl="0" indent="-33142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Outlines the </a:t>
            </a:r>
            <a:r>
              <a:rPr lang="en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Roles and Responsibilities</a:t>
            </a:r>
            <a:r>
              <a:rPr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of university units in administering the policy</a:t>
            </a:r>
            <a:br>
              <a:rPr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63787" lvl="0" indent="-33142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Provides requirements for registering official international travel and the submission of </a:t>
            </a:r>
            <a:r>
              <a:rPr lang="en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travel waivers</a:t>
            </a:r>
            <a:r>
              <a:rPr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for travel to high-risk destinations.</a:t>
            </a:r>
            <a:endParaRPr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63787" lvl="0" indent="-242525" algn="l" rtl="0">
              <a:spcBef>
                <a:spcPts val="382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7"/>
          <p:cNvSpPr txBox="1">
            <a:spLocks noGrp="1"/>
          </p:cNvSpPr>
          <p:nvPr>
            <p:ph type="title"/>
          </p:nvPr>
        </p:nvSpPr>
        <p:spPr>
          <a:xfrm>
            <a:off x="118727" y="159875"/>
            <a:ext cx="5175900" cy="7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4B2E83"/>
              </a:buClr>
              <a:buSzPts val="3000"/>
              <a:buFont typeface="Encode Sans Black"/>
              <a:buNone/>
            </a:pPr>
            <a:r>
              <a:rPr lang="en" sz="1800"/>
              <a:t>What Does This Look Like for the Traveler?</a:t>
            </a:r>
            <a:endParaRPr sz="1800"/>
          </a:p>
        </p:txBody>
      </p:sp>
      <p:pic>
        <p:nvPicPr>
          <p:cNvPr id="148" name="Google Shape;148;p27" descr="Screenshot of registration webpage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9950" y="1278825"/>
            <a:ext cx="5665149" cy="3681951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46" name="Google Shape;146;p27"/>
          <p:cNvSpPr txBox="1">
            <a:spLocks noGrp="1"/>
          </p:cNvSpPr>
          <p:nvPr>
            <p:ph type="body" idx="1"/>
          </p:nvPr>
        </p:nvSpPr>
        <p:spPr>
          <a:xfrm>
            <a:off x="6032050" y="1278825"/>
            <a:ext cx="2976900" cy="2317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279400" algn="l" rtl="0">
              <a:spcBef>
                <a:spcPts val="480"/>
              </a:spcBef>
              <a:spcAft>
                <a:spcPts val="0"/>
              </a:spcAft>
              <a:buSzPts val="1400"/>
              <a:buFont typeface="Open Sans Medium"/>
              <a:buChar char="●"/>
            </a:pPr>
            <a:r>
              <a:rPr lang="en" sz="1400" b="0">
                <a:latin typeface="Open Sans Medium"/>
                <a:ea typeface="Open Sans Medium"/>
                <a:cs typeface="Open Sans Medium"/>
                <a:sym typeface="Open Sans Medium"/>
              </a:rPr>
              <a:t>Registration takes just a few minutes</a:t>
            </a:r>
            <a:endParaRPr sz="1400" b="0">
              <a:latin typeface="Open Sans Medium"/>
              <a:ea typeface="Open Sans Medium"/>
              <a:cs typeface="Open Sans Medium"/>
              <a:sym typeface="Open Sans Medium"/>
            </a:endParaRPr>
          </a:p>
          <a:p>
            <a:pPr marL="342900" lvl="0" indent="-279400" algn="l" rtl="0">
              <a:spcBef>
                <a:spcPts val="480"/>
              </a:spcBef>
              <a:spcAft>
                <a:spcPts val="0"/>
              </a:spcAft>
              <a:buSzPts val="1400"/>
              <a:buFont typeface="Open Sans Medium"/>
              <a:buChar char="●"/>
            </a:pPr>
            <a:r>
              <a:rPr lang="en" sz="1400" b="0">
                <a:latin typeface="Open Sans Medium"/>
                <a:ea typeface="Open Sans Medium"/>
                <a:cs typeface="Open Sans Medium"/>
                <a:sym typeface="Open Sans Medium"/>
              </a:rPr>
              <a:t>Review information on accessing insurance</a:t>
            </a:r>
            <a:endParaRPr sz="1400" b="0">
              <a:latin typeface="Open Sans Medium"/>
              <a:ea typeface="Open Sans Medium"/>
              <a:cs typeface="Open Sans Medium"/>
              <a:sym typeface="Open Sans Medium"/>
            </a:endParaRPr>
          </a:p>
          <a:p>
            <a:pPr marL="342900" lvl="0" indent="-279400" algn="l" rtl="0">
              <a:spcBef>
                <a:spcPts val="480"/>
              </a:spcBef>
              <a:spcAft>
                <a:spcPts val="0"/>
              </a:spcAft>
              <a:buSzPts val="1400"/>
              <a:buFont typeface="Open Sans Medium"/>
              <a:buChar char="●"/>
            </a:pPr>
            <a:r>
              <a:rPr lang="en" sz="1400" b="0">
                <a:latin typeface="Open Sans Medium"/>
                <a:ea typeface="Open Sans Medium"/>
                <a:cs typeface="Open Sans Medium"/>
                <a:sym typeface="Open Sans Medium"/>
              </a:rPr>
              <a:t>Provide emergency contacts</a:t>
            </a:r>
            <a:endParaRPr sz="1400" b="0">
              <a:latin typeface="Open Sans Medium"/>
              <a:ea typeface="Open Sans Medium"/>
              <a:cs typeface="Open Sans Medium"/>
              <a:sym typeface="Open Sans Medium"/>
            </a:endParaRPr>
          </a:p>
          <a:p>
            <a:pPr marL="342900" lvl="0" indent="-279400" algn="l" rtl="0">
              <a:spcBef>
                <a:spcPts val="480"/>
              </a:spcBef>
              <a:spcAft>
                <a:spcPts val="0"/>
              </a:spcAft>
              <a:buSzPts val="1400"/>
              <a:buFont typeface="Open Sans Medium"/>
              <a:buChar char="●"/>
            </a:pPr>
            <a:r>
              <a:rPr lang="en" sz="1400" b="0">
                <a:latin typeface="Open Sans Medium"/>
                <a:ea typeface="Open Sans Medium"/>
                <a:cs typeface="Open Sans Medium"/>
                <a:sym typeface="Open Sans Medium"/>
              </a:rPr>
              <a:t>High-risk travel petition (limited cases)</a:t>
            </a:r>
            <a:endParaRPr sz="1400" b="0">
              <a:latin typeface="Open Sans Medium"/>
              <a:ea typeface="Open Sans Medium"/>
              <a:cs typeface="Open Sans Medium"/>
              <a:sym typeface="Open Sans Medium"/>
            </a:endParaRPr>
          </a:p>
          <a:p>
            <a:pPr marL="342900" lvl="0" indent="-279400" algn="l" rtl="0">
              <a:spcBef>
                <a:spcPts val="480"/>
              </a:spcBef>
              <a:spcAft>
                <a:spcPts val="0"/>
              </a:spcAft>
              <a:buSzPts val="1400"/>
              <a:buFont typeface="Open Sans Medium"/>
              <a:buChar char="●"/>
            </a:pPr>
            <a:r>
              <a:rPr lang="en" sz="1400" b="0">
                <a:latin typeface="Open Sans Medium"/>
                <a:ea typeface="Open Sans Medium"/>
                <a:cs typeface="Open Sans Medium"/>
                <a:sym typeface="Open Sans Medium"/>
              </a:rPr>
              <a:t>Working on proxy registration option!</a:t>
            </a:r>
            <a:endParaRPr sz="1400" b="0">
              <a:latin typeface="Open Sans Medium"/>
              <a:ea typeface="Open Sans Medium"/>
              <a:cs typeface="Open Sans Medium"/>
              <a:sym typeface="Open Sans Medium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8"/>
          <p:cNvSpPr txBox="1">
            <a:spLocks noGrp="1"/>
          </p:cNvSpPr>
          <p:nvPr>
            <p:ph type="title"/>
          </p:nvPr>
        </p:nvSpPr>
        <p:spPr>
          <a:xfrm>
            <a:off x="81189" y="197431"/>
            <a:ext cx="5357700" cy="95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Encode Sans Black"/>
              <a:buNone/>
            </a:pPr>
            <a:r>
              <a:rPr lang="en" sz="2300">
                <a:solidFill>
                  <a:schemeClr val="dk1"/>
                </a:solidFill>
              </a:rPr>
              <a:t>Pt. II: Updated Temporary International Remote Work Policy</a:t>
            </a:r>
            <a:endParaRPr sz="100"/>
          </a:p>
        </p:txBody>
      </p:sp>
      <p:sp>
        <p:nvSpPr>
          <p:cNvPr id="155" name="Google Shape;155;p28"/>
          <p:cNvSpPr txBox="1"/>
          <p:nvPr/>
        </p:nvSpPr>
        <p:spPr>
          <a:xfrm>
            <a:off x="202450" y="1296500"/>
            <a:ext cx="5038500" cy="3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3429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AutoNum type="arabicPeriod"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Reaffirms the principle that UW employees are generally prohibited from working remotely from an international location on an ongoing basis (more than 30 days)</a:t>
            </a:r>
            <a:b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AutoNum type="arabicPeriod"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Outlines that limited exceptions to this rule require advance approval</a:t>
            </a:r>
            <a:b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AutoNum type="arabicPeriod"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Updates the request form and approvals process.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Applies to both current UW employees temporarily remotely working abroad, and to UW employees hired into overseas locations.</a:t>
            </a:r>
            <a:endParaRPr sz="11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53" name="Google Shape;153;p28" descr="Mt fuji 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26951" r="26946"/>
          <a:stretch/>
        </p:blipFill>
        <p:spPr>
          <a:xfrm>
            <a:off x="5453250" y="0"/>
            <a:ext cx="3645901" cy="5143501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9"/>
          <p:cNvSpPr txBox="1">
            <a:spLocks noGrp="1"/>
          </p:cNvSpPr>
          <p:nvPr>
            <p:ph type="title"/>
          </p:nvPr>
        </p:nvSpPr>
        <p:spPr>
          <a:xfrm>
            <a:off x="3914600" y="355650"/>
            <a:ext cx="2804400" cy="7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4B2E83"/>
              </a:buClr>
              <a:buSzPts val="3000"/>
              <a:buFont typeface="Encode Sans Black"/>
              <a:buNone/>
            </a:pPr>
            <a:r>
              <a:rPr lang="en" sz="2500"/>
              <a:t>Why?</a:t>
            </a:r>
            <a:endParaRPr sz="2500"/>
          </a:p>
        </p:txBody>
      </p:sp>
      <p:pic>
        <p:nvPicPr>
          <p:cNvPr id="161" name="Google Shape;161;p29" descr="Cow in front of merchant stand 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2990" b="2980"/>
          <a:stretch/>
        </p:blipFill>
        <p:spPr>
          <a:xfrm>
            <a:off x="0" y="0"/>
            <a:ext cx="3645901" cy="5143501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162" name="Google Shape;162;p29"/>
          <p:cNvSpPr txBox="1"/>
          <p:nvPr/>
        </p:nvSpPr>
        <p:spPr>
          <a:xfrm>
            <a:off x="3914600" y="1006850"/>
            <a:ext cx="4310100" cy="392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The policy </a:t>
            </a:r>
            <a:r>
              <a:rPr lang="en" sz="18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protects</a:t>
            </a:r>
            <a:r>
              <a:rPr lang="en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both UW and individual employees from the legal and tax risks associated with long-term work abroad without a registered legal presence in that jurisdiction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It will help UW be in compliance with international tax and employment laws, and mitigate risk to the UW globally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Taking a </a:t>
            </a:r>
            <a:r>
              <a:rPr lang="en" sz="18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risk-based</a:t>
            </a:r>
            <a:r>
              <a:rPr lang="en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approach to assessing requests, allowing </a:t>
            </a:r>
            <a:br>
              <a:rPr lang="en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units to make informed decisions 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0"/>
          <p:cNvSpPr txBox="1">
            <a:spLocks noGrp="1"/>
          </p:cNvSpPr>
          <p:nvPr>
            <p:ph type="title"/>
          </p:nvPr>
        </p:nvSpPr>
        <p:spPr>
          <a:xfrm>
            <a:off x="133752" y="234975"/>
            <a:ext cx="5175900" cy="7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Encode Sans Black"/>
              <a:buNone/>
            </a:pPr>
            <a:r>
              <a:rPr lang="en" sz="2300">
                <a:solidFill>
                  <a:schemeClr val="dk1"/>
                </a:solidFill>
              </a:rPr>
              <a:t>How Does It Work?</a:t>
            </a:r>
            <a:endParaRPr sz="100"/>
          </a:p>
        </p:txBody>
      </p:sp>
      <p:sp>
        <p:nvSpPr>
          <p:cNvPr id="169" name="Google Shape;169;p30"/>
          <p:cNvSpPr txBox="1"/>
          <p:nvPr/>
        </p:nvSpPr>
        <p:spPr>
          <a:xfrm>
            <a:off x="103715" y="1108761"/>
            <a:ext cx="5214900" cy="38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AutoNum type="arabicPeriod"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Departments can request* approval for an employee to temporarily work from an international location, for periods longer than 30 days. The form is linked from the policy.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AutoNum type="arabicPeriod"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Forms should be submitted to UW Global at least 4 weeks prior to the start date of the work abroad. 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AutoNum type="arabicPeriod"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Form is signed off on by department head.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pen Sans"/>
              <a:buAutoNum type="arabicPeriod"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Requests are reviewed by UW Global and other relevant units, including UW HR, Tax Office, Export Controls, and UW-IT. 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i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*Should be essential to work responsibilities or due to a personal emergency</a:t>
            </a:r>
            <a:endParaRPr sz="1100" i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68" name="Google Shape;168;p30" descr="Foreign religious buildin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0323" b="10323"/>
          <a:stretch/>
        </p:blipFill>
        <p:spPr>
          <a:xfrm>
            <a:off x="5541450" y="0"/>
            <a:ext cx="3645901" cy="5143501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1"/>
          <p:cNvSpPr txBox="1">
            <a:spLocks noGrp="1"/>
          </p:cNvSpPr>
          <p:nvPr>
            <p:ph type="title"/>
          </p:nvPr>
        </p:nvSpPr>
        <p:spPr>
          <a:xfrm>
            <a:off x="489350" y="145421"/>
            <a:ext cx="7985100" cy="6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Encode Sans Black"/>
              <a:buNone/>
            </a:pPr>
            <a:r>
              <a:rPr lang="en" sz="3100"/>
              <a:t>We’re Here to Help!</a:t>
            </a:r>
            <a:endParaRPr sz="3100"/>
          </a:p>
        </p:txBody>
      </p:sp>
      <p:sp>
        <p:nvSpPr>
          <p:cNvPr id="176" name="Google Shape;176;p31"/>
          <p:cNvSpPr txBox="1">
            <a:spLocks noGrp="1"/>
          </p:cNvSpPr>
          <p:nvPr>
            <p:ph type="title"/>
          </p:nvPr>
        </p:nvSpPr>
        <p:spPr>
          <a:xfrm>
            <a:off x="1485500" y="681050"/>
            <a:ext cx="6724200" cy="12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Font typeface="Encode Sans SemiBold"/>
              <a:buChar char="●"/>
            </a:pPr>
            <a:r>
              <a:rPr lang="en" sz="1500" b="0">
                <a:latin typeface="Encode Sans SemiBold"/>
                <a:ea typeface="Encode Sans SemiBold"/>
                <a:cs typeface="Encode Sans SemiBold"/>
                <a:sym typeface="Encode Sans SemiBold"/>
              </a:rPr>
              <a:t>Global Travel Health and Safety: </a:t>
            </a:r>
            <a:r>
              <a:rPr lang="en" sz="1500" b="0" u="sng">
                <a:latin typeface="Encode Sans SemiBold"/>
                <a:ea typeface="Encode Sans SemiBold"/>
                <a:cs typeface="Encode Sans SemiBold"/>
                <a:sym typeface="Encode Sans SemiBold"/>
                <a:hlinkClick r:id="rId3"/>
              </a:rPr>
              <a:t>travelemergency@uw.edu</a:t>
            </a:r>
            <a:r>
              <a:rPr lang="en" sz="1500" b="0">
                <a:latin typeface="Encode Sans SemiBold"/>
                <a:ea typeface="Encode Sans SemiBold"/>
                <a:cs typeface="Encode Sans SemiBold"/>
                <a:sym typeface="Encode Sans SemiBold"/>
              </a:rPr>
              <a:t> </a:t>
            </a:r>
            <a:endParaRPr sz="1500" b="0"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Font typeface="Encode Sans SemiBold"/>
              <a:buChar char="●"/>
            </a:pPr>
            <a:r>
              <a:rPr lang="en" sz="1500" b="0">
                <a:latin typeface="Encode Sans SemiBold"/>
                <a:ea typeface="Encode Sans SemiBold"/>
                <a:cs typeface="Encode Sans SemiBold"/>
                <a:sym typeface="Encode Sans SemiBold"/>
              </a:rPr>
              <a:t>Global Operations Support: </a:t>
            </a:r>
            <a:r>
              <a:rPr lang="en" sz="1500" b="0" u="sng">
                <a:latin typeface="Encode Sans SemiBold"/>
                <a:ea typeface="Encode Sans SemiBold"/>
                <a:cs typeface="Encode Sans SemiBold"/>
                <a:sym typeface="Encode Sans SemiBold"/>
                <a:hlinkClick r:id="rId4"/>
              </a:rPr>
              <a:t>globaloperations@uw.edu</a:t>
            </a:r>
            <a:endParaRPr sz="1500" b="0"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Font typeface="Encode Sans SemiBold"/>
              <a:buChar char="●"/>
            </a:pPr>
            <a:r>
              <a:rPr lang="en" sz="1500" b="0">
                <a:latin typeface="Encode Sans SemiBold"/>
                <a:ea typeface="Encode Sans SemiBold"/>
                <a:cs typeface="Encode Sans SemiBold"/>
                <a:sym typeface="Encode Sans SemiBold"/>
              </a:rPr>
              <a:t>Office of Research: </a:t>
            </a:r>
            <a:r>
              <a:rPr lang="en" sz="1500" b="0" u="sng">
                <a:latin typeface="Encode Sans SemiBold"/>
                <a:ea typeface="Encode Sans SemiBold"/>
                <a:cs typeface="Encode Sans SemiBold"/>
                <a:sym typeface="Encode Sans SemiBold"/>
                <a:hlinkClick r:id="rId5"/>
              </a:rPr>
              <a:t>researchsecurity@uw.edu</a:t>
            </a:r>
            <a:r>
              <a:rPr lang="en" sz="1500" b="0">
                <a:latin typeface="Encode Sans SemiBold"/>
                <a:ea typeface="Encode Sans SemiBold"/>
                <a:cs typeface="Encode Sans SemiBold"/>
                <a:sym typeface="Encode Sans SemiBold"/>
              </a:rPr>
              <a:t> </a:t>
            </a:r>
            <a:endParaRPr sz="1500" b="0"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Encode Sans"/>
              <a:buChar char="●"/>
            </a:pPr>
            <a:r>
              <a:rPr lang="en" sz="1500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https://www.washington.edu/globalaffairs/global-travelers/</a:t>
            </a:r>
            <a:endParaRPr sz="1500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pic>
        <p:nvPicPr>
          <p:cNvPr id="174" name="Google Shape;174;p31" descr="Italian newspapers"/>
          <p:cNvPicPr preferRelativeResize="0">
            <a:picLocks noGrp="1"/>
          </p:cNvPicPr>
          <p:nvPr>
            <p:ph type="pic" idx="2"/>
          </p:nvPr>
        </p:nvPicPr>
        <p:blipFill rotWithShape="1">
          <a:blip r:embed="rId6">
            <a:alphaModFix amt="44000"/>
          </a:blip>
          <a:srcRect t="16344" b="32320"/>
          <a:stretch/>
        </p:blipFill>
        <p:spPr>
          <a:xfrm>
            <a:off x="-112" y="2014850"/>
            <a:ext cx="9144223" cy="3128652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2"/>
          <p:cNvSpPr txBox="1">
            <a:spLocks noGrp="1"/>
          </p:cNvSpPr>
          <p:nvPr>
            <p:ph type="title"/>
          </p:nvPr>
        </p:nvSpPr>
        <p:spPr>
          <a:xfrm>
            <a:off x="489350" y="145421"/>
            <a:ext cx="7985100" cy="6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Encode Sans Black"/>
              <a:buNone/>
            </a:pPr>
            <a:r>
              <a:rPr lang="en" sz="3100"/>
              <a:t>Questions?</a:t>
            </a:r>
            <a:endParaRPr sz="3100"/>
          </a:p>
        </p:txBody>
      </p:sp>
      <p:sp>
        <p:nvSpPr>
          <p:cNvPr id="183" name="Google Shape;183;p32"/>
          <p:cNvSpPr txBox="1">
            <a:spLocks noGrp="1"/>
          </p:cNvSpPr>
          <p:nvPr>
            <p:ph type="title"/>
          </p:nvPr>
        </p:nvSpPr>
        <p:spPr>
          <a:xfrm>
            <a:off x="1293775" y="998375"/>
            <a:ext cx="6724200" cy="7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Encode Sans SemiBold"/>
              <a:buChar char="●"/>
            </a:pPr>
            <a:r>
              <a:rPr lang="en" sz="1500" b="0" u="sng">
                <a:solidFill>
                  <a:schemeClr val="lt1"/>
                </a:solidFill>
                <a:latin typeface="Encode Sans SemiBold"/>
                <a:ea typeface="Encode Sans SemiBold"/>
                <a:cs typeface="Encode Sans SemiBold"/>
                <a:sym typeface="Encode Sans SemiBol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https://www.washington.edu/globalaffairs/global-travelers/travelregistry/facstaff/</a:t>
            </a:r>
            <a:endParaRPr sz="1500" b="0">
              <a:solidFill>
                <a:schemeClr val="lt1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Font typeface="Encode Sans SemiBold"/>
              <a:buChar char="●"/>
            </a:pPr>
            <a:r>
              <a:rPr lang="en" sz="1500" b="0">
                <a:latin typeface="Encode Sans SemiBold"/>
                <a:ea typeface="Encode Sans SemiBold"/>
                <a:cs typeface="Encode Sans SemiBold"/>
                <a:sym typeface="Encode Sans SemiBold"/>
              </a:rPr>
              <a:t>Pre-submitted questions: </a:t>
            </a:r>
            <a:endParaRPr sz="1500" b="0">
              <a:latin typeface="Encode Sans SemiBold"/>
              <a:ea typeface="Encode Sans SemiBold"/>
              <a:cs typeface="Encode Sans SemiBold"/>
              <a:sym typeface="Encode Sans SemiBold"/>
            </a:endParaRPr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Encode Sans"/>
              <a:buChar char="○"/>
            </a:pPr>
            <a:r>
              <a:rPr lang="en" sz="1200" b="0">
                <a:solidFill>
                  <a:schemeClr val="lt2"/>
                </a:solidFill>
                <a:latin typeface="Encode Sans"/>
                <a:ea typeface="Encode Sans"/>
                <a:cs typeface="Encode Sans"/>
                <a:sym typeface="Encode Sans"/>
              </a:rPr>
              <a:t>What is the role of a </a:t>
            </a:r>
            <a:r>
              <a:rPr lang="en" sz="1200">
                <a:solidFill>
                  <a:schemeClr val="lt2"/>
                </a:solidFill>
                <a:latin typeface="Encode Sans"/>
                <a:ea typeface="Encode Sans"/>
                <a:cs typeface="Encode Sans"/>
                <a:sym typeface="Encode Sans"/>
              </a:rPr>
              <a:t>unit</a:t>
            </a:r>
            <a:r>
              <a:rPr lang="en" sz="1200" b="0">
                <a:solidFill>
                  <a:schemeClr val="lt2"/>
                </a:solidFill>
                <a:latin typeface="Encode Sans"/>
                <a:ea typeface="Encode Sans"/>
                <a:cs typeface="Encode Sans"/>
                <a:sym typeface="Encode Sans"/>
              </a:rPr>
              <a:t> to check if the </a:t>
            </a:r>
            <a:r>
              <a:rPr lang="en" sz="1200">
                <a:solidFill>
                  <a:schemeClr val="lt2"/>
                </a:solidFill>
                <a:latin typeface="Encode Sans"/>
                <a:ea typeface="Encode Sans"/>
                <a:cs typeface="Encode Sans"/>
                <a:sym typeface="Encode Sans"/>
              </a:rPr>
              <a:t>someone</a:t>
            </a:r>
            <a:r>
              <a:rPr lang="en" sz="1200" b="0">
                <a:solidFill>
                  <a:schemeClr val="lt2"/>
                </a:solidFill>
                <a:latin typeface="Encode Sans"/>
                <a:ea typeface="Encode Sans"/>
                <a:cs typeface="Encode Sans"/>
                <a:sym typeface="Encode Sans"/>
              </a:rPr>
              <a:t> registered</a:t>
            </a:r>
            <a:r>
              <a:rPr lang="en" sz="1200">
                <a:solidFill>
                  <a:schemeClr val="lt2"/>
                </a:solidFill>
                <a:latin typeface="Encode Sans"/>
                <a:ea typeface="Encode Sans"/>
                <a:cs typeface="Encode Sans"/>
                <a:sym typeface="Encode Sans"/>
              </a:rPr>
              <a:t> travel</a:t>
            </a:r>
            <a:r>
              <a:rPr lang="en" sz="1200" b="0">
                <a:solidFill>
                  <a:schemeClr val="lt2"/>
                </a:solidFill>
                <a:latin typeface="Encode Sans"/>
                <a:ea typeface="Encode Sans"/>
                <a:cs typeface="Encode Sans"/>
                <a:sym typeface="Encode Sans"/>
              </a:rPr>
              <a:t>?</a:t>
            </a:r>
            <a:endParaRPr sz="1200" b="0">
              <a:solidFill>
                <a:schemeClr val="lt2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Encode Sans"/>
              <a:buChar char="○"/>
            </a:pPr>
            <a:r>
              <a:rPr lang="en" sz="1200" b="0">
                <a:solidFill>
                  <a:schemeClr val="lt2"/>
                </a:solidFill>
                <a:latin typeface="Encode Sans"/>
                <a:ea typeface="Encode Sans"/>
                <a:cs typeface="Encode Sans"/>
                <a:sym typeface="Encode Sans"/>
              </a:rPr>
              <a:t>Will proof of registration</a:t>
            </a:r>
            <a:r>
              <a:rPr lang="en" sz="1200">
                <a:solidFill>
                  <a:schemeClr val="lt2"/>
                </a:solidFill>
                <a:latin typeface="Encode Sans"/>
                <a:ea typeface="Encode Sans"/>
                <a:cs typeface="Encode Sans"/>
                <a:sym typeface="Encode Sans"/>
              </a:rPr>
              <a:t> be a requirement </a:t>
            </a:r>
            <a:r>
              <a:rPr lang="en" sz="1200" b="0">
                <a:solidFill>
                  <a:schemeClr val="lt2"/>
                </a:solidFill>
                <a:latin typeface="Encode Sans"/>
                <a:ea typeface="Encode Sans"/>
                <a:cs typeface="Encode Sans"/>
                <a:sym typeface="Encode Sans"/>
              </a:rPr>
              <a:t>for all international reimbursements?</a:t>
            </a:r>
            <a:endParaRPr sz="1200" b="0">
              <a:solidFill>
                <a:schemeClr val="lt2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pic>
        <p:nvPicPr>
          <p:cNvPr id="181" name="Google Shape;181;p32" descr="People walking in city"/>
          <p:cNvPicPr preferRelativeResize="0">
            <a:picLocks noGrp="1"/>
          </p:cNvPicPr>
          <p:nvPr>
            <p:ph type="pic" idx="2"/>
          </p:nvPr>
        </p:nvPicPr>
        <p:blipFill rotWithShape="1">
          <a:blip r:embed="rId4">
            <a:alphaModFix amt="61000"/>
          </a:blip>
          <a:srcRect t="24332" b="24332"/>
          <a:stretch/>
        </p:blipFill>
        <p:spPr>
          <a:xfrm>
            <a:off x="-112" y="2014850"/>
            <a:ext cx="9144223" cy="3128652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Custom 5">
      <a:dk1>
        <a:srgbClr val="000000"/>
      </a:dk1>
      <a:lt1>
        <a:srgbClr val="E8D3A2"/>
      </a:lt1>
      <a:dk2>
        <a:srgbClr val="32006E"/>
      </a:dk2>
      <a:lt2>
        <a:srgbClr val="FFFFFF"/>
      </a:lt2>
      <a:accent1>
        <a:srgbClr val="4B2E83"/>
      </a:accent1>
      <a:accent2>
        <a:srgbClr val="E8D3A2"/>
      </a:accent2>
      <a:accent3>
        <a:srgbClr val="FFFFFF"/>
      </a:accent3>
      <a:accent4>
        <a:srgbClr val="B2B2B2"/>
      </a:accent4>
      <a:accent5>
        <a:srgbClr val="FFC700"/>
      </a:accent5>
      <a:accent6>
        <a:srgbClr val="917B4C"/>
      </a:accent6>
      <a:hlink>
        <a:srgbClr val="32006E"/>
      </a:hlink>
      <a:folHlink>
        <a:srgbClr val="4B2E8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ustom Design">
  <a:themeElements>
    <a:clrScheme name=" 2">
      <a:dk1>
        <a:srgbClr val="4B2E83"/>
      </a:dk1>
      <a:lt1>
        <a:srgbClr val="E8D3A2"/>
      </a:lt1>
      <a:dk2>
        <a:srgbClr val="4B2E83"/>
      </a:dk2>
      <a:lt2>
        <a:srgbClr val="FFFFFF"/>
      </a:lt2>
      <a:accent1>
        <a:srgbClr val="4B2E83"/>
      </a:accent1>
      <a:accent2>
        <a:srgbClr val="E8D3A2"/>
      </a:accent2>
      <a:accent3>
        <a:srgbClr val="FFFFFF"/>
      </a:accent3>
      <a:accent4>
        <a:srgbClr val="D8D9DA"/>
      </a:accent4>
      <a:accent5>
        <a:srgbClr val="999999"/>
      </a:accent5>
      <a:accent6>
        <a:srgbClr val="917B4C"/>
      </a:accent6>
      <a:hlink>
        <a:srgbClr val="D8D9DA"/>
      </a:hlink>
      <a:folHlink>
        <a:srgbClr val="99999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5DADE0513A4C46B1F1BAB7F5121D9E" ma:contentTypeVersion="12" ma:contentTypeDescription="Create a new document." ma:contentTypeScope="" ma:versionID="6f5778da535b9fd2f3f270c0dbffe558">
  <xsd:schema xmlns:xsd="http://www.w3.org/2001/XMLSchema" xmlns:xs="http://www.w3.org/2001/XMLSchema" xmlns:p="http://schemas.microsoft.com/office/2006/metadata/properties" xmlns:ns2="d9e691e4-bcf2-433e-a193-cf7440083b16" xmlns:ns3="6e1a2ea0-05b9-4caa-83bf-6f9c1f6def07" xmlns:ns4="ab06a5aa-8e31-4bdb-9b13-38c58a92ec8a" targetNamespace="http://schemas.microsoft.com/office/2006/metadata/properties" ma:root="true" ma:fieldsID="e79539bc3c1dd9ffa612c0e5abdb6863" ns2:_="" ns3:_="" ns4:_="">
    <xsd:import namespace="d9e691e4-bcf2-433e-a193-cf7440083b16"/>
    <xsd:import namespace="6e1a2ea0-05b9-4caa-83bf-6f9c1f6def07"/>
    <xsd:import namespace="ab06a5aa-8e31-4bdb-9b13-38c58a92ec8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e691e4-bcf2-433e-a193-cf7440083b1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20148b9-20a4-48a0-acba-ba52d68a37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1a2ea0-05b9-4caa-83bf-6f9c1f6def0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06a5aa-8e31-4bdb-9b13-38c58a92ec8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4bdf1b27-83dc-4f04-8f47-fa24306e2ff8}" ma:internalName="TaxCatchAll" ma:showField="CatchAllData" ma:web="6e1a2ea0-05b9-4caa-83bf-6f9c1f6def0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b06a5aa-8e31-4bdb-9b13-38c58a92ec8a"/>
    <lcf76f155ced4ddcb4097134ff3c332f xmlns="d9e691e4-bcf2-433e-a193-cf7440083b1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6AEA2F1-240B-4B5A-9277-5E505C9DB0B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3088283-E155-43CB-A703-1E427B288C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9e691e4-bcf2-433e-a193-cf7440083b16"/>
    <ds:schemaRef ds:uri="6e1a2ea0-05b9-4caa-83bf-6f9c1f6def07"/>
    <ds:schemaRef ds:uri="ab06a5aa-8e31-4bdb-9b13-38c58a92ec8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9AEBB67-F839-4E39-866D-64352C470055}">
  <ds:schemaRefs>
    <ds:schemaRef ds:uri="6e1a2ea0-05b9-4caa-83bf-6f9c1f6def0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ab06a5aa-8e31-4bdb-9b13-38c58a92ec8a"/>
    <ds:schemaRef ds:uri="http://purl.org/dc/elements/1.1/"/>
    <ds:schemaRef ds:uri="http://schemas.microsoft.com/office/2006/metadata/properties"/>
    <ds:schemaRef ds:uri="http://purl.org/dc/terms/"/>
    <ds:schemaRef ds:uri="d9e691e4-bcf2-433e-a193-cf7440083b16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531</Words>
  <Application>Microsoft Office PowerPoint</Application>
  <PresentationFormat>On-screen Show (16:9)</PresentationFormat>
  <Paragraphs>56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23" baseType="lpstr">
      <vt:lpstr>Calibri</vt:lpstr>
      <vt:lpstr>Open Sans</vt:lpstr>
      <vt:lpstr>Merriweather Sans</vt:lpstr>
      <vt:lpstr>Encode Sans</vt:lpstr>
      <vt:lpstr>Encode Sans Medium</vt:lpstr>
      <vt:lpstr>Encode Sans Black</vt:lpstr>
      <vt:lpstr>Encode Sans SemiBold</vt:lpstr>
      <vt:lpstr>Roboto</vt:lpstr>
      <vt:lpstr>Arial</vt:lpstr>
      <vt:lpstr>Open Sans Light</vt:lpstr>
      <vt:lpstr>Open Sans Medium</vt:lpstr>
      <vt:lpstr>Simple Light</vt:lpstr>
      <vt:lpstr>Custom Design</vt:lpstr>
      <vt:lpstr>1_Custom Design</vt:lpstr>
      <vt:lpstr>UW Global Support</vt:lpstr>
      <vt:lpstr>Core Functions - Global Travel Health and Safety</vt:lpstr>
      <vt:lpstr>Pt. I: New! APS 75.1 Official Intl. Travel</vt:lpstr>
      <vt:lpstr>What Does This Look Like for the Traveler?</vt:lpstr>
      <vt:lpstr>Pt. II: Updated Temporary International Remote Work Policy</vt:lpstr>
      <vt:lpstr>Why?</vt:lpstr>
      <vt:lpstr>How Does It Work?</vt:lpstr>
      <vt:lpstr>We’re Here to Help!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Samantha Dang</dc:creator>
  <cp:lastModifiedBy>Samantha Dang</cp:lastModifiedBy>
  <cp:revision>2</cp:revision>
  <dcterms:modified xsi:type="dcterms:W3CDTF">2026-05-04T22:37:43Z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0x010100395DADE0513A4C46B1F1BAB7F5121D9E</vt:lpwstr>
  </property>
</Properties>
</file>