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omments/modernComment_1B2_3292A858.xml" ContentType="application/vnd.ms-powerpoint.comments+xml"/>
  <Override PartName="/ppt/notesSlides/notesSlide5.xml" ContentType="application/vnd.openxmlformats-officedocument.presentationml.notesSlide+xml"/>
  <Override PartName="/ppt/comments/modernComment_1D2_1756FE9.xml" ContentType="application/vnd.ms-powerpoint.comments+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48" r:id="rId4"/>
    <p:sldMasterId id="2147483650" r:id="rId5"/>
    <p:sldMasterId id="2147483652" r:id="rId6"/>
  </p:sldMasterIdLst>
  <p:notesMasterIdLst>
    <p:notesMasterId r:id="rId16"/>
  </p:notesMasterIdLst>
  <p:sldIdLst>
    <p:sldId id="259" r:id="rId7"/>
    <p:sldId id="278" r:id="rId8"/>
    <p:sldId id="439" r:id="rId9"/>
    <p:sldId id="434" r:id="rId10"/>
    <p:sldId id="466" r:id="rId11"/>
    <p:sldId id="452" r:id="rId12"/>
    <p:sldId id="441" r:id="rId13"/>
    <p:sldId id="436" r:id="rId14"/>
    <p:sldId id="341" r:id="rId15"/>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modifyVerifier cryptProviderType="rsaAES" cryptAlgorithmClass="hash" cryptAlgorithmType="typeAny" cryptAlgorithmSid="14" spinCount="100000" saltData="AcY2GEctCLMixh2i0UBF/g==" hashData="FipqJa6Vc32BCxDdOSryXGhT5/uSOiBWZKxBO6tgSwjs1yCGdHRwhRDjqRAQ1IqoivajQgY9IwRZBMoKJpUuLw=="/>
  <p:extLst>
    <p:ext uri="{EFAFB233-063F-42B5-8137-9DF3F51BA10A}">
      <p15:sldGuideLst xmlns:p15="http://schemas.microsoft.com/office/powerpoint/2012/main">
        <p15:guide id="1" orient="horz" pos="2160">
          <p15:clr>
            <a:srgbClr val="A4A3A4"/>
          </p15:clr>
        </p15:guide>
        <p15:guide id="2" pos="49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B2E83"/>
    <a:srgbClr val="595959"/>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56" autoAdjust="0"/>
    <p:restoredTop sz="89150" autoAdjust="0"/>
  </p:normalViewPr>
  <p:slideViewPr>
    <p:cSldViewPr snapToGrid="0" snapToObjects="1" showGuides="1">
      <p:cViewPr varScale="1">
        <p:scale>
          <a:sx n="69" d="100"/>
          <a:sy n="69" d="100"/>
        </p:scale>
        <p:origin x="180" y="60"/>
      </p:cViewPr>
      <p:guideLst>
        <p:guide orient="horz" pos="2160"/>
        <p:guide pos="491"/>
      </p:guideLst>
    </p:cSldViewPr>
  </p:slideViewPr>
  <p:outlineViewPr>
    <p:cViewPr>
      <p:scale>
        <a:sx n="33" d="100"/>
        <a:sy n="33" d="100"/>
      </p:scale>
      <p:origin x="0" y="-906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8/10/relationships/authors" Target="author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5" Type="http://schemas.openxmlformats.org/officeDocument/2006/relationships/slideMaster" Target="slideMasters/slideMaster2.xml"/><Relationship Id="rId15" Type="http://schemas.openxmlformats.org/officeDocument/2006/relationships/slide" Target="slides/slide9.xml"/><Relationship Id="rId10" Type="http://schemas.openxmlformats.org/officeDocument/2006/relationships/slide" Target="slides/slide4.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s>
</file>

<file path=ppt/charts/_rels/chart1.xml.rels><?xml version="1.0" encoding="UTF-8" standalone="yes"?>
<Relationships xmlns="http://schemas.openxmlformats.org/package/2006/relationships"><Relationship Id="rId3" Type="http://schemas.openxmlformats.org/officeDocument/2006/relationships/oleObject" Target="file:///\\netid.washington.edu\mws\groups\treasury\ALM\Debt%20Quartet\ALM%20Analytics%20&amp;%20Modeling\Debt%20Capacity\DC%202026\Round%202\Presentation%20Charts.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netid.washington.edu\mws\groups\treasury\ALM\Debt%20Quartet\ALM%20Analytics%20&amp;%20Modeling\Debt%20Capacity\DC%202026\Round%202\Presentation%20Charts.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netid.washington.edu\mws\groups\treasury\ALM\Debt%20Quartet\ALM%20Analytics%20&amp;%20Modeling\Debt%20Capacity\DC%202026\Round%202\Presentation%20Charts.xlsx" TargetMode="External"/><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1" i="0" u="none" strike="noStrike" kern="1200" spc="0" baseline="0">
                <a:solidFill>
                  <a:srgbClr val="33006F"/>
                </a:solidFill>
                <a:latin typeface="+mn-lt"/>
                <a:ea typeface="+mn-ea"/>
                <a:cs typeface="+mn-cs"/>
              </a:defRPr>
            </a:pPr>
            <a:r>
              <a:rPr lang="en-US" sz="1200" b="1" dirty="0">
                <a:solidFill>
                  <a:srgbClr val="33006F"/>
                </a:solidFill>
              </a:rPr>
              <a:t>Total Cash &amp; Investments to Total Adj. Debt </a:t>
            </a:r>
          </a:p>
        </c:rich>
      </c:tx>
      <c:layout>
        <c:manualLayout>
          <c:xMode val="edge"/>
          <c:yMode val="edge"/>
          <c:x val="0.1253870750753365"/>
          <c:y val="5.6988558537233835E-2"/>
        </c:manualLayout>
      </c:layout>
      <c:overlay val="0"/>
      <c:spPr>
        <a:noFill/>
        <a:ln>
          <a:noFill/>
        </a:ln>
        <a:effectLst/>
      </c:spPr>
      <c:txPr>
        <a:bodyPr rot="0" spcFirstLastPara="1" vertOverflow="ellipsis" vert="horz" wrap="square" anchor="ctr" anchorCtr="1"/>
        <a:lstStyle/>
        <a:p>
          <a:pPr>
            <a:defRPr sz="1200" b="1" i="0" u="none" strike="noStrike" kern="1200" spc="0" baseline="0">
              <a:solidFill>
                <a:srgbClr val="33006F"/>
              </a:solidFill>
              <a:latin typeface="+mn-lt"/>
              <a:ea typeface="+mn-ea"/>
              <a:cs typeface="+mn-cs"/>
            </a:defRPr>
          </a:pPr>
          <a:endParaRPr lang="en-US"/>
        </a:p>
      </c:txPr>
    </c:title>
    <c:autoTitleDeleted val="0"/>
    <c:plotArea>
      <c:layout/>
      <c:lineChart>
        <c:grouping val="standard"/>
        <c:varyColors val="0"/>
        <c:ser>
          <c:idx val="0"/>
          <c:order val="0"/>
          <c:tx>
            <c:strRef>
              <c:f>Sheet1!$A$3</c:f>
              <c:strCache>
                <c:ptCount val="1"/>
                <c:pt idx="0">
                  <c:v>Credit Peer Group Median</c:v>
                </c:pt>
              </c:strCache>
            </c:strRef>
          </c:tx>
          <c:spPr>
            <a:ln w="28575" cap="rnd">
              <a:solidFill>
                <a:schemeClr val="bg1">
                  <a:lumMod val="75000"/>
                </a:schemeClr>
              </a:solidFill>
              <a:round/>
            </a:ln>
            <a:effectLst/>
          </c:spPr>
          <c:marker>
            <c:symbol val="none"/>
          </c:marker>
          <c:cat>
            <c:numRef>
              <c:f>Sheet1!$D$2:$J$2</c:f>
              <c:numCache>
                <c:formatCode>0</c:formatCode>
                <c:ptCount val="7"/>
                <c:pt idx="0">
                  <c:v>2019</c:v>
                </c:pt>
                <c:pt idx="1">
                  <c:v>2020</c:v>
                </c:pt>
                <c:pt idx="2">
                  <c:v>2021</c:v>
                </c:pt>
                <c:pt idx="3">
                  <c:v>2022</c:v>
                </c:pt>
                <c:pt idx="4">
                  <c:v>2023</c:v>
                </c:pt>
                <c:pt idx="5">
                  <c:v>2024</c:v>
                </c:pt>
                <c:pt idx="6">
                  <c:v>2025</c:v>
                </c:pt>
              </c:numCache>
            </c:numRef>
          </c:cat>
          <c:val>
            <c:numRef>
              <c:f>Sheet1!$D$3:$J$3</c:f>
              <c:numCache>
                <c:formatCode>0.0</c:formatCode>
                <c:ptCount val="7"/>
                <c:pt idx="0">
                  <c:v>2.8827515405119826</c:v>
                </c:pt>
                <c:pt idx="1">
                  <c:v>2.9535133579177062</c:v>
                </c:pt>
                <c:pt idx="2">
                  <c:v>3.6079893562201679</c:v>
                </c:pt>
                <c:pt idx="3">
                  <c:v>2.9832642441793653</c:v>
                </c:pt>
                <c:pt idx="4">
                  <c:v>3.2419546728378998</c:v>
                </c:pt>
                <c:pt idx="5">
                  <c:v>3.6904079612540142</c:v>
                </c:pt>
                <c:pt idx="6">
                  <c:v>3.7090666297599126</c:v>
                </c:pt>
              </c:numCache>
            </c:numRef>
          </c:val>
          <c:smooth val="0"/>
          <c:extLst>
            <c:ext xmlns:c16="http://schemas.microsoft.com/office/drawing/2014/chart" uri="{C3380CC4-5D6E-409C-BE32-E72D297353CC}">
              <c16:uniqueId val="{00000001-1B03-4DAA-B6C9-62C548B03773}"/>
            </c:ext>
          </c:extLst>
        </c:ser>
        <c:dLbls>
          <c:showLegendKey val="0"/>
          <c:showVal val="0"/>
          <c:showCatName val="0"/>
          <c:showSerName val="0"/>
          <c:showPercent val="0"/>
          <c:showBubbleSize val="0"/>
        </c:dLbls>
        <c:marker val="1"/>
        <c:smooth val="0"/>
        <c:axId val="288415776"/>
        <c:axId val="288425376"/>
      </c:lineChart>
      <c:scatterChart>
        <c:scatterStyle val="lineMarker"/>
        <c:varyColors val="0"/>
        <c:ser>
          <c:idx val="1"/>
          <c:order val="1"/>
          <c:tx>
            <c:strRef>
              <c:f>Sheet1!$A$4</c:f>
              <c:strCache>
                <c:ptCount val="1"/>
                <c:pt idx="0">
                  <c:v>University of Washington</c:v>
                </c:pt>
              </c:strCache>
            </c:strRef>
          </c:tx>
          <c:spPr>
            <a:ln w="25400" cap="rnd">
              <a:noFill/>
              <a:round/>
            </a:ln>
            <a:effectLst/>
          </c:spPr>
          <c:marker>
            <c:symbol val="circle"/>
            <c:size val="5"/>
            <c:spPr>
              <a:solidFill>
                <a:srgbClr val="4B2E83"/>
              </a:solidFill>
              <a:ln w="9525">
                <a:solidFill>
                  <a:srgbClr val="4B2E83"/>
                </a:solidFill>
              </a:ln>
              <a:effectLst/>
            </c:spPr>
          </c:marker>
          <c:xVal>
            <c:numRef>
              <c:f>Sheet1!$D$2:$J$2</c:f>
              <c:numCache>
                <c:formatCode>0</c:formatCode>
                <c:ptCount val="7"/>
                <c:pt idx="0">
                  <c:v>2019</c:v>
                </c:pt>
                <c:pt idx="1">
                  <c:v>2020</c:v>
                </c:pt>
                <c:pt idx="2">
                  <c:v>2021</c:v>
                </c:pt>
                <c:pt idx="3">
                  <c:v>2022</c:v>
                </c:pt>
                <c:pt idx="4">
                  <c:v>2023</c:v>
                </c:pt>
                <c:pt idx="5">
                  <c:v>2024</c:v>
                </c:pt>
                <c:pt idx="6">
                  <c:v>2025</c:v>
                </c:pt>
              </c:numCache>
            </c:numRef>
          </c:xVal>
          <c:yVal>
            <c:numRef>
              <c:f>Sheet1!$D$4:$J$4</c:f>
              <c:numCache>
                <c:formatCode>0.0</c:formatCode>
                <c:ptCount val="7"/>
                <c:pt idx="0">
                  <c:v>2.4670026310867113</c:v>
                </c:pt>
                <c:pt idx="1">
                  <c:v>2.6745448315952736</c:v>
                </c:pt>
                <c:pt idx="2">
                  <c:v>3.2193301420142815</c:v>
                </c:pt>
                <c:pt idx="3">
                  <c:v>2.4573258899326089</c:v>
                </c:pt>
                <c:pt idx="4">
                  <c:v>2.4808036339006931</c:v>
                </c:pt>
                <c:pt idx="5">
                  <c:v>2.8253552598532545</c:v>
                </c:pt>
                <c:pt idx="6">
                  <c:v>2.8408538840164441</c:v>
                </c:pt>
              </c:numCache>
            </c:numRef>
          </c:yVal>
          <c:smooth val="0"/>
          <c:extLst>
            <c:ext xmlns:c16="http://schemas.microsoft.com/office/drawing/2014/chart" uri="{C3380CC4-5D6E-409C-BE32-E72D297353CC}">
              <c16:uniqueId val="{00000000-1B03-4DAA-B6C9-62C548B03773}"/>
            </c:ext>
          </c:extLst>
        </c:ser>
        <c:dLbls>
          <c:showLegendKey val="0"/>
          <c:showVal val="0"/>
          <c:showCatName val="0"/>
          <c:showSerName val="0"/>
          <c:showPercent val="0"/>
          <c:showBubbleSize val="0"/>
        </c:dLbls>
        <c:axId val="288415776"/>
        <c:axId val="288425376"/>
      </c:scatterChart>
      <c:dateAx>
        <c:axId val="288415776"/>
        <c:scaling>
          <c:orientation val="minMax"/>
        </c:scaling>
        <c:delete val="0"/>
        <c:axPos val="b"/>
        <c:numFmt formatCode="0" sourceLinked="1"/>
        <c:majorTickMark val="none"/>
        <c:minorTickMark val="none"/>
        <c:tickLblPos val="nextTo"/>
        <c:spPr>
          <a:noFill/>
          <a:ln w="9525" cap="flat" cmpd="sng" algn="ctr">
            <a:solidFill>
              <a:srgbClr val="E6E6E6"/>
            </a:solidFill>
            <a:round/>
          </a:ln>
          <a:effectLst/>
        </c:spPr>
        <c:txPr>
          <a:bodyPr rot="-60000000" spcFirstLastPara="1" vertOverflow="ellipsis" vert="horz" wrap="square" anchor="ctr" anchorCtr="1"/>
          <a:lstStyle/>
          <a:p>
            <a:pPr>
              <a:defRPr sz="900" b="0" i="0" u="none" strike="noStrike" kern="1200" baseline="0">
                <a:solidFill>
                  <a:schemeClr val="accent4">
                    <a:lumMod val="10000"/>
                  </a:schemeClr>
                </a:solidFill>
                <a:latin typeface="+mn-lt"/>
                <a:ea typeface="+mn-ea"/>
                <a:cs typeface="+mn-cs"/>
              </a:defRPr>
            </a:pPr>
            <a:endParaRPr lang="en-US"/>
          </a:p>
        </c:txPr>
        <c:crossAx val="288425376"/>
        <c:crosses val="autoZero"/>
        <c:auto val="0"/>
        <c:lblOffset val="100"/>
        <c:baseTimeUnit val="days"/>
      </c:dateAx>
      <c:valAx>
        <c:axId val="288425376"/>
        <c:scaling>
          <c:orientation val="minMax"/>
          <c:max val="4"/>
        </c:scaling>
        <c:delete val="0"/>
        <c:axPos val="l"/>
        <c:majorGridlines>
          <c:spPr>
            <a:ln w="9525" cap="flat" cmpd="sng" algn="ctr">
              <a:solidFill>
                <a:schemeClr val="bg2">
                  <a:lumMod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accent4">
                    <a:lumMod val="10000"/>
                  </a:schemeClr>
                </a:solidFill>
                <a:latin typeface="+mn-lt"/>
                <a:ea typeface="+mn-ea"/>
                <a:cs typeface="+mn-cs"/>
              </a:defRPr>
            </a:pPr>
            <a:endParaRPr lang="en-US"/>
          </a:p>
        </c:txPr>
        <c:crossAx val="288415776"/>
        <c:crosses val="autoZero"/>
        <c:crossBetween val="between"/>
      </c:valAx>
      <c:spPr>
        <a:noFill/>
        <a:ln>
          <a:noFill/>
        </a:ln>
        <a:effectLst/>
      </c:spPr>
    </c:plotArea>
    <c:legend>
      <c:legendPos val="b"/>
      <c:layout>
        <c:manualLayout>
          <c:xMode val="edge"/>
          <c:yMode val="edge"/>
          <c:x val="5.0000097649356784E-2"/>
          <c:y val="0.83704749906608322"/>
          <c:w val="0.89999980470128649"/>
          <c:h val="0.12021108203099146"/>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accent4">
                  <a:lumMod val="10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solidFill>
            <a:schemeClr val="accent4">
              <a:lumMod val="10000"/>
            </a:schemeClr>
          </a:solidFill>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1" i="0" u="none" strike="noStrike" kern="1200" spc="0" baseline="0">
                <a:solidFill>
                  <a:srgbClr val="33006F"/>
                </a:solidFill>
                <a:latin typeface="+mn-lt"/>
                <a:ea typeface="+mn-ea"/>
                <a:cs typeface="+mn-cs"/>
              </a:defRPr>
            </a:pPr>
            <a:r>
              <a:rPr lang="en-US" sz="1200" b="1" dirty="0">
                <a:solidFill>
                  <a:srgbClr val="33006F"/>
                </a:solidFill>
              </a:rPr>
              <a:t>Total Adjusted Debt to Operating Revenue </a:t>
            </a:r>
          </a:p>
        </c:rich>
      </c:tx>
      <c:layout>
        <c:manualLayout>
          <c:xMode val="edge"/>
          <c:yMode val="edge"/>
          <c:x val="0.14344865914803401"/>
          <c:y val="6.4112164315606859E-2"/>
        </c:manualLayout>
      </c:layout>
      <c:overlay val="0"/>
      <c:spPr>
        <a:noFill/>
        <a:ln>
          <a:noFill/>
        </a:ln>
        <a:effectLst/>
      </c:spPr>
      <c:txPr>
        <a:bodyPr rot="0" spcFirstLastPara="1" vertOverflow="ellipsis" vert="horz" wrap="square" anchor="ctr" anchorCtr="1"/>
        <a:lstStyle/>
        <a:p>
          <a:pPr>
            <a:defRPr sz="1200" b="1" i="0" u="none" strike="noStrike" kern="1200" spc="0" baseline="0">
              <a:solidFill>
                <a:srgbClr val="33006F"/>
              </a:solidFill>
              <a:latin typeface="+mn-lt"/>
              <a:ea typeface="+mn-ea"/>
              <a:cs typeface="+mn-cs"/>
            </a:defRPr>
          </a:pPr>
          <a:endParaRPr lang="en-US"/>
        </a:p>
      </c:txPr>
    </c:title>
    <c:autoTitleDeleted val="0"/>
    <c:plotArea>
      <c:layout/>
      <c:lineChart>
        <c:grouping val="standard"/>
        <c:varyColors val="0"/>
        <c:ser>
          <c:idx val="0"/>
          <c:order val="0"/>
          <c:tx>
            <c:strRef>
              <c:f>Sheet1!$A$8</c:f>
              <c:strCache>
                <c:ptCount val="1"/>
                <c:pt idx="0">
                  <c:v>Credit Peer Group Median</c:v>
                </c:pt>
              </c:strCache>
            </c:strRef>
          </c:tx>
          <c:spPr>
            <a:ln w="28575" cap="rnd">
              <a:solidFill>
                <a:schemeClr val="bg1">
                  <a:lumMod val="75000"/>
                </a:schemeClr>
              </a:solidFill>
              <a:round/>
            </a:ln>
            <a:effectLst/>
          </c:spPr>
          <c:marker>
            <c:symbol val="none"/>
          </c:marker>
          <c:cat>
            <c:numRef>
              <c:f>Sheet1!$D$2:$J$2</c:f>
              <c:numCache>
                <c:formatCode>0</c:formatCode>
                <c:ptCount val="7"/>
                <c:pt idx="0">
                  <c:v>2019</c:v>
                </c:pt>
                <c:pt idx="1">
                  <c:v>2020</c:v>
                </c:pt>
                <c:pt idx="2">
                  <c:v>2021</c:v>
                </c:pt>
                <c:pt idx="3">
                  <c:v>2022</c:v>
                </c:pt>
                <c:pt idx="4">
                  <c:v>2023</c:v>
                </c:pt>
                <c:pt idx="5">
                  <c:v>2024</c:v>
                </c:pt>
                <c:pt idx="6">
                  <c:v>2025</c:v>
                </c:pt>
              </c:numCache>
            </c:numRef>
          </c:cat>
          <c:val>
            <c:numRef>
              <c:f>Sheet1!$D$8:$J$8</c:f>
              <c:numCache>
                <c:formatCode>0.00</c:formatCode>
                <c:ptCount val="7"/>
                <c:pt idx="0">
                  <c:v>0.35572461308890879</c:v>
                </c:pt>
                <c:pt idx="1">
                  <c:v>0.36682179519106567</c:v>
                </c:pt>
                <c:pt idx="2">
                  <c:v>0.37217926694402603</c:v>
                </c:pt>
                <c:pt idx="3">
                  <c:v>0.38414321951763186</c:v>
                </c:pt>
                <c:pt idx="4">
                  <c:v>0.35687132179811087</c:v>
                </c:pt>
                <c:pt idx="5">
                  <c:v>0.33248358273476813</c:v>
                </c:pt>
                <c:pt idx="6">
                  <c:v>0.32981468646026174</c:v>
                </c:pt>
              </c:numCache>
            </c:numRef>
          </c:val>
          <c:smooth val="0"/>
          <c:extLst>
            <c:ext xmlns:c16="http://schemas.microsoft.com/office/drawing/2014/chart" uri="{C3380CC4-5D6E-409C-BE32-E72D297353CC}">
              <c16:uniqueId val="{00000001-7FC5-4082-BAD7-8EC715119500}"/>
            </c:ext>
          </c:extLst>
        </c:ser>
        <c:dLbls>
          <c:showLegendKey val="0"/>
          <c:showVal val="0"/>
          <c:showCatName val="0"/>
          <c:showSerName val="0"/>
          <c:showPercent val="0"/>
          <c:showBubbleSize val="0"/>
        </c:dLbls>
        <c:marker val="1"/>
        <c:smooth val="0"/>
        <c:axId val="288415776"/>
        <c:axId val="288425376"/>
      </c:lineChart>
      <c:scatterChart>
        <c:scatterStyle val="lineMarker"/>
        <c:varyColors val="0"/>
        <c:ser>
          <c:idx val="1"/>
          <c:order val="1"/>
          <c:tx>
            <c:strRef>
              <c:f>Sheet1!$A$9</c:f>
              <c:strCache>
                <c:ptCount val="1"/>
                <c:pt idx="0">
                  <c:v>University of Washington</c:v>
                </c:pt>
              </c:strCache>
            </c:strRef>
          </c:tx>
          <c:spPr>
            <a:ln w="25400" cap="rnd">
              <a:noFill/>
              <a:round/>
            </a:ln>
            <a:effectLst/>
          </c:spPr>
          <c:marker>
            <c:symbol val="circle"/>
            <c:size val="5"/>
            <c:spPr>
              <a:solidFill>
                <a:srgbClr val="4B2E83"/>
              </a:solidFill>
              <a:ln w="9525">
                <a:solidFill>
                  <a:srgbClr val="4B2E83"/>
                </a:solidFill>
              </a:ln>
              <a:effectLst/>
            </c:spPr>
          </c:marker>
          <c:xVal>
            <c:numRef>
              <c:f>Sheet1!$D$2:$J$2</c:f>
              <c:numCache>
                <c:formatCode>0</c:formatCode>
                <c:ptCount val="7"/>
                <c:pt idx="0">
                  <c:v>2019</c:v>
                </c:pt>
                <c:pt idx="1">
                  <c:v>2020</c:v>
                </c:pt>
                <c:pt idx="2">
                  <c:v>2021</c:v>
                </c:pt>
                <c:pt idx="3">
                  <c:v>2022</c:v>
                </c:pt>
                <c:pt idx="4">
                  <c:v>2023</c:v>
                </c:pt>
                <c:pt idx="5">
                  <c:v>2024</c:v>
                </c:pt>
                <c:pt idx="6">
                  <c:v>2025</c:v>
                </c:pt>
              </c:numCache>
            </c:numRef>
          </c:xVal>
          <c:yVal>
            <c:numRef>
              <c:f>Sheet1!$D$9:$J$9</c:f>
              <c:numCache>
                <c:formatCode>0.00</c:formatCode>
                <c:ptCount val="7"/>
                <c:pt idx="0">
                  <c:v>0.40063910411622272</c:v>
                </c:pt>
                <c:pt idx="1">
                  <c:v>0.39196924216435364</c:v>
                </c:pt>
                <c:pt idx="2">
                  <c:v>0.37601089818607369</c:v>
                </c:pt>
                <c:pt idx="3">
                  <c:v>0.44971485771012576</c:v>
                </c:pt>
                <c:pt idx="4">
                  <c:v>0.4278563168366078</c:v>
                </c:pt>
                <c:pt idx="5">
                  <c:v>0.39306073612417686</c:v>
                </c:pt>
                <c:pt idx="6">
                  <c:v>0.38414941036460026</c:v>
                </c:pt>
              </c:numCache>
            </c:numRef>
          </c:yVal>
          <c:smooth val="0"/>
          <c:extLst>
            <c:ext xmlns:c16="http://schemas.microsoft.com/office/drawing/2014/chart" uri="{C3380CC4-5D6E-409C-BE32-E72D297353CC}">
              <c16:uniqueId val="{00000000-7FC5-4082-BAD7-8EC715119500}"/>
            </c:ext>
          </c:extLst>
        </c:ser>
        <c:dLbls>
          <c:showLegendKey val="0"/>
          <c:showVal val="0"/>
          <c:showCatName val="0"/>
          <c:showSerName val="0"/>
          <c:showPercent val="0"/>
          <c:showBubbleSize val="0"/>
        </c:dLbls>
        <c:axId val="288415776"/>
        <c:axId val="288425376"/>
      </c:scatterChart>
      <c:dateAx>
        <c:axId val="288415776"/>
        <c:scaling>
          <c:orientation val="minMax"/>
        </c:scaling>
        <c:delete val="0"/>
        <c:axPos val="b"/>
        <c:numFmt formatCode="0" sourceLinked="1"/>
        <c:majorTickMark val="none"/>
        <c:minorTickMark val="none"/>
        <c:tickLblPos val="nextTo"/>
        <c:spPr>
          <a:noFill/>
          <a:ln w="9525" cap="flat" cmpd="sng" algn="ctr">
            <a:solidFill>
              <a:schemeClr val="bg2">
                <a:lumMod val="85000"/>
              </a:schemeClr>
            </a:solidFill>
            <a:round/>
          </a:ln>
          <a:effectLst/>
        </c:spPr>
        <c:txPr>
          <a:bodyPr rot="-60000000" spcFirstLastPara="1" vertOverflow="ellipsis" vert="horz" wrap="square" anchor="ctr" anchorCtr="1"/>
          <a:lstStyle/>
          <a:p>
            <a:pPr>
              <a:defRPr sz="900" b="0" i="0" u="none" strike="noStrike" kern="1200" baseline="0">
                <a:solidFill>
                  <a:schemeClr val="accent4">
                    <a:lumMod val="10000"/>
                  </a:schemeClr>
                </a:solidFill>
                <a:latin typeface="+mn-lt"/>
                <a:ea typeface="+mn-ea"/>
                <a:cs typeface="+mn-cs"/>
              </a:defRPr>
            </a:pPr>
            <a:endParaRPr lang="en-US"/>
          </a:p>
        </c:txPr>
        <c:crossAx val="288425376"/>
        <c:crosses val="autoZero"/>
        <c:auto val="0"/>
        <c:lblOffset val="100"/>
        <c:baseTimeUnit val="days"/>
      </c:dateAx>
      <c:valAx>
        <c:axId val="288425376"/>
        <c:scaling>
          <c:orientation val="minMax"/>
        </c:scaling>
        <c:delete val="0"/>
        <c:axPos val="l"/>
        <c:majorGridlines>
          <c:spPr>
            <a:ln w="9525" cap="flat" cmpd="sng" algn="ctr">
              <a:solidFill>
                <a:schemeClr val="bg2">
                  <a:lumMod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accent4">
                    <a:lumMod val="10000"/>
                  </a:schemeClr>
                </a:solidFill>
                <a:latin typeface="+mn-lt"/>
                <a:ea typeface="+mn-ea"/>
                <a:cs typeface="+mn-cs"/>
              </a:defRPr>
            </a:pPr>
            <a:endParaRPr lang="en-US"/>
          </a:p>
        </c:txPr>
        <c:crossAx val="28841577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accent4">
                  <a:lumMod val="10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solidFill>
            <a:schemeClr val="accent4">
              <a:lumMod val="10000"/>
            </a:schemeClr>
          </a:solidFill>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1" i="0" u="none" strike="noStrike" kern="1200" spc="0" baseline="0">
                <a:solidFill>
                  <a:srgbClr val="33006F"/>
                </a:solidFill>
                <a:latin typeface="+mn-lt"/>
                <a:ea typeface="+mn-ea"/>
                <a:cs typeface="+mn-cs"/>
              </a:defRPr>
            </a:pPr>
            <a:r>
              <a:rPr lang="en-US" sz="1200" b="1" dirty="0">
                <a:solidFill>
                  <a:srgbClr val="33006F"/>
                </a:solidFill>
              </a:rPr>
              <a:t>Total Adjusted Debt to Cash Flow</a:t>
            </a:r>
          </a:p>
        </c:rich>
      </c:tx>
      <c:layout>
        <c:manualLayout>
          <c:xMode val="edge"/>
          <c:yMode val="edge"/>
          <c:x val="0.19850233661156449"/>
          <c:y val="7.9636170440786483E-2"/>
        </c:manualLayout>
      </c:layout>
      <c:overlay val="0"/>
      <c:spPr>
        <a:noFill/>
        <a:ln>
          <a:noFill/>
        </a:ln>
        <a:effectLst/>
      </c:spPr>
      <c:txPr>
        <a:bodyPr rot="0" spcFirstLastPara="1" vertOverflow="ellipsis" vert="horz" wrap="square" anchor="ctr" anchorCtr="1"/>
        <a:lstStyle/>
        <a:p>
          <a:pPr>
            <a:defRPr sz="1200" b="1" i="0" u="none" strike="noStrike" kern="1200" spc="0" baseline="0">
              <a:solidFill>
                <a:srgbClr val="33006F"/>
              </a:solidFill>
              <a:latin typeface="+mn-lt"/>
              <a:ea typeface="+mn-ea"/>
              <a:cs typeface="+mn-cs"/>
            </a:defRPr>
          </a:pPr>
          <a:endParaRPr lang="en-US"/>
        </a:p>
      </c:txPr>
    </c:title>
    <c:autoTitleDeleted val="0"/>
    <c:plotArea>
      <c:layout/>
      <c:lineChart>
        <c:grouping val="standard"/>
        <c:varyColors val="0"/>
        <c:ser>
          <c:idx val="0"/>
          <c:order val="0"/>
          <c:tx>
            <c:strRef>
              <c:f>Sheet1!$A$12</c:f>
              <c:strCache>
                <c:ptCount val="1"/>
                <c:pt idx="0">
                  <c:v>Credit Peer Group Median</c:v>
                </c:pt>
              </c:strCache>
            </c:strRef>
          </c:tx>
          <c:spPr>
            <a:ln w="28575" cap="rnd">
              <a:solidFill>
                <a:schemeClr val="bg1">
                  <a:lumMod val="75000"/>
                </a:schemeClr>
              </a:solidFill>
              <a:round/>
            </a:ln>
            <a:effectLst/>
          </c:spPr>
          <c:marker>
            <c:symbol val="none"/>
          </c:marker>
          <c:cat>
            <c:numRef>
              <c:f>Sheet1!$D$2:$J$2</c:f>
              <c:numCache>
                <c:formatCode>0</c:formatCode>
                <c:ptCount val="7"/>
                <c:pt idx="0">
                  <c:v>2019</c:v>
                </c:pt>
                <c:pt idx="1">
                  <c:v>2020</c:v>
                </c:pt>
                <c:pt idx="2">
                  <c:v>2021</c:v>
                </c:pt>
                <c:pt idx="3">
                  <c:v>2022</c:v>
                </c:pt>
                <c:pt idx="4">
                  <c:v>2023</c:v>
                </c:pt>
                <c:pt idx="5">
                  <c:v>2024</c:v>
                </c:pt>
                <c:pt idx="6">
                  <c:v>2025</c:v>
                </c:pt>
              </c:numCache>
            </c:numRef>
          </c:cat>
          <c:val>
            <c:numRef>
              <c:f>Sheet1!$D$12:$J$12</c:f>
              <c:numCache>
                <c:formatCode>0.0</c:formatCode>
                <c:ptCount val="7"/>
                <c:pt idx="0">
                  <c:v>2.860083432711229</c:v>
                </c:pt>
                <c:pt idx="1">
                  <c:v>3.5160432179171037</c:v>
                </c:pt>
                <c:pt idx="2">
                  <c:v>2.7169405811801912</c:v>
                </c:pt>
                <c:pt idx="3">
                  <c:v>2.9900990296425758</c:v>
                </c:pt>
                <c:pt idx="4">
                  <c:v>3.2411351489670395</c:v>
                </c:pt>
                <c:pt idx="5">
                  <c:v>3.2959324118276863</c:v>
                </c:pt>
                <c:pt idx="6">
                  <c:v>3.275403772855678</c:v>
                </c:pt>
              </c:numCache>
            </c:numRef>
          </c:val>
          <c:smooth val="0"/>
          <c:extLst>
            <c:ext xmlns:c16="http://schemas.microsoft.com/office/drawing/2014/chart" uri="{C3380CC4-5D6E-409C-BE32-E72D297353CC}">
              <c16:uniqueId val="{00000001-D144-45EF-BAFA-1127A5609BA4}"/>
            </c:ext>
          </c:extLst>
        </c:ser>
        <c:dLbls>
          <c:showLegendKey val="0"/>
          <c:showVal val="0"/>
          <c:showCatName val="0"/>
          <c:showSerName val="0"/>
          <c:showPercent val="0"/>
          <c:showBubbleSize val="0"/>
        </c:dLbls>
        <c:marker val="1"/>
        <c:smooth val="0"/>
        <c:axId val="288415776"/>
        <c:axId val="288425376"/>
      </c:lineChart>
      <c:scatterChart>
        <c:scatterStyle val="lineMarker"/>
        <c:varyColors val="0"/>
        <c:ser>
          <c:idx val="1"/>
          <c:order val="1"/>
          <c:tx>
            <c:strRef>
              <c:f>Sheet1!$A$13</c:f>
              <c:strCache>
                <c:ptCount val="1"/>
                <c:pt idx="0">
                  <c:v>University of Washington</c:v>
                </c:pt>
              </c:strCache>
            </c:strRef>
          </c:tx>
          <c:spPr>
            <a:ln w="25400" cap="rnd">
              <a:noFill/>
              <a:round/>
            </a:ln>
            <a:effectLst/>
          </c:spPr>
          <c:marker>
            <c:symbol val="circle"/>
            <c:size val="5"/>
            <c:spPr>
              <a:solidFill>
                <a:srgbClr val="4B2E83"/>
              </a:solidFill>
              <a:ln w="9525">
                <a:solidFill>
                  <a:srgbClr val="4B2E83"/>
                </a:solidFill>
              </a:ln>
              <a:effectLst/>
            </c:spPr>
          </c:marker>
          <c:xVal>
            <c:numRef>
              <c:f>Sheet1!$D$2:$J$2</c:f>
              <c:numCache>
                <c:formatCode>0</c:formatCode>
                <c:ptCount val="7"/>
                <c:pt idx="0">
                  <c:v>2019</c:v>
                </c:pt>
                <c:pt idx="1">
                  <c:v>2020</c:v>
                </c:pt>
                <c:pt idx="2">
                  <c:v>2021</c:v>
                </c:pt>
                <c:pt idx="3">
                  <c:v>2022</c:v>
                </c:pt>
                <c:pt idx="4">
                  <c:v>2023</c:v>
                </c:pt>
                <c:pt idx="5">
                  <c:v>2024</c:v>
                </c:pt>
                <c:pt idx="6">
                  <c:v>2025</c:v>
                </c:pt>
              </c:numCache>
            </c:numRef>
          </c:xVal>
          <c:yVal>
            <c:numRef>
              <c:f>Sheet1!$D$13:$J$13</c:f>
              <c:numCache>
                <c:formatCode>0.0</c:formatCode>
                <c:ptCount val="7"/>
                <c:pt idx="0">
                  <c:v>4.0486750240608123</c:v>
                </c:pt>
                <c:pt idx="1">
                  <c:v>4.4000013128068689</c:v>
                </c:pt>
                <c:pt idx="2">
                  <c:v>2.8324020222544966</c:v>
                </c:pt>
                <c:pt idx="3">
                  <c:v>2.9827359543213117</c:v>
                </c:pt>
                <c:pt idx="4">
                  <c:v>6.2486071108173187</c:v>
                </c:pt>
                <c:pt idx="5">
                  <c:v>7.6103523095697785</c:v>
                </c:pt>
                <c:pt idx="6">
                  <c:v>4.5560548416277982</c:v>
                </c:pt>
              </c:numCache>
            </c:numRef>
          </c:yVal>
          <c:smooth val="0"/>
          <c:extLst>
            <c:ext xmlns:c16="http://schemas.microsoft.com/office/drawing/2014/chart" uri="{C3380CC4-5D6E-409C-BE32-E72D297353CC}">
              <c16:uniqueId val="{00000000-D144-45EF-BAFA-1127A5609BA4}"/>
            </c:ext>
          </c:extLst>
        </c:ser>
        <c:dLbls>
          <c:showLegendKey val="0"/>
          <c:showVal val="0"/>
          <c:showCatName val="0"/>
          <c:showSerName val="0"/>
          <c:showPercent val="0"/>
          <c:showBubbleSize val="0"/>
        </c:dLbls>
        <c:axId val="288415776"/>
        <c:axId val="288425376"/>
      </c:scatterChart>
      <c:dateAx>
        <c:axId val="288415776"/>
        <c:scaling>
          <c:orientation val="minMax"/>
        </c:scaling>
        <c:delete val="0"/>
        <c:axPos val="b"/>
        <c:numFmt formatCode="0" sourceLinked="1"/>
        <c:majorTickMark val="none"/>
        <c:minorTickMark val="none"/>
        <c:tickLblPos val="nextTo"/>
        <c:spPr>
          <a:noFill/>
          <a:ln w="9525" cap="flat" cmpd="sng" algn="ctr">
            <a:solidFill>
              <a:srgbClr val="E6E6E6"/>
            </a:solidFill>
            <a:round/>
          </a:ln>
          <a:effectLst/>
        </c:spPr>
        <c:txPr>
          <a:bodyPr rot="-60000000" spcFirstLastPara="1" vertOverflow="ellipsis" vert="horz" wrap="square" anchor="ctr" anchorCtr="1"/>
          <a:lstStyle/>
          <a:p>
            <a:pPr>
              <a:defRPr sz="900" b="0" i="0" u="none" strike="noStrike" kern="1200" baseline="0">
                <a:solidFill>
                  <a:schemeClr val="accent4">
                    <a:lumMod val="10000"/>
                  </a:schemeClr>
                </a:solidFill>
                <a:latin typeface="+mn-lt"/>
                <a:ea typeface="+mn-ea"/>
                <a:cs typeface="+mn-cs"/>
              </a:defRPr>
            </a:pPr>
            <a:endParaRPr lang="en-US"/>
          </a:p>
        </c:txPr>
        <c:crossAx val="288425376"/>
        <c:crosses val="autoZero"/>
        <c:auto val="0"/>
        <c:lblOffset val="100"/>
        <c:baseTimeUnit val="days"/>
      </c:dateAx>
      <c:valAx>
        <c:axId val="288425376"/>
        <c:scaling>
          <c:orientation val="minMax"/>
        </c:scaling>
        <c:delete val="0"/>
        <c:axPos val="l"/>
        <c:majorGridlines>
          <c:spPr>
            <a:ln w="9525" cap="flat" cmpd="sng" algn="ctr">
              <a:solidFill>
                <a:schemeClr val="bg2">
                  <a:lumMod val="85000"/>
                </a:schemeClr>
              </a:solidFill>
              <a:round/>
            </a:ln>
            <a:effectLst/>
          </c:spPr>
        </c:majorGridlines>
        <c:numFmt formatCode="0.0"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accent4">
                    <a:lumMod val="10000"/>
                  </a:schemeClr>
                </a:solidFill>
                <a:latin typeface="+mn-lt"/>
                <a:ea typeface="+mn-ea"/>
                <a:cs typeface="+mn-cs"/>
              </a:defRPr>
            </a:pPr>
            <a:endParaRPr lang="en-US"/>
          </a:p>
        </c:txPr>
        <c:crossAx val="288415776"/>
        <c:crosses val="autoZero"/>
        <c:crossBetween val="midCat"/>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accent4">
                  <a:lumMod val="10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solidFill>
            <a:schemeClr val="accent4">
              <a:lumMod val="10000"/>
            </a:schemeClr>
          </a:solidFill>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omments/modernComment_1B2_3292A858.xml><?xml version="1.0" encoding="utf-8"?>
<p188:cmLst xmlns:a="http://schemas.openxmlformats.org/drawingml/2006/main" xmlns:r="http://schemas.openxmlformats.org/officeDocument/2006/relationships" xmlns:p188="http://schemas.microsoft.com/office/powerpoint/2018/8/main">
  <p188:cm id="{268516EC-B6D5-4814-A898-C6C0BFE8D70B}" authorId="{00000000-0000-0000-0000-000000000000}" created="2026-05-12T16:05:48.220">
    <ac:deMkLst xmlns:ac="http://schemas.microsoft.com/office/drawing/2013/main/command">
      <pc:docMk xmlns:pc="http://schemas.microsoft.com/office/powerpoint/2013/main/command"/>
      <pc:sldMk xmlns:pc="http://schemas.microsoft.com/office/powerpoint/2013/main/command" cId="848472152" sldId="434"/>
      <ac:picMk id="7" creationId="{6C7E346F-356F-2A96-4EB7-207C9066FB71}"/>
    </ac:deMkLst>
    <p188:txBody>
      <a:bodyPr/>
      <a:lstStyle/>
      <a:p>
        <a:r>
          <a:rPr lang="en-US"/>
          <a:t>Compare data with charts on slide 5. Make sure rounding is being treated consistently across all charts.</a:t>
        </a:r>
      </a:p>
    </p188:txBody>
    <p188:extLst>
      <p:ext xmlns:p="http://schemas.openxmlformats.org/presentationml/2006/main" uri="{5BB2D875-25FF-4072-B9AC-8F64D62656EB}">
        <p228:taskDetails xmlns:p228="http://schemas.microsoft.com/office/powerpoint/2022/08/main">
          <p228:history/>
        </p228:taskDetails>
      </p:ext>
    </p188:extLst>
  </p188:cm>
</p188:cmLst>
</file>

<file path=ppt/comments/modernComment_1D2_1756FE9.xml><?xml version="1.0" encoding="utf-8"?>
<p188:cmLst xmlns:a="http://schemas.openxmlformats.org/drawingml/2006/main" xmlns:r="http://schemas.openxmlformats.org/officeDocument/2006/relationships" xmlns:p188="http://schemas.microsoft.com/office/powerpoint/2018/8/main">
  <p188:cm id="{2D5BFA39-5DAB-4AAD-9049-AFAE9BD5FAA4}" authorId="{00000000-0000-0000-0000-000000000000}" created="2026-05-12T16:05:54.869">
    <pc:sldMkLst xmlns:pc="http://schemas.microsoft.com/office/powerpoint/2013/main/command">
      <pc:docMk/>
      <pc:sldMk cId="24473577" sldId="466"/>
    </pc:sldMkLst>
    <p188:txBody>
      <a:bodyPr/>
      <a:lstStyle/>
      <a:p>
        <a:r>
          <a:rPr lang="en-US"/>
          <a:t>Compare data with charts on slide 4. Make sure rounding is being treated consistently across all charts.</a:t>
        </a:r>
      </a:p>
    </p188:txBody>
    <p188:extLst>
      <p:ext xmlns:p="http://schemas.openxmlformats.org/presentationml/2006/main" uri="{5BB2D875-25FF-4072-B9AC-8F64D62656EB}">
        <p228:taskDetails xmlns:p228="http://schemas.microsoft.com/office/powerpoint/2022/08/main">
          <p228:history/>
        </p228:taskDetails>
      </p:ext>
    </p188:extLst>
  </p188:cm>
</p188:cmLst>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20B8A22B-08A5-4F9E-9E64-A407D82CEBC7}" type="datetimeFigureOut">
              <a:rPr lang="en-US" smtClean="0"/>
              <a:t>6/9/2026</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43DD99B5-C8F3-4DAD-9060-759A31B3F4FF}" type="slidenum">
              <a:rPr lang="en-US" smtClean="0"/>
              <a:t>‹#›</a:t>
            </a:fld>
            <a:endParaRPr lang="en-US"/>
          </a:p>
        </p:txBody>
      </p:sp>
    </p:spTree>
    <p:extLst>
      <p:ext uri="{BB962C8B-B14F-4D97-AF65-F5344CB8AC3E}">
        <p14:creationId xmlns:p14="http://schemas.microsoft.com/office/powerpoint/2010/main" val="17956945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3DD99B5-C8F3-4DAD-9060-759A31B3F4FF}" type="slidenum">
              <a:rPr lang="en-US" smtClean="0"/>
              <a:t>1</a:t>
            </a:fld>
            <a:endParaRPr lang="en-US"/>
          </a:p>
        </p:txBody>
      </p:sp>
    </p:spTree>
    <p:extLst>
      <p:ext uri="{BB962C8B-B14F-4D97-AF65-F5344CB8AC3E}">
        <p14:creationId xmlns:p14="http://schemas.microsoft.com/office/powerpoint/2010/main" val="25516964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600" dirty="0"/>
          </a:p>
        </p:txBody>
      </p:sp>
      <p:sp>
        <p:nvSpPr>
          <p:cNvPr id="4" name="Slide Number Placeholder 3"/>
          <p:cNvSpPr>
            <a:spLocks noGrp="1"/>
          </p:cNvSpPr>
          <p:nvPr>
            <p:ph type="sldNum" sz="quarter" idx="10"/>
          </p:nvPr>
        </p:nvSpPr>
        <p:spPr/>
        <p:txBody>
          <a:bodyPr/>
          <a:lstStyle/>
          <a:p>
            <a:fld id="{D330F7AA-9AA6-44BE-A172-7D24C55AB90D}" type="slidenum">
              <a:rPr lang="en-US" smtClean="0"/>
              <a:t>2</a:t>
            </a:fld>
            <a:endParaRPr lang="en-US" dirty="0"/>
          </a:p>
        </p:txBody>
      </p:sp>
    </p:spTree>
    <p:extLst>
      <p:ext uri="{BB962C8B-B14F-4D97-AF65-F5344CB8AC3E}">
        <p14:creationId xmlns:p14="http://schemas.microsoft.com/office/powerpoint/2010/main" val="22652606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6F0FE2-F88C-AD9C-681F-B1B1E579EBD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A16E00A-88A4-8B70-F2CC-88BE703D741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EFE2B1D-21A5-D559-027C-FC20D814EAC2}"/>
              </a:ext>
            </a:extLst>
          </p:cNvPr>
          <p:cNvSpPr>
            <a:spLocks noGrp="1"/>
          </p:cNvSpPr>
          <p:nvPr>
            <p:ph type="body" idx="1"/>
          </p:nvPr>
        </p:nvSpPr>
        <p:spPr/>
        <p:txBody>
          <a:bodyPr/>
          <a:lstStyle/>
          <a:p>
            <a:pPr algn="l"/>
            <a:r>
              <a:rPr lang="en-US" sz="1800" dirty="0">
                <a:latin typeface="BlissPro-ExtraLight"/>
              </a:rPr>
              <a:t>NOTES </a:t>
            </a:r>
          </a:p>
          <a:p>
            <a:pPr algn="l"/>
            <a:endParaRPr lang="en-US" sz="1800" dirty="0">
              <a:latin typeface="BlissPro-ExtraLight"/>
            </a:endParaRPr>
          </a:p>
          <a:p>
            <a:pPr algn="l"/>
            <a:r>
              <a:rPr lang="en-US" sz="1800" dirty="0">
                <a:latin typeface="BlissPro-ExtraLight"/>
              </a:rPr>
              <a:t>Reasons for sector downgrade:</a:t>
            </a:r>
          </a:p>
          <a:p>
            <a:pPr algn="l"/>
            <a:r>
              <a:rPr lang="en-US" sz="1800" dirty="0">
                <a:latin typeface="BlissPro-ExtraLight"/>
              </a:rPr>
              <a:t>-Recent and potential federal policy changes create a more difficult operating environment for colleges and universities</a:t>
            </a:r>
          </a:p>
          <a:p>
            <a:pPr algn="l"/>
            <a:r>
              <a:rPr lang="en-US" sz="1800" dirty="0">
                <a:latin typeface="BlissPro-ExtraLight"/>
              </a:rPr>
              <a:t>-</a:t>
            </a:r>
            <a:r>
              <a:rPr lang="en-US" sz="1800" dirty="0">
                <a:latin typeface="BlissPro-Bold"/>
              </a:rPr>
              <a:t>Federal grant cuts and enforcement actions are causing universities to implement hiring freezes and pause strategic investments</a:t>
            </a:r>
          </a:p>
          <a:p>
            <a:pPr algn="l"/>
            <a:r>
              <a:rPr lang="en-US" sz="1800" dirty="0">
                <a:latin typeface="BlissPro-Bold"/>
              </a:rPr>
              <a:t>-Risks from funding cuts are more pronounced for universities with large academic medical centers that conduct medical research with NIH funding</a:t>
            </a:r>
          </a:p>
          <a:p>
            <a:pPr algn="l"/>
            <a:r>
              <a:rPr lang="en-US" sz="1800" dirty="0">
                <a:latin typeface="BlissPro-Bold"/>
              </a:rPr>
              <a:t>-Staff cuts at the DoE may cause disruptions and uncertainty in federal financial aid programs; the largest share of DoE employees work in the federal student aid office</a:t>
            </a:r>
          </a:p>
          <a:p>
            <a:pPr algn="l"/>
            <a:r>
              <a:rPr lang="en-US" sz="1800" dirty="0">
                <a:latin typeface="BlissPro-Bold"/>
              </a:rPr>
              <a:t>-An expanded excise tax on university endowments would constrain financial reserve growth at wealthy institutions</a:t>
            </a:r>
          </a:p>
          <a:p>
            <a:pPr algn="l"/>
            <a:r>
              <a:rPr lang="en-US" sz="1800" dirty="0">
                <a:latin typeface="BlissPro-Bold"/>
              </a:rPr>
              <a:t>-Enforcement actions against diversity, equity and inclusion (DEI) programs and potential for immigration cuts present further challenges to operations and enrollment</a:t>
            </a:r>
          </a:p>
          <a:p>
            <a:pPr algn="l"/>
            <a:r>
              <a:rPr lang="en-US" sz="1800" dirty="0">
                <a:latin typeface="BlissPro-Bold"/>
              </a:rPr>
              <a:t>-The potential for reductions or eliminations of visas for international students, or a decline in the appeal of the US to international students, presents difficulties</a:t>
            </a:r>
          </a:p>
          <a:p>
            <a:pPr algn="l"/>
            <a:endParaRPr lang="en-US" sz="1800" dirty="0">
              <a:latin typeface="BlissPro-ExtraLight"/>
            </a:endParaRPr>
          </a:p>
          <a:p>
            <a:pPr algn="l"/>
            <a:r>
              <a:rPr lang="en-US" sz="1800" dirty="0">
                <a:latin typeface="BlissPro-ExtraLight"/>
              </a:rPr>
              <a:t>Hi Ed sector outlook negative – fed policy actions raise risk across sector: </a:t>
            </a:r>
          </a:p>
          <a:p>
            <a:r>
              <a:rPr lang="en-US" sz="1400" b="0" dirty="0">
                <a:latin typeface="Open Sans Light" panose="020B0306030504020204" pitchFamily="34" charset="0"/>
                <a:ea typeface="Open Sans Light" panose="020B0306030504020204" pitchFamily="34" charset="0"/>
                <a:cs typeface="Open Sans Light" panose="020B0306030504020204" pitchFamily="34" charset="0"/>
              </a:rPr>
              <a:t>On March 18, 2025, Moody’s changed the outlook for the higher education sector to negative from stable</a:t>
            </a:r>
          </a:p>
          <a:p>
            <a:r>
              <a:rPr lang="en-US" sz="1400" b="0" dirty="0">
                <a:latin typeface="Open Sans Light" panose="020B0306030504020204" pitchFamily="34" charset="0"/>
                <a:ea typeface="Open Sans Light" panose="020B0306030504020204" pitchFamily="34" charset="0"/>
                <a:cs typeface="Open Sans Light" panose="020B0306030504020204" pitchFamily="34" charset="0"/>
              </a:rPr>
              <a:t>Recent and potential federal policy changes create a more difficult operating environment for institutions, including those pertaining to:</a:t>
            </a:r>
          </a:p>
          <a:p>
            <a:pPr lvl="1"/>
            <a:endParaRPr lang="en-US" sz="1200" b="0" dirty="0">
              <a:latin typeface="Open Sans Light" panose="020B0306030504020204" pitchFamily="34" charset="0"/>
              <a:ea typeface="Open Sans Light" panose="020B0306030504020204" pitchFamily="34" charset="0"/>
              <a:cs typeface="Open Sans Light" panose="020B0306030504020204" pitchFamily="34" charset="0"/>
            </a:endParaRPr>
          </a:p>
          <a:p>
            <a:pPr marL="171450" indent="-171450">
              <a:buFontTx/>
              <a:buChar char="-"/>
            </a:pPr>
            <a:r>
              <a:rPr lang="en-US" sz="1200" b="0" dirty="0">
                <a:latin typeface="Open Sans Light" panose="020B0306030504020204" pitchFamily="34" charset="0"/>
                <a:ea typeface="Open Sans Light" panose="020B0306030504020204" pitchFamily="34" charset="0"/>
                <a:cs typeface="Open Sans Light" panose="020B0306030504020204" pitchFamily="34" charset="0"/>
              </a:rPr>
              <a:t>Federal research cuts</a:t>
            </a:r>
          </a:p>
          <a:p>
            <a:pPr marL="171450" indent="-171450">
              <a:buFontTx/>
              <a:buChar char="-"/>
            </a:pPr>
            <a:r>
              <a:rPr lang="en-US" sz="1200" b="0" dirty="0">
                <a:latin typeface="Open Sans Light" panose="020B0306030504020204" pitchFamily="34" charset="0"/>
                <a:ea typeface="Open Sans Light" panose="020B0306030504020204" pitchFamily="34" charset="0"/>
                <a:cs typeface="Open Sans Light" panose="020B0306030504020204" pitchFamily="34" charset="0"/>
              </a:rPr>
              <a:t>Enforcement actions related to DEI programs</a:t>
            </a:r>
          </a:p>
          <a:p>
            <a:pPr marL="171450" indent="-171450">
              <a:buFontTx/>
              <a:buChar char="-"/>
            </a:pPr>
            <a:r>
              <a:rPr lang="en-US" sz="1200" b="0" dirty="0">
                <a:latin typeface="Open Sans Light" panose="020B0306030504020204" pitchFamily="34" charset="0"/>
                <a:ea typeface="Open Sans Light" panose="020B0306030504020204" pitchFamily="34" charset="0"/>
                <a:cs typeface="Open Sans Light" panose="020B0306030504020204" pitchFamily="34" charset="0"/>
              </a:rPr>
              <a:t>DOE restructuring</a:t>
            </a:r>
          </a:p>
          <a:p>
            <a:pPr marL="171450" indent="-171450">
              <a:buFontTx/>
              <a:buChar char="-"/>
            </a:pPr>
            <a:r>
              <a:rPr lang="en-US" sz="1200" b="0" dirty="0">
                <a:latin typeface="Open Sans Light" panose="020B0306030504020204" pitchFamily="34" charset="0"/>
                <a:ea typeface="Open Sans Light" panose="020B0306030504020204" pitchFamily="34" charset="0"/>
                <a:cs typeface="Open Sans Light" panose="020B0306030504020204" pitchFamily="34" charset="0"/>
              </a:rPr>
              <a:t>Reduction/interruption in Pell grants</a:t>
            </a:r>
          </a:p>
          <a:p>
            <a:pPr marL="171450" indent="-171450">
              <a:buFontTx/>
              <a:buChar char="-"/>
            </a:pPr>
            <a:r>
              <a:rPr lang="en-US" sz="1200" b="0" dirty="0">
                <a:latin typeface="Open Sans Light" panose="020B0306030504020204" pitchFamily="34" charset="0"/>
                <a:ea typeface="Open Sans Light" panose="020B0306030504020204" pitchFamily="34" charset="0"/>
                <a:cs typeface="Open Sans Light" panose="020B0306030504020204" pitchFamily="34" charset="0"/>
              </a:rPr>
              <a:t>Extension of the endowment tax</a:t>
            </a:r>
          </a:p>
          <a:p>
            <a:pPr marL="171450" indent="-171450">
              <a:buFontTx/>
              <a:buChar char="-"/>
            </a:pPr>
            <a:r>
              <a:rPr lang="en-US" sz="1200" b="0" dirty="0">
                <a:latin typeface="Open Sans Light" panose="020B0306030504020204" pitchFamily="34" charset="0"/>
                <a:ea typeface="Open Sans Light" panose="020B0306030504020204" pitchFamily="34" charset="0"/>
                <a:cs typeface="Open Sans Light" panose="020B0306030504020204" pitchFamily="34" charset="0"/>
              </a:rPr>
              <a:t>Changes/disruptions to federal student loans</a:t>
            </a:r>
          </a:p>
          <a:p>
            <a:pPr marL="171450" indent="-171450">
              <a:buFontTx/>
              <a:buChar char="-"/>
            </a:pPr>
            <a:r>
              <a:rPr lang="en-US" sz="1200" b="0" dirty="0">
                <a:latin typeface="Open Sans Light" panose="020B0306030504020204" pitchFamily="34" charset="0"/>
                <a:ea typeface="Open Sans Light" panose="020B0306030504020204" pitchFamily="34" charset="0"/>
                <a:cs typeface="Open Sans Light" panose="020B0306030504020204" pitchFamily="34" charset="0"/>
              </a:rPr>
              <a:t>Reduction in foreign student visas</a:t>
            </a:r>
          </a:p>
          <a:p>
            <a:endParaRPr lang="en-US" sz="1200" b="0" dirty="0">
              <a:latin typeface="Open Sans Light" panose="020B0306030504020204" pitchFamily="34" charset="0"/>
              <a:ea typeface="Open Sans Light" panose="020B0306030504020204" pitchFamily="34" charset="0"/>
              <a:cs typeface="Open Sans Light" panose="020B0306030504020204" pitchFamily="34" charset="0"/>
            </a:endParaRPr>
          </a:p>
          <a:p>
            <a:endParaRPr lang="en-US" sz="1200" b="0" dirty="0">
              <a:latin typeface="Open Sans Light" panose="020B0306030504020204" pitchFamily="34" charset="0"/>
              <a:ea typeface="Open Sans Light" panose="020B0306030504020204" pitchFamily="34" charset="0"/>
              <a:cs typeface="Open Sans Light" panose="020B0306030504020204" pitchFamily="34" charset="0"/>
            </a:endParaRPr>
          </a:p>
          <a:p>
            <a:r>
              <a:rPr lang="en-US" sz="1400" b="0" dirty="0">
                <a:latin typeface="Open Sans Light" panose="020B0306030504020204" pitchFamily="34" charset="0"/>
                <a:ea typeface="Open Sans Light" panose="020B0306030504020204" pitchFamily="34" charset="0"/>
                <a:cs typeface="Open Sans Light" panose="020B0306030504020204" pitchFamily="34" charset="0"/>
              </a:rPr>
              <a:t>Macroeconomic uncertainties driven by shifting policies and market volatility adds to the risks for institutions already dealing with elevated expense growth and enrollment challenges</a:t>
            </a:r>
          </a:p>
          <a:p>
            <a:endParaRPr lang="en-US" sz="1400" b="0" dirty="0">
              <a:latin typeface="Open Sans Light" panose="020B0306030504020204" pitchFamily="34" charset="0"/>
              <a:ea typeface="Open Sans Light" panose="020B0306030504020204" pitchFamily="34" charset="0"/>
              <a:cs typeface="Open Sans Light" panose="020B0306030504020204" pitchFamily="34" charset="0"/>
            </a:endParaRPr>
          </a:p>
          <a:p>
            <a:r>
              <a:rPr lang="en-US" sz="1400" b="0" dirty="0">
                <a:latin typeface="Open Sans Light" panose="020B0306030504020204" pitchFamily="34" charset="0"/>
                <a:ea typeface="Open Sans Light" panose="020B0306030504020204" pitchFamily="34" charset="0"/>
                <a:cs typeface="Open Sans Light" panose="020B0306030504020204" pitchFamily="34" charset="0"/>
              </a:rPr>
              <a:t>The outlook could change to stable if many of the federal policies and proposals are reversed or halted by judicial intervention or do not come to pass. Stronger-than-expected investment market returns and operating revenue growth could also lead to a revision of the outlook to stable</a:t>
            </a:r>
          </a:p>
          <a:p>
            <a:pPr algn="l"/>
            <a:endParaRPr lang="en-US" sz="1800" dirty="0">
              <a:latin typeface="BlissPro-ExtraLight"/>
            </a:endParaRPr>
          </a:p>
          <a:p>
            <a:pPr algn="l"/>
            <a:endParaRPr lang="en-US" sz="1600" dirty="0"/>
          </a:p>
        </p:txBody>
      </p:sp>
      <p:sp>
        <p:nvSpPr>
          <p:cNvPr id="4" name="Slide Number Placeholder 3">
            <a:extLst>
              <a:ext uri="{FF2B5EF4-FFF2-40B4-BE49-F238E27FC236}">
                <a16:creationId xmlns:a16="http://schemas.microsoft.com/office/drawing/2014/main" id="{652AED2D-9473-72A0-755E-34B86A5E8FA4}"/>
              </a:ext>
            </a:extLst>
          </p:cNvPr>
          <p:cNvSpPr>
            <a:spLocks noGrp="1"/>
          </p:cNvSpPr>
          <p:nvPr>
            <p:ph type="sldNum" sz="quarter" idx="10"/>
          </p:nvPr>
        </p:nvSpPr>
        <p:spPr/>
        <p:txBody>
          <a:bodyPr/>
          <a:lstStyle/>
          <a:p>
            <a:fld id="{D330F7AA-9AA6-44BE-A172-7D24C55AB90D}" type="slidenum">
              <a:rPr lang="en-US" smtClean="0"/>
              <a:t>3</a:t>
            </a:fld>
            <a:endParaRPr lang="en-US" dirty="0"/>
          </a:p>
        </p:txBody>
      </p:sp>
    </p:spTree>
    <p:extLst>
      <p:ext uri="{BB962C8B-B14F-4D97-AF65-F5344CB8AC3E}">
        <p14:creationId xmlns:p14="http://schemas.microsoft.com/office/powerpoint/2010/main" val="37622098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t>In defining</a:t>
            </a:r>
            <a:r>
              <a:rPr lang="en-US" sz="1800" baseline="0" dirty="0"/>
              <a:t> peers we look for institutions similar to us.  Highly rated public institutions with over a $1 billion annual operating revenue and some health care exposure.  There are 14 schools that meet that criteria including the UW. Again, we consider our peers to be Aa2 or better, we do not manage to a </a:t>
            </a:r>
            <a:r>
              <a:rPr lang="en-US" sz="1800" baseline="0" dirty="0" err="1"/>
              <a:t>Aaa</a:t>
            </a:r>
            <a:r>
              <a:rPr lang="en-US" sz="1800" baseline="0" dirty="0"/>
              <a:t>.</a:t>
            </a:r>
            <a:endParaRPr lang="en-US" sz="1800" dirty="0"/>
          </a:p>
          <a:p>
            <a:pPr lvl="0"/>
            <a:endParaRPr lang="en-US" sz="1800" dirty="0">
              <a:effectLst/>
              <a:latin typeface="Segoe UI" panose="020B0502040204020203" pitchFamily="34" charset="0"/>
            </a:endParaRPr>
          </a:p>
        </p:txBody>
      </p:sp>
      <p:sp>
        <p:nvSpPr>
          <p:cNvPr id="4" name="Slide Number Placeholder 3"/>
          <p:cNvSpPr>
            <a:spLocks noGrp="1"/>
          </p:cNvSpPr>
          <p:nvPr>
            <p:ph type="sldNum" sz="quarter" idx="10"/>
          </p:nvPr>
        </p:nvSpPr>
        <p:spPr/>
        <p:txBody>
          <a:bodyPr/>
          <a:lstStyle/>
          <a:p>
            <a:fld id="{D330F7AA-9AA6-44BE-A172-7D24C55AB90D}" type="slidenum">
              <a:rPr lang="en-US" smtClean="0"/>
              <a:t>4</a:t>
            </a:fld>
            <a:endParaRPr lang="en-US" dirty="0"/>
          </a:p>
        </p:txBody>
      </p:sp>
    </p:spTree>
    <p:extLst>
      <p:ext uri="{BB962C8B-B14F-4D97-AF65-F5344CB8AC3E}">
        <p14:creationId xmlns:p14="http://schemas.microsoft.com/office/powerpoint/2010/main" val="3615183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E24C6C-0657-E369-4AC0-766F6E54B6A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D23E8E4-F01A-BE92-33F3-04248DFE52C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368FD55-4A0D-CEBE-3F99-9351FD35EDAC}"/>
              </a:ext>
            </a:extLst>
          </p:cNvPr>
          <p:cNvSpPr>
            <a:spLocks noGrp="1"/>
          </p:cNvSpPr>
          <p:nvPr>
            <p:ph type="body" idx="1"/>
          </p:nvPr>
        </p:nvSpPr>
        <p:spPr/>
        <p:txBody>
          <a:bodyPr/>
          <a:lstStyle/>
          <a:p>
            <a:pPr lvl="0"/>
            <a:endParaRPr lang="en-US" sz="1600" dirty="0">
              <a:solidFill>
                <a:srgbClr val="FF0000"/>
              </a:solidFill>
              <a:highlight>
                <a:srgbClr val="FFFF00"/>
              </a:highlight>
              <a:latin typeface="Open Sans Light" panose="020B0604020202020204" charset="0"/>
              <a:ea typeface="Open Sans Light" panose="020B0604020202020204" charset="0"/>
              <a:cs typeface="Open Sans Light" panose="020B0604020202020204" charset="0"/>
            </a:endParaRPr>
          </a:p>
        </p:txBody>
      </p:sp>
      <p:sp>
        <p:nvSpPr>
          <p:cNvPr id="4" name="Slide Number Placeholder 3">
            <a:extLst>
              <a:ext uri="{FF2B5EF4-FFF2-40B4-BE49-F238E27FC236}">
                <a16:creationId xmlns:a16="http://schemas.microsoft.com/office/drawing/2014/main" id="{C32134C7-F5F8-610A-052E-6A8C8BC298C7}"/>
              </a:ext>
            </a:extLst>
          </p:cNvPr>
          <p:cNvSpPr>
            <a:spLocks noGrp="1"/>
          </p:cNvSpPr>
          <p:nvPr>
            <p:ph type="sldNum" sz="quarter" idx="10"/>
          </p:nvPr>
        </p:nvSpPr>
        <p:spPr/>
        <p:txBody>
          <a:bodyPr/>
          <a:lstStyle/>
          <a:p>
            <a:fld id="{D330F7AA-9AA6-44BE-A172-7D24C55AB90D}" type="slidenum">
              <a:rPr lang="en-US" smtClean="0"/>
              <a:t>5</a:t>
            </a:fld>
            <a:endParaRPr lang="en-US" dirty="0"/>
          </a:p>
        </p:txBody>
      </p:sp>
    </p:spTree>
    <p:extLst>
      <p:ext uri="{BB962C8B-B14F-4D97-AF65-F5344CB8AC3E}">
        <p14:creationId xmlns:p14="http://schemas.microsoft.com/office/powerpoint/2010/main" val="3853232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FEF4DF-125E-6197-1B47-04D9951C8E4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594A052-AB2B-93B5-74B2-30D393CFB8B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E50FCD6-7FAD-2522-465A-C8BF03FAB2E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1C59EB0-2FD2-9219-D62B-25E537635EDD}"/>
              </a:ext>
            </a:extLst>
          </p:cNvPr>
          <p:cNvSpPr>
            <a:spLocks noGrp="1"/>
          </p:cNvSpPr>
          <p:nvPr>
            <p:ph type="sldNum" sz="quarter" idx="10"/>
          </p:nvPr>
        </p:nvSpPr>
        <p:spPr/>
        <p:txBody>
          <a:bodyPr/>
          <a:lstStyle/>
          <a:p>
            <a:fld id="{D330F7AA-9AA6-44BE-A172-7D24C55AB90D}" type="slidenum">
              <a:rPr lang="en-US" smtClean="0"/>
              <a:t>6</a:t>
            </a:fld>
            <a:endParaRPr lang="en-US" dirty="0"/>
          </a:p>
        </p:txBody>
      </p:sp>
    </p:spTree>
    <p:extLst>
      <p:ext uri="{BB962C8B-B14F-4D97-AF65-F5344CB8AC3E}">
        <p14:creationId xmlns:p14="http://schemas.microsoft.com/office/powerpoint/2010/main" val="26381408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4544ED-286E-5514-050E-4DBA57365BA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940E2B9-2314-A11E-D705-538888AF273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89BC588-E6DF-6850-B660-C71EEB79BF42}"/>
              </a:ext>
            </a:extLst>
          </p:cNvPr>
          <p:cNvSpPr>
            <a:spLocks noGrp="1"/>
          </p:cNvSpPr>
          <p:nvPr>
            <p:ph type="body" idx="1"/>
          </p:nvPr>
        </p:nvSpPr>
        <p:spPr/>
        <p:txBody>
          <a:bodyPr/>
          <a:lstStyle/>
          <a:p>
            <a:pPr marL="0" indent="0" defTabSz="457189">
              <a:buFontTx/>
              <a:buNone/>
              <a:defRPr/>
            </a:pPr>
            <a:r>
              <a:rPr kumimoji="0" lang="en-US" sz="1600" b="0" i="1" u="none" strike="noStrike" kern="1200" cap="none" spc="0" normalizeH="0" baseline="0" noProof="0" dirty="0">
                <a:ln>
                  <a:noFill/>
                </a:ln>
                <a:solidFill>
                  <a:srgbClr val="4B2E83"/>
                </a:solidFill>
                <a:effectLst/>
                <a:uLnTx/>
                <a:uFillTx/>
                <a:latin typeface="Open Sans Light" panose="020B0306030504020204" pitchFamily="34" charset="0"/>
                <a:ea typeface="Open Sans Light" panose="020B0306030504020204" pitchFamily="34" charset="0"/>
                <a:cs typeface="Open Sans Light" panose="020B0306030504020204" pitchFamily="34" charset="0"/>
              </a:rPr>
              <a:t>NOTES:</a:t>
            </a:r>
          </a:p>
          <a:p>
            <a:pPr marL="228600" indent="-228600" defTabSz="457189">
              <a:buFontTx/>
              <a:buAutoNum type="arabicParenBoth"/>
              <a:defRPr/>
            </a:pPr>
            <a:r>
              <a:rPr kumimoji="0" lang="en-US" sz="1600" b="0" i="1" u="none" strike="noStrike" kern="1200" cap="none" spc="0" normalizeH="0" baseline="0" noProof="0" dirty="0">
                <a:ln>
                  <a:noFill/>
                </a:ln>
                <a:solidFill>
                  <a:srgbClr val="4B2E83"/>
                </a:solidFill>
                <a:effectLst/>
                <a:uLnTx/>
                <a:uFillTx/>
                <a:latin typeface="Open Sans Light" panose="020B0306030504020204" pitchFamily="34" charset="0"/>
                <a:ea typeface="Open Sans Light" panose="020B0306030504020204" pitchFamily="34" charset="0"/>
                <a:cs typeface="Open Sans Light" panose="020B0306030504020204" pitchFamily="34" charset="0"/>
              </a:rPr>
              <a:t>Audit: Adjusted operating income, includes State Appropriations</a:t>
            </a:r>
          </a:p>
          <a:p>
            <a:pPr marL="228594" indent="-228594" defTabSz="457189">
              <a:buFontTx/>
              <a:buAutoNum type="arabicParenBoth"/>
              <a:defRPr/>
            </a:pPr>
            <a:r>
              <a:rPr lang="en-US" sz="1600" i="1" dirty="0">
                <a:solidFill>
                  <a:srgbClr val="4B2E83"/>
                </a:solidFill>
                <a:latin typeface="Open Sans Light" panose="020B0306030504020204" pitchFamily="34" charset="0"/>
                <a:ea typeface="Open Sans Light" panose="020B0306030504020204" pitchFamily="34" charset="0"/>
                <a:cs typeface="Open Sans Light" panose="020B0306030504020204" pitchFamily="34" charset="0"/>
              </a:rPr>
              <a:t>Moody’s includes non-cash adjustments (e.g. Pension &amp; OPEB Adjustment), non-operating items (e.g. State Appropriations), as well as an estimate of Investment Income</a:t>
            </a:r>
          </a:p>
          <a:p>
            <a:pPr lvl="0"/>
            <a:endParaRPr lang="en-US" sz="1600" dirty="0">
              <a:solidFill>
                <a:srgbClr val="FF0000"/>
              </a:solidFill>
              <a:highlight>
                <a:srgbClr val="FFFF00"/>
              </a:highlight>
              <a:latin typeface="Open Sans Light" panose="020B0604020202020204" charset="0"/>
              <a:ea typeface="Open Sans Light" panose="020B0604020202020204" charset="0"/>
              <a:cs typeface="Open Sans Light" panose="020B0604020202020204" charset="0"/>
            </a:endParaRPr>
          </a:p>
        </p:txBody>
      </p:sp>
      <p:sp>
        <p:nvSpPr>
          <p:cNvPr id="4" name="Slide Number Placeholder 3">
            <a:extLst>
              <a:ext uri="{FF2B5EF4-FFF2-40B4-BE49-F238E27FC236}">
                <a16:creationId xmlns:a16="http://schemas.microsoft.com/office/drawing/2014/main" id="{DE9CA74C-1622-F460-FB1A-D24A75CF5892}"/>
              </a:ext>
            </a:extLst>
          </p:cNvPr>
          <p:cNvSpPr>
            <a:spLocks noGrp="1"/>
          </p:cNvSpPr>
          <p:nvPr>
            <p:ph type="sldNum" sz="quarter" idx="10"/>
          </p:nvPr>
        </p:nvSpPr>
        <p:spPr/>
        <p:txBody>
          <a:bodyPr/>
          <a:lstStyle/>
          <a:p>
            <a:fld id="{D330F7AA-9AA6-44BE-A172-7D24C55AB90D}" type="slidenum">
              <a:rPr lang="en-US" smtClean="0"/>
              <a:t>7</a:t>
            </a:fld>
            <a:endParaRPr lang="en-US" dirty="0"/>
          </a:p>
        </p:txBody>
      </p:sp>
    </p:spTree>
    <p:extLst>
      <p:ext uri="{BB962C8B-B14F-4D97-AF65-F5344CB8AC3E}">
        <p14:creationId xmlns:p14="http://schemas.microsoft.com/office/powerpoint/2010/main" val="321995118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sz="1600" dirty="0">
              <a:solidFill>
                <a:srgbClr val="FF0000"/>
              </a:solidFill>
              <a:highlight>
                <a:srgbClr val="FFFF00"/>
              </a:highlight>
              <a:latin typeface="Open Sans Light" panose="020B0604020202020204" charset="0"/>
              <a:ea typeface="Open Sans Light" panose="020B0604020202020204" charset="0"/>
              <a:cs typeface="Open Sans Light" panose="020B0604020202020204" charset="0"/>
            </a:endParaRPr>
          </a:p>
        </p:txBody>
      </p:sp>
      <p:sp>
        <p:nvSpPr>
          <p:cNvPr id="4" name="Slide Number Placeholder 3"/>
          <p:cNvSpPr>
            <a:spLocks noGrp="1"/>
          </p:cNvSpPr>
          <p:nvPr>
            <p:ph type="sldNum" sz="quarter" idx="10"/>
          </p:nvPr>
        </p:nvSpPr>
        <p:spPr/>
        <p:txBody>
          <a:bodyPr/>
          <a:lstStyle/>
          <a:p>
            <a:fld id="{D330F7AA-9AA6-44BE-A172-7D24C55AB90D}" type="slidenum">
              <a:rPr lang="en-US" smtClean="0"/>
              <a:t>8</a:t>
            </a:fld>
            <a:endParaRPr lang="en-US" dirty="0"/>
          </a:p>
        </p:txBody>
      </p:sp>
    </p:spTree>
    <p:extLst>
      <p:ext uri="{BB962C8B-B14F-4D97-AF65-F5344CB8AC3E}">
        <p14:creationId xmlns:p14="http://schemas.microsoft.com/office/powerpoint/2010/main" val="27608143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rgbClr val="33006F"/>
                </a:solidFill>
                <a:latin typeface="Uni Sans Regular" panose="00000500000000000000" pitchFamily="50" charset="0"/>
              </a:rPr>
              <a:t>NOTES: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rgbClr val="33006F"/>
              </a:solidFill>
              <a:latin typeface="Uni Sans Regular" panose="00000500000000000000" pitchFamily="50"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rgbClr val="33006F"/>
                </a:solidFill>
                <a:latin typeface="Uni Sans Regular" panose="00000500000000000000" pitchFamily="50" charset="0"/>
              </a:rPr>
              <a:t>The primary mission of the ILP is to make loans to campus borrowers at a stable and predictable long-term rate</a:t>
            </a:r>
          </a:p>
          <a:p>
            <a:endParaRPr lang="en-US" dirty="0"/>
          </a:p>
          <a:p>
            <a:r>
              <a:rPr lang="en-US" sz="1800" b="0" dirty="0">
                <a:latin typeface="Open Sans Light" panose="020B0604020202020204" charset="0"/>
                <a:ea typeface="Open Sans Light" panose="020B0604020202020204" charset="0"/>
                <a:cs typeface="Open Sans Light" panose="020B0604020202020204" charset="0"/>
              </a:rPr>
              <a:t>Rising rates are focusing attention on ILP sufficiency </a:t>
            </a:r>
          </a:p>
          <a:p>
            <a:pPr lvl="1"/>
            <a:r>
              <a:rPr lang="en-US" sz="1800" b="0" dirty="0">
                <a:latin typeface="Open Sans Light"/>
                <a:ea typeface="Open Sans Light"/>
                <a:cs typeface="Open Sans Light"/>
              </a:rPr>
              <a:t>The ILP has the capability to maintain rate stability for campus for a number of years despite inflationary pressures, elevated external rates, and increased market volatility</a:t>
            </a:r>
          </a:p>
          <a:p>
            <a:r>
              <a:rPr lang="en-US" sz="1800" b="0" dirty="0">
                <a:latin typeface="Open Sans Light" panose="020B0604020202020204" charset="0"/>
                <a:ea typeface="Open Sans Light" panose="020B0604020202020204" charset="0"/>
                <a:cs typeface="Open Sans Light" panose="020B0604020202020204" charset="0"/>
              </a:rPr>
              <a:t>There are numerous additional benefits of the ILP:</a:t>
            </a:r>
          </a:p>
          <a:p>
            <a:pPr lvl="1"/>
            <a:r>
              <a:rPr lang="en-US" sz="1800" b="0" dirty="0">
                <a:latin typeface="Open Sans Light"/>
                <a:ea typeface="Open Sans Light"/>
                <a:cs typeface="Open Sans Light"/>
              </a:rPr>
              <a:t>Substantial flexibility in structuring internal loans, including more favorable internal loan covenants than required by external market investors and the ability to pre-pay loan at any time without penalty</a:t>
            </a:r>
          </a:p>
          <a:p>
            <a:pPr lvl="1"/>
            <a:r>
              <a:rPr lang="en-US" sz="1800" b="0" dirty="0">
                <a:latin typeface="Open Sans Light"/>
                <a:ea typeface="Open Sans Light"/>
                <a:cs typeface="Open Sans Light"/>
              </a:rPr>
              <a:t>Augmented oversight of unit performance through Board reporting (e.g. Semi-Annual Unit Performance Report) and financial performance metrics</a:t>
            </a:r>
          </a:p>
          <a:p>
            <a:pPr lvl="1"/>
            <a:r>
              <a:rPr lang="en-US" sz="1800" b="0" dirty="0">
                <a:latin typeface="Open Sans Light"/>
                <a:ea typeface="Open Sans Light"/>
                <a:cs typeface="Open Sans Light"/>
              </a:rPr>
              <a:t>Lower overall institutional borrowing costs compared to issuing stand-alone credits by unit</a:t>
            </a:r>
          </a:p>
          <a:p>
            <a:endParaRPr lang="en-US" dirty="0"/>
          </a:p>
        </p:txBody>
      </p:sp>
      <p:sp>
        <p:nvSpPr>
          <p:cNvPr id="4" name="Slide Number Placeholder 3"/>
          <p:cNvSpPr>
            <a:spLocks noGrp="1"/>
          </p:cNvSpPr>
          <p:nvPr>
            <p:ph type="sldNum" sz="quarter" idx="5"/>
          </p:nvPr>
        </p:nvSpPr>
        <p:spPr/>
        <p:txBody>
          <a:bodyPr/>
          <a:lstStyle/>
          <a:p>
            <a:fld id="{D330F7AA-9AA6-44BE-A172-7D24C55AB90D}" type="slidenum">
              <a:rPr lang="en-US" smtClean="0"/>
              <a:t>9</a:t>
            </a:fld>
            <a:endParaRPr lang="en-US" dirty="0"/>
          </a:p>
        </p:txBody>
      </p:sp>
    </p:spTree>
    <p:extLst>
      <p:ext uri="{BB962C8B-B14F-4D97-AF65-F5344CB8AC3E}">
        <p14:creationId xmlns:p14="http://schemas.microsoft.com/office/powerpoint/2010/main" val="160437895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8.emf"/><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8.emf"/><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png"/><Relationship Id="rId1" Type="http://schemas.openxmlformats.org/officeDocument/2006/relationships/slideMaster" Target="../slideMasters/slideMaster2.xml"/><Relationship Id="rId4" Type="http://schemas.openxmlformats.org/officeDocument/2006/relationships/image" Target="../media/image6.emf"/></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7.emf"/><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7.emf"/><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7.emf"/><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1.png"/><Relationship Id="rId1" Type="http://schemas.openxmlformats.org/officeDocument/2006/relationships/slideMaster" Target="../slideMasters/slideMaster3.xml"/><Relationship Id="rId4"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1757" y="1837360"/>
            <a:ext cx="6972300" cy="2646441"/>
          </a:xfrm>
          <a:prstGeom prst="rect">
            <a:avLst/>
          </a:prstGeom>
        </p:spPr>
        <p:txBody>
          <a:bodyPr anchor="b"/>
          <a:lstStyle>
            <a:lvl1pPr algn="l">
              <a:defRPr sz="5000" b="1" i="0">
                <a:latin typeface="Encode Sans Normal Black" charset="0"/>
                <a:ea typeface="Encode Sans Normal Black" charset="0"/>
                <a:cs typeface="Encode Sans Normal Black" charset="0"/>
              </a:defRPr>
            </a:lvl1pPr>
          </a:lstStyle>
          <a:p>
            <a:pPr lvl="0"/>
            <a:r>
              <a:rPr lang="en-US" dirty="0"/>
              <a:t>TITLE HERE</a:t>
            </a:r>
            <a:br>
              <a:rPr lang="en-US" dirty="0"/>
            </a:br>
            <a:r>
              <a:rPr lang="en-US" dirty="0"/>
              <a:t>ENCODE NORMAL</a:t>
            </a:r>
            <a:br>
              <a:rPr lang="en-US" dirty="0"/>
            </a:br>
            <a:r>
              <a:rPr lang="en-US" dirty="0"/>
              <a:t>BLACK, 50 PT. </a:t>
            </a:r>
          </a:p>
        </p:txBody>
      </p:sp>
      <p:pic>
        <p:nvPicPr>
          <p:cNvPr id="3" name="Picture 2">
            <a:extLs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772400" y="378987"/>
            <a:ext cx="1371600" cy="923544"/>
          </a:xfrm>
          <a:prstGeom prst="rect">
            <a:avLst/>
          </a:prstGeom>
        </p:spPr>
      </p:pic>
      <p:pic>
        <p:nvPicPr>
          <p:cNvPr id="6" name="Picture 5">
            <a:extLs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92039" y="4619072"/>
            <a:ext cx="1371600" cy="124509"/>
          </a:xfrm>
          <a:prstGeom prst="rect">
            <a:avLst/>
          </a:prstGeom>
        </p:spPr>
      </p:pic>
      <p:pic>
        <p:nvPicPr>
          <p:cNvPr id="4" name="Picture 3">
            <a:extLs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792039" y="6532177"/>
            <a:ext cx="2425295" cy="163374"/>
          </a:xfrm>
          <a:prstGeom prst="rect">
            <a:avLst/>
          </a:prstGeom>
        </p:spPr>
      </p:pic>
    </p:spTree>
    <p:extLst>
      <p:ext uri="{BB962C8B-B14F-4D97-AF65-F5344CB8AC3E}">
        <p14:creationId xmlns:p14="http://schemas.microsoft.com/office/powerpoint/2010/main" val="23902595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Header +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1756" y="371511"/>
            <a:ext cx="8183759" cy="991998"/>
          </a:xfrm>
          <a:prstGeom prst="rect">
            <a:avLst/>
          </a:prstGeom>
        </p:spPr>
        <p:txBody>
          <a:bodyPr anchor="b"/>
          <a:lstStyle>
            <a:lvl1pPr algn="l">
              <a:defRPr sz="3000" b="1" i="0">
                <a:latin typeface="Encode Sans Normal" panose="02000000000000000000" pitchFamily="2" charset="0"/>
                <a:ea typeface="Encode Sans Normal" panose="02000000000000000000" pitchFamily="2" charset="0"/>
                <a:cs typeface="Encode Sans Normal" panose="02000000000000000000" pitchFamily="2" charset="0"/>
              </a:defRPr>
            </a:lvl1pPr>
          </a:lstStyle>
          <a:p>
            <a:pPr lvl="0"/>
            <a:r>
              <a:rPr lang="en-US" dirty="0"/>
              <a:t>HEADER HERE </a:t>
            </a:r>
            <a:br>
              <a:rPr lang="en-US" dirty="0"/>
            </a:br>
            <a:r>
              <a:rPr lang="en-US" dirty="0"/>
              <a:t>(ENCODE NORMAL, 30 PT.)</a:t>
            </a:r>
          </a:p>
        </p:txBody>
      </p:sp>
      <p:pic>
        <p:nvPicPr>
          <p:cNvPr id="10" name="Picture 9">
            <a:extLs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779462" y="1426989"/>
            <a:ext cx="862711" cy="68930"/>
          </a:xfrm>
          <a:prstGeom prst="rect">
            <a:avLst/>
          </a:prstGeom>
        </p:spPr>
      </p:pic>
      <p:sp>
        <p:nvSpPr>
          <p:cNvPr id="6" name="Text Placeholder 9"/>
          <p:cNvSpPr>
            <a:spLocks noGrp="1"/>
          </p:cNvSpPr>
          <p:nvPr>
            <p:ph type="body" sz="quarter" idx="11" hasCustomPrompt="1"/>
          </p:nvPr>
        </p:nvSpPr>
        <p:spPr>
          <a:xfrm>
            <a:off x="659305" y="1736725"/>
            <a:ext cx="8196210" cy="4015497"/>
          </a:xfrm>
          <a:prstGeom prst="rect">
            <a:avLst/>
          </a:prstGeom>
        </p:spPr>
        <p:txBody>
          <a:bodyPr/>
          <a:lstStyle>
            <a:lvl1pPr marL="342900" indent="-342900">
              <a:buFont typeface="Lucida Grande"/>
              <a:buChar char="&gt;"/>
              <a:defRPr sz="2400" b="1" i="0" baseline="0">
                <a:solidFill>
                  <a:srgbClr val="4B2E83"/>
                </a:solidFill>
                <a:latin typeface="Open Sans Light" panose="020B0306030504020204" pitchFamily="34" charset="0"/>
                <a:ea typeface="Open Sans Light" panose="020B0306030504020204" pitchFamily="34" charset="0"/>
                <a:cs typeface="Open Sans Light" panose="020B0306030504020204" pitchFamily="34" charset="0"/>
              </a:defRPr>
            </a:lvl1pPr>
            <a:lvl2pPr>
              <a:defRPr sz="2000" b="1" i="0" baseline="0">
                <a:solidFill>
                  <a:srgbClr val="4B2E83"/>
                </a:solidFill>
                <a:latin typeface="Open Sans Light" panose="020B0306030504020204" pitchFamily="34" charset="0"/>
                <a:ea typeface="Open Sans Light" panose="020B0306030504020204" pitchFamily="34" charset="0"/>
                <a:cs typeface="Open Sans Light" panose="020B0306030504020204" pitchFamily="34" charset="0"/>
              </a:defRPr>
            </a:lvl2pPr>
            <a:lvl3pPr marL="1143000" indent="-228600">
              <a:buSzPct val="100000"/>
              <a:buFont typeface="Lucida Grande"/>
              <a:buChar char="&gt;"/>
              <a:defRPr sz="1800" b="1" i="0" baseline="0">
                <a:solidFill>
                  <a:srgbClr val="4B2E83"/>
                </a:solidFill>
                <a:latin typeface="Open Sans Light" panose="020B0306030504020204" pitchFamily="34" charset="0"/>
                <a:ea typeface="Open Sans Light" panose="020B0306030504020204" pitchFamily="34" charset="0"/>
                <a:cs typeface="Open Sans Light" panose="020B0306030504020204" pitchFamily="34" charset="0"/>
              </a:defRPr>
            </a:lvl3pPr>
            <a:lvl4pPr>
              <a:defRPr sz="1600" b="1" i="0" baseline="0">
                <a:solidFill>
                  <a:srgbClr val="4B2E83"/>
                </a:solidFill>
                <a:latin typeface="Open Sans Light" panose="020B0306030504020204" pitchFamily="34" charset="0"/>
                <a:ea typeface="Open Sans Light" panose="020B0306030504020204" pitchFamily="34" charset="0"/>
                <a:cs typeface="Open Sans Light" panose="020B0306030504020204" pitchFamily="34" charset="0"/>
              </a:defRPr>
            </a:lvl4pPr>
            <a:lvl5pPr marL="2057400" indent="-228600">
              <a:buFont typeface="Lucida Grande"/>
              <a:buChar char="&gt;"/>
              <a:defRPr sz="1400" b="1" i="0" baseline="0">
                <a:solidFill>
                  <a:srgbClr val="4B2E83"/>
                </a:solidFill>
                <a:latin typeface="Open Sans Light" panose="020B0306030504020204" pitchFamily="34" charset="0"/>
                <a:ea typeface="Open Sans Light" panose="020B0306030504020204" pitchFamily="34" charset="0"/>
                <a:cs typeface="Open Sans Light" panose="020B0306030504020204" pitchFamily="34" charset="0"/>
              </a:defRPr>
            </a:lvl5pPr>
          </a:lstStyle>
          <a:p>
            <a:pPr lvl="0"/>
            <a:r>
              <a:rPr lang="en-US" dirty="0"/>
              <a:t>Bulleted content here (Open Sans Bold, 24 pt.)</a:t>
            </a:r>
          </a:p>
          <a:p>
            <a:pPr lvl="1"/>
            <a:r>
              <a:rPr lang="en-US" dirty="0"/>
              <a:t>Second level (Open Sans Bold, 20)</a:t>
            </a:r>
          </a:p>
          <a:p>
            <a:pPr lvl="2"/>
            <a:r>
              <a:rPr lang="en-US" dirty="0"/>
              <a:t>Third level (Open Sans Bold, 18)</a:t>
            </a:r>
          </a:p>
          <a:p>
            <a:pPr lvl="3"/>
            <a:r>
              <a:rPr lang="en-US" dirty="0"/>
              <a:t>Fourth level (Open Sans Bold, 16)</a:t>
            </a:r>
          </a:p>
          <a:p>
            <a:pPr lvl="4"/>
            <a:r>
              <a:rPr lang="en-US" dirty="0"/>
              <a:t>Fifth level (Open Sans Bold, 14)</a:t>
            </a:r>
          </a:p>
        </p:txBody>
      </p:sp>
      <p:pic>
        <p:nvPicPr>
          <p:cNvPr id="8" name="Picture 7">
            <a:extLs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92039" y="6532177"/>
            <a:ext cx="2425295" cy="163374"/>
          </a:xfrm>
          <a:prstGeom prst="rect">
            <a:avLst/>
          </a:prstGeom>
        </p:spPr>
      </p:pic>
    </p:spTree>
    <p:extLst>
      <p:ext uri="{BB962C8B-B14F-4D97-AF65-F5344CB8AC3E}">
        <p14:creationId xmlns:p14="http://schemas.microsoft.com/office/powerpoint/2010/main" val="14502204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Header + Graphic">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1757" y="381575"/>
            <a:ext cx="8116643" cy="991998"/>
          </a:xfrm>
          <a:prstGeom prst="rect">
            <a:avLst/>
          </a:prstGeom>
        </p:spPr>
        <p:txBody>
          <a:bodyPr anchor="b"/>
          <a:lstStyle>
            <a:lvl1pPr algn="l">
              <a:defRPr sz="3000" b="1" i="0">
                <a:latin typeface="Encode Sans Normal Black" charset="0"/>
                <a:ea typeface="Encode Sans Normal Black" charset="0"/>
                <a:cs typeface="Encode Sans Normal Black" charset="0"/>
              </a:defRPr>
            </a:lvl1pPr>
          </a:lstStyle>
          <a:p>
            <a:pPr lvl="0"/>
            <a:r>
              <a:rPr lang="en-US" dirty="0"/>
              <a:t>HEADER HERE </a:t>
            </a:r>
            <a:br>
              <a:rPr lang="en-US" dirty="0"/>
            </a:br>
            <a:r>
              <a:rPr lang="en-US" dirty="0"/>
              <a:t>(ENCODE NORMAL BLACK, 30 PT.)</a:t>
            </a:r>
          </a:p>
        </p:txBody>
      </p:sp>
      <p:pic>
        <p:nvPicPr>
          <p:cNvPr id="8" name="Picture 7">
            <a:extLs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779462" y="1426989"/>
            <a:ext cx="862711" cy="68930"/>
          </a:xfrm>
          <a:prstGeom prst="rect">
            <a:avLst/>
          </a:prstGeom>
        </p:spPr>
      </p:pic>
      <p:sp>
        <p:nvSpPr>
          <p:cNvPr id="12" name="Chart Placeholder 11"/>
          <p:cNvSpPr>
            <a:spLocks noGrp="1"/>
          </p:cNvSpPr>
          <p:nvPr>
            <p:ph type="chart" sz="quarter" idx="12" hasCustomPrompt="1"/>
          </p:nvPr>
        </p:nvSpPr>
        <p:spPr>
          <a:xfrm>
            <a:off x="766763" y="1736725"/>
            <a:ext cx="8021637" cy="4432300"/>
          </a:xfrm>
          <a:prstGeom prst="rect">
            <a:avLst/>
          </a:prstGeom>
        </p:spPr>
        <p:txBody>
          <a:bodyPr>
            <a:normAutofit/>
          </a:bodyPr>
          <a:lstStyle>
            <a:lvl1pPr marL="0" indent="0">
              <a:buNone/>
              <a:defRPr sz="2400" b="0" i="1" baseline="0">
                <a:solidFill>
                  <a:srgbClr val="4B2E83"/>
                </a:solidFill>
                <a:latin typeface="Open Sans Light"/>
                <a:cs typeface="Open Sans Light"/>
              </a:defRPr>
            </a:lvl1pPr>
          </a:lstStyle>
          <a:p>
            <a:r>
              <a:rPr lang="en-US" dirty="0"/>
              <a:t>Graphic Here</a:t>
            </a:r>
          </a:p>
        </p:txBody>
      </p:sp>
      <p:pic>
        <p:nvPicPr>
          <p:cNvPr id="7" name="Picture 6">
            <a:extLs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92039" y="6532177"/>
            <a:ext cx="2425295" cy="163374"/>
          </a:xfrm>
          <a:prstGeom prst="rect">
            <a:avLst/>
          </a:prstGeom>
        </p:spPr>
      </p:pic>
    </p:spTree>
    <p:extLst>
      <p:ext uri="{BB962C8B-B14F-4D97-AF65-F5344CB8AC3E}">
        <p14:creationId xmlns:p14="http://schemas.microsoft.com/office/powerpoint/2010/main" val="24895524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Header + Subheader + Content">
    <p:spTree>
      <p:nvGrpSpPr>
        <p:cNvPr id="1" name=""/>
        <p:cNvGrpSpPr/>
        <p:nvPr/>
      </p:nvGrpSpPr>
      <p:grpSpPr>
        <a:xfrm>
          <a:off x="0" y="0"/>
          <a:ext cx="0" cy="0"/>
          <a:chOff x="0" y="0"/>
          <a:chExt cx="0" cy="0"/>
        </a:xfrm>
      </p:grpSpPr>
      <p:sp>
        <p:nvSpPr>
          <p:cNvPr id="3" name="Text Placeholder 5"/>
          <p:cNvSpPr>
            <a:spLocks noGrp="1"/>
          </p:cNvSpPr>
          <p:nvPr>
            <p:ph type="body" sz="quarter" idx="10" hasCustomPrompt="1"/>
          </p:nvPr>
        </p:nvSpPr>
        <p:spPr>
          <a:xfrm>
            <a:off x="671757" y="142910"/>
            <a:ext cx="8184662" cy="991998"/>
          </a:xfrm>
          <a:prstGeom prst="rect">
            <a:avLst/>
          </a:prstGeom>
        </p:spPr>
        <p:txBody>
          <a:bodyPr anchor="b">
            <a:normAutofit/>
          </a:bodyPr>
          <a:lstStyle>
            <a:lvl1pPr marL="0" indent="0">
              <a:lnSpc>
                <a:spcPct val="90000"/>
              </a:lnSpc>
              <a:buNone/>
              <a:defRPr sz="3000" b="0" i="0" baseline="0">
                <a:solidFill>
                  <a:srgbClr val="4B2E83"/>
                </a:solidFill>
                <a:latin typeface="Encode Sans Normal Black"/>
                <a:cs typeface="Encode Sans Normal Black"/>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a:t>HEADER HERE </a:t>
            </a:r>
          </a:p>
          <a:p>
            <a:pPr lvl="0"/>
            <a:r>
              <a:rPr lang="en-US"/>
              <a:t>(ENCODE NORMAL BLACK, 30 PT.)</a:t>
            </a:r>
          </a:p>
        </p:txBody>
      </p:sp>
      <p:sp>
        <p:nvSpPr>
          <p:cNvPr id="4" name="Text Placeholder 9"/>
          <p:cNvSpPr>
            <a:spLocks noGrp="1"/>
          </p:cNvSpPr>
          <p:nvPr>
            <p:ph type="body" sz="quarter" idx="11" hasCustomPrompt="1"/>
          </p:nvPr>
        </p:nvSpPr>
        <p:spPr>
          <a:xfrm>
            <a:off x="659305" y="1842257"/>
            <a:ext cx="8197114" cy="3810086"/>
          </a:xfrm>
          <a:prstGeom prst="rect">
            <a:avLst/>
          </a:prstGeom>
        </p:spPr>
        <p:txBody>
          <a:bodyPr/>
          <a:lstStyle>
            <a:lvl1pPr marL="342900" indent="-342900">
              <a:buFont typeface="Lucida Grande"/>
              <a:buChar char="&gt;"/>
              <a:defRPr sz="2400" b="1" i="0" baseline="0">
                <a:solidFill>
                  <a:srgbClr val="4B2E83"/>
                </a:solidFill>
                <a:latin typeface="Open Sans"/>
                <a:cs typeface="Open Sans"/>
              </a:defRPr>
            </a:lvl1pPr>
            <a:lvl2pPr>
              <a:defRPr sz="2000" b="1" i="0" baseline="0">
                <a:solidFill>
                  <a:srgbClr val="4B2E83"/>
                </a:solidFill>
                <a:latin typeface="Open Sans"/>
                <a:cs typeface="Open Sans"/>
              </a:defRPr>
            </a:lvl2pPr>
            <a:lvl3pPr marL="1143000" indent="-228600">
              <a:buSzPct val="100000"/>
              <a:buFont typeface="Lucida Grande"/>
              <a:buChar char="&gt;"/>
              <a:defRPr sz="1800" b="1" i="0" baseline="0">
                <a:solidFill>
                  <a:srgbClr val="4B2E83"/>
                </a:solidFill>
                <a:latin typeface="Open Sans"/>
                <a:cs typeface="Open Sans"/>
              </a:defRPr>
            </a:lvl3pPr>
            <a:lvl4pPr>
              <a:defRPr sz="1600" b="1" i="0" baseline="0">
                <a:solidFill>
                  <a:srgbClr val="4B2E83"/>
                </a:solidFill>
                <a:latin typeface="Open Sans"/>
                <a:cs typeface="Open Sans"/>
              </a:defRPr>
            </a:lvl4pPr>
            <a:lvl5pPr marL="2057400" indent="-228600">
              <a:buFont typeface="Lucida Grande"/>
              <a:buChar char="&gt;"/>
              <a:defRPr sz="1400" b="1" i="0" baseline="0">
                <a:solidFill>
                  <a:srgbClr val="4B2E83"/>
                </a:solidFill>
                <a:latin typeface="Open Sans"/>
                <a:cs typeface="Open Sans"/>
              </a:defRPr>
            </a:lvl5pPr>
          </a:lstStyle>
          <a:p>
            <a:pPr lvl="0"/>
            <a:r>
              <a:rPr lang="en-US" dirty="0"/>
              <a:t>Content here (Open Sans Bold, 24 pt.)</a:t>
            </a:r>
          </a:p>
          <a:p>
            <a:pPr lvl="1"/>
            <a:r>
              <a:rPr lang="en-US" dirty="0"/>
              <a:t>Second level (Open Sans Bold, 20)</a:t>
            </a:r>
          </a:p>
          <a:p>
            <a:pPr lvl="2"/>
            <a:r>
              <a:rPr lang="en-US" dirty="0"/>
              <a:t>Third level (Open Sans Bold, 18)</a:t>
            </a:r>
          </a:p>
          <a:p>
            <a:pPr lvl="3"/>
            <a:r>
              <a:rPr lang="en-US" dirty="0"/>
              <a:t>Fourth level (Open Sans Bold, 16)</a:t>
            </a:r>
          </a:p>
          <a:p>
            <a:pPr lvl="4"/>
            <a:r>
              <a:rPr lang="en-US" dirty="0"/>
              <a:t>Fifth level (Open Sans Bold, 14)</a:t>
            </a:r>
          </a:p>
        </p:txBody>
      </p:sp>
      <p:sp>
        <p:nvSpPr>
          <p:cNvPr id="6" name="Text Placeholder 5"/>
          <p:cNvSpPr>
            <a:spLocks noGrp="1"/>
          </p:cNvSpPr>
          <p:nvPr>
            <p:ph type="body" sz="quarter" idx="12" hasCustomPrompt="1"/>
          </p:nvPr>
        </p:nvSpPr>
        <p:spPr>
          <a:xfrm>
            <a:off x="671757" y="1319496"/>
            <a:ext cx="8184662" cy="411171"/>
          </a:xfrm>
          <a:prstGeom prst="rect">
            <a:avLst/>
          </a:prstGeom>
        </p:spPr>
        <p:txBody>
          <a:bodyPr>
            <a:noAutofit/>
          </a:bodyPr>
          <a:lstStyle>
            <a:lvl1pPr marL="0" indent="0">
              <a:lnSpc>
                <a:spcPct val="90000"/>
              </a:lnSpc>
              <a:buNone/>
              <a:defRPr sz="2400" b="0" i="0" baseline="0">
                <a:solidFill>
                  <a:srgbClr val="4B2E83"/>
                </a:solidFill>
                <a:latin typeface="Uni Sans Regular"/>
                <a:cs typeface="Uni Sans Regular"/>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a:t>SUB-HEADER HERE (UNI SANS LIGHT, 24 PT.)</a:t>
            </a:r>
          </a:p>
        </p:txBody>
      </p:sp>
      <p:pic>
        <p:nvPicPr>
          <p:cNvPr id="7" name="Picture 6" descr="Wordmark_center_Purple_HEX.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92039" y="6532177"/>
            <a:ext cx="2425295" cy="163374"/>
          </a:xfrm>
          <a:prstGeom prst="rect">
            <a:avLst/>
          </a:prstGeom>
        </p:spPr>
      </p:pic>
      <p:pic>
        <p:nvPicPr>
          <p:cNvPr id="10" name="Picture 9"/>
          <p:cNvPicPr>
            <a:picLocks noChangeAspect="1"/>
          </p:cNvPicPr>
          <p:nvPr userDrawn="1"/>
        </p:nvPicPr>
        <p:blipFill>
          <a:blip r:embed="rId3"/>
          <a:stretch>
            <a:fillRect/>
          </a:stretch>
        </p:blipFill>
        <p:spPr>
          <a:xfrm>
            <a:off x="779462" y="1134908"/>
            <a:ext cx="862711" cy="68930"/>
          </a:xfrm>
          <a:prstGeom prst="rect">
            <a:avLst/>
          </a:prstGeom>
        </p:spPr>
      </p:pic>
    </p:spTree>
    <p:extLst>
      <p:ext uri="{BB962C8B-B14F-4D97-AF65-F5344CB8AC3E}">
        <p14:creationId xmlns:p14="http://schemas.microsoft.com/office/powerpoint/2010/main" val="2470803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Header + SubHeader +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1757" y="371511"/>
            <a:ext cx="8184662" cy="991998"/>
          </a:xfrm>
          <a:prstGeom prst="rect">
            <a:avLst/>
          </a:prstGeom>
        </p:spPr>
        <p:txBody>
          <a:bodyPr anchor="b"/>
          <a:lstStyle>
            <a:lvl1pPr algn="l">
              <a:defRPr sz="3000" b="1" i="0">
                <a:latin typeface="Encode Sans Normal Black" charset="0"/>
                <a:ea typeface="Encode Sans Normal Black" charset="0"/>
                <a:cs typeface="Encode Sans Normal Black" charset="0"/>
              </a:defRPr>
            </a:lvl1pPr>
          </a:lstStyle>
          <a:p>
            <a:pPr lvl="0"/>
            <a:r>
              <a:rPr lang="en-US" dirty="0"/>
              <a:t>HEADER HERE </a:t>
            </a:r>
            <a:br>
              <a:rPr lang="en-US" dirty="0"/>
            </a:br>
            <a:r>
              <a:rPr lang="en-US" dirty="0"/>
              <a:t>(ENCODE NORMAL BLACK, 30 PT.)</a:t>
            </a:r>
          </a:p>
        </p:txBody>
      </p:sp>
      <p:pic>
        <p:nvPicPr>
          <p:cNvPr id="9" name="Picture 8">
            <a:extLs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81050" y="1402894"/>
            <a:ext cx="1371201" cy="69644"/>
          </a:xfrm>
          <a:prstGeom prst="rect">
            <a:avLst/>
          </a:prstGeom>
        </p:spPr>
      </p:pic>
      <p:sp>
        <p:nvSpPr>
          <p:cNvPr id="5" name="Text Placeholder 5"/>
          <p:cNvSpPr>
            <a:spLocks noGrp="1"/>
          </p:cNvSpPr>
          <p:nvPr>
            <p:ph type="body" sz="quarter" idx="12" hasCustomPrompt="1"/>
          </p:nvPr>
        </p:nvSpPr>
        <p:spPr>
          <a:xfrm>
            <a:off x="671757" y="1730667"/>
            <a:ext cx="8184662" cy="411171"/>
          </a:xfrm>
          <a:prstGeom prst="rect">
            <a:avLst/>
          </a:prstGeom>
        </p:spPr>
        <p:txBody>
          <a:bodyPr>
            <a:noAutofit/>
          </a:bodyPr>
          <a:lstStyle>
            <a:lvl1pPr marL="0" indent="0">
              <a:lnSpc>
                <a:spcPct val="90000"/>
              </a:lnSpc>
              <a:buNone/>
              <a:defRPr sz="2400" b="0" i="0" baseline="0">
                <a:solidFill>
                  <a:srgbClr val="4B2E83"/>
                </a:solidFill>
                <a:latin typeface="Uni Sans Regular"/>
                <a:cs typeface="Uni Sans Regular"/>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dirty="0"/>
              <a:t>SUB-HEADER HERE (UNI SANS LIGHT, 24 PT.)</a:t>
            </a:r>
          </a:p>
        </p:txBody>
      </p:sp>
      <p:sp>
        <p:nvSpPr>
          <p:cNvPr id="4" name="Text Placeholder 9"/>
          <p:cNvSpPr>
            <a:spLocks noGrp="1"/>
          </p:cNvSpPr>
          <p:nvPr>
            <p:ph type="body" sz="quarter" idx="11" hasCustomPrompt="1"/>
          </p:nvPr>
        </p:nvSpPr>
        <p:spPr>
          <a:xfrm>
            <a:off x="659305" y="2320239"/>
            <a:ext cx="8197114" cy="3810086"/>
          </a:xfrm>
          <a:prstGeom prst="rect">
            <a:avLst/>
          </a:prstGeom>
        </p:spPr>
        <p:txBody>
          <a:bodyPr/>
          <a:lstStyle>
            <a:lvl1pPr marL="342900" indent="-342900">
              <a:buFont typeface="Lucida Grande"/>
              <a:buChar char="&gt;"/>
              <a:defRPr sz="2400" b="1" i="0" baseline="0">
                <a:solidFill>
                  <a:srgbClr val="4B2E83"/>
                </a:solidFill>
                <a:latin typeface="Open Sans"/>
                <a:cs typeface="Open Sans"/>
              </a:defRPr>
            </a:lvl1pPr>
            <a:lvl2pPr>
              <a:defRPr sz="2000" b="1" i="0" baseline="0">
                <a:solidFill>
                  <a:srgbClr val="4B2E83"/>
                </a:solidFill>
                <a:latin typeface="Open Sans"/>
                <a:cs typeface="Open Sans"/>
              </a:defRPr>
            </a:lvl2pPr>
            <a:lvl3pPr marL="1143000" indent="-228600">
              <a:buSzPct val="100000"/>
              <a:buFont typeface="Lucida Grande"/>
              <a:buChar char="&gt;"/>
              <a:defRPr sz="1800" b="1" i="0" baseline="0">
                <a:solidFill>
                  <a:srgbClr val="4B2E83"/>
                </a:solidFill>
                <a:latin typeface="Open Sans"/>
                <a:cs typeface="Open Sans"/>
              </a:defRPr>
            </a:lvl3pPr>
            <a:lvl4pPr>
              <a:defRPr sz="1600" b="1" i="0" baseline="0">
                <a:solidFill>
                  <a:srgbClr val="4B2E83"/>
                </a:solidFill>
                <a:latin typeface="Open Sans"/>
                <a:cs typeface="Open Sans"/>
              </a:defRPr>
            </a:lvl4pPr>
            <a:lvl5pPr marL="2057400" indent="-228600">
              <a:buFont typeface="Lucida Grande"/>
              <a:buChar char="&gt;"/>
              <a:defRPr sz="1400" b="1" i="0" baseline="0">
                <a:solidFill>
                  <a:srgbClr val="4B2E83"/>
                </a:solidFill>
                <a:latin typeface="Open Sans"/>
                <a:cs typeface="Open Sans"/>
              </a:defRPr>
            </a:lvl5pPr>
          </a:lstStyle>
          <a:p>
            <a:pPr lvl="0"/>
            <a:r>
              <a:rPr lang="en-US" dirty="0"/>
              <a:t>Content here (Open Sans Bold, 24 pt.)</a:t>
            </a:r>
          </a:p>
          <a:p>
            <a:pPr lvl="1"/>
            <a:r>
              <a:rPr lang="en-US" dirty="0"/>
              <a:t>Second level (Open Sans Bold, 20)</a:t>
            </a:r>
          </a:p>
          <a:p>
            <a:pPr lvl="2"/>
            <a:r>
              <a:rPr lang="en-US" dirty="0"/>
              <a:t>Third level (Open Sans Bold, 18)</a:t>
            </a:r>
          </a:p>
          <a:p>
            <a:pPr lvl="3"/>
            <a:r>
              <a:rPr lang="en-US" dirty="0"/>
              <a:t>Fourth level (Open Sans Bold, 16)</a:t>
            </a:r>
          </a:p>
          <a:p>
            <a:pPr lvl="4"/>
            <a:r>
              <a:rPr lang="en-US" dirty="0"/>
              <a:t>Fifth level (Open Sans Bold, 14)</a:t>
            </a:r>
          </a:p>
        </p:txBody>
      </p:sp>
      <p:pic>
        <p:nvPicPr>
          <p:cNvPr id="7" name="Picture 6">
            <a:extLs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92039" y="6532177"/>
            <a:ext cx="2425295" cy="163374"/>
          </a:xfrm>
          <a:prstGeom prst="rect">
            <a:avLst/>
          </a:prstGeom>
        </p:spPr>
      </p:pic>
    </p:spTree>
    <p:extLst>
      <p:ext uri="{BB962C8B-B14F-4D97-AF65-F5344CB8AC3E}">
        <p14:creationId xmlns:p14="http://schemas.microsoft.com/office/powerpoint/2010/main" val="8181435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Header +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1757" y="371511"/>
            <a:ext cx="8064504" cy="991998"/>
          </a:xfrm>
          <a:prstGeom prst="rect">
            <a:avLst/>
          </a:prstGeom>
        </p:spPr>
        <p:txBody>
          <a:bodyPr anchor="b"/>
          <a:lstStyle>
            <a:lvl1pPr algn="l">
              <a:defRPr sz="3000" b="1" i="0">
                <a:latin typeface="Encode Sans Normal Black" charset="0"/>
                <a:ea typeface="Encode Sans Normal Black" charset="0"/>
                <a:cs typeface="Encode Sans Normal Black" charset="0"/>
              </a:defRPr>
            </a:lvl1pPr>
          </a:lstStyle>
          <a:p>
            <a:pPr lvl="0"/>
            <a:r>
              <a:rPr lang="en-US" dirty="0"/>
              <a:t>HEADER HERE </a:t>
            </a:r>
            <a:br>
              <a:rPr lang="en-US" dirty="0"/>
            </a:br>
            <a:r>
              <a:rPr lang="en-US" dirty="0"/>
              <a:t>(ENCODE NORMAL BLACK, 30 PT.)</a:t>
            </a:r>
          </a:p>
        </p:txBody>
      </p:sp>
      <p:pic>
        <p:nvPicPr>
          <p:cNvPr id="8" name="Picture 7">
            <a:extLs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81050" y="1402894"/>
            <a:ext cx="1371201" cy="69644"/>
          </a:xfrm>
          <a:prstGeom prst="rect">
            <a:avLst/>
          </a:prstGeom>
        </p:spPr>
      </p:pic>
      <p:sp>
        <p:nvSpPr>
          <p:cNvPr id="6" name="Text Placeholder 9"/>
          <p:cNvSpPr>
            <a:spLocks noGrp="1"/>
          </p:cNvSpPr>
          <p:nvPr>
            <p:ph type="body" sz="quarter" idx="11" hasCustomPrompt="1"/>
          </p:nvPr>
        </p:nvSpPr>
        <p:spPr>
          <a:xfrm>
            <a:off x="659305" y="1736725"/>
            <a:ext cx="8076956" cy="4015497"/>
          </a:xfrm>
          <a:prstGeom prst="rect">
            <a:avLst/>
          </a:prstGeom>
        </p:spPr>
        <p:txBody>
          <a:bodyPr/>
          <a:lstStyle>
            <a:lvl1pPr marL="342900" indent="-342900">
              <a:buFont typeface="Lucida Grande"/>
              <a:buChar char="&gt;"/>
              <a:defRPr sz="2400" b="1" i="0" baseline="0">
                <a:solidFill>
                  <a:srgbClr val="4B2E83"/>
                </a:solidFill>
                <a:latin typeface="Open Sans"/>
                <a:cs typeface="Open Sans"/>
              </a:defRPr>
            </a:lvl1pPr>
            <a:lvl2pPr>
              <a:defRPr sz="2000" b="1" i="0" baseline="0">
                <a:solidFill>
                  <a:srgbClr val="4B2E83"/>
                </a:solidFill>
                <a:latin typeface="Open Sans"/>
                <a:cs typeface="Open Sans"/>
              </a:defRPr>
            </a:lvl2pPr>
            <a:lvl3pPr marL="1143000" indent="-228600">
              <a:buSzPct val="100000"/>
              <a:buFont typeface="Lucida Grande"/>
              <a:buChar char="&gt;"/>
              <a:defRPr sz="1800" b="1" i="0" baseline="0">
                <a:solidFill>
                  <a:srgbClr val="4B2E83"/>
                </a:solidFill>
                <a:latin typeface="Open Sans"/>
                <a:cs typeface="Open Sans"/>
              </a:defRPr>
            </a:lvl3pPr>
            <a:lvl4pPr>
              <a:defRPr sz="1600" b="1" i="0" baseline="0">
                <a:solidFill>
                  <a:srgbClr val="4B2E83"/>
                </a:solidFill>
                <a:latin typeface="Open Sans"/>
                <a:cs typeface="Open Sans"/>
              </a:defRPr>
            </a:lvl4pPr>
            <a:lvl5pPr marL="2057400" indent="-228600">
              <a:buFont typeface="Lucida Grande"/>
              <a:buChar char="&gt;"/>
              <a:defRPr sz="1400" b="1" i="0" baseline="0">
                <a:solidFill>
                  <a:srgbClr val="4B2E83"/>
                </a:solidFill>
                <a:latin typeface="Open Sans"/>
                <a:cs typeface="Open Sans"/>
              </a:defRPr>
            </a:lvl5pPr>
          </a:lstStyle>
          <a:p>
            <a:pPr lvl="0"/>
            <a:r>
              <a:rPr lang="en-US" dirty="0"/>
              <a:t>Bulleted content here (Open Sans Bold, 24 pt.)</a:t>
            </a:r>
          </a:p>
          <a:p>
            <a:pPr lvl="1"/>
            <a:r>
              <a:rPr lang="en-US" dirty="0"/>
              <a:t>Second level (Open Sans Bold, 20)</a:t>
            </a:r>
          </a:p>
          <a:p>
            <a:pPr lvl="2"/>
            <a:r>
              <a:rPr lang="en-US" dirty="0"/>
              <a:t>Third level (Open Sans Bold, 18)</a:t>
            </a:r>
          </a:p>
          <a:p>
            <a:pPr lvl="3"/>
            <a:r>
              <a:rPr lang="en-US" dirty="0"/>
              <a:t>Fourth level (Open Sans Bold, 16)</a:t>
            </a:r>
          </a:p>
          <a:p>
            <a:pPr lvl="4"/>
            <a:r>
              <a:rPr lang="en-US" dirty="0"/>
              <a:t>Fifth level (Open Sans Bold, 14)</a:t>
            </a:r>
          </a:p>
        </p:txBody>
      </p:sp>
      <p:pic>
        <p:nvPicPr>
          <p:cNvPr id="7" name="Picture 6">
            <a:extLs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92039" y="6532177"/>
            <a:ext cx="2425295" cy="163374"/>
          </a:xfrm>
          <a:prstGeom prst="rect">
            <a:avLst/>
          </a:prstGeom>
        </p:spPr>
      </p:pic>
    </p:spTree>
    <p:extLst>
      <p:ext uri="{BB962C8B-B14F-4D97-AF65-F5344CB8AC3E}">
        <p14:creationId xmlns:p14="http://schemas.microsoft.com/office/powerpoint/2010/main" val="17859222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Header + Graphic">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1756" y="371511"/>
            <a:ext cx="8116643" cy="991998"/>
          </a:xfrm>
          <a:prstGeom prst="rect">
            <a:avLst/>
          </a:prstGeom>
        </p:spPr>
        <p:txBody>
          <a:bodyPr anchor="b"/>
          <a:lstStyle>
            <a:lvl1pPr algn="l">
              <a:defRPr sz="3000" b="1" i="0">
                <a:latin typeface="Encode Sans Normal Black" charset="0"/>
                <a:ea typeface="Encode Sans Normal Black" charset="0"/>
                <a:cs typeface="Encode Sans Normal Black" charset="0"/>
              </a:defRPr>
            </a:lvl1pPr>
          </a:lstStyle>
          <a:p>
            <a:pPr lvl="0"/>
            <a:r>
              <a:rPr lang="en-US" dirty="0"/>
              <a:t>HEADER HERE </a:t>
            </a:r>
            <a:br>
              <a:rPr lang="en-US" dirty="0"/>
            </a:br>
            <a:r>
              <a:rPr lang="en-US" dirty="0"/>
              <a:t>(ENCODE NORMAL BLACK, 30 PT.)</a:t>
            </a:r>
          </a:p>
        </p:txBody>
      </p:sp>
      <p:pic>
        <p:nvPicPr>
          <p:cNvPr id="6" name="Picture 5">
            <a:extLs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81050" y="1402894"/>
            <a:ext cx="1371201" cy="69644"/>
          </a:xfrm>
          <a:prstGeom prst="rect">
            <a:avLst/>
          </a:prstGeom>
        </p:spPr>
      </p:pic>
      <p:sp>
        <p:nvSpPr>
          <p:cNvPr id="12" name="Chart Placeholder 11"/>
          <p:cNvSpPr>
            <a:spLocks noGrp="1"/>
          </p:cNvSpPr>
          <p:nvPr>
            <p:ph type="chart" sz="quarter" idx="12" hasCustomPrompt="1"/>
          </p:nvPr>
        </p:nvSpPr>
        <p:spPr>
          <a:xfrm>
            <a:off x="766763" y="1736725"/>
            <a:ext cx="8021637" cy="4432300"/>
          </a:xfrm>
          <a:prstGeom prst="rect">
            <a:avLst/>
          </a:prstGeom>
        </p:spPr>
        <p:txBody>
          <a:bodyPr>
            <a:normAutofit/>
          </a:bodyPr>
          <a:lstStyle>
            <a:lvl1pPr marL="0" indent="0">
              <a:buNone/>
              <a:defRPr sz="2400" b="0" i="1" baseline="0">
                <a:solidFill>
                  <a:srgbClr val="4B2E83"/>
                </a:solidFill>
                <a:latin typeface="Open Sans Light"/>
                <a:cs typeface="Open Sans Light"/>
              </a:defRPr>
            </a:lvl1pPr>
          </a:lstStyle>
          <a:p>
            <a:r>
              <a:rPr lang="en-US" dirty="0"/>
              <a:t>Graphic Here</a:t>
            </a:r>
          </a:p>
        </p:txBody>
      </p:sp>
      <p:pic>
        <p:nvPicPr>
          <p:cNvPr id="8" name="Picture 7">
            <a:extLs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92039" y="6532177"/>
            <a:ext cx="2425295" cy="163374"/>
          </a:xfrm>
          <a:prstGeom prst="rect">
            <a:avLst/>
          </a:prstGeom>
        </p:spPr>
      </p:pic>
    </p:spTree>
    <p:extLst>
      <p:ext uri="{BB962C8B-B14F-4D97-AF65-F5344CB8AC3E}">
        <p14:creationId xmlns:p14="http://schemas.microsoft.com/office/powerpoint/2010/main" val="32865472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1757" y="1842045"/>
            <a:ext cx="6972300" cy="2641756"/>
          </a:xfrm>
          <a:prstGeom prst="rect">
            <a:avLst/>
          </a:prstGeom>
        </p:spPr>
        <p:txBody>
          <a:bodyPr anchor="b"/>
          <a:lstStyle>
            <a:lvl1pPr algn="l">
              <a:defRPr sz="5000" b="1" i="0">
                <a:latin typeface="Encode Sans Normal Black" charset="0"/>
                <a:ea typeface="Encode Sans Normal Black" charset="0"/>
                <a:cs typeface="Encode Sans Normal Black" charset="0"/>
              </a:defRPr>
            </a:lvl1pPr>
          </a:lstStyle>
          <a:p>
            <a:pPr lvl="0"/>
            <a:r>
              <a:rPr lang="en-US" dirty="0"/>
              <a:t>TITLE HERE</a:t>
            </a:r>
            <a:br>
              <a:rPr lang="en-US" dirty="0"/>
            </a:br>
            <a:r>
              <a:rPr lang="en-US" dirty="0"/>
              <a:t>ENCODE NORMAL</a:t>
            </a:r>
            <a:br>
              <a:rPr lang="en-US" dirty="0"/>
            </a:br>
            <a:r>
              <a:rPr lang="en-US" dirty="0"/>
              <a:t>BLACK, 50 PT. </a:t>
            </a:r>
          </a:p>
        </p:txBody>
      </p:sp>
      <p:pic>
        <p:nvPicPr>
          <p:cNvPr id="5" name="Picture 4">
            <a:extLs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772400" y="408680"/>
            <a:ext cx="1371600" cy="923544"/>
          </a:xfrm>
          <a:prstGeom prst="rect">
            <a:avLst/>
          </a:prstGeom>
        </p:spPr>
      </p:pic>
      <p:pic>
        <p:nvPicPr>
          <p:cNvPr id="7" name="Picture 6">
            <a:extLst>
              <a:ext uri="{C183D7F6-B498-43B3-948B-1728B52AA6E4}">
                <adec:decorative xmlns:adec="http://schemas.microsoft.com/office/drawing/2017/decorative" val="1"/>
              </a:ext>
            </a:extLst>
          </p:cNvPr>
          <p:cNvPicPr>
            <a:picLocks noChangeAspect="1"/>
          </p:cNvPicPr>
          <p:nvPr userDrawn="1"/>
        </p:nvPicPr>
        <p:blipFill>
          <a:blip r:embed="rId3"/>
          <a:stretch>
            <a:fillRect/>
          </a:stretch>
        </p:blipFill>
        <p:spPr>
          <a:xfrm>
            <a:off x="792039" y="4613080"/>
            <a:ext cx="1390696" cy="121410"/>
          </a:xfrm>
          <a:prstGeom prst="rect">
            <a:avLst/>
          </a:prstGeom>
        </p:spPr>
      </p:pic>
      <p:pic>
        <p:nvPicPr>
          <p:cNvPr id="9" name="Picture 8">
            <a:extLst>
              <a:ext uri="{C183D7F6-B498-43B3-948B-1728B52AA6E4}">
                <adec:decorative xmlns:adec="http://schemas.microsoft.com/office/drawing/2017/decorative" val="1"/>
              </a:ext>
            </a:extLst>
          </p:cNvPr>
          <p:cNvPicPr>
            <a:picLocks noChangeAspect="1"/>
          </p:cNvPicPr>
          <p:nvPr userDrawn="1"/>
        </p:nvPicPr>
        <p:blipFill>
          <a:blip r:embed="rId4"/>
          <a:stretch>
            <a:fillRect/>
          </a:stretch>
        </p:blipFill>
        <p:spPr>
          <a:xfrm>
            <a:off x="677334" y="6354234"/>
            <a:ext cx="2540000" cy="266700"/>
          </a:xfrm>
          <a:prstGeom prst="rect">
            <a:avLst/>
          </a:prstGeom>
        </p:spPr>
      </p:pic>
    </p:spTree>
    <p:extLst>
      <p:ext uri="{BB962C8B-B14F-4D97-AF65-F5344CB8AC3E}">
        <p14:creationId xmlns:p14="http://schemas.microsoft.com/office/powerpoint/2010/main" val="23734912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Header + Subheader +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1756" y="371511"/>
            <a:ext cx="8184663" cy="991998"/>
          </a:xfrm>
          <a:prstGeom prst="rect">
            <a:avLst/>
          </a:prstGeom>
        </p:spPr>
        <p:txBody>
          <a:bodyPr anchor="b"/>
          <a:lstStyle>
            <a:lvl1pPr algn="l">
              <a:defRPr sz="3000" b="1" i="0">
                <a:solidFill>
                  <a:schemeClr val="tx2"/>
                </a:solidFill>
                <a:latin typeface="Encode Sans Normal Black" charset="0"/>
                <a:ea typeface="Encode Sans Normal Black" charset="0"/>
                <a:cs typeface="Encode Sans Normal Black" charset="0"/>
              </a:defRPr>
            </a:lvl1pPr>
          </a:lstStyle>
          <a:p>
            <a:pPr lvl="0"/>
            <a:r>
              <a:rPr lang="en-US" dirty="0"/>
              <a:t>HEADER HERE </a:t>
            </a:r>
            <a:br>
              <a:rPr lang="en-US" dirty="0"/>
            </a:br>
            <a:r>
              <a:rPr lang="en-US" dirty="0"/>
              <a:t>(ENCODE NORMAL BLACK, 30 PT.)</a:t>
            </a:r>
          </a:p>
        </p:txBody>
      </p:sp>
      <p:pic>
        <p:nvPicPr>
          <p:cNvPr id="9" name="Picture 8">
            <a:extLs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783095" y="1425024"/>
            <a:ext cx="862709" cy="68929"/>
          </a:xfrm>
          <a:prstGeom prst="rect">
            <a:avLst/>
          </a:prstGeom>
        </p:spPr>
      </p:pic>
      <p:sp>
        <p:nvSpPr>
          <p:cNvPr id="5" name="Text Placeholder 5"/>
          <p:cNvSpPr>
            <a:spLocks noGrp="1"/>
          </p:cNvSpPr>
          <p:nvPr>
            <p:ph type="body" sz="quarter" idx="12" hasCustomPrompt="1"/>
          </p:nvPr>
        </p:nvSpPr>
        <p:spPr>
          <a:xfrm>
            <a:off x="671757" y="1730667"/>
            <a:ext cx="8184662" cy="411171"/>
          </a:xfrm>
          <a:prstGeom prst="rect">
            <a:avLst/>
          </a:prstGeom>
        </p:spPr>
        <p:txBody>
          <a:bodyPr>
            <a:noAutofit/>
          </a:bodyPr>
          <a:lstStyle>
            <a:lvl1pPr marL="0" indent="0">
              <a:lnSpc>
                <a:spcPct val="90000"/>
              </a:lnSpc>
              <a:buNone/>
              <a:defRPr sz="2400" b="0" i="0" baseline="0">
                <a:solidFill>
                  <a:schemeClr val="tx1"/>
                </a:solidFill>
                <a:latin typeface="Uni Sans Regular"/>
                <a:cs typeface="Uni Sans Regular"/>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dirty="0"/>
              <a:t>SUB-HEADER HERE (UNI SANS REGULAR, 24 PT.)</a:t>
            </a:r>
          </a:p>
        </p:txBody>
      </p:sp>
      <p:sp>
        <p:nvSpPr>
          <p:cNvPr id="4" name="Text Placeholder 9"/>
          <p:cNvSpPr>
            <a:spLocks noGrp="1"/>
          </p:cNvSpPr>
          <p:nvPr>
            <p:ph type="body" sz="quarter" idx="11" hasCustomPrompt="1"/>
          </p:nvPr>
        </p:nvSpPr>
        <p:spPr>
          <a:xfrm>
            <a:off x="659305" y="2320239"/>
            <a:ext cx="8197114" cy="3810086"/>
          </a:xfrm>
          <a:prstGeom prst="rect">
            <a:avLst/>
          </a:prstGeom>
        </p:spPr>
        <p:txBody>
          <a:bodyPr/>
          <a:lstStyle>
            <a:lvl1pPr marL="342900" indent="-342900">
              <a:buFont typeface="Lucida Grande"/>
              <a:buChar char="&gt;"/>
              <a:defRPr sz="2400" b="1" i="0" baseline="0">
                <a:solidFill>
                  <a:srgbClr val="FFFFFF"/>
                </a:solidFill>
                <a:latin typeface="Open Sans"/>
                <a:cs typeface="Open Sans"/>
              </a:defRPr>
            </a:lvl1pPr>
            <a:lvl2pPr>
              <a:defRPr sz="2000" b="1" i="0" baseline="0">
                <a:solidFill>
                  <a:srgbClr val="FFFFFF"/>
                </a:solidFill>
                <a:latin typeface="Open Sans"/>
                <a:cs typeface="Open Sans"/>
              </a:defRPr>
            </a:lvl2pPr>
            <a:lvl3pPr marL="1143000" indent="-228600">
              <a:buSzPct val="100000"/>
              <a:buFont typeface="Lucida Grande"/>
              <a:buChar char="&gt;"/>
              <a:defRPr sz="1800" b="1" i="0" baseline="0">
                <a:solidFill>
                  <a:srgbClr val="FFFFFF"/>
                </a:solidFill>
                <a:latin typeface="Open Sans"/>
                <a:cs typeface="Open Sans"/>
              </a:defRPr>
            </a:lvl3pPr>
            <a:lvl4pPr>
              <a:defRPr sz="1600" b="1" i="0" baseline="0">
                <a:solidFill>
                  <a:srgbClr val="FFFFFF"/>
                </a:solidFill>
                <a:latin typeface="Open Sans"/>
                <a:cs typeface="Open Sans"/>
              </a:defRPr>
            </a:lvl4pPr>
            <a:lvl5pPr marL="2057400" indent="-228600">
              <a:buFont typeface="Lucida Grande"/>
              <a:buChar char="&gt;"/>
              <a:defRPr sz="1400" b="1" i="0" baseline="0">
                <a:solidFill>
                  <a:srgbClr val="FFFFFF"/>
                </a:solidFill>
                <a:latin typeface="Open Sans"/>
                <a:cs typeface="Open Sans"/>
              </a:defRPr>
            </a:lvl5pPr>
          </a:lstStyle>
          <a:p>
            <a:pPr lvl="0"/>
            <a:r>
              <a:rPr lang="en-US" dirty="0"/>
              <a:t>Content here (Open Sans Bold, 24 pt.)</a:t>
            </a:r>
          </a:p>
          <a:p>
            <a:pPr lvl="1"/>
            <a:r>
              <a:rPr lang="en-US" dirty="0"/>
              <a:t>Second level (Open Sans Bold, 20)</a:t>
            </a:r>
          </a:p>
          <a:p>
            <a:pPr lvl="2"/>
            <a:r>
              <a:rPr lang="en-US" dirty="0"/>
              <a:t>Third level (Open Sans Bold, 18)</a:t>
            </a:r>
          </a:p>
          <a:p>
            <a:pPr lvl="3"/>
            <a:r>
              <a:rPr lang="en-US" dirty="0"/>
              <a:t>Fourth level (Open Sans Bold, 16)</a:t>
            </a:r>
          </a:p>
          <a:p>
            <a:pPr lvl="4"/>
            <a:r>
              <a:rPr lang="en-US" dirty="0"/>
              <a:t>Fifth level (Open Sans Bold, 14)</a:t>
            </a:r>
          </a:p>
        </p:txBody>
      </p:sp>
      <p:pic>
        <p:nvPicPr>
          <p:cNvPr id="8" name="Picture 7">
            <a:extLst>
              <a:ext uri="{C183D7F6-B498-43B3-948B-1728B52AA6E4}">
                <adec:decorative xmlns:adec="http://schemas.microsoft.com/office/drawing/2017/decorative" val="1"/>
              </a:ext>
            </a:extLst>
          </p:cNvPr>
          <p:cNvPicPr>
            <a:picLocks noChangeAspect="1"/>
          </p:cNvPicPr>
          <p:nvPr userDrawn="1"/>
        </p:nvPicPr>
        <p:blipFill>
          <a:blip r:embed="rId3"/>
          <a:stretch>
            <a:fillRect/>
          </a:stretch>
        </p:blipFill>
        <p:spPr>
          <a:xfrm>
            <a:off x="677334" y="6354234"/>
            <a:ext cx="2540000" cy="266700"/>
          </a:xfrm>
          <a:prstGeom prst="rect">
            <a:avLst/>
          </a:prstGeom>
        </p:spPr>
      </p:pic>
    </p:spTree>
    <p:extLst>
      <p:ext uri="{BB962C8B-B14F-4D97-AF65-F5344CB8AC3E}">
        <p14:creationId xmlns:p14="http://schemas.microsoft.com/office/powerpoint/2010/main" val="27692405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Header +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1757" y="371511"/>
            <a:ext cx="7963088" cy="991998"/>
          </a:xfrm>
          <a:prstGeom prst="rect">
            <a:avLst/>
          </a:prstGeom>
        </p:spPr>
        <p:txBody>
          <a:bodyPr anchor="b"/>
          <a:lstStyle>
            <a:lvl1pPr algn="l">
              <a:defRPr sz="3000" b="1" i="0">
                <a:solidFill>
                  <a:schemeClr val="tx2"/>
                </a:solidFill>
                <a:latin typeface="Encode Sans Normal Black" charset="0"/>
                <a:ea typeface="Encode Sans Normal Black" charset="0"/>
                <a:cs typeface="Encode Sans Normal Black" charset="0"/>
              </a:defRPr>
            </a:lvl1pPr>
          </a:lstStyle>
          <a:p>
            <a:pPr lvl="0"/>
            <a:r>
              <a:rPr lang="en-US" dirty="0"/>
              <a:t>HEADER HERE </a:t>
            </a:r>
            <a:br>
              <a:rPr lang="en-US" dirty="0"/>
            </a:br>
            <a:r>
              <a:rPr lang="en-US" dirty="0"/>
              <a:t>(ENCODE NORMAL BLACK, 30 PT.)</a:t>
            </a:r>
          </a:p>
        </p:txBody>
      </p:sp>
      <p:pic>
        <p:nvPicPr>
          <p:cNvPr id="10" name="Picture 9">
            <a:extLs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783095" y="1425024"/>
            <a:ext cx="862709" cy="68929"/>
          </a:xfrm>
          <a:prstGeom prst="rect">
            <a:avLst/>
          </a:prstGeom>
        </p:spPr>
      </p:pic>
      <p:sp>
        <p:nvSpPr>
          <p:cNvPr id="6" name="Text Placeholder 9"/>
          <p:cNvSpPr>
            <a:spLocks noGrp="1"/>
          </p:cNvSpPr>
          <p:nvPr>
            <p:ph type="body" sz="quarter" idx="11" hasCustomPrompt="1"/>
          </p:nvPr>
        </p:nvSpPr>
        <p:spPr>
          <a:xfrm>
            <a:off x="659305" y="1736725"/>
            <a:ext cx="8076956" cy="4015497"/>
          </a:xfrm>
          <a:prstGeom prst="rect">
            <a:avLst/>
          </a:prstGeom>
        </p:spPr>
        <p:txBody>
          <a:bodyPr/>
          <a:lstStyle>
            <a:lvl1pPr marL="342900" indent="-342900">
              <a:buFont typeface="Lucida Grande"/>
              <a:buChar char="&gt;"/>
              <a:defRPr sz="2400" b="1" i="0" baseline="0">
                <a:solidFill>
                  <a:schemeClr val="tx2"/>
                </a:solidFill>
                <a:latin typeface="Open Sans"/>
                <a:cs typeface="Open Sans"/>
              </a:defRPr>
            </a:lvl1pPr>
            <a:lvl2pPr>
              <a:defRPr sz="2000" b="1" i="0" baseline="0">
                <a:solidFill>
                  <a:schemeClr val="tx2"/>
                </a:solidFill>
                <a:latin typeface="Open Sans"/>
                <a:cs typeface="Open Sans"/>
              </a:defRPr>
            </a:lvl2pPr>
            <a:lvl3pPr marL="1143000" indent="-228600">
              <a:buSzPct val="100000"/>
              <a:buFont typeface="Lucida Grande"/>
              <a:buChar char="&gt;"/>
              <a:defRPr sz="1800" b="1" i="0" baseline="0">
                <a:solidFill>
                  <a:schemeClr val="tx2"/>
                </a:solidFill>
                <a:latin typeface="Open Sans"/>
                <a:cs typeface="Open Sans"/>
              </a:defRPr>
            </a:lvl3pPr>
            <a:lvl4pPr>
              <a:defRPr sz="1600" b="1" i="0" baseline="0">
                <a:solidFill>
                  <a:schemeClr val="tx2"/>
                </a:solidFill>
                <a:latin typeface="Open Sans"/>
                <a:cs typeface="Open Sans"/>
              </a:defRPr>
            </a:lvl4pPr>
            <a:lvl5pPr marL="2057400" indent="-228600">
              <a:buFont typeface="Lucida Grande"/>
              <a:buChar char="&gt;"/>
              <a:defRPr sz="1400" b="1" i="0" baseline="0">
                <a:solidFill>
                  <a:schemeClr val="tx2"/>
                </a:solidFill>
                <a:latin typeface="Open Sans"/>
                <a:cs typeface="Open Sans"/>
              </a:defRPr>
            </a:lvl5pPr>
          </a:lstStyle>
          <a:p>
            <a:pPr lvl="0"/>
            <a:r>
              <a:rPr lang="en-US" dirty="0"/>
              <a:t>Bulleted content here (Open Sans Bold, 24 pt.)</a:t>
            </a:r>
          </a:p>
          <a:p>
            <a:pPr lvl="1"/>
            <a:r>
              <a:rPr lang="en-US" dirty="0"/>
              <a:t>Second level (Open Sans Bold, 20)</a:t>
            </a:r>
          </a:p>
          <a:p>
            <a:pPr lvl="2"/>
            <a:r>
              <a:rPr lang="en-US" dirty="0"/>
              <a:t>Third level (Open Sans Bold, 18)</a:t>
            </a:r>
          </a:p>
          <a:p>
            <a:pPr lvl="3"/>
            <a:r>
              <a:rPr lang="en-US" dirty="0"/>
              <a:t>Fourth level (Open Sans Bold, 16)</a:t>
            </a:r>
          </a:p>
          <a:p>
            <a:pPr lvl="4"/>
            <a:r>
              <a:rPr lang="en-US" dirty="0"/>
              <a:t>Fifth level (Open Sans Bold, 14)</a:t>
            </a:r>
          </a:p>
        </p:txBody>
      </p:sp>
      <p:pic>
        <p:nvPicPr>
          <p:cNvPr id="8" name="Picture 7">
            <a:extLst>
              <a:ext uri="{C183D7F6-B498-43B3-948B-1728B52AA6E4}">
                <adec:decorative xmlns:adec="http://schemas.microsoft.com/office/drawing/2017/decorative" val="1"/>
              </a:ext>
            </a:extLst>
          </p:cNvPr>
          <p:cNvPicPr>
            <a:picLocks noChangeAspect="1"/>
          </p:cNvPicPr>
          <p:nvPr userDrawn="1"/>
        </p:nvPicPr>
        <p:blipFill>
          <a:blip r:embed="rId3"/>
          <a:stretch>
            <a:fillRect/>
          </a:stretch>
        </p:blipFill>
        <p:spPr>
          <a:xfrm>
            <a:off x="677334" y="6354234"/>
            <a:ext cx="2540000" cy="266700"/>
          </a:xfrm>
          <a:prstGeom prst="rect">
            <a:avLst/>
          </a:prstGeom>
        </p:spPr>
      </p:pic>
    </p:spTree>
    <p:extLst>
      <p:ext uri="{BB962C8B-B14F-4D97-AF65-F5344CB8AC3E}">
        <p14:creationId xmlns:p14="http://schemas.microsoft.com/office/powerpoint/2010/main" val="32363379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Header + Graphic">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1756" y="371511"/>
            <a:ext cx="8116643" cy="991998"/>
          </a:xfrm>
          <a:prstGeom prst="rect">
            <a:avLst/>
          </a:prstGeom>
        </p:spPr>
        <p:txBody>
          <a:bodyPr anchor="b"/>
          <a:lstStyle>
            <a:lvl1pPr algn="l">
              <a:defRPr sz="3000" b="1" i="0">
                <a:solidFill>
                  <a:schemeClr val="tx2"/>
                </a:solidFill>
                <a:latin typeface="Encode Sans Normal Black" charset="0"/>
                <a:ea typeface="Encode Sans Normal Black" charset="0"/>
                <a:cs typeface="Encode Sans Normal Black" charset="0"/>
              </a:defRPr>
            </a:lvl1pPr>
          </a:lstStyle>
          <a:p>
            <a:pPr lvl="0"/>
            <a:r>
              <a:rPr lang="en-US" dirty="0"/>
              <a:t>HEADER HERE </a:t>
            </a:r>
            <a:br>
              <a:rPr lang="en-US" dirty="0"/>
            </a:br>
            <a:r>
              <a:rPr lang="en-US" dirty="0"/>
              <a:t>(ENCODE NORMAL BLACK, 30 PT.)</a:t>
            </a:r>
          </a:p>
        </p:txBody>
      </p:sp>
      <p:pic>
        <p:nvPicPr>
          <p:cNvPr id="9" name="Picture 8">
            <a:extLs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783095" y="1425024"/>
            <a:ext cx="862709" cy="68929"/>
          </a:xfrm>
          <a:prstGeom prst="rect">
            <a:avLst/>
          </a:prstGeom>
        </p:spPr>
      </p:pic>
      <p:sp>
        <p:nvSpPr>
          <p:cNvPr id="12" name="Chart Placeholder 11"/>
          <p:cNvSpPr>
            <a:spLocks noGrp="1"/>
          </p:cNvSpPr>
          <p:nvPr>
            <p:ph type="chart" sz="quarter" idx="12" hasCustomPrompt="1"/>
          </p:nvPr>
        </p:nvSpPr>
        <p:spPr>
          <a:xfrm>
            <a:off x="766763" y="1736725"/>
            <a:ext cx="8021637" cy="4432300"/>
          </a:xfrm>
          <a:prstGeom prst="rect">
            <a:avLst/>
          </a:prstGeom>
        </p:spPr>
        <p:txBody>
          <a:bodyPr>
            <a:normAutofit/>
          </a:bodyPr>
          <a:lstStyle>
            <a:lvl1pPr marL="0" indent="0">
              <a:buNone/>
              <a:defRPr sz="2400" b="0" i="1" baseline="0">
                <a:solidFill>
                  <a:schemeClr val="tx2"/>
                </a:solidFill>
                <a:latin typeface="Open Sans Light"/>
                <a:cs typeface="Open Sans Light"/>
              </a:defRPr>
            </a:lvl1pPr>
          </a:lstStyle>
          <a:p>
            <a:r>
              <a:rPr lang="en-US" dirty="0"/>
              <a:t>Graphic Here</a:t>
            </a:r>
          </a:p>
        </p:txBody>
      </p:sp>
      <p:pic>
        <p:nvPicPr>
          <p:cNvPr id="8" name="Picture 7">
            <a:extLst>
              <a:ext uri="{C183D7F6-B498-43B3-948B-1728B52AA6E4}">
                <adec:decorative xmlns:adec="http://schemas.microsoft.com/office/drawing/2017/decorative" val="1"/>
              </a:ext>
            </a:extLst>
          </p:cNvPr>
          <p:cNvPicPr>
            <a:picLocks noChangeAspect="1"/>
          </p:cNvPicPr>
          <p:nvPr userDrawn="1"/>
        </p:nvPicPr>
        <p:blipFill>
          <a:blip r:embed="rId3"/>
          <a:stretch>
            <a:fillRect/>
          </a:stretch>
        </p:blipFill>
        <p:spPr>
          <a:xfrm>
            <a:off x="677334" y="6354234"/>
            <a:ext cx="2540000" cy="266700"/>
          </a:xfrm>
          <a:prstGeom prst="rect">
            <a:avLst/>
          </a:prstGeom>
        </p:spPr>
      </p:pic>
    </p:spTree>
    <p:extLst>
      <p:ext uri="{BB962C8B-B14F-4D97-AF65-F5344CB8AC3E}">
        <p14:creationId xmlns:p14="http://schemas.microsoft.com/office/powerpoint/2010/main" val="38285603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671757" y="1880379"/>
            <a:ext cx="6972300" cy="2646441"/>
          </a:xfrm>
          <a:prstGeom prst="rect">
            <a:avLst/>
          </a:prstGeom>
        </p:spPr>
        <p:txBody>
          <a:bodyPr anchor="b"/>
          <a:lstStyle>
            <a:lvl1pPr algn="l">
              <a:defRPr sz="5000" b="1" i="0">
                <a:solidFill>
                  <a:srgbClr val="4B2E83"/>
                </a:solidFill>
                <a:latin typeface="Encode Sans Normal Black" charset="0"/>
                <a:ea typeface="Encode Sans Normal Black" charset="0"/>
                <a:cs typeface="Encode Sans Normal Black" charset="0"/>
              </a:defRPr>
            </a:lvl1pPr>
          </a:lstStyle>
          <a:p>
            <a:pPr lvl="0"/>
            <a:r>
              <a:rPr lang="en-US" dirty="0"/>
              <a:t>TITLE HERE</a:t>
            </a:r>
            <a:br>
              <a:rPr lang="en-US" dirty="0"/>
            </a:br>
            <a:r>
              <a:rPr lang="en-US" dirty="0"/>
              <a:t>ENCODE NORMAL</a:t>
            </a:r>
            <a:br>
              <a:rPr lang="en-US" dirty="0"/>
            </a:br>
            <a:r>
              <a:rPr lang="en-US" dirty="0"/>
              <a:t>BLACK, 50 PT. </a:t>
            </a:r>
          </a:p>
        </p:txBody>
      </p:sp>
      <p:pic>
        <p:nvPicPr>
          <p:cNvPr id="7" name="Picture 6">
            <a:extLs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772400" y="378987"/>
            <a:ext cx="1371600" cy="923544"/>
          </a:xfrm>
          <a:prstGeom prst="rect">
            <a:avLst/>
          </a:prstGeom>
        </p:spPr>
      </p:pic>
      <p:pic>
        <p:nvPicPr>
          <p:cNvPr id="9" name="Picture 8">
            <a:extLst>
              <a:ext uri="{C183D7F6-B498-43B3-948B-1728B52AA6E4}">
                <adec:decorative xmlns:adec="http://schemas.microsoft.com/office/drawing/2017/decorative" val="1"/>
              </a:ext>
            </a:extLst>
          </p:cNvPr>
          <p:cNvPicPr>
            <a:picLocks noChangeAspect="1"/>
          </p:cNvPicPr>
          <p:nvPr userDrawn="1"/>
        </p:nvPicPr>
        <p:blipFill>
          <a:blip r:embed="rId3"/>
          <a:stretch>
            <a:fillRect/>
          </a:stretch>
        </p:blipFill>
        <p:spPr>
          <a:xfrm>
            <a:off x="779463" y="4587525"/>
            <a:ext cx="1390696" cy="121410"/>
          </a:xfrm>
          <a:prstGeom prst="rect">
            <a:avLst/>
          </a:prstGeom>
        </p:spPr>
      </p:pic>
      <p:pic>
        <p:nvPicPr>
          <p:cNvPr id="6" name="Picture 5">
            <a:extLs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792039" y="6532177"/>
            <a:ext cx="2425295" cy="163374"/>
          </a:xfrm>
          <a:prstGeom prst="rect">
            <a:avLst/>
          </a:prstGeom>
        </p:spPr>
      </p:pic>
    </p:spTree>
    <p:extLst>
      <p:ext uri="{BB962C8B-B14F-4D97-AF65-F5344CB8AC3E}">
        <p14:creationId xmlns:p14="http://schemas.microsoft.com/office/powerpoint/2010/main" val="339719106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slideLayout" Target="../slideLayouts/slideLayout6.xml"/><Relationship Id="rId1" Type="http://schemas.openxmlformats.org/officeDocument/2006/relationships/slideLayout" Target="../slideLayouts/slideLayout5.xml"/><Relationship Id="rId5" Type="http://schemas.openxmlformats.org/officeDocument/2006/relationships/theme" Target="../theme/theme2.xml"/><Relationship Id="rId4" Type="http://schemas.openxmlformats.org/officeDocument/2006/relationships/slideLayout" Target="../slideLayouts/slideLayout8.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1.xml"/><Relationship Id="rId2" Type="http://schemas.openxmlformats.org/officeDocument/2006/relationships/slideLayout" Target="../slideLayouts/slideLayout10.xml"/><Relationship Id="rId1" Type="http://schemas.openxmlformats.org/officeDocument/2006/relationships/slideLayout" Target="../slideLayouts/slideLayout9.xml"/><Relationship Id="rId5" Type="http://schemas.openxmlformats.org/officeDocument/2006/relationships/theme" Target="../theme/theme3.xml"/><Relationship Id="rId4"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1">
          <a:gsLst>
            <a:gs pos="0">
              <a:schemeClr val="bg2"/>
            </a:gs>
            <a:gs pos="80000">
              <a:schemeClr val="accent2"/>
            </a:gs>
          </a:gsLst>
          <a:path path="circle">
            <a:fillToRect l="50000" t="-80000" r="50000" b="180000"/>
          </a:path>
        </a:gra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26496306"/>
      </p:ext>
    </p:extLst>
  </p:cSld>
  <p:clrMap bg1="lt1" tx1="dk1" bg2="lt2" tx2="dk2" accent1="accent1" accent2="accent2" accent3="accent3" accent4="accent4" accent5="accent5" accent6="accent6" hlink="hlink" folHlink="folHlink"/>
  <p:sldLayoutIdLst>
    <p:sldLayoutId id="2147483654" r:id="rId1"/>
    <p:sldLayoutId id="2147483655" r:id="rId2"/>
    <p:sldLayoutId id="2147483656" r:id="rId3"/>
    <p:sldLayoutId id="2147483657" r:id="rId4"/>
  </p:sldLayoutIdLs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gradFill rotWithShape="1">
          <a:gsLst>
            <a:gs pos="0">
              <a:schemeClr val="accent3"/>
            </a:gs>
            <a:gs pos="72000">
              <a:srgbClr val="4B2E83"/>
            </a:gs>
          </a:gsLst>
          <a:path path="circle">
            <a:fillToRect l="50000" t="-80000" r="50000" b="180000"/>
          </a:path>
        </a:gra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203703096"/>
      </p:ext>
    </p:extLst>
  </p:cSld>
  <p:clrMap bg1="dk1" tx1="lt1" bg2="dk2" tx2="lt2" accent1="accent1" accent2="accent2" accent3="accent3" accent4="accent4" accent5="accent5" accent6="accent6" hlink="hlink" folHlink="folHlink"/>
  <p:sldLayoutIdLst>
    <p:sldLayoutId id="2147483658" r:id="rId1"/>
    <p:sldLayoutId id="2147483659" r:id="rId2"/>
    <p:sldLayoutId id="2147483660" r:id="rId3"/>
    <p:sldLayoutId id="2147483661" r:id="rId4"/>
  </p:sldLayoutIdLs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2"/>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219868176"/>
      </p:ext>
    </p:extLst>
  </p:cSld>
  <p:clrMap bg1="lt1" tx1="dk1" bg2="lt2" tx2="dk2" accent1="accent1" accent2="accent2" accent3="accent3" accent4="accent4" accent5="accent5" accent6="accent6" hlink="hlink" folHlink="folHlink"/>
  <p:sldLayoutIdLst>
    <p:sldLayoutId id="2147483653" r:id="rId1"/>
    <p:sldLayoutId id="2147483664" r:id="rId2"/>
    <p:sldLayoutId id="2147483665" r:id="rId3"/>
    <p:sldLayoutId id="2147483666" r:id="rId4"/>
  </p:sldLayoutIdLs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microsoft.com/office/2018/10/relationships/comments" Target="../comments/modernComment_1B2_3292A858.xml"/><Relationship Id="rId2" Type="http://schemas.openxmlformats.org/officeDocument/2006/relationships/notesSlide" Target="../notesSlides/notesSlide4.xml"/><Relationship Id="rId1" Type="http://schemas.openxmlformats.org/officeDocument/2006/relationships/slideLayout" Target="../slideLayouts/slideLayout12.xml"/><Relationship Id="rId5" Type="http://schemas.openxmlformats.org/officeDocument/2006/relationships/image" Target="../media/image11.emf"/><Relationship Id="rId4" Type="http://schemas.openxmlformats.org/officeDocument/2006/relationships/image" Target="../media/image10.emf"/></Relationships>
</file>

<file path=ppt/slides/_rels/slide5.xml.rels><?xml version="1.0" encoding="UTF-8" standalone="yes"?>
<Relationships xmlns="http://schemas.openxmlformats.org/package/2006/relationships"><Relationship Id="rId3" Type="http://schemas.microsoft.com/office/2018/10/relationships/comments" Target="../comments/modernComment_1D2_1756FE9.xml"/><Relationship Id="rId2" Type="http://schemas.openxmlformats.org/officeDocument/2006/relationships/notesSlide" Target="../notesSlides/notesSlide5.xml"/><Relationship Id="rId1" Type="http://schemas.openxmlformats.org/officeDocument/2006/relationships/slideLayout" Target="../slideLayouts/slideLayout12.xml"/><Relationship Id="rId6" Type="http://schemas.openxmlformats.org/officeDocument/2006/relationships/chart" Target="../charts/chart3.xml"/><Relationship Id="rId5" Type="http://schemas.openxmlformats.org/officeDocument/2006/relationships/chart" Target="../charts/chart2.xml"/><Relationship Id="rId4" Type="http://schemas.openxmlformats.org/officeDocument/2006/relationships/chart" Target="../charts/char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1756" y="2507091"/>
            <a:ext cx="7588323" cy="2646441"/>
          </a:xfrm>
        </p:spPr>
        <p:txBody>
          <a:bodyPr/>
          <a:lstStyle/>
          <a:p>
            <a:r>
              <a:rPr lang="en-US" sz="3600" dirty="0">
                <a:latin typeface="Encode Sans Normal" panose="02000000000000000000" pitchFamily="2" charset="0"/>
              </a:rPr>
              <a:t>UNIVERSITY OF WASHINGTON</a:t>
            </a:r>
            <a:br>
              <a:rPr lang="en-US" dirty="0">
                <a:latin typeface="Encode Sans Normal" panose="02000000000000000000" pitchFamily="2" charset="0"/>
              </a:rPr>
            </a:br>
            <a:r>
              <a:rPr lang="en-US" sz="3200" dirty="0">
                <a:latin typeface="Encode Sans Normal" panose="02000000000000000000" pitchFamily="2" charset="0"/>
              </a:rPr>
              <a:t>Debt Management Annual Report</a:t>
            </a:r>
            <a:br>
              <a:rPr lang="en-US" sz="4000" dirty="0">
                <a:latin typeface="Encode Sans Normal" panose="02000000000000000000" pitchFamily="2" charset="0"/>
              </a:rPr>
            </a:br>
            <a:br>
              <a:rPr lang="en-US" sz="4000" dirty="0">
                <a:latin typeface="Encode Sans Normal" panose="02000000000000000000" pitchFamily="2" charset="0"/>
              </a:rPr>
            </a:br>
            <a:r>
              <a:rPr lang="en-US" sz="1800" dirty="0">
                <a:latin typeface="Encode Sans Normal" panose="02000000000000000000" pitchFamily="2" charset="0"/>
              </a:rPr>
              <a:t>Board of Regents Finance and Asset Management Committee</a:t>
            </a:r>
            <a:br>
              <a:rPr lang="en-US" sz="1800" dirty="0">
                <a:latin typeface="Encode Sans Normal" panose="02000000000000000000" pitchFamily="2" charset="0"/>
              </a:rPr>
            </a:br>
            <a:br>
              <a:rPr lang="en-US" sz="1800" dirty="0">
                <a:latin typeface="Encode Sans Normal" panose="02000000000000000000" pitchFamily="2" charset="0"/>
              </a:rPr>
            </a:br>
            <a:r>
              <a:rPr lang="en-US" sz="1800" dirty="0">
                <a:latin typeface="Encode Sans Normal" panose="02000000000000000000" pitchFamily="2" charset="0"/>
              </a:rPr>
              <a:t>May 14, 2026</a:t>
            </a:r>
            <a:endParaRPr lang="en-US" dirty="0">
              <a:latin typeface="Encode Sans Normal" panose="02000000000000000000" pitchFamily="2" charset="0"/>
            </a:endParaRPr>
          </a:p>
        </p:txBody>
      </p:sp>
    </p:spTree>
    <p:extLst>
      <p:ext uri="{BB962C8B-B14F-4D97-AF65-F5344CB8AC3E}">
        <p14:creationId xmlns:p14="http://schemas.microsoft.com/office/powerpoint/2010/main" val="19134775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title" idx="4294967295"/>
          </p:nvPr>
        </p:nvSpPr>
        <p:spPr>
          <a:xfrm>
            <a:off x="671757" y="175568"/>
            <a:ext cx="8184662" cy="941603"/>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rmAutofit/>
          </a:bodyPr>
          <a:lstStyle/>
          <a:p>
            <a:pPr marL="0" marR="0" lvl="0" indent="0" algn="l" defTabSz="457200" rtl="0" eaLnBrk="1" fontAlgn="auto" latinLnBrk="0" hangingPunct="1">
              <a:lnSpc>
                <a:spcPct val="90000"/>
              </a:lnSpc>
              <a:spcBef>
                <a:spcPct val="20000"/>
              </a:spcBef>
              <a:spcAft>
                <a:spcPts val="0"/>
              </a:spcAft>
              <a:buClrTx/>
              <a:buSzTx/>
              <a:buFont typeface="Arial"/>
              <a:buNone/>
              <a:tabLst/>
              <a:defRPr/>
            </a:pPr>
            <a:r>
              <a:rPr kumimoji="0" lang="en-US" sz="3000" b="1" i="0" u="none" strike="noStrike" kern="1200" cap="none" spc="0" normalizeH="0" baseline="0" noProof="0" dirty="0">
                <a:ln>
                  <a:noFill/>
                </a:ln>
                <a:solidFill>
                  <a:srgbClr val="4B2E83"/>
                </a:solidFill>
                <a:effectLst/>
                <a:uLnTx/>
                <a:uFillTx/>
                <a:latin typeface="Encode Sans Normal" panose="02000000000000000000" pitchFamily="2" charset="0"/>
                <a:ea typeface="Tahoma" pitchFamily="34" charset="0"/>
                <a:cs typeface="Tahoma" pitchFamily="34" charset="0"/>
              </a:rPr>
              <a:t>OVERVIEW OF DEBT PORTFOLIOS</a:t>
            </a:r>
            <a:endParaRPr kumimoji="0" lang="en-US" sz="3000" b="1" i="0" u="none" strike="noStrike" kern="1200" cap="none" spc="0" normalizeH="0" baseline="0" noProof="0" dirty="0">
              <a:ln>
                <a:noFill/>
              </a:ln>
              <a:solidFill>
                <a:srgbClr val="4B2E83"/>
              </a:solidFill>
              <a:effectLst/>
              <a:uLnTx/>
              <a:uFillTx/>
              <a:latin typeface="Encode Sans Normal" panose="02000000000000000000" pitchFamily="2" charset="0"/>
              <a:ea typeface="+mn-ea"/>
              <a:cs typeface="Encode Sans Normal Black"/>
            </a:endParaRPr>
          </a:p>
        </p:txBody>
      </p:sp>
      <p:sp>
        <p:nvSpPr>
          <p:cNvPr id="4" name="Text Placeholder 3"/>
          <p:cNvSpPr>
            <a:spLocks noGrp="1"/>
          </p:cNvSpPr>
          <p:nvPr>
            <p:ph type="body" sz="quarter" idx="12"/>
          </p:nvPr>
        </p:nvSpPr>
        <p:spPr/>
        <p:txBody>
          <a:bodyPr/>
          <a:lstStyle/>
          <a:p>
            <a:r>
              <a:rPr lang="en-US" sz="2000" dirty="0"/>
              <a:t>The University manages two separate but related portfolios</a:t>
            </a:r>
          </a:p>
        </p:txBody>
      </p:sp>
      <p:sp>
        <p:nvSpPr>
          <p:cNvPr id="3" name="Text Placeholder 2"/>
          <p:cNvSpPr>
            <a:spLocks noGrp="1"/>
          </p:cNvSpPr>
          <p:nvPr>
            <p:ph type="body" sz="quarter" idx="11"/>
          </p:nvPr>
        </p:nvSpPr>
        <p:spPr>
          <a:xfrm>
            <a:off x="814753" y="1739891"/>
            <a:ext cx="3760867" cy="4346668"/>
          </a:xfrm>
          <a:ln/>
        </p:spPr>
        <p:style>
          <a:lnRef idx="1">
            <a:schemeClr val="accent4"/>
          </a:lnRef>
          <a:fillRef idx="2">
            <a:schemeClr val="accent4"/>
          </a:fillRef>
          <a:effectRef idx="1">
            <a:schemeClr val="accent4"/>
          </a:effectRef>
          <a:fontRef idx="minor">
            <a:schemeClr val="dk1"/>
          </a:fontRef>
        </p:style>
        <p:txBody>
          <a:bodyPr anchor="t"/>
          <a:lstStyle/>
          <a:p>
            <a:pPr marL="0" indent="-171450" algn="ctr" eaLnBrk="0" fontAlgn="base" hangingPunct="0">
              <a:lnSpc>
                <a:spcPct val="135000"/>
              </a:lnSpc>
              <a:spcBef>
                <a:spcPct val="0"/>
              </a:spcBef>
              <a:spcAft>
                <a:spcPct val="0"/>
              </a:spcAft>
              <a:buSzPct val="100000"/>
              <a:buNone/>
            </a:pPr>
            <a:r>
              <a:rPr lang="en-US" sz="1150" dirty="0">
                <a:solidFill>
                  <a:schemeClr val="tx1"/>
                </a:solidFill>
                <a:latin typeface="Open Sans" panose="020B0606030504020204" pitchFamily="34" charset="0"/>
                <a:ea typeface="Open Sans" panose="020B0606030504020204" pitchFamily="34" charset="0"/>
                <a:cs typeface="Open Sans" panose="020B0606030504020204" pitchFamily="34" charset="0"/>
              </a:rPr>
              <a:t>External Borrowing</a:t>
            </a:r>
          </a:p>
          <a:p>
            <a:pPr marL="0" indent="-171450" eaLnBrk="0" fontAlgn="base" hangingPunct="0">
              <a:lnSpc>
                <a:spcPct val="135000"/>
              </a:lnSpc>
              <a:spcBef>
                <a:spcPct val="0"/>
              </a:spcBef>
              <a:spcAft>
                <a:spcPct val="0"/>
              </a:spcAft>
              <a:buSzPct val="100000"/>
              <a:buNone/>
            </a:pPr>
            <a:r>
              <a:rPr lang="en-US" sz="1150" b="0" u="sng" dirty="0">
                <a:solidFill>
                  <a:schemeClr val="tx1"/>
                </a:solidFill>
                <a:latin typeface="Open Sans" panose="020B0606030504020204" pitchFamily="34" charset="0"/>
                <a:ea typeface="Open Sans" panose="020B0606030504020204" pitchFamily="34" charset="0"/>
                <a:cs typeface="Open Sans" panose="020B0606030504020204" pitchFamily="34" charset="0"/>
              </a:rPr>
              <a:t>Mission</a:t>
            </a:r>
          </a:p>
          <a:p>
            <a:pPr marL="280670" lvl="1" indent="-222250" eaLnBrk="0" fontAlgn="base" hangingPunct="0">
              <a:lnSpc>
                <a:spcPct val="135000"/>
              </a:lnSpc>
              <a:spcBef>
                <a:spcPct val="0"/>
              </a:spcBef>
              <a:spcAft>
                <a:spcPct val="0"/>
              </a:spcAft>
              <a:buFont typeface="Arial" panose="020B0604020202020204" pitchFamily="34" charset="0"/>
              <a:buChar char="&gt;"/>
            </a:pPr>
            <a:r>
              <a:rPr lang="en-US" sz="1150" b="0" dirty="0">
                <a:solidFill>
                  <a:schemeClr val="tx1"/>
                </a:solidFill>
                <a:latin typeface="Open Sans" panose="020B0606030504020204" pitchFamily="34" charset="0"/>
                <a:ea typeface="Open Sans" panose="020B0606030504020204" pitchFamily="34" charset="0"/>
                <a:cs typeface="Open Sans" panose="020B0606030504020204" pitchFamily="34" charset="0"/>
              </a:rPr>
              <a:t>Achieve the lowest risk adjusted cost of capital</a:t>
            </a:r>
          </a:p>
          <a:p>
            <a:pPr marL="280670" lvl="1" indent="-222250" eaLnBrk="0" fontAlgn="base" hangingPunct="0">
              <a:lnSpc>
                <a:spcPct val="135000"/>
              </a:lnSpc>
              <a:spcBef>
                <a:spcPct val="0"/>
              </a:spcBef>
              <a:spcAft>
                <a:spcPct val="0"/>
              </a:spcAft>
              <a:buFont typeface="Arial" panose="020B0604020202020204" pitchFamily="34" charset="0"/>
              <a:buChar char="&gt;"/>
            </a:pPr>
            <a:r>
              <a:rPr lang="en-US" sz="1150" b="0" dirty="0">
                <a:solidFill>
                  <a:schemeClr val="tx1"/>
                </a:solidFill>
                <a:latin typeface="Open Sans" panose="020B0606030504020204" pitchFamily="34" charset="0"/>
                <a:ea typeface="Open Sans" panose="020B0606030504020204" pitchFamily="34" charset="0"/>
                <a:cs typeface="Open Sans" panose="020B0606030504020204" pitchFamily="34" charset="0"/>
              </a:rPr>
              <a:t>Assure continued access to capital markets </a:t>
            </a:r>
          </a:p>
          <a:p>
            <a:pPr marL="280670" lvl="1" indent="-222250" eaLnBrk="0" fontAlgn="base" hangingPunct="0">
              <a:lnSpc>
                <a:spcPct val="135000"/>
              </a:lnSpc>
              <a:spcBef>
                <a:spcPct val="0"/>
              </a:spcBef>
              <a:spcAft>
                <a:spcPct val="0"/>
              </a:spcAft>
              <a:buFont typeface="Arial" panose="020B0604020202020204" pitchFamily="34" charset="0"/>
              <a:buChar char="&gt;"/>
            </a:pPr>
            <a:endParaRPr lang="en-US" sz="500" b="0" u="sng"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a:p>
            <a:pPr marL="0" lvl="1" indent="0" eaLnBrk="0" fontAlgn="base" hangingPunct="0">
              <a:lnSpc>
                <a:spcPct val="135000"/>
              </a:lnSpc>
              <a:spcBef>
                <a:spcPct val="0"/>
              </a:spcBef>
              <a:spcAft>
                <a:spcPct val="0"/>
              </a:spcAft>
              <a:buNone/>
            </a:pPr>
            <a:endParaRPr lang="en-US" sz="1150" b="0" u="sng"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a:p>
            <a:pPr marL="0" lvl="1" indent="0" eaLnBrk="0" fontAlgn="base" hangingPunct="0">
              <a:lnSpc>
                <a:spcPct val="135000"/>
              </a:lnSpc>
              <a:spcBef>
                <a:spcPct val="0"/>
              </a:spcBef>
              <a:spcAft>
                <a:spcPct val="0"/>
              </a:spcAft>
              <a:buNone/>
            </a:pPr>
            <a:r>
              <a:rPr lang="en-US" sz="1150" b="0" u="sng" dirty="0">
                <a:solidFill>
                  <a:schemeClr val="tx1"/>
                </a:solidFill>
                <a:latin typeface="Open Sans" panose="020B0606030504020204" pitchFamily="34" charset="0"/>
                <a:ea typeface="Open Sans" panose="020B0606030504020204" pitchFamily="34" charset="0"/>
                <a:cs typeface="Open Sans" panose="020B0606030504020204" pitchFamily="34" charset="0"/>
              </a:rPr>
              <a:t>Regental Roles</a:t>
            </a:r>
            <a:endPar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a:p>
            <a:pPr marL="280670" lvl="1" indent="-222250" eaLnBrk="0" fontAlgn="base" hangingPunct="0">
              <a:lnSpc>
                <a:spcPct val="135000"/>
              </a:lnSpc>
              <a:spcBef>
                <a:spcPct val="0"/>
              </a:spcBef>
              <a:spcAft>
                <a:spcPct val="0"/>
              </a:spcAft>
              <a:buFont typeface="Arial" panose="020B0604020202020204" pitchFamily="34" charset="0"/>
              <a:buChar char="&gt;"/>
            </a:pPr>
            <a:r>
              <a:rPr lang="en-US" sz="1150" b="0" dirty="0">
                <a:solidFill>
                  <a:schemeClr val="tx1"/>
                </a:solidFill>
                <a:latin typeface="Open Sans" panose="020B0606030504020204" pitchFamily="34" charset="0"/>
                <a:ea typeface="Open Sans" panose="020B0606030504020204" pitchFamily="34" charset="0"/>
                <a:cs typeface="Open Sans" panose="020B0606030504020204" pitchFamily="34" charset="0"/>
              </a:rPr>
              <a:t>Adopt Debt Policy</a:t>
            </a:r>
          </a:p>
          <a:p>
            <a:pPr marL="280670" lvl="1" indent="-222250" eaLnBrk="0" fontAlgn="base" hangingPunct="0">
              <a:lnSpc>
                <a:spcPct val="135000"/>
              </a:lnSpc>
              <a:spcBef>
                <a:spcPct val="0"/>
              </a:spcBef>
              <a:spcAft>
                <a:spcPct val="0"/>
              </a:spcAft>
              <a:buFont typeface="Arial" panose="020B0604020202020204" pitchFamily="34" charset="0"/>
              <a:buChar char="&gt;"/>
            </a:pPr>
            <a:r>
              <a:rPr lang="en-US" sz="1150" b="0" dirty="0">
                <a:solidFill>
                  <a:schemeClr val="tx1"/>
                </a:solidFill>
                <a:latin typeface="Open Sans" panose="020B0606030504020204" pitchFamily="34" charset="0"/>
                <a:ea typeface="Open Sans" panose="020B0606030504020204" pitchFamily="34" charset="0"/>
                <a:cs typeface="Open Sans" panose="020B0606030504020204" pitchFamily="34" charset="0"/>
              </a:rPr>
              <a:t>Approve annual Bond Resolution</a:t>
            </a:r>
          </a:p>
          <a:p>
            <a:pPr marL="280670" lvl="1" indent="-222250" eaLnBrk="0" fontAlgn="base" hangingPunct="0">
              <a:lnSpc>
                <a:spcPct val="135000"/>
              </a:lnSpc>
              <a:spcBef>
                <a:spcPct val="0"/>
              </a:spcBef>
              <a:spcAft>
                <a:spcPct val="0"/>
              </a:spcAft>
              <a:buFont typeface="Arial" panose="020B0604020202020204" pitchFamily="34" charset="0"/>
              <a:buChar char="&gt;"/>
            </a:pPr>
            <a:r>
              <a:rPr lang="en-US" sz="1150" b="0" dirty="0">
                <a:solidFill>
                  <a:schemeClr val="tx1"/>
                </a:solidFill>
                <a:latin typeface="Open Sans" panose="020B0606030504020204" pitchFamily="34" charset="0"/>
                <a:ea typeface="Open Sans" panose="020B0606030504020204" pitchFamily="34" charset="0"/>
                <a:cs typeface="Open Sans" panose="020B0606030504020204" pitchFamily="34" charset="0"/>
              </a:rPr>
              <a:t>Review portfolio performance</a:t>
            </a:r>
          </a:p>
          <a:p>
            <a:pPr marL="280670" lvl="1" indent="-222250" eaLnBrk="0" fontAlgn="base" hangingPunct="0">
              <a:lnSpc>
                <a:spcPct val="135000"/>
              </a:lnSpc>
              <a:spcBef>
                <a:spcPct val="0"/>
              </a:spcBef>
              <a:spcAft>
                <a:spcPct val="0"/>
              </a:spcAft>
              <a:buFont typeface="Arial" panose="020B0604020202020204" pitchFamily="34" charset="0"/>
              <a:buChar char="&gt;"/>
            </a:pPr>
            <a:r>
              <a:rPr lang="en-US" sz="1150" b="0" dirty="0">
                <a:solidFill>
                  <a:schemeClr val="tx1"/>
                </a:solidFill>
                <a:latin typeface="Open Sans" panose="020B0606030504020204" pitchFamily="34" charset="0"/>
                <a:ea typeface="Open Sans" panose="020B0606030504020204" pitchFamily="34" charset="0"/>
                <a:cs typeface="Open Sans" panose="020B0606030504020204" pitchFamily="34" charset="0"/>
              </a:rPr>
              <a:t>Guide University credit and issuance standards, including debt capacity</a:t>
            </a:r>
          </a:p>
          <a:p>
            <a:pPr marL="514350" lvl="1" indent="-342900" eaLnBrk="0" fontAlgn="base" hangingPunct="0">
              <a:lnSpc>
                <a:spcPct val="135000"/>
              </a:lnSpc>
              <a:spcBef>
                <a:spcPct val="0"/>
              </a:spcBef>
              <a:spcAft>
                <a:spcPct val="0"/>
              </a:spcAft>
              <a:buFont typeface="Arial" panose="020B0604020202020204" pitchFamily="34" charset="0"/>
              <a:buChar char="&gt;"/>
            </a:pPr>
            <a:endParaRPr lang="en-US" sz="500" b="0"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a:p>
            <a:pPr marL="0" indent="0" eaLnBrk="0" fontAlgn="base" hangingPunct="0">
              <a:lnSpc>
                <a:spcPct val="135000"/>
              </a:lnSpc>
              <a:spcBef>
                <a:spcPct val="0"/>
              </a:spcBef>
              <a:spcAft>
                <a:spcPct val="0"/>
              </a:spcAft>
              <a:buNone/>
            </a:pPr>
            <a:r>
              <a:rPr lang="en-US" sz="1150" b="0" u="sng" dirty="0">
                <a:solidFill>
                  <a:schemeClr val="tx1"/>
                </a:solidFill>
                <a:latin typeface="Open Sans" panose="020B0606030504020204" pitchFamily="34" charset="0"/>
                <a:ea typeface="Open Sans" panose="020B0606030504020204" pitchFamily="34" charset="0"/>
                <a:cs typeface="Open Sans" panose="020B0606030504020204" pitchFamily="34" charset="0"/>
              </a:rPr>
              <a:t>Reporting</a:t>
            </a:r>
          </a:p>
          <a:p>
            <a:pPr marL="280670" lvl="1" indent="-222250" eaLnBrk="0" fontAlgn="base" hangingPunct="0">
              <a:lnSpc>
                <a:spcPct val="135000"/>
              </a:lnSpc>
              <a:spcBef>
                <a:spcPct val="0"/>
              </a:spcBef>
              <a:spcAft>
                <a:spcPct val="0"/>
              </a:spcAft>
              <a:buFont typeface="Arial" panose="020B0604020202020204" pitchFamily="34" charset="0"/>
              <a:buChar char="&gt;"/>
            </a:pPr>
            <a:r>
              <a:rPr lang="en-US" sz="1150" b="0" dirty="0">
                <a:solidFill>
                  <a:schemeClr val="tx1"/>
                </a:solidFill>
                <a:latin typeface="Open Sans" panose="020B0606030504020204" pitchFamily="34" charset="0"/>
                <a:ea typeface="Open Sans" panose="020B0606030504020204" pitchFamily="34" charset="0"/>
                <a:cs typeface="Open Sans" panose="020B0606030504020204" pitchFamily="34" charset="0"/>
              </a:rPr>
              <a:t>Bondholders Report including audits to investors </a:t>
            </a:r>
          </a:p>
          <a:p>
            <a:pPr marL="280670" lvl="1" indent="-222250" eaLnBrk="0" fontAlgn="base" hangingPunct="0">
              <a:lnSpc>
                <a:spcPct val="135000"/>
              </a:lnSpc>
              <a:spcBef>
                <a:spcPct val="0"/>
              </a:spcBef>
              <a:spcAft>
                <a:spcPct val="0"/>
              </a:spcAft>
              <a:buFont typeface="Arial" panose="020B0604020202020204" pitchFamily="34" charset="0"/>
              <a:buChar char="&gt;"/>
            </a:pPr>
            <a:r>
              <a:rPr lang="en-US" sz="1150" b="0" dirty="0">
                <a:solidFill>
                  <a:schemeClr val="tx1"/>
                </a:solidFill>
                <a:latin typeface="Open Sans" panose="020B0606030504020204" pitchFamily="34" charset="0"/>
                <a:ea typeface="Open Sans" panose="020B0606030504020204" pitchFamily="34" charset="0"/>
                <a:cs typeface="Open Sans" panose="020B0606030504020204" pitchFamily="34" charset="0"/>
              </a:rPr>
              <a:t>Semi-Annual Debt Report to Regents</a:t>
            </a:r>
          </a:p>
          <a:p>
            <a:pPr marL="280670" lvl="1" indent="-222250" eaLnBrk="0" fontAlgn="base" hangingPunct="0">
              <a:lnSpc>
                <a:spcPct val="135000"/>
              </a:lnSpc>
              <a:spcBef>
                <a:spcPct val="0"/>
              </a:spcBef>
              <a:spcAft>
                <a:spcPct val="0"/>
              </a:spcAft>
              <a:buFont typeface="Arial" panose="020B0604020202020204" pitchFamily="34" charset="0"/>
              <a:buChar char="&gt;"/>
            </a:pPr>
            <a:r>
              <a:rPr lang="en-US" sz="1150" b="0" dirty="0">
                <a:solidFill>
                  <a:schemeClr val="tx1"/>
                </a:solidFill>
                <a:latin typeface="Open Sans" panose="020B0606030504020204" pitchFamily="34" charset="0"/>
                <a:ea typeface="Open Sans" panose="020B0606030504020204" pitchFamily="34" charset="0"/>
                <a:cs typeface="Open Sans" panose="020B0606030504020204" pitchFamily="34" charset="0"/>
              </a:rPr>
              <a:t>Future debt issuance and liquidity information to rating agencies</a:t>
            </a:r>
            <a:endParaRPr lang="en-US" sz="1150" b="0" dirty="0">
              <a:solidFill>
                <a:srgbClr val="33006F"/>
              </a:solidFill>
              <a:latin typeface="Open Sans" panose="020B0606030504020204" pitchFamily="34" charset="0"/>
              <a:ea typeface="Open Sans" panose="020B0606030504020204" pitchFamily="34" charset="0"/>
              <a:cs typeface="Open Sans" panose="020B0606030504020204" pitchFamily="34" charset="0"/>
            </a:endParaRPr>
          </a:p>
          <a:p>
            <a:endParaRPr lang="en-US" sz="1150" b="0" dirty="0"/>
          </a:p>
        </p:txBody>
      </p:sp>
      <p:sp>
        <p:nvSpPr>
          <p:cNvPr id="6" name="Text Placeholder 2"/>
          <p:cNvSpPr txBox="1">
            <a:spLocks/>
          </p:cNvSpPr>
          <p:nvPr/>
        </p:nvSpPr>
        <p:spPr>
          <a:xfrm>
            <a:off x="4764087" y="1741898"/>
            <a:ext cx="3758184" cy="4346668"/>
          </a:xfrm>
          <a:prstGeom prst="rect">
            <a:avLst/>
          </a:prstGeom>
          <a:ln/>
        </p:spPr>
        <p:style>
          <a:lnRef idx="1">
            <a:schemeClr val="accent4"/>
          </a:lnRef>
          <a:fillRef idx="2">
            <a:schemeClr val="accent4"/>
          </a:fillRef>
          <a:effectRef idx="1">
            <a:schemeClr val="accent4"/>
          </a:effectRef>
          <a:fontRef idx="minor">
            <a:schemeClr val="dk1"/>
          </a:fontRef>
        </p:style>
        <p:txBody>
          <a:bodyPr anchor="t"/>
          <a:lstStyle>
            <a:lvl1pPr marL="342900" indent="-342900" algn="l" defTabSz="457200" rtl="0" eaLnBrk="1" latinLnBrk="0" hangingPunct="1">
              <a:spcBef>
                <a:spcPct val="20000"/>
              </a:spcBef>
              <a:buFont typeface="Lucida Grande"/>
              <a:buChar char="&gt;"/>
              <a:defRPr sz="2400" b="1" i="0" kern="1200" baseline="0">
                <a:solidFill>
                  <a:srgbClr val="4B2E83"/>
                </a:solidFill>
                <a:latin typeface="Open Sans"/>
                <a:ea typeface="+mn-ea"/>
                <a:cs typeface="Open Sans"/>
              </a:defRPr>
            </a:lvl1pPr>
            <a:lvl2pPr marL="742950" indent="-285750" algn="l" defTabSz="457200" rtl="0" eaLnBrk="1" latinLnBrk="0" hangingPunct="1">
              <a:spcBef>
                <a:spcPct val="20000"/>
              </a:spcBef>
              <a:buFont typeface="Arial"/>
              <a:buChar char="–"/>
              <a:defRPr sz="2000" b="1" i="0" kern="1200" baseline="0">
                <a:solidFill>
                  <a:srgbClr val="4B2E83"/>
                </a:solidFill>
                <a:latin typeface="Open Sans"/>
                <a:ea typeface="+mn-ea"/>
                <a:cs typeface="Open Sans"/>
              </a:defRPr>
            </a:lvl2pPr>
            <a:lvl3pPr marL="1143000" indent="-228600" algn="l" defTabSz="457200" rtl="0" eaLnBrk="1" latinLnBrk="0" hangingPunct="1">
              <a:spcBef>
                <a:spcPct val="20000"/>
              </a:spcBef>
              <a:buSzPct val="100000"/>
              <a:buFont typeface="Lucida Grande"/>
              <a:buChar char="&gt;"/>
              <a:defRPr sz="1800" b="1" i="0" kern="1200" baseline="0">
                <a:solidFill>
                  <a:srgbClr val="4B2E83"/>
                </a:solidFill>
                <a:latin typeface="Open Sans"/>
                <a:ea typeface="+mn-ea"/>
                <a:cs typeface="Open Sans"/>
              </a:defRPr>
            </a:lvl3pPr>
            <a:lvl4pPr marL="1600200" indent="-228600" algn="l" defTabSz="457200" rtl="0" eaLnBrk="1" latinLnBrk="0" hangingPunct="1">
              <a:spcBef>
                <a:spcPct val="20000"/>
              </a:spcBef>
              <a:buFont typeface="Arial"/>
              <a:buChar char="–"/>
              <a:defRPr sz="1600" b="1" i="0" kern="1200" baseline="0">
                <a:solidFill>
                  <a:srgbClr val="4B2E83"/>
                </a:solidFill>
                <a:latin typeface="Open Sans"/>
                <a:ea typeface="+mn-ea"/>
                <a:cs typeface="Open Sans"/>
              </a:defRPr>
            </a:lvl4pPr>
            <a:lvl5pPr marL="2057400" indent="-228600" algn="l" defTabSz="457200" rtl="0" eaLnBrk="1" latinLnBrk="0" hangingPunct="1">
              <a:spcBef>
                <a:spcPct val="20000"/>
              </a:spcBef>
              <a:buFont typeface="Lucida Grande"/>
              <a:buChar char="&gt;"/>
              <a:defRPr sz="1400" b="1" i="0" kern="1200" baseline="0">
                <a:solidFill>
                  <a:srgbClr val="4B2E83"/>
                </a:solidFill>
                <a:latin typeface="Open Sans"/>
                <a:ea typeface="+mn-ea"/>
                <a:cs typeface="Open San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171450" algn="ctr" eaLnBrk="0" fontAlgn="base" hangingPunct="0">
              <a:lnSpc>
                <a:spcPct val="135000"/>
              </a:lnSpc>
              <a:spcBef>
                <a:spcPct val="0"/>
              </a:spcBef>
              <a:spcAft>
                <a:spcPct val="0"/>
              </a:spcAft>
              <a:buSzPct val="100000"/>
              <a:buNone/>
            </a:pPr>
            <a:r>
              <a:rPr lang="en-US" sz="1150" dirty="0">
                <a:solidFill>
                  <a:schemeClr val="tx1"/>
                </a:solidFill>
                <a:latin typeface="Open Sans" panose="020B0606030504020204" pitchFamily="34" charset="0"/>
                <a:ea typeface="Open Sans" panose="020B0606030504020204" pitchFamily="34" charset="0"/>
                <a:cs typeface="Open Sans" panose="020B0606030504020204" pitchFamily="34" charset="0"/>
              </a:rPr>
              <a:t>Internal Lending</a:t>
            </a:r>
          </a:p>
          <a:p>
            <a:pPr marL="0" indent="0" eaLnBrk="0" fontAlgn="base" hangingPunct="0">
              <a:lnSpc>
                <a:spcPct val="135000"/>
              </a:lnSpc>
              <a:spcBef>
                <a:spcPct val="0"/>
              </a:spcBef>
              <a:spcAft>
                <a:spcPct val="0"/>
              </a:spcAft>
              <a:buSzPct val="100000"/>
              <a:buNone/>
            </a:pPr>
            <a:r>
              <a:rPr lang="en-US" sz="1150" b="0" u="sng" dirty="0">
                <a:solidFill>
                  <a:schemeClr val="tx1"/>
                </a:solidFill>
                <a:latin typeface="Open Sans" panose="020B0606030504020204" pitchFamily="34" charset="0"/>
                <a:ea typeface="Open Sans" panose="020B0606030504020204" pitchFamily="34" charset="0"/>
                <a:cs typeface="Open Sans" panose="020B0606030504020204" pitchFamily="34" charset="0"/>
              </a:rPr>
              <a:t>Mission</a:t>
            </a:r>
          </a:p>
          <a:p>
            <a:pPr marL="280670" lvl="1" indent="-222250" eaLnBrk="0" fontAlgn="base" hangingPunct="0">
              <a:lnSpc>
                <a:spcPct val="135000"/>
              </a:lnSpc>
              <a:spcBef>
                <a:spcPct val="0"/>
              </a:spcBef>
              <a:spcAft>
                <a:spcPct val="0"/>
              </a:spcAft>
              <a:buFont typeface="Arial" panose="020B0604020202020204" pitchFamily="34" charset="0"/>
              <a:buChar char="&gt;"/>
            </a:pPr>
            <a:r>
              <a:rPr lang="en-US" sz="1150" b="0" dirty="0">
                <a:solidFill>
                  <a:schemeClr val="tx1"/>
                </a:solidFill>
                <a:latin typeface="Open Sans" panose="020B0606030504020204" pitchFamily="34" charset="0"/>
                <a:ea typeface="Open Sans" panose="020B0606030504020204" pitchFamily="34" charset="0"/>
                <a:cs typeface="Open Sans" panose="020B0606030504020204" pitchFamily="34" charset="0"/>
              </a:rPr>
              <a:t>Offer stable and predictable interest rates to campus borrowers and allow for capital funding in a rising rate environment</a:t>
            </a:r>
          </a:p>
          <a:p>
            <a:pPr marL="280670" lvl="1" indent="-222250" eaLnBrk="0" fontAlgn="base" hangingPunct="0">
              <a:lnSpc>
                <a:spcPct val="135000"/>
              </a:lnSpc>
              <a:spcBef>
                <a:spcPct val="0"/>
              </a:spcBef>
              <a:spcAft>
                <a:spcPct val="0"/>
              </a:spcAft>
              <a:buFont typeface="Arial" panose="020B0604020202020204" pitchFamily="34" charset="0"/>
              <a:buChar char="&gt;"/>
            </a:pPr>
            <a:endParaRPr lang="en-US" sz="500" b="0"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a:p>
            <a:pPr marL="0" lvl="1" indent="0" eaLnBrk="0" fontAlgn="base" hangingPunct="0">
              <a:lnSpc>
                <a:spcPct val="135000"/>
              </a:lnSpc>
              <a:spcBef>
                <a:spcPct val="0"/>
              </a:spcBef>
              <a:spcAft>
                <a:spcPct val="0"/>
              </a:spcAft>
              <a:buNone/>
            </a:pPr>
            <a:r>
              <a:rPr lang="en-US" sz="1150" b="0" u="sng" dirty="0">
                <a:solidFill>
                  <a:schemeClr val="tx1"/>
                </a:solidFill>
                <a:latin typeface="Open Sans" panose="020B0606030504020204" pitchFamily="34" charset="0"/>
                <a:ea typeface="Open Sans" panose="020B0606030504020204" pitchFamily="34" charset="0"/>
                <a:cs typeface="Open Sans" panose="020B0606030504020204" pitchFamily="34" charset="0"/>
              </a:rPr>
              <a:t>Regental Roles</a:t>
            </a:r>
          </a:p>
          <a:p>
            <a:pPr marL="280670" lvl="1" indent="-222250" eaLnBrk="0" fontAlgn="base" hangingPunct="0">
              <a:lnSpc>
                <a:spcPct val="135000"/>
              </a:lnSpc>
              <a:spcBef>
                <a:spcPct val="0"/>
              </a:spcBef>
              <a:spcAft>
                <a:spcPct val="0"/>
              </a:spcAft>
              <a:buFont typeface="Arial" panose="020B0604020202020204" pitchFamily="34" charset="0"/>
              <a:buChar char="&gt;"/>
            </a:pPr>
            <a:r>
              <a:rPr lang="en-US" sz="1150" b="0" dirty="0">
                <a:solidFill>
                  <a:schemeClr val="tx1"/>
                </a:solidFill>
                <a:latin typeface="Open Sans" panose="020B0606030504020204" pitchFamily="34" charset="0"/>
                <a:ea typeface="Open Sans" panose="020B0606030504020204" pitchFamily="34" charset="0"/>
                <a:cs typeface="Open Sans" panose="020B0606030504020204" pitchFamily="34" charset="0"/>
              </a:rPr>
              <a:t>Approve and monitor ILP loans</a:t>
            </a:r>
          </a:p>
          <a:p>
            <a:pPr marL="280670" lvl="1" indent="-222250" eaLnBrk="0" fontAlgn="base" hangingPunct="0">
              <a:lnSpc>
                <a:spcPct val="135000"/>
              </a:lnSpc>
              <a:spcBef>
                <a:spcPct val="0"/>
              </a:spcBef>
              <a:spcAft>
                <a:spcPct val="0"/>
              </a:spcAft>
              <a:buFont typeface="Arial" panose="020B0604020202020204" pitchFamily="34" charset="0"/>
              <a:buChar char="&gt;"/>
            </a:pPr>
            <a:r>
              <a:rPr lang="en-US" sz="1150" b="0" dirty="0">
                <a:solidFill>
                  <a:schemeClr val="tx1"/>
                </a:solidFill>
                <a:latin typeface="Open Sans" panose="020B0606030504020204" pitchFamily="34" charset="0"/>
                <a:ea typeface="Open Sans" panose="020B0606030504020204" pitchFamily="34" charset="0"/>
                <a:cs typeface="Open Sans" panose="020B0606030504020204" pitchFamily="34" charset="0"/>
              </a:rPr>
              <a:t>Approve ILP rate changes and distributions</a:t>
            </a:r>
          </a:p>
          <a:p>
            <a:pPr marL="280670" lvl="1" indent="-222250" eaLnBrk="0" fontAlgn="base" hangingPunct="0">
              <a:lnSpc>
                <a:spcPct val="135000"/>
              </a:lnSpc>
              <a:spcBef>
                <a:spcPct val="0"/>
              </a:spcBef>
              <a:spcAft>
                <a:spcPct val="0"/>
              </a:spcAft>
              <a:buFont typeface="Arial" panose="020B0604020202020204" pitchFamily="34" charset="0"/>
              <a:buChar char="&gt;"/>
            </a:pPr>
            <a:r>
              <a:rPr lang="en-US" sz="1150" b="0" dirty="0">
                <a:solidFill>
                  <a:schemeClr val="tx1"/>
                </a:solidFill>
                <a:latin typeface="Open Sans" panose="020B0606030504020204" pitchFamily="34" charset="0"/>
                <a:ea typeface="Open Sans" panose="020B0606030504020204" pitchFamily="34" charset="0"/>
                <a:cs typeface="Open Sans" panose="020B0606030504020204" pitchFamily="34" charset="0"/>
              </a:rPr>
              <a:t>Approve use of Capital Assets Pool</a:t>
            </a:r>
          </a:p>
          <a:p>
            <a:pPr marL="280670" lvl="1" indent="-222250" eaLnBrk="0" fontAlgn="base" hangingPunct="0">
              <a:lnSpc>
                <a:spcPct val="135000"/>
              </a:lnSpc>
              <a:spcBef>
                <a:spcPct val="0"/>
              </a:spcBef>
              <a:spcAft>
                <a:spcPct val="0"/>
              </a:spcAft>
              <a:buFont typeface="Arial" panose="020B0604020202020204" pitchFamily="34" charset="0"/>
              <a:buChar char="&gt;"/>
            </a:pPr>
            <a:r>
              <a:rPr lang="en-US" sz="1150" b="0" dirty="0">
                <a:solidFill>
                  <a:schemeClr val="tx1"/>
                </a:solidFill>
                <a:latin typeface="Open Sans" panose="020B0606030504020204" pitchFamily="34" charset="0"/>
                <a:ea typeface="Open Sans" panose="020B0606030504020204" pitchFamily="34" charset="0"/>
                <a:cs typeface="Open Sans" panose="020B0606030504020204" pitchFamily="34" charset="0"/>
              </a:rPr>
              <a:t>Review and </a:t>
            </a:r>
            <a:r>
              <a:rPr lang="en-US" sz="1150" b="0" dirty="0">
                <a:latin typeface="Open Sans" panose="020B0606030504020204" pitchFamily="34" charset="0"/>
                <a:ea typeface="Open Sans" panose="020B0606030504020204" pitchFamily="34" charset="0"/>
                <a:cs typeface="Open Sans" panose="020B0606030504020204" pitchFamily="34" charset="0"/>
              </a:rPr>
              <a:t>approve mitigation plans</a:t>
            </a:r>
          </a:p>
          <a:p>
            <a:pPr marL="280670" lvl="1" indent="-222250" eaLnBrk="0" fontAlgn="base" hangingPunct="0">
              <a:lnSpc>
                <a:spcPct val="135000"/>
              </a:lnSpc>
              <a:spcBef>
                <a:spcPct val="0"/>
              </a:spcBef>
              <a:spcAft>
                <a:spcPct val="0"/>
              </a:spcAft>
              <a:buFont typeface="Arial" panose="020B0604020202020204" pitchFamily="34" charset="0"/>
              <a:buChar char="&gt;"/>
            </a:pPr>
            <a:r>
              <a:rPr lang="en-US" sz="1150" b="0" dirty="0">
                <a:solidFill>
                  <a:schemeClr val="tx1"/>
                </a:solidFill>
                <a:latin typeface="Open Sans" panose="020B0606030504020204" pitchFamily="34" charset="0"/>
                <a:ea typeface="Open Sans" panose="020B0606030504020204" pitchFamily="34" charset="0"/>
                <a:cs typeface="Open Sans" panose="020B0606030504020204" pitchFamily="34" charset="0"/>
              </a:rPr>
              <a:t>Approve emergency exceptions to Debt Policy</a:t>
            </a:r>
          </a:p>
          <a:p>
            <a:pPr marL="58420" lvl="1" indent="0" eaLnBrk="0" fontAlgn="base" hangingPunct="0">
              <a:lnSpc>
                <a:spcPct val="135000"/>
              </a:lnSpc>
              <a:spcBef>
                <a:spcPct val="0"/>
              </a:spcBef>
              <a:spcAft>
                <a:spcPct val="0"/>
              </a:spcAft>
              <a:buNone/>
            </a:pPr>
            <a:endParaRPr lang="en-US" sz="500" b="0" u="sng"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a:p>
            <a:pPr marL="58420" lvl="1" indent="0" eaLnBrk="0" fontAlgn="base" hangingPunct="0">
              <a:lnSpc>
                <a:spcPct val="135000"/>
              </a:lnSpc>
              <a:spcBef>
                <a:spcPct val="0"/>
              </a:spcBef>
              <a:spcAft>
                <a:spcPct val="0"/>
              </a:spcAft>
              <a:buNone/>
            </a:pPr>
            <a:r>
              <a:rPr lang="en-US" sz="1150" b="0" u="sng" dirty="0">
                <a:solidFill>
                  <a:schemeClr val="tx1"/>
                </a:solidFill>
                <a:latin typeface="Open Sans" panose="020B0606030504020204" pitchFamily="34" charset="0"/>
                <a:ea typeface="Open Sans" panose="020B0606030504020204" pitchFamily="34" charset="0"/>
                <a:cs typeface="Open Sans" panose="020B0606030504020204" pitchFamily="34" charset="0"/>
              </a:rPr>
              <a:t>Reporting </a:t>
            </a:r>
          </a:p>
          <a:p>
            <a:pPr marL="280670" lvl="1" indent="-222250" eaLnBrk="0" fontAlgn="base" hangingPunct="0">
              <a:lnSpc>
                <a:spcPct val="135000"/>
              </a:lnSpc>
              <a:spcBef>
                <a:spcPct val="0"/>
              </a:spcBef>
              <a:spcAft>
                <a:spcPct val="0"/>
              </a:spcAft>
              <a:buFont typeface="Arial" panose="020B0604020202020204" pitchFamily="34" charset="0"/>
              <a:buChar char="&gt;"/>
            </a:pPr>
            <a:r>
              <a:rPr lang="en-US" sz="1150" b="0" dirty="0">
                <a:solidFill>
                  <a:schemeClr val="tx1"/>
                </a:solidFill>
                <a:latin typeface="Open Sans" panose="020B0606030504020204" pitchFamily="34" charset="0"/>
                <a:ea typeface="Open Sans" panose="020B0606030504020204" pitchFamily="34" charset="0"/>
                <a:cs typeface="Open Sans" panose="020B0606030504020204" pitchFamily="34" charset="0"/>
              </a:rPr>
              <a:t>Semi-Annual Unit Performance Reports</a:t>
            </a:r>
          </a:p>
          <a:p>
            <a:pPr marL="280670" lvl="1" indent="-222250" eaLnBrk="0" fontAlgn="base" hangingPunct="0">
              <a:lnSpc>
                <a:spcPct val="135000"/>
              </a:lnSpc>
              <a:spcBef>
                <a:spcPct val="0"/>
              </a:spcBef>
              <a:spcAft>
                <a:spcPct val="0"/>
              </a:spcAft>
              <a:buFont typeface="Arial" panose="020B0604020202020204" pitchFamily="34" charset="0"/>
              <a:buChar char="&gt;"/>
            </a:pPr>
            <a:r>
              <a:rPr lang="en-US" sz="1150" b="0" dirty="0">
                <a:solidFill>
                  <a:schemeClr val="tx1"/>
                </a:solidFill>
                <a:latin typeface="Open Sans" panose="020B0606030504020204" pitchFamily="34" charset="0"/>
                <a:ea typeface="Open Sans" panose="020B0606030504020204" pitchFamily="34" charset="0"/>
                <a:cs typeface="Open Sans" panose="020B0606030504020204" pitchFamily="34" charset="0"/>
              </a:rPr>
              <a:t>Annual ILP Report</a:t>
            </a:r>
          </a:p>
          <a:p>
            <a:pPr marL="280670" lvl="1" indent="-222250" eaLnBrk="0" fontAlgn="base" hangingPunct="0">
              <a:lnSpc>
                <a:spcPct val="135000"/>
              </a:lnSpc>
              <a:spcBef>
                <a:spcPct val="0"/>
              </a:spcBef>
              <a:spcAft>
                <a:spcPct val="0"/>
              </a:spcAft>
              <a:buFont typeface="Arial" panose="020B0604020202020204" pitchFamily="34" charset="0"/>
              <a:buChar char="&gt;"/>
            </a:pPr>
            <a:r>
              <a:rPr lang="en-US" sz="1150" b="0" dirty="0">
                <a:solidFill>
                  <a:schemeClr val="tx1"/>
                </a:solidFill>
                <a:latin typeface="Open Sans" panose="020B0606030504020204" pitchFamily="34" charset="0"/>
                <a:ea typeface="Open Sans" panose="020B0606030504020204" pitchFamily="34" charset="0"/>
                <a:cs typeface="Open Sans" panose="020B0606030504020204" pitchFamily="34" charset="0"/>
              </a:rPr>
              <a:t>Debt Management Annual Report</a:t>
            </a:r>
          </a:p>
          <a:p>
            <a:pPr marL="280670" lvl="1" indent="-222250" eaLnBrk="0" fontAlgn="base" hangingPunct="0">
              <a:lnSpc>
                <a:spcPct val="135000"/>
              </a:lnSpc>
              <a:spcBef>
                <a:spcPct val="0"/>
              </a:spcBef>
              <a:spcAft>
                <a:spcPct val="0"/>
              </a:spcAft>
              <a:buFont typeface="Arial" panose="020B0604020202020204" pitchFamily="34" charset="0"/>
              <a:buChar char="&gt;"/>
            </a:pPr>
            <a:r>
              <a:rPr lang="en-US" sz="1150" b="0" dirty="0">
                <a:solidFill>
                  <a:schemeClr val="tx1"/>
                </a:solidFill>
                <a:latin typeface="Open Sans" panose="020B0606030504020204" pitchFamily="34" charset="0"/>
                <a:ea typeface="Open Sans" panose="020B0606030504020204" pitchFamily="34" charset="0"/>
                <a:cs typeface="Open Sans" panose="020B0606030504020204" pitchFamily="34" charset="0"/>
              </a:rPr>
              <a:t>Annual ILP Audit</a:t>
            </a:r>
          </a:p>
          <a:p>
            <a:endParaRPr lang="en-US" sz="1000" b="0" dirty="0"/>
          </a:p>
        </p:txBody>
      </p:sp>
      <p:sp>
        <p:nvSpPr>
          <p:cNvPr id="8" name="TextBox 7">
            <a:extLst>
              <a:ext uri="{C183D7F6-B498-43B3-948B-1728B52AA6E4}">
                <adec:decorative xmlns:adec="http://schemas.microsoft.com/office/drawing/2017/decorative" val="0"/>
              </a:ext>
            </a:extLst>
          </p:cNvPr>
          <p:cNvSpPr txBox="1"/>
          <p:nvPr/>
        </p:nvSpPr>
        <p:spPr>
          <a:xfrm>
            <a:off x="8405397" y="6581001"/>
            <a:ext cx="400049" cy="276999"/>
          </a:xfrm>
          <a:prstGeom prst="rect">
            <a:avLst/>
          </a:prstGeom>
          <a:noFill/>
        </p:spPr>
        <p:txBody>
          <a:bodyPr wrap="square" rtlCol="0">
            <a:spAutoFit/>
          </a:bodyPr>
          <a:lstStyle/>
          <a:p>
            <a:fld id="{A9B6A00D-A178-4327-B7CA-B3EBC6447FBB}" type="slidenum">
              <a:rPr lang="en-US" sz="1200" smtClean="0">
                <a:latin typeface="Open Sans Light" panose="020B0306030504020204" pitchFamily="34" charset="0"/>
                <a:ea typeface="Open Sans Light" panose="020B0306030504020204" pitchFamily="34" charset="0"/>
                <a:cs typeface="Open Sans Light" panose="020B0306030504020204" pitchFamily="34" charset="0"/>
              </a:rPr>
              <a:t>2</a:t>
            </a:fld>
            <a:endParaRPr lang="en-US" sz="1200" dirty="0">
              <a:latin typeface="Open Sans Light" panose="020B0306030504020204" pitchFamily="34" charset="0"/>
              <a:ea typeface="Open Sans Light" panose="020B0306030504020204" pitchFamily="34" charset="0"/>
              <a:cs typeface="Open Sans Light" panose="020B0306030504020204" pitchFamily="34" charset="0"/>
            </a:endParaRPr>
          </a:p>
        </p:txBody>
      </p:sp>
    </p:spTree>
    <p:extLst>
      <p:ext uri="{BB962C8B-B14F-4D97-AF65-F5344CB8AC3E}">
        <p14:creationId xmlns:p14="http://schemas.microsoft.com/office/powerpoint/2010/main" val="19439374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5B2F59-7ECB-A18C-EE19-45DFBF751A70}"/>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217546EF-15CD-72F2-284E-46C79C949A3D}"/>
              </a:ext>
            </a:extLst>
          </p:cNvPr>
          <p:cNvSpPr>
            <a:spLocks noGrp="1"/>
          </p:cNvSpPr>
          <p:nvPr>
            <p:ph type="title" idx="4294967295"/>
          </p:nvPr>
        </p:nvSpPr>
        <p:spPr>
          <a:xfrm>
            <a:off x="671757" y="302848"/>
            <a:ext cx="8184662" cy="815878"/>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rmAutofit/>
          </a:bodyPr>
          <a:lstStyle/>
          <a:p>
            <a:pPr marL="0" marR="0" lvl="0" indent="0" algn="l" defTabSz="457200" rtl="0" eaLnBrk="1" fontAlgn="auto" latinLnBrk="0" hangingPunct="1">
              <a:lnSpc>
                <a:spcPct val="90000"/>
              </a:lnSpc>
              <a:spcBef>
                <a:spcPct val="20000"/>
              </a:spcBef>
              <a:spcAft>
                <a:spcPts val="0"/>
              </a:spcAft>
              <a:buClrTx/>
              <a:buSzTx/>
              <a:buFont typeface="Arial"/>
              <a:buNone/>
              <a:tabLst/>
              <a:defRPr/>
            </a:pPr>
            <a:r>
              <a:rPr kumimoji="0" lang="en-US" sz="3000" b="1" i="0" u="none" strike="noStrike" kern="1200" cap="none" spc="0" normalizeH="0" baseline="0" noProof="0" dirty="0">
                <a:ln>
                  <a:noFill/>
                </a:ln>
                <a:solidFill>
                  <a:srgbClr val="4B2E83"/>
                </a:solidFill>
                <a:effectLst/>
                <a:uLnTx/>
                <a:uFillTx/>
                <a:latin typeface="Encode Sans Normal" panose="02000000000000000000" pitchFamily="2" charset="0"/>
                <a:ea typeface="+mn-ea"/>
                <a:cs typeface="Encode Sans Normal Black"/>
              </a:rPr>
              <a:t>INSTITUTIONAL CREDIT OVERVIEW</a:t>
            </a:r>
          </a:p>
        </p:txBody>
      </p:sp>
      <p:sp>
        <p:nvSpPr>
          <p:cNvPr id="7" name="Text Placeholder 6">
            <a:extLst>
              <a:ext uri="{FF2B5EF4-FFF2-40B4-BE49-F238E27FC236}">
                <a16:creationId xmlns:a16="http://schemas.microsoft.com/office/drawing/2014/main" id="{000F96FA-ABE8-A835-46A2-DCE20691A8F0}"/>
              </a:ext>
            </a:extLst>
          </p:cNvPr>
          <p:cNvSpPr>
            <a:spLocks noGrp="1"/>
          </p:cNvSpPr>
          <p:nvPr>
            <p:ph type="body" sz="quarter" idx="12"/>
          </p:nvPr>
        </p:nvSpPr>
        <p:spPr>
          <a:xfrm>
            <a:off x="671757" y="1228911"/>
            <a:ext cx="8184662" cy="411171"/>
          </a:xfrm>
        </p:spPr>
        <p:txBody>
          <a:bodyPr/>
          <a:lstStyle/>
          <a:p>
            <a:r>
              <a:rPr lang="en-US" sz="2000" dirty="0"/>
              <a:t>UW remains a highly rated institution</a:t>
            </a:r>
            <a:endParaRPr lang="en-US" sz="2000" dirty="0">
              <a:highlight>
                <a:srgbClr val="FFFF00"/>
              </a:highlight>
            </a:endParaRPr>
          </a:p>
        </p:txBody>
      </p:sp>
      <p:sp>
        <p:nvSpPr>
          <p:cNvPr id="3" name="Text Placeholder 2">
            <a:extLst>
              <a:ext uri="{FF2B5EF4-FFF2-40B4-BE49-F238E27FC236}">
                <a16:creationId xmlns:a16="http://schemas.microsoft.com/office/drawing/2014/main" id="{19D80DF4-AFAB-2B9F-144F-3AC83547CE69}"/>
              </a:ext>
            </a:extLst>
          </p:cNvPr>
          <p:cNvSpPr>
            <a:spLocks noGrp="1"/>
          </p:cNvSpPr>
          <p:nvPr>
            <p:ph type="body" sz="quarter" idx="11"/>
          </p:nvPr>
        </p:nvSpPr>
        <p:spPr>
          <a:xfrm>
            <a:off x="671757" y="1528395"/>
            <a:ext cx="8348418" cy="1816936"/>
          </a:xfrm>
        </p:spPr>
        <p:txBody>
          <a:bodyPr anchor="t"/>
          <a:lstStyle/>
          <a:p>
            <a:r>
              <a:rPr lang="en-US" sz="1300" b="0" dirty="0">
                <a:latin typeface="Open Sans Light" panose="020B0604020202020204" charset="0"/>
                <a:ea typeface="Open Sans Light" panose="020B0604020202020204" charset="0"/>
                <a:cs typeface="Open Sans Light" panose="020B0604020202020204" charset="0"/>
              </a:rPr>
              <a:t>An institutional credit rating is an independent assessment by a rating agency and a broad reflection of financial health. A rating outlook is an opinion regarding the likely rating direction over the medium term</a:t>
            </a:r>
          </a:p>
          <a:p>
            <a:r>
              <a:rPr lang="en-US" sz="1300" b="0" dirty="0">
                <a:latin typeface="Open Sans Light" panose="020B0604020202020204" charset="0"/>
                <a:ea typeface="Open Sans Light" panose="020B0604020202020204" charset="0"/>
                <a:cs typeface="Open Sans Light" panose="020B0604020202020204" charset="0"/>
              </a:rPr>
              <a:t>The University’s ratings were affirmed at Aa1 (stable outlook) / AA+ (stable outlook) (Moody's/S&amp;P)</a:t>
            </a:r>
          </a:p>
          <a:p>
            <a:r>
              <a:rPr lang="en-US" sz="1300" b="0" dirty="0">
                <a:latin typeface="Open Sans Light" panose="020B0604020202020204" charset="0"/>
                <a:ea typeface="Open Sans Light" panose="020B0604020202020204" charset="0"/>
                <a:cs typeface="Open Sans Light" panose="020B0604020202020204" charset="0"/>
              </a:rPr>
              <a:t>Factors that could lead to an upgrade include substantial and sustained improvement in operating margins, strengthened performance of UW Medicine, or growth in cash and investments</a:t>
            </a:r>
          </a:p>
          <a:p>
            <a:r>
              <a:rPr lang="en-US" sz="1300" b="0" dirty="0">
                <a:latin typeface="Open Sans Light" panose="020B0604020202020204" charset="0"/>
                <a:ea typeface="Open Sans Light" panose="020B0604020202020204" charset="0"/>
                <a:cs typeface="Open Sans Light" panose="020B0604020202020204" charset="0"/>
              </a:rPr>
              <a:t>Factors that could lead to a downgrade include weakened operating performance for either the academy or UW Medicine, material debt plans beyond what’s currently expected, or an unexpected drop in student demand</a:t>
            </a:r>
          </a:p>
        </p:txBody>
      </p:sp>
      <p:pic>
        <p:nvPicPr>
          <p:cNvPr id="12" name="Picture 11" descr="Chart shows the University's credit ratings from S&amp;P and Moody's from 2016 to 2026. The ratings have varied in the past but are now aligned at Aa1 Stable from Moody's and AA+ Stable from S&amp;P.">
            <a:extLst>
              <a:ext uri="{FF2B5EF4-FFF2-40B4-BE49-F238E27FC236}">
                <a16:creationId xmlns:a16="http://schemas.microsoft.com/office/drawing/2014/main" id="{8D0DFB9E-F54A-8867-67EE-DD353D16E25A}"/>
              </a:ext>
            </a:extLst>
          </p:cNvPr>
          <p:cNvPicPr>
            <a:picLocks noChangeAspect="1"/>
          </p:cNvPicPr>
          <p:nvPr/>
        </p:nvPicPr>
        <p:blipFill>
          <a:blip r:embed="rId3"/>
          <a:stretch>
            <a:fillRect/>
          </a:stretch>
        </p:blipFill>
        <p:spPr>
          <a:xfrm>
            <a:off x="2059975" y="3182983"/>
            <a:ext cx="5408225" cy="1495502"/>
          </a:xfrm>
          <a:prstGeom prst="rect">
            <a:avLst/>
          </a:prstGeom>
        </p:spPr>
      </p:pic>
      <p:sp>
        <p:nvSpPr>
          <p:cNvPr id="6" name="Text Placeholder 6">
            <a:extLst>
              <a:ext uri="{FF2B5EF4-FFF2-40B4-BE49-F238E27FC236}">
                <a16:creationId xmlns:a16="http://schemas.microsoft.com/office/drawing/2014/main" id="{4945D975-5B00-8D31-E32C-97EDCF9626AC}"/>
              </a:ext>
            </a:extLst>
          </p:cNvPr>
          <p:cNvSpPr txBox="1">
            <a:spLocks/>
          </p:cNvSpPr>
          <p:nvPr/>
        </p:nvSpPr>
        <p:spPr>
          <a:xfrm>
            <a:off x="671757" y="4820094"/>
            <a:ext cx="8184662" cy="411171"/>
          </a:xfrm>
          <a:prstGeom prst="rect">
            <a:avLst/>
          </a:prstGeom>
        </p:spPr>
        <p:txBody>
          <a:bodyPr>
            <a:noAutofit/>
          </a:bodyPr>
          <a:lstStyle>
            <a:lvl1pPr marL="0" indent="0" algn="l" defTabSz="457200" rtl="0" eaLnBrk="1" latinLnBrk="0" hangingPunct="1">
              <a:lnSpc>
                <a:spcPct val="90000"/>
              </a:lnSpc>
              <a:spcBef>
                <a:spcPct val="20000"/>
              </a:spcBef>
              <a:buFont typeface="Arial"/>
              <a:buNone/>
              <a:defRPr sz="2400" b="0" i="0" kern="1200" baseline="0">
                <a:solidFill>
                  <a:srgbClr val="4B2E83"/>
                </a:solidFill>
                <a:latin typeface="Uni Sans Regular"/>
                <a:ea typeface="+mn-ea"/>
                <a:cs typeface="Uni Sans Regular"/>
              </a:defRPr>
            </a:lvl1pPr>
            <a:lvl2pPr marL="457200" indent="0" algn="l" defTabSz="457200" rtl="0" eaLnBrk="1" latinLnBrk="0" hangingPunct="1">
              <a:spcBef>
                <a:spcPct val="20000"/>
              </a:spcBef>
              <a:buFont typeface="Arial"/>
              <a:buNone/>
              <a:defRPr sz="2800" b="0" i="0" kern="1200">
                <a:solidFill>
                  <a:srgbClr val="E8D3A2"/>
                </a:solidFill>
                <a:latin typeface="Encode Sans Normal Black"/>
                <a:ea typeface="+mn-ea"/>
                <a:cs typeface="Encode Sans Normal Black"/>
              </a:defRPr>
            </a:lvl2pPr>
            <a:lvl3pPr marL="914400" indent="0" algn="l" defTabSz="457200" rtl="0" eaLnBrk="1" latinLnBrk="0" hangingPunct="1">
              <a:spcBef>
                <a:spcPct val="20000"/>
              </a:spcBef>
              <a:buFont typeface="Arial"/>
              <a:buNone/>
              <a:defRPr sz="2400" b="0" i="0" kern="1200">
                <a:solidFill>
                  <a:srgbClr val="E8D3A2"/>
                </a:solidFill>
                <a:latin typeface="Encode Sans Normal Black"/>
                <a:ea typeface="+mn-ea"/>
                <a:cs typeface="Encode Sans Normal Black"/>
              </a:defRPr>
            </a:lvl3pPr>
            <a:lvl4pPr marL="1371600" indent="0" algn="l" defTabSz="457200" rtl="0" eaLnBrk="1" latinLnBrk="0" hangingPunct="1">
              <a:spcBef>
                <a:spcPct val="20000"/>
              </a:spcBef>
              <a:buFont typeface="Arial"/>
              <a:buNone/>
              <a:defRPr sz="2000" b="0" i="0" kern="1200">
                <a:solidFill>
                  <a:srgbClr val="E8D3A2"/>
                </a:solidFill>
                <a:latin typeface="Encode Sans Normal Black"/>
                <a:ea typeface="+mn-ea"/>
                <a:cs typeface="Encode Sans Normal Black"/>
              </a:defRPr>
            </a:lvl4pPr>
            <a:lvl5pPr marL="1828800" indent="0" algn="l" defTabSz="457200" rtl="0" eaLnBrk="1" latinLnBrk="0" hangingPunct="1">
              <a:spcBef>
                <a:spcPct val="20000"/>
              </a:spcBef>
              <a:buFont typeface="Arial"/>
              <a:buNone/>
              <a:defRPr sz="2000" b="0" i="0" kern="1200">
                <a:solidFill>
                  <a:srgbClr val="E8D3A2"/>
                </a:solidFill>
                <a:latin typeface="Encode Sans Normal Black"/>
                <a:ea typeface="+mn-ea"/>
                <a:cs typeface="Encode Sans Normal Black"/>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sz="2000" dirty="0"/>
              <a:t>The rating agencies’ sector outlook for higher education is negative</a:t>
            </a:r>
            <a:endParaRPr lang="en-US" sz="2000" dirty="0">
              <a:highlight>
                <a:srgbClr val="FFFF00"/>
              </a:highlight>
            </a:endParaRPr>
          </a:p>
        </p:txBody>
      </p:sp>
      <p:sp>
        <p:nvSpPr>
          <p:cNvPr id="9" name="Text Placeholder 2">
            <a:extLst>
              <a:ext uri="{FF2B5EF4-FFF2-40B4-BE49-F238E27FC236}">
                <a16:creationId xmlns:a16="http://schemas.microsoft.com/office/drawing/2014/main" id="{33DFA1BC-B5BC-672B-9676-3EF9282BD594}"/>
              </a:ext>
            </a:extLst>
          </p:cNvPr>
          <p:cNvSpPr txBox="1">
            <a:spLocks/>
          </p:cNvSpPr>
          <p:nvPr/>
        </p:nvSpPr>
        <p:spPr>
          <a:xfrm>
            <a:off x="671757" y="5124051"/>
            <a:ext cx="8348418" cy="1234398"/>
          </a:xfrm>
          <a:prstGeom prst="rect">
            <a:avLst/>
          </a:prstGeom>
        </p:spPr>
        <p:txBody>
          <a:bodyPr anchor="t"/>
          <a:lstStyle>
            <a:lvl1pPr marL="342900" indent="-342900" algn="l" defTabSz="457200" rtl="0" eaLnBrk="1" latinLnBrk="0" hangingPunct="1">
              <a:spcBef>
                <a:spcPct val="20000"/>
              </a:spcBef>
              <a:buFont typeface="Lucida Grande"/>
              <a:buChar char="&gt;"/>
              <a:defRPr sz="2400" b="1" i="0" kern="1200" baseline="0">
                <a:solidFill>
                  <a:srgbClr val="4B2E83"/>
                </a:solidFill>
                <a:latin typeface="Open Sans"/>
                <a:ea typeface="+mn-ea"/>
                <a:cs typeface="Open Sans"/>
              </a:defRPr>
            </a:lvl1pPr>
            <a:lvl2pPr marL="742950" indent="-285750" algn="l" defTabSz="457200" rtl="0" eaLnBrk="1" latinLnBrk="0" hangingPunct="1">
              <a:spcBef>
                <a:spcPct val="20000"/>
              </a:spcBef>
              <a:buFont typeface="Arial"/>
              <a:buChar char="–"/>
              <a:defRPr sz="2000" b="1" i="0" kern="1200" baseline="0">
                <a:solidFill>
                  <a:srgbClr val="4B2E83"/>
                </a:solidFill>
                <a:latin typeface="Open Sans"/>
                <a:ea typeface="+mn-ea"/>
                <a:cs typeface="Open Sans"/>
              </a:defRPr>
            </a:lvl2pPr>
            <a:lvl3pPr marL="1143000" indent="-228600" algn="l" defTabSz="457200" rtl="0" eaLnBrk="1" latinLnBrk="0" hangingPunct="1">
              <a:spcBef>
                <a:spcPct val="20000"/>
              </a:spcBef>
              <a:buSzPct val="100000"/>
              <a:buFont typeface="Lucida Grande"/>
              <a:buChar char="&gt;"/>
              <a:defRPr sz="1800" b="1" i="0" kern="1200" baseline="0">
                <a:solidFill>
                  <a:srgbClr val="4B2E83"/>
                </a:solidFill>
                <a:latin typeface="Open Sans"/>
                <a:ea typeface="+mn-ea"/>
                <a:cs typeface="Open Sans"/>
              </a:defRPr>
            </a:lvl3pPr>
            <a:lvl4pPr marL="1600200" indent="-228600" algn="l" defTabSz="457200" rtl="0" eaLnBrk="1" latinLnBrk="0" hangingPunct="1">
              <a:spcBef>
                <a:spcPct val="20000"/>
              </a:spcBef>
              <a:buFont typeface="Arial"/>
              <a:buChar char="–"/>
              <a:defRPr sz="1600" b="1" i="0" kern="1200" baseline="0">
                <a:solidFill>
                  <a:srgbClr val="4B2E83"/>
                </a:solidFill>
                <a:latin typeface="Open Sans"/>
                <a:ea typeface="+mn-ea"/>
                <a:cs typeface="Open Sans"/>
              </a:defRPr>
            </a:lvl4pPr>
            <a:lvl5pPr marL="2057400" indent="-228600" algn="l" defTabSz="457200" rtl="0" eaLnBrk="1" latinLnBrk="0" hangingPunct="1">
              <a:spcBef>
                <a:spcPct val="20000"/>
              </a:spcBef>
              <a:buFont typeface="Lucida Grande"/>
              <a:buChar char="&gt;"/>
              <a:defRPr sz="1400" b="1" i="0" kern="1200" baseline="0">
                <a:solidFill>
                  <a:srgbClr val="4B2E83"/>
                </a:solidFill>
                <a:latin typeface="Open Sans"/>
                <a:ea typeface="+mn-ea"/>
                <a:cs typeface="Open San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sz="1300" b="0" dirty="0">
                <a:latin typeface="Open Sans Light" panose="020B0604020202020204" charset="0"/>
                <a:ea typeface="Open Sans Light" panose="020B0604020202020204" charset="0"/>
                <a:cs typeface="Open Sans Light" panose="020B0604020202020204" charset="0"/>
              </a:rPr>
              <a:t>Key challenges facing not-for-profit higher education include:</a:t>
            </a:r>
          </a:p>
          <a:p>
            <a:pPr marL="342900" marR="0" lvl="0" indent="-342900" algn="l" defTabSz="457200" rtl="0" eaLnBrk="1" fontAlgn="auto" latinLnBrk="0" hangingPunct="1">
              <a:lnSpc>
                <a:spcPct val="100000"/>
              </a:lnSpc>
              <a:spcBef>
                <a:spcPct val="20000"/>
              </a:spcBef>
              <a:spcAft>
                <a:spcPts val="0"/>
              </a:spcAft>
              <a:buClrTx/>
              <a:buSzTx/>
              <a:buFont typeface="Lucida Grande"/>
              <a:buChar char="&gt;"/>
              <a:tabLst/>
              <a:defRPr/>
            </a:pPr>
            <a:r>
              <a:rPr lang="en-US" sz="1300" b="0" dirty="0">
                <a:latin typeface="Open Sans Light" panose="020B0604020202020204" charset="0"/>
                <a:ea typeface="Open Sans Light" panose="020B0604020202020204" charset="0"/>
                <a:cs typeface="Open Sans Light" panose="020B0604020202020204" charset="0"/>
              </a:rPr>
              <a:t>Federal policy changes and uncertainty related to immigration, financial aid, and research funding</a:t>
            </a:r>
          </a:p>
          <a:p>
            <a:pPr marL="342900" marR="0" lvl="0" indent="-342900" algn="l" defTabSz="457200" rtl="0" eaLnBrk="1" fontAlgn="auto" latinLnBrk="0" hangingPunct="1">
              <a:lnSpc>
                <a:spcPct val="100000"/>
              </a:lnSpc>
              <a:spcBef>
                <a:spcPct val="20000"/>
              </a:spcBef>
              <a:spcAft>
                <a:spcPts val="0"/>
              </a:spcAft>
              <a:buClrTx/>
              <a:buSzTx/>
              <a:buFont typeface="Lucida Grande"/>
              <a:buChar char="&gt;"/>
              <a:tabLst/>
              <a:defRPr/>
            </a:pPr>
            <a:r>
              <a:rPr kumimoji="0" lang="en-US" sz="1300" b="0" i="0" u="none" strike="noStrike" kern="1200" cap="none" spc="0" normalizeH="0" baseline="0" noProof="0" dirty="0">
                <a:ln>
                  <a:noFill/>
                </a:ln>
                <a:solidFill>
                  <a:srgbClr val="4B2E83"/>
                </a:solidFill>
                <a:effectLst/>
                <a:uLnTx/>
                <a:uFillTx/>
                <a:latin typeface="Open Sans Light" panose="020B0604020202020204" charset="0"/>
                <a:ea typeface="Open Sans Light" panose="020B0604020202020204" charset="0"/>
                <a:cs typeface="Open Sans Light" panose="020B0604020202020204" charset="0"/>
              </a:rPr>
              <a:t>Enrollment declines for schools with weaker brands</a:t>
            </a:r>
          </a:p>
          <a:p>
            <a:pPr marL="342900" marR="0" lvl="0" indent="-342900" algn="l" defTabSz="457200" rtl="0" eaLnBrk="1" fontAlgn="auto" latinLnBrk="0" hangingPunct="1">
              <a:lnSpc>
                <a:spcPct val="100000"/>
              </a:lnSpc>
              <a:spcBef>
                <a:spcPct val="20000"/>
              </a:spcBef>
              <a:spcAft>
                <a:spcPts val="0"/>
              </a:spcAft>
              <a:buClrTx/>
              <a:buSzTx/>
              <a:buFont typeface="Lucida Grande"/>
              <a:buChar char="&gt;"/>
              <a:tabLst/>
              <a:defRPr/>
            </a:pPr>
            <a:r>
              <a:rPr lang="en-US" sz="1300" b="0" dirty="0">
                <a:latin typeface="Open Sans Light" panose="020B0604020202020204" charset="0"/>
                <a:ea typeface="Open Sans Light" panose="020B0604020202020204" charset="0"/>
                <a:cs typeface="Open Sans Light" panose="020B0604020202020204" charset="0"/>
              </a:rPr>
              <a:t>Operating expense growth outpacing revenues</a:t>
            </a:r>
          </a:p>
          <a:p>
            <a:pPr marL="342900" marR="0" lvl="0" indent="-342900" algn="l" defTabSz="457200" rtl="0" eaLnBrk="1" fontAlgn="auto" latinLnBrk="0" hangingPunct="1">
              <a:lnSpc>
                <a:spcPct val="100000"/>
              </a:lnSpc>
              <a:spcBef>
                <a:spcPct val="20000"/>
              </a:spcBef>
              <a:spcAft>
                <a:spcPts val="0"/>
              </a:spcAft>
              <a:buClrTx/>
              <a:buSzTx/>
              <a:buFont typeface="Lucida Grande"/>
              <a:buChar char="&gt;"/>
              <a:tabLst/>
              <a:defRPr/>
            </a:pPr>
            <a:r>
              <a:rPr kumimoji="0" lang="en-US" sz="1300" b="0" i="0" u="none" strike="noStrike" kern="1200" cap="none" spc="0" normalizeH="0" baseline="0" noProof="0" dirty="0">
                <a:ln>
                  <a:noFill/>
                </a:ln>
                <a:solidFill>
                  <a:srgbClr val="4B2E83"/>
                </a:solidFill>
                <a:effectLst/>
                <a:uLnTx/>
                <a:uFillTx/>
                <a:latin typeface="Open Sans Light" panose="020B0604020202020204" charset="0"/>
                <a:ea typeface="Open Sans Light" panose="020B0604020202020204" charset="0"/>
                <a:cs typeface="Open Sans Light" panose="020B0604020202020204" charset="0"/>
              </a:rPr>
              <a:t>Limited revenue growth due to slowing enrollment and demographic changes that limit pricing power</a:t>
            </a:r>
          </a:p>
          <a:p>
            <a:pPr marL="0" indent="0">
              <a:buNone/>
            </a:pPr>
            <a:endParaRPr lang="en-US" sz="1300" b="0" dirty="0">
              <a:latin typeface="Open Sans Light" panose="020B0604020202020204" charset="0"/>
              <a:ea typeface="Open Sans Light" panose="020B0604020202020204" charset="0"/>
              <a:cs typeface="Open Sans Light" panose="020B0604020202020204" charset="0"/>
            </a:endParaRPr>
          </a:p>
        </p:txBody>
      </p:sp>
      <p:sp>
        <p:nvSpPr>
          <p:cNvPr id="10" name="TextBox 9">
            <a:extLst>
              <a:ext uri="{FF2B5EF4-FFF2-40B4-BE49-F238E27FC236}">
                <a16:creationId xmlns:a16="http://schemas.microsoft.com/office/drawing/2014/main" id="{E74222E2-408C-961E-693E-C7BCCBCE596B}"/>
              </a:ext>
              <a:ext uri="{C183D7F6-B498-43B3-948B-1728B52AA6E4}">
                <adec:decorative xmlns:adec="http://schemas.microsoft.com/office/drawing/2017/decorative" val="0"/>
              </a:ext>
            </a:extLst>
          </p:cNvPr>
          <p:cNvSpPr txBox="1"/>
          <p:nvPr/>
        </p:nvSpPr>
        <p:spPr>
          <a:xfrm>
            <a:off x="8405397" y="6581001"/>
            <a:ext cx="400049" cy="276999"/>
          </a:xfrm>
          <a:prstGeom prst="rect">
            <a:avLst/>
          </a:prstGeom>
          <a:noFill/>
        </p:spPr>
        <p:txBody>
          <a:bodyPr wrap="square" rtlCol="0">
            <a:spAutoFit/>
          </a:bodyPr>
          <a:lstStyle/>
          <a:p>
            <a:fld id="{63E9E8F3-61EA-45EC-BCD7-8402EE1193E3}" type="slidenum">
              <a:rPr lang="en-US" sz="1200" smtClean="0">
                <a:latin typeface="Open Sans Light" panose="020B0306030504020204" pitchFamily="34" charset="0"/>
                <a:ea typeface="Open Sans Light" panose="020B0306030504020204" pitchFamily="34" charset="0"/>
                <a:cs typeface="Open Sans Light" panose="020B0306030504020204" pitchFamily="34" charset="0"/>
              </a:rPr>
              <a:t>3</a:t>
            </a:fld>
            <a:endParaRPr lang="en-US" sz="1200" dirty="0">
              <a:latin typeface="Open Sans Light" panose="020B0306030504020204" pitchFamily="34" charset="0"/>
              <a:ea typeface="Open Sans Light" panose="020B0306030504020204" pitchFamily="34" charset="0"/>
              <a:cs typeface="Open Sans Light" panose="020B0306030504020204" pitchFamily="34" charset="0"/>
            </a:endParaRPr>
          </a:p>
        </p:txBody>
      </p:sp>
    </p:spTree>
    <p:extLst>
      <p:ext uri="{BB962C8B-B14F-4D97-AF65-F5344CB8AC3E}">
        <p14:creationId xmlns:p14="http://schemas.microsoft.com/office/powerpoint/2010/main" val="5561853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title" idx="4294967295"/>
          </p:nvPr>
        </p:nvSpPr>
        <p:spPr>
          <a:xfrm>
            <a:off x="671757" y="251770"/>
            <a:ext cx="8184662" cy="869079"/>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rmAutofit/>
          </a:bodyPr>
          <a:lstStyle/>
          <a:p>
            <a:pPr marL="0" marR="0" lvl="0" indent="0" algn="l" defTabSz="457200" rtl="0" eaLnBrk="1" fontAlgn="auto" latinLnBrk="0" hangingPunct="1">
              <a:lnSpc>
                <a:spcPct val="90000"/>
              </a:lnSpc>
              <a:spcBef>
                <a:spcPct val="20000"/>
              </a:spcBef>
              <a:spcAft>
                <a:spcPts val="0"/>
              </a:spcAft>
              <a:buClrTx/>
              <a:buSzTx/>
              <a:buFont typeface="Arial"/>
              <a:buNone/>
              <a:tabLst/>
              <a:defRPr/>
            </a:pPr>
            <a:r>
              <a:rPr kumimoji="0" lang="en-US" sz="3000" b="1" i="0" u="none" strike="noStrike" kern="1200" cap="none" spc="0" normalizeH="0" baseline="0" noProof="0" dirty="0">
                <a:ln>
                  <a:noFill/>
                </a:ln>
                <a:solidFill>
                  <a:srgbClr val="4B2E83"/>
                </a:solidFill>
                <a:effectLst/>
                <a:uLnTx/>
                <a:uFillTx/>
                <a:latin typeface="Encode Sans Normal" panose="02000000000000000000" pitchFamily="2" charset="0"/>
                <a:ea typeface="+mn-ea"/>
                <a:cs typeface="Encode Sans Normal Black"/>
              </a:rPr>
              <a:t>ESTIMATING DEBT CAPACITY</a:t>
            </a:r>
            <a:endParaRPr kumimoji="0" lang="en-US" sz="3000" b="1" i="0" u="none" strike="noStrike" kern="1200" cap="none" spc="0" normalizeH="0" baseline="0" noProof="0" dirty="0">
              <a:ln>
                <a:noFill/>
              </a:ln>
              <a:solidFill>
                <a:srgbClr val="FF0000"/>
              </a:solidFill>
              <a:effectLst/>
              <a:uLnTx/>
              <a:uFillTx/>
              <a:latin typeface="Encode Sans Normal" panose="02000000000000000000" pitchFamily="2" charset="0"/>
              <a:ea typeface="+mn-ea"/>
              <a:cs typeface="Encode Sans Normal Black"/>
            </a:endParaRPr>
          </a:p>
        </p:txBody>
      </p:sp>
      <p:sp>
        <p:nvSpPr>
          <p:cNvPr id="4" name="Text Placeholder 3"/>
          <p:cNvSpPr>
            <a:spLocks noGrp="1"/>
          </p:cNvSpPr>
          <p:nvPr>
            <p:ph type="body" sz="quarter" idx="12"/>
          </p:nvPr>
        </p:nvSpPr>
        <p:spPr>
          <a:xfrm>
            <a:off x="684210" y="1283582"/>
            <a:ext cx="8335612" cy="641084"/>
          </a:xfrm>
        </p:spPr>
        <p:txBody>
          <a:bodyPr>
            <a:noAutofit/>
          </a:bodyPr>
          <a:lstStyle/>
          <a:p>
            <a:r>
              <a:rPr lang="en-US" sz="2000" dirty="0"/>
              <a:t>The University estimates debt capacity by projecting institutional growth and benchmarking to credit peers</a:t>
            </a:r>
          </a:p>
        </p:txBody>
      </p:sp>
      <p:sp>
        <p:nvSpPr>
          <p:cNvPr id="9" name="Text Placeholder 8"/>
          <p:cNvSpPr>
            <a:spLocks noGrp="1"/>
          </p:cNvSpPr>
          <p:nvPr>
            <p:ph type="body" sz="quarter" idx="11"/>
          </p:nvPr>
        </p:nvSpPr>
        <p:spPr>
          <a:xfrm>
            <a:off x="684210" y="1877606"/>
            <a:ext cx="7995704" cy="2197370"/>
          </a:xfrm>
        </p:spPr>
        <p:txBody>
          <a:bodyPr/>
          <a:lstStyle/>
          <a:p>
            <a:r>
              <a:rPr lang="en-US" sz="1600" b="0" dirty="0">
                <a:latin typeface="Open Sans Light" panose="020B0604020202020204" charset="0"/>
                <a:ea typeface="Open Sans Light" panose="020B0604020202020204" charset="0"/>
                <a:cs typeface="Open Sans Light" panose="020B0604020202020204" charset="0"/>
              </a:rPr>
              <a:t>Debt capacity is evaluated annually using audited institutional results, updated forecasts, credit peer performance comparisons, and the Annual Capital Budget</a:t>
            </a:r>
          </a:p>
          <a:p>
            <a:r>
              <a:rPr lang="en-US" sz="1600" b="0" dirty="0">
                <a:latin typeface="Open Sans Light" panose="020B0604020202020204" charset="0"/>
                <a:ea typeface="Open Sans Light" panose="020B0604020202020204" charset="0"/>
                <a:cs typeface="Open Sans Light" panose="020B0604020202020204" charset="0"/>
              </a:rPr>
              <a:t>The analysis includes rating agency metrics for wealth, revenue, and affordability relative to debt</a:t>
            </a:r>
          </a:p>
          <a:p>
            <a:pPr lvl="1"/>
            <a:r>
              <a:rPr lang="en-US" sz="1600" b="0" dirty="0">
                <a:latin typeface="Open Sans Light" panose="020B0604020202020204" charset="0"/>
                <a:ea typeface="Open Sans Light" panose="020B0604020202020204" charset="0"/>
                <a:cs typeface="Open Sans Light" panose="020B0604020202020204" charset="0"/>
              </a:rPr>
              <a:t>As of FY25, the University is worse than its credit peers in all three of the metrics</a:t>
            </a:r>
          </a:p>
          <a:p>
            <a:pPr lvl="1"/>
            <a:r>
              <a:rPr lang="en-US" sz="1600" b="0" dirty="0">
                <a:latin typeface="Open Sans Light" panose="020B0604020202020204" charset="0"/>
                <a:ea typeface="Open Sans Light" panose="020B0604020202020204" charset="0"/>
                <a:cs typeface="Open Sans Light" panose="020B0604020202020204" charset="0"/>
              </a:rPr>
              <a:t>The gap between the University and credit peer metrics has widened in the past few years</a:t>
            </a:r>
            <a:endParaRPr lang="en-US" sz="1600" b="0" strike="sngStrike" dirty="0">
              <a:solidFill>
                <a:srgbClr val="FF0000"/>
              </a:solidFill>
              <a:latin typeface="Open Sans Light" panose="020B0604020202020204" charset="0"/>
              <a:ea typeface="Open Sans Light" panose="020B0604020202020204" charset="0"/>
              <a:cs typeface="Open Sans Light" panose="020B0604020202020204" charset="0"/>
            </a:endParaRPr>
          </a:p>
        </p:txBody>
      </p:sp>
      <p:pic>
        <p:nvPicPr>
          <p:cNvPr id="7" name="Picture 6" descr="Chart shows the University's leverage metrics compared to our credit peers from fiscal year 2010 to fiscal year 2025. The university has historically been over levered compared to our credit peers.">
            <a:extLst>
              <a:ext uri="{FF2B5EF4-FFF2-40B4-BE49-F238E27FC236}">
                <a16:creationId xmlns:a16="http://schemas.microsoft.com/office/drawing/2014/main" id="{6C7E346F-356F-2A96-4EB7-207C9066FB71}"/>
              </a:ext>
            </a:extLst>
          </p:cNvPr>
          <p:cNvPicPr>
            <a:picLocks noChangeAspect="1"/>
          </p:cNvPicPr>
          <p:nvPr/>
        </p:nvPicPr>
        <p:blipFill>
          <a:blip r:embed="rId4"/>
          <a:stretch>
            <a:fillRect/>
          </a:stretch>
        </p:blipFill>
        <p:spPr>
          <a:xfrm>
            <a:off x="62089" y="4282196"/>
            <a:ext cx="9019822" cy="1149878"/>
          </a:xfrm>
          <a:prstGeom prst="rect">
            <a:avLst/>
          </a:prstGeom>
        </p:spPr>
      </p:pic>
      <p:sp>
        <p:nvSpPr>
          <p:cNvPr id="3" name="TextBox 1">
            <a:extLst>
              <a:ext uri="{FF2B5EF4-FFF2-40B4-BE49-F238E27FC236}">
                <a16:creationId xmlns:a16="http://schemas.microsoft.com/office/drawing/2014/main" id="{94B91714-5EBB-B05D-1011-F19BC937A67F}"/>
              </a:ext>
            </a:extLst>
          </p:cNvPr>
          <p:cNvSpPr txBox="1"/>
          <p:nvPr/>
        </p:nvSpPr>
        <p:spPr>
          <a:xfrm>
            <a:off x="684210" y="5630840"/>
            <a:ext cx="7339614" cy="580252"/>
          </a:xfrm>
          <a:prstGeom prst="rect">
            <a:avLst/>
          </a:prstGeom>
        </p:spPr>
        <p:txBody>
          <a:bodyPr wrap="square" rtlCol="0" anchor="t"/>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228600" indent="-228600" defTabSz="457189">
              <a:buFontTx/>
              <a:buAutoNum type="arabicParenBoth"/>
              <a:defRPr/>
            </a:pPr>
            <a:r>
              <a:rPr kumimoji="0" lang="en-US" sz="900" b="0" i="1" u="none" strike="noStrike" kern="1200" cap="none" spc="0" normalizeH="0" baseline="0" noProof="0" dirty="0">
                <a:ln>
                  <a:noFill/>
                </a:ln>
                <a:solidFill>
                  <a:srgbClr val="4B2E83"/>
                </a:solidFill>
                <a:effectLst/>
                <a:uLnTx/>
                <a:uFillTx/>
                <a:latin typeface="Open Sans Light" panose="020B0306030504020204" pitchFamily="34" charset="0"/>
                <a:ea typeface="Open Sans Light" panose="020B0306030504020204" pitchFamily="34" charset="0"/>
                <a:cs typeface="Open Sans Light" panose="020B0306030504020204" pitchFamily="34" charset="0"/>
              </a:rPr>
              <a:t>For debt capacity calculations, total debt includes 25% of institutional P3 balances. This approach incorporates P3 obligations in the analysis while recognizing that credit rating agencies generally view P3s as having less impact than direct debt</a:t>
            </a:r>
          </a:p>
          <a:p>
            <a:pPr marL="228600" indent="-228600" defTabSz="457189">
              <a:buFontTx/>
              <a:buAutoNum type="arabicParenBoth"/>
              <a:defRPr/>
            </a:pPr>
            <a:r>
              <a:rPr kumimoji="0" lang="en-US" sz="900" b="0" i="1" u="none" strike="noStrike" kern="1200" cap="none" spc="0" normalizeH="0" baseline="0" noProof="0" dirty="0">
                <a:ln>
                  <a:noFill/>
                </a:ln>
                <a:solidFill>
                  <a:srgbClr val="4B2E83"/>
                </a:solidFill>
                <a:effectLst/>
                <a:uLnTx/>
                <a:uFillTx/>
                <a:latin typeface="Open Sans Light" panose="020B0306030504020204" pitchFamily="34" charset="0"/>
                <a:ea typeface="Open Sans Light" panose="020B0306030504020204" pitchFamily="34" charset="0"/>
                <a:cs typeface="Open Sans Light" panose="020B0306030504020204" pitchFamily="34" charset="0"/>
              </a:rPr>
              <a:t>As of April </a:t>
            </a:r>
            <a:r>
              <a:rPr lang="en-US" sz="900" i="1" dirty="0">
                <a:solidFill>
                  <a:srgbClr val="4B2E83"/>
                </a:solidFill>
                <a:latin typeface="Open Sans Light" panose="020B0306030504020204" pitchFamily="34" charset="0"/>
                <a:ea typeface="Open Sans Light" panose="020B0306030504020204" pitchFamily="34" charset="0"/>
                <a:cs typeface="Open Sans Light" panose="020B0306030504020204" pitchFamily="34" charset="0"/>
              </a:rPr>
              <a:t>22</a:t>
            </a:r>
            <a:r>
              <a:rPr kumimoji="0" lang="en-US" sz="900" b="0" i="1" u="none" strike="noStrike" kern="1200" cap="none" spc="0" normalizeH="0" baseline="0" noProof="0" dirty="0">
                <a:ln>
                  <a:noFill/>
                </a:ln>
                <a:solidFill>
                  <a:srgbClr val="4B2E83"/>
                </a:solidFill>
                <a:effectLst/>
                <a:uLnTx/>
                <a:uFillTx/>
                <a:latin typeface="Open Sans Light" panose="020B0306030504020204" pitchFamily="34" charset="0"/>
                <a:ea typeface="Open Sans Light" panose="020B0306030504020204" pitchFamily="34" charset="0"/>
                <a:cs typeface="Open Sans Light" panose="020B0306030504020204" pitchFamily="34" charset="0"/>
              </a:rPr>
              <a:t>, 2026, Moody’s had not yet published FY25 data for Pennsylvania State University and University of Alabama at Birmingham</a:t>
            </a:r>
          </a:p>
        </p:txBody>
      </p:sp>
      <p:pic>
        <p:nvPicPr>
          <p:cNvPr id="18" name="Picture 17">
            <a:extLst>
              <a:ext uri="{FF2B5EF4-FFF2-40B4-BE49-F238E27FC236}">
                <a16:creationId xmlns:a16="http://schemas.microsoft.com/office/drawing/2014/main" id="{730494D2-7085-236B-804D-8C84E6B58E1E}"/>
              </a:ext>
              <a:ext uri="{C183D7F6-B498-43B3-948B-1728B52AA6E4}">
                <adec:decorative xmlns:adec="http://schemas.microsoft.com/office/drawing/2017/decorative" val="1"/>
              </a:ext>
            </a:extLst>
          </p:cNvPr>
          <p:cNvPicPr>
            <a:picLocks noChangeAspect="1"/>
          </p:cNvPicPr>
          <p:nvPr/>
        </p:nvPicPr>
        <p:blipFill>
          <a:blip r:embed="rId5"/>
          <a:stretch>
            <a:fillRect/>
          </a:stretch>
        </p:blipFill>
        <p:spPr>
          <a:xfrm>
            <a:off x="8118184" y="5628514"/>
            <a:ext cx="865391" cy="792920"/>
          </a:xfrm>
          <a:prstGeom prst="rect">
            <a:avLst/>
          </a:prstGeom>
          <a:ln>
            <a:solidFill>
              <a:srgbClr val="000000"/>
            </a:solidFill>
          </a:ln>
        </p:spPr>
      </p:pic>
      <p:sp>
        <p:nvSpPr>
          <p:cNvPr id="16" name="TextBox 15">
            <a:extLst>
              <a:ext uri="{FF2B5EF4-FFF2-40B4-BE49-F238E27FC236}">
                <a16:creationId xmlns:a16="http://schemas.microsoft.com/office/drawing/2014/main" id="{CAAF2E05-970B-4D02-A31A-D52C01AADA06}"/>
              </a:ext>
              <a:ext uri="{C183D7F6-B498-43B3-948B-1728B52AA6E4}">
                <adec:decorative xmlns:adec="http://schemas.microsoft.com/office/drawing/2017/decorative" val="0"/>
              </a:ext>
            </a:extLst>
          </p:cNvPr>
          <p:cNvSpPr txBox="1"/>
          <p:nvPr/>
        </p:nvSpPr>
        <p:spPr>
          <a:xfrm>
            <a:off x="8405397" y="6581001"/>
            <a:ext cx="400049" cy="276999"/>
          </a:xfrm>
          <a:prstGeom prst="rect">
            <a:avLst/>
          </a:prstGeom>
          <a:noFill/>
        </p:spPr>
        <p:txBody>
          <a:bodyPr wrap="square" rtlCol="0">
            <a:spAutoFit/>
          </a:bodyPr>
          <a:lstStyle/>
          <a:p>
            <a:fld id="{63E9E8F3-61EA-45EC-BCD7-8402EE1193E3}" type="slidenum">
              <a:rPr lang="en-US" sz="1200" smtClean="0">
                <a:latin typeface="Open Sans Light" panose="020B0306030504020204" pitchFamily="34" charset="0"/>
                <a:ea typeface="Open Sans Light" panose="020B0306030504020204" pitchFamily="34" charset="0"/>
                <a:cs typeface="Open Sans Light" panose="020B0306030504020204" pitchFamily="34" charset="0"/>
              </a:rPr>
              <a:t>4</a:t>
            </a:fld>
            <a:endParaRPr lang="en-US" sz="1200" dirty="0">
              <a:latin typeface="Open Sans Light" panose="020B0306030504020204" pitchFamily="34" charset="0"/>
              <a:ea typeface="Open Sans Light" panose="020B0306030504020204" pitchFamily="34" charset="0"/>
              <a:cs typeface="Open Sans Light" panose="020B0306030504020204" pitchFamily="34" charset="0"/>
            </a:endParaRPr>
          </a:p>
        </p:txBody>
      </p:sp>
    </p:spTree>
    <p:extLst>
      <p:ext uri="{BB962C8B-B14F-4D97-AF65-F5344CB8AC3E}">
        <p14:creationId xmlns:p14="http://schemas.microsoft.com/office/powerpoint/2010/main" val="848472152"/>
      </p:ext>
    </p:extLst>
  </p:cSld>
  <p:clrMapOvr>
    <a:masterClrMapping/>
  </p:clrMapOvr>
  <p:extLst>
    <p:ext uri="{6950BFC3-D8DA-4A85-94F7-54DA5524770B}">
      <p188:commentRel xmlns:p188="http://schemas.microsoft.com/office/powerpoint/2018/8/main" r:id="rId3"/>
    </p:ext>
  </p:extLs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4D5346-4B95-3B03-1990-5D9435D89DE0}"/>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26BBA23F-F725-80F6-52E3-ABD2B73FC869}"/>
              </a:ext>
            </a:extLst>
          </p:cNvPr>
          <p:cNvSpPr>
            <a:spLocks noGrp="1"/>
          </p:cNvSpPr>
          <p:nvPr>
            <p:ph type="title" idx="4294967295"/>
          </p:nvPr>
        </p:nvSpPr>
        <p:spPr>
          <a:xfrm>
            <a:off x="671757" y="251770"/>
            <a:ext cx="8184662" cy="869079"/>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rmAutofit/>
          </a:bodyPr>
          <a:lstStyle/>
          <a:p>
            <a:pPr marL="0" marR="0" lvl="0" indent="0" algn="l" defTabSz="457200" rtl="0" eaLnBrk="1" fontAlgn="auto" latinLnBrk="0" hangingPunct="1">
              <a:lnSpc>
                <a:spcPct val="90000"/>
              </a:lnSpc>
              <a:spcBef>
                <a:spcPct val="20000"/>
              </a:spcBef>
              <a:spcAft>
                <a:spcPts val="0"/>
              </a:spcAft>
              <a:buClrTx/>
              <a:buSzTx/>
              <a:buFont typeface="Arial"/>
              <a:buNone/>
              <a:tabLst/>
              <a:defRPr/>
            </a:pPr>
            <a:r>
              <a:rPr kumimoji="0" lang="en-US" sz="3000" b="1" i="0" u="none" strike="noStrike" kern="1200" cap="none" spc="0" normalizeH="0" baseline="0" noProof="0" dirty="0">
                <a:ln>
                  <a:noFill/>
                </a:ln>
                <a:solidFill>
                  <a:srgbClr val="4B2E83"/>
                </a:solidFill>
                <a:effectLst/>
                <a:uLnTx/>
                <a:uFillTx/>
                <a:latin typeface="Encode Sans Normal" panose="02000000000000000000" pitchFamily="2" charset="0"/>
                <a:ea typeface="+mn-ea"/>
                <a:cs typeface="Encode Sans Normal Black"/>
              </a:rPr>
              <a:t>CREDIT PEER METRIC TRENDS </a:t>
            </a:r>
            <a:r>
              <a:rPr kumimoji="0" lang="en-US" sz="2600" b="1" i="0" u="none" strike="noStrike" kern="1200" cap="none" spc="0" normalizeH="0" baseline="30000" noProof="0" dirty="0">
                <a:ln>
                  <a:noFill/>
                </a:ln>
                <a:solidFill>
                  <a:srgbClr val="4B2E83"/>
                </a:solidFill>
                <a:effectLst/>
                <a:uLnTx/>
                <a:uFillTx/>
                <a:latin typeface="Encode Sans Normal" panose="02000000000000000000" pitchFamily="2" charset="0"/>
                <a:ea typeface="+mn-ea"/>
                <a:cs typeface="Encode Sans Normal Black"/>
              </a:rPr>
              <a:t>(1)</a:t>
            </a:r>
          </a:p>
        </p:txBody>
      </p:sp>
      <p:sp>
        <p:nvSpPr>
          <p:cNvPr id="4" name="TextBox 3">
            <a:extLst>
              <a:ext uri="{FF2B5EF4-FFF2-40B4-BE49-F238E27FC236}">
                <a16:creationId xmlns:a16="http://schemas.microsoft.com/office/drawing/2014/main" id="{ED401336-61BC-D7C6-CF9C-C63580C11476}"/>
              </a:ext>
            </a:extLst>
          </p:cNvPr>
          <p:cNvSpPr txBox="1"/>
          <p:nvPr/>
        </p:nvSpPr>
        <p:spPr>
          <a:xfrm>
            <a:off x="590828" y="1576890"/>
            <a:ext cx="3739125" cy="1015663"/>
          </a:xfrm>
          <a:prstGeom prst="rect">
            <a:avLst/>
          </a:prstGeom>
          <a:noFill/>
        </p:spPr>
        <p:txBody>
          <a:bodyPr wrap="square" rtlCol="0">
            <a:spAutoFit/>
          </a:bodyPr>
          <a:lstStyle/>
          <a:p>
            <a:pPr marL="342900" lvl="1" indent="-342900">
              <a:spcBef>
                <a:spcPct val="20000"/>
              </a:spcBef>
              <a:buFont typeface="Lucida Grande"/>
              <a:buChar char="&gt;"/>
            </a:pPr>
            <a:r>
              <a:rPr lang="en-US" sz="1500" dirty="0">
                <a:solidFill>
                  <a:srgbClr val="4B2E83"/>
                </a:solidFill>
                <a:latin typeface="Open Sans Light" panose="020B0306030504020204" pitchFamily="34" charset="0"/>
                <a:ea typeface="Open Sans Light" panose="020B0306030504020204" pitchFamily="34" charset="0"/>
                <a:cs typeface="Open Sans Light" panose="020B0306030504020204" pitchFamily="34" charset="0"/>
              </a:rPr>
              <a:t>Cash and investments relative to total adjusted debt has remained below the credit peer median in recent years</a:t>
            </a:r>
          </a:p>
        </p:txBody>
      </p:sp>
      <p:grpSp>
        <p:nvGrpSpPr>
          <p:cNvPr id="3" name="Group 2" descr="Chart shows the ratio of the University's total cash and investments to total adjusted debt compared to credit peers from 2019 to 2025.">
            <a:extLst>
              <a:ext uri="{FF2B5EF4-FFF2-40B4-BE49-F238E27FC236}">
                <a16:creationId xmlns:a16="http://schemas.microsoft.com/office/drawing/2014/main" id="{91836D5B-8C42-2B3A-3F56-FDC6C3889D4F}"/>
              </a:ext>
            </a:extLst>
          </p:cNvPr>
          <p:cNvGrpSpPr/>
          <p:nvPr/>
        </p:nvGrpSpPr>
        <p:grpSpPr>
          <a:xfrm>
            <a:off x="4579718" y="1185478"/>
            <a:ext cx="4000635" cy="1782814"/>
            <a:chOff x="4579718" y="1225670"/>
            <a:chExt cx="4000635" cy="1782814"/>
          </a:xfrm>
        </p:grpSpPr>
        <p:sp>
          <p:nvSpPr>
            <p:cNvPr id="24" name="TextBox 23">
              <a:extLst>
                <a:ext uri="{FF2B5EF4-FFF2-40B4-BE49-F238E27FC236}">
                  <a16:creationId xmlns:a16="http://schemas.microsoft.com/office/drawing/2014/main" id="{3D7A8B4B-DEDA-3720-8EE5-D75DD598097C}"/>
                </a:ext>
              </a:extLst>
            </p:cNvPr>
            <p:cNvSpPr txBox="1"/>
            <p:nvPr/>
          </p:nvSpPr>
          <p:spPr>
            <a:xfrm>
              <a:off x="4579718" y="1788317"/>
              <a:ext cx="323165" cy="577081"/>
            </a:xfrm>
            <a:prstGeom prst="rect">
              <a:avLst/>
            </a:prstGeom>
            <a:noFill/>
          </p:spPr>
          <p:txBody>
            <a:bodyPr vert="vert270" wrap="square" rtlCol="0">
              <a:spAutoFit/>
            </a:bodyPr>
            <a:lstStyle/>
            <a:p>
              <a:pPr algn="ctr"/>
              <a:r>
                <a:rPr lang="en-US" sz="900" b="1" dirty="0"/>
                <a:t>BETTER</a:t>
              </a:r>
            </a:p>
          </p:txBody>
        </p:sp>
        <p:graphicFrame>
          <p:nvGraphicFramePr>
            <p:cNvPr id="25" name="Chart 24">
              <a:extLst>
                <a:ext uri="{FF2B5EF4-FFF2-40B4-BE49-F238E27FC236}">
                  <a16:creationId xmlns:a16="http://schemas.microsoft.com/office/drawing/2014/main" id="{1B8E684C-0506-DCCA-7FF9-2A8001DE653C}"/>
                </a:ext>
              </a:extLst>
            </p:cNvPr>
            <p:cNvGraphicFramePr>
              <a:graphicFrameLocks/>
            </p:cNvGraphicFramePr>
            <p:nvPr>
              <p:extLst>
                <p:ext uri="{D42A27DB-BD31-4B8C-83A1-F6EECF244321}">
                  <p14:modId xmlns:p14="http://schemas.microsoft.com/office/powerpoint/2010/main" val="1092057109"/>
                </p:ext>
              </p:extLst>
            </p:nvPr>
          </p:nvGraphicFramePr>
          <p:xfrm>
            <a:off x="4996100" y="1225670"/>
            <a:ext cx="3584253" cy="1782814"/>
          </p:xfrm>
          <a:graphic>
            <a:graphicData uri="http://schemas.openxmlformats.org/drawingml/2006/chart">
              <c:chart xmlns:c="http://schemas.openxmlformats.org/drawingml/2006/chart" xmlns:r="http://schemas.openxmlformats.org/officeDocument/2006/relationships" r:id="rId4"/>
            </a:graphicData>
          </a:graphic>
        </p:graphicFrame>
        <p:cxnSp>
          <p:nvCxnSpPr>
            <p:cNvPr id="6" name="Straight Arrow Connector 5">
              <a:extLst>
                <a:ext uri="{FF2B5EF4-FFF2-40B4-BE49-F238E27FC236}">
                  <a16:creationId xmlns:a16="http://schemas.microsoft.com/office/drawing/2014/main" id="{259A053D-41D6-8640-1355-569561476DB4}"/>
                </a:ext>
              </a:extLst>
            </p:cNvPr>
            <p:cNvCxnSpPr>
              <a:cxnSpLocks/>
            </p:cNvCxnSpPr>
            <p:nvPr/>
          </p:nvCxnSpPr>
          <p:spPr>
            <a:xfrm rot="10800000">
              <a:off x="4892740" y="1768455"/>
              <a:ext cx="0" cy="538441"/>
            </a:xfrm>
            <a:prstGeom prst="straightConnector1">
              <a:avLst/>
            </a:prstGeom>
            <a:ln>
              <a:tailEnd type="triangle"/>
            </a:ln>
            <a:effectLst/>
          </p:spPr>
          <p:style>
            <a:lnRef idx="2">
              <a:schemeClr val="accent1"/>
            </a:lnRef>
            <a:fillRef idx="0">
              <a:schemeClr val="accent1"/>
            </a:fillRef>
            <a:effectRef idx="1">
              <a:schemeClr val="accent1"/>
            </a:effectRef>
            <a:fontRef idx="minor">
              <a:schemeClr val="tx1"/>
            </a:fontRef>
          </p:style>
        </p:cxnSp>
      </p:grpSp>
      <p:sp>
        <p:nvSpPr>
          <p:cNvPr id="5" name="TextBox 4">
            <a:extLst>
              <a:ext uri="{FF2B5EF4-FFF2-40B4-BE49-F238E27FC236}">
                <a16:creationId xmlns:a16="http://schemas.microsoft.com/office/drawing/2014/main" id="{C63708F2-CF76-F65D-9DAE-F4FFA652060D}"/>
              </a:ext>
            </a:extLst>
          </p:cNvPr>
          <p:cNvSpPr txBox="1"/>
          <p:nvPr/>
        </p:nvSpPr>
        <p:spPr>
          <a:xfrm>
            <a:off x="590829" y="3308890"/>
            <a:ext cx="3810844" cy="1015663"/>
          </a:xfrm>
          <a:prstGeom prst="rect">
            <a:avLst/>
          </a:prstGeom>
          <a:noFill/>
        </p:spPr>
        <p:txBody>
          <a:bodyPr wrap="square" rtlCol="0">
            <a:spAutoFit/>
          </a:bodyPr>
          <a:lstStyle/>
          <a:p>
            <a:pPr marL="342900" lvl="1" indent="-342900">
              <a:spcBef>
                <a:spcPct val="20000"/>
              </a:spcBef>
              <a:buFont typeface="Lucida Grande"/>
              <a:buChar char="&gt;"/>
            </a:pPr>
            <a:r>
              <a:rPr lang="en-US" sz="1500" dirty="0">
                <a:solidFill>
                  <a:srgbClr val="4B2E83"/>
                </a:solidFill>
                <a:latin typeface="Open Sans Light" panose="020B0306030504020204" pitchFamily="34" charset="0"/>
                <a:ea typeface="Open Sans Light" panose="020B0306030504020204" pitchFamily="34" charset="0"/>
                <a:cs typeface="Open Sans Light" panose="020B0306030504020204" pitchFamily="34" charset="0"/>
              </a:rPr>
              <a:t>Total adjusted debt relative to operating revenue has been worse than the credit peer median since FY22</a:t>
            </a:r>
          </a:p>
        </p:txBody>
      </p:sp>
      <p:grpSp>
        <p:nvGrpSpPr>
          <p:cNvPr id="7" name="Group 6" descr="Chart shows the ratio of the University's total adjusted debt to operating revenue compared to credit peers from 2019 to 2025.">
            <a:extLst>
              <a:ext uri="{FF2B5EF4-FFF2-40B4-BE49-F238E27FC236}">
                <a16:creationId xmlns:a16="http://schemas.microsoft.com/office/drawing/2014/main" id="{D1FA4966-C873-6D49-3484-AF2392A5BC8C}"/>
              </a:ext>
            </a:extLst>
          </p:cNvPr>
          <p:cNvGrpSpPr/>
          <p:nvPr/>
        </p:nvGrpSpPr>
        <p:grpSpPr>
          <a:xfrm>
            <a:off x="4579718" y="2955753"/>
            <a:ext cx="4000635" cy="1782813"/>
            <a:chOff x="4579718" y="2985897"/>
            <a:chExt cx="4000635" cy="1782813"/>
          </a:xfrm>
        </p:grpSpPr>
        <p:sp>
          <p:nvSpPr>
            <p:cNvPr id="21" name="TextBox 20">
              <a:extLst>
                <a:ext uri="{FF2B5EF4-FFF2-40B4-BE49-F238E27FC236}">
                  <a16:creationId xmlns:a16="http://schemas.microsoft.com/office/drawing/2014/main" id="{0F172C34-5929-D9A2-581F-B09778D31D2D}"/>
                </a:ext>
              </a:extLst>
            </p:cNvPr>
            <p:cNvSpPr txBox="1"/>
            <p:nvPr/>
          </p:nvSpPr>
          <p:spPr>
            <a:xfrm>
              <a:off x="4579718" y="3541524"/>
              <a:ext cx="323165" cy="577081"/>
            </a:xfrm>
            <a:prstGeom prst="rect">
              <a:avLst/>
            </a:prstGeom>
            <a:noFill/>
          </p:spPr>
          <p:txBody>
            <a:bodyPr vert="vert270" wrap="square" rtlCol="0">
              <a:spAutoFit/>
            </a:bodyPr>
            <a:lstStyle/>
            <a:p>
              <a:pPr algn="ctr"/>
              <a:r>
                <a:rPr lang="en-US" sz="900" b="1" dirty="0"/>
                <a:t>BETTER</a:t>
              </a:r>
            </a:p>
          </p:txBody>
        </p:sp>
        <p:cxnSp>
          <p:nvCxnSpPr>
            <p:cNvPr id="22" name="Straight Arrow Connector 21">
              <a:extLst>
                <a:ext uri="{FF2B5EF4-FFF2-40B4-BE49-F238E27FC236}">
                  <a16:creationId xmlns:a16="http://schemas.microsoft.com/office/drawing/2014/main" id="{68D8D227-5A8F-19E6-A595-832D0855491C}"/>
                </a:ext>
              </a:extLst>
            </p:cNvPr>
            <p:cNvCxnSpPr>
              <a:cxnSpLocks/>
            </p:cNvCxnSpPr>
            <p:nvPr/>
          </p:nvCxnSpPr>
          <p:spPr>
            <a:xfrm>
              <a:off x="4892743" y="3550605"/>
              <a:ext cx="0" cy="538441"/>
            </a:xfrm>
            <a:prstGeom prst="straightConnector1">
              <a:avLst/>
            </a:prstGeom>
            <a:ln>
              <a:tailEnd type="triangle"/>
            </a:ln>
            <a:effectLst/>
          </p:spPr>
          <p:style>
            <a:lnRef idx="2">
              <a:schemeClr val="accent1"/>
            </a:lnRef>
            <a:fillRef idx="0">
              <a:schemeClr val="accent1"/>
            </a:fillRef>
            <a:effectRef idx="1">
              <a:schemeClr val="accent1"/>
            </a:effectRef>
            <a:fontRef idx="minor">
              <a:schemeClr val="tx1"/>
            </a:fontRef>
          </p:style>
        </p:cxnSp>
        <p:graphicFrame>
          <p:nvGraphicFramePr>
            <p:cNvPr id="27" name="Chart 26">
              <a:extLst>
                <a:ext uri="{FF2B5EF4-FFF2-40B4-BE49-F238E27FC236}">
                  <a16:creationId xmlns:a16="http://schemas.microsoft.com/office/drawing/2014/main" id="{A9A351C7-6326-4191-83F2-5025725225FE}"/>
                </a:ext>
              </a:extLst>
            </p:cNvPr>
            <p:cNvGraphicFramePr>
              <a:graphicFrameLocks/>
            </p:cNvGraphicFramePr>
            <p:nvPr>
              <p:extLst>
                <p:ext uri="{D42A27DB-BD31-4B8C-83A1-F6EECF244321}">
                  <p14:modId xmlns:p14="http://schemas.microsoft.com/office/powerpoint/2010/main" val="24348323"/>
                </p:ext>
              </p:extLst>
            </p:nvPr>
          </p:nvGraphicFramePr>
          <p:xfrm>
            <a:off x="4996102" y="2985897"/>
            <a:ext cx="3584251" cy="1782813"/>
          </p:xfrm>
          <a:graphic>
            <a:graphicData uri="http://schemas.openxmlformats.org/drawingml/2006/chart">
              <c:chart xmlns:c="http://schemas.openxmlformats.org/drawingml/2006/chart" xmlns:r="http://schemas.openxmlformats.org/officeDocument/2006/relationships" r:id="rId5"/>
            </a:graphicData>
          </a:graphic>
        </p:graphicFrame>
      </p:grpSp>
      <p:sp>
        <p:nvSpPr>
          <p:cNvPr id="19" name="TextBox 18">
            <a:extLst>
              <a:ext uri="{FF2B5EF4-FFF2-40B4-BE49-F238E27FC236}">
                <a16:creationId xmlns:a16="http://schemas.microsoft.com/office/drawing/2014/main" id="{BC3D1D63-EF3D-957A-3CD3-8B324BA1EF10}"/>
              </a:ext>
            </a:extLst>
          </p:cNvPr>
          <p:cNvSpPr txBox="1"/>
          <p:nvPr/>
        </p:nvSpPr>
        <p:spPr>
          <a:xfrm>
            <a:off x="590829" y="4954618"/>
            <a:ext cx="4019526" cy="1246495"/>
          </a:xfrm>
          <a:prstGeom prst="rect">
            <a:avLst/>
          </a:prstGeom>
          <a:noFill/>
        </p:spPr>
        <p:txBody>
          <a:bodyPr wrap="square" rtlCol="0">
            <a:spAutoFit/>
          </a:bodyPr>
          <a:lstStyle/>
          <a:p>
            <a:pPr marL="342900" lvl="1" indent="-342900">
              <a:spcBef>
                <a:spcPct val="20000"/>
              </a:spcBef>
              <a:buFont typeface="Lucida Grande"/>
              <a:buChar char="&gt;"/>
            </a:pPr>
            <a:r>
              <a:rPr lang="en-US" sz="1500" dirty="0">
                <a:solidFill>
                  <a:srgbClr val="4B2E83"/>
                </a:solidFill>
                <a:latin typeface="Open Sans Light" panose="020B0306030504020204" pitchFamily="34" charset="0"/>
                <a:ea typeface="Open Sans Light" panose="020B0306030504020204" pitchFamily="34" charset="0"/>
                <a:cs typeface="Open Sans Light" panose="020B0306030504020204" pitchFamily="34" charset="0"/>
              </a:rPr>
              <a:t>Adjusted debt to cash flow ratio has lagged the credit peer median since FY22. However, FY25 shows a strong recovery, bringing UW closer to the median</a:t>
            </a:r>
          </a:p>
        </p:txBody>
      </p:sp>
      <p:grpSp>
        <p:nvGrpSpPr>
          <p:cNvPr id="8" name="Group 7" descr="Chart shows the ratio of the University's total adjusted debt to cash flow compared to peers from 2019 to 2025.">
            <a:extLst>
              <a:ext uri="{FF2B5EF4-FFF2-40B4-BE49-F238E27FC236}">
                <a16:creationId xmlns:a16="http://schemas.microsoft.com/office/drawing/2014/main" id="{0C234BD1-87F1-1A28-95F3-D941D077A0EE}"/>
              </a:ext>
            </a:extLst>
          </p:cNvPr>
          <p:cNvGrpSpPr/>
          <p:nvPr/>
        </p:nvGrpSpPr>
        <p:grpSpPr>
          <a:xfrm>
            <a:off x="4587436" y="4675763"/>
            <a:ext cx="3992917" cy="1783080"/>
            <a:chOff x="4587436" y="4675763"/>
            <a:chExt cx="3992917" cy="1783080"/>
          </a:xfrm>
        </p:grpSpPr>
        <p:sp>
          <p:nvSpPr>
            <p:cNvPr id="11" name="TextBox 10">
              <a:extLst>
                <a:ext uri="{FF2B5EF4-FFF2-40B4-BE49-F238E27FC236}">
                  <a16:creationId xmlns:a16="http://schemas.microsoft.com/office/drawing/2014/main" id="{04DC449A-6943-0E2D-7A1F-5BFEAD6DE309}"/>
                </a:ext>
              </a:extLst>
            </p:cNvPr>
            <p:cNvSpPr txBox="1"/>
            <p:nvPr/>
          </p:nvSpPr>
          <p:spPr>
            <a:xfrm>
              <a:off x="4587436" y="5200805"/>
              <a:ext cx="323165" cy="577081"/>
            </a:xfrm>
            <a:prstGeom prst="rect">
              <a:avLst/>
            </a:prstGeom>
            <a:noFill/>
          </p:spPr>
          <p:txBody>
            <a:bodyPr vert="vert270" wrap="square" rtlCol="0">
              <a:spAutoFit/>
            </a:bodyPr>
            <a:lstStyle/>
            <a:p>
              <a:pPr algn="ctr"/>
              <a:r>
                <a:rPr lang="en-US" sz="900" b="1" dirty="0"/>
                <a:t>BETTER</a:t>
              </a:r>
            </a:p>
          </p:txBody>
        </p:sp>
        <p:cxnSp>
          <p:nvCxnSpPr>
            <p:cNvPr id="15" name="Straight Arrow Connector 14">
              <a:extLst>
                <a:ext uri="{FF2B5EF4-FFF2-40B4-BE49-F238E27FC236}">
                  <a16:creationId xmlns:a16="http://schemas.microsoft.com/office/drawing/2014/main" id="{3EAD770F-5F23-438A-EB57-81D5FB903A3F}"/>
                </a:ext>
              </a:extLst>
            </p:cNvPr>
            <p:cNvCxnSpPr>
              <a:cxnSpLocks/>
            </p:cNvCxnSpPr>
            <p:nvPr/>
          </p:nvCxnSpPr>
          <p:spPr>
            <a:xfrm>
              <a:off x="4892740" y="5239445"/>
              <a:ext cx="0" cy="538441"/>
            </a:xfrm>
            <a:prstGeom prst="straightConnector1">
              <a:avLst/>
            </a:prstGeom>
            <a:ln>
              <a:tailEnd type="triangle"/>
            </a:ln>
            <a:effectLst/>
          </p:spPr>
          <p:style>
            <a:lnRef idx="2">
              <a:schemeClr val="accent1"/>
            </a:lnRef>
            <a:fillRef idx="0">
              <a:schemeClr val="accent1"/>
            </a:fillRef>
            <a:effectRef idx="1">
              <a:schemeClr val="accent1"/>
            </a:effectRef>
            <a:fontRef idx="minor">
              <a:schemeClr val="tx1"/>
            </a:fontRef>
          </p:style>
        </p:cxnSp>
        <p:graphicFrame>
          <p:nvGraphicFramePr>
            <p:cNvPr id="26" name="Chart 25" descr="Chart shows the ratio of the University's total adjusted debt to cash flow compared to peers from 2019 to 2025.">
              <a:extLst>
                <a:ext uri="{FF2B5EF4-FFF2-40B4-BE49-F238E27FC236}">
                  <a16:creationId xmlns:a16="http://schemas.microsoft.com/office/drawing/2014/main" id="{2093E8F2-4FD1-4E68-8A45-12BD4379F5B5}"/>
                </a:ext>
              </a:extLst>
            </p:cNvPr>
            <p:cNvGraphicFramePr>
              <a:graphicFrameLocks/>
            </p:cNvGraphicFramePr>
            <p:nvPr>
              <p:extLst>
                <p:ext uri="{D42A27DB-BD31-4B8C-83A1-F6EECF244321}">
                  <p14:modId xmlns:p14="http://schemas.microsoft.com/office/powerpoint/2010/main" val="1657802337"/>
                </p:ext>
              </p:extLst>
            </p:nvPr>
          </p:nvGraphicFramePr>
          <p:xfrm>
            <a:off x="4996103" y="4675763"/>
            <a:ext cx="3584250" cy="1783080"/>
          </p:xfrm>
          <a:graphic>
            <a:graphicData uri="http://schemas.openxmlformats.org/drawingml/2006/chart">
              <c:chart xmlns:c="http://schemas.openxmlformats.org/drawingml/2006/chart" xmlns:r="http://schemas.openxmlformats.org/officeDocument/2006/relationships" r:id="rId6"/>
            </a:graphicData>
          </a:graphic>
        </p:graphicFrame>
      </p:grpSp>
      <p:sp>
        <p:nvSpPr>
          <p:cNvPr id="9" name="TextBox 1">
            <a:extLst>
              <a:ext uri="{FF2B5EF4-FFF2-40B4-BE49-F238E27FC236}">
                <a16:creationId xmlns:a16="http://schemas.microsoft.com/office/drawing/2014/main" id="{D60D19A1-760E-011A-CB9F-D8BB0161C8DD}"/>
              </a:ext>
            </a:extLst>
          </p:cNvPr>
          <p:cNvSpPr txBox="1"/>
          <p:nvPr/>
        </p:nvSpPr>
        <p:spPr>
          <a:xfrm>
            <a:off x="3391959" y="6488749"/>
            <a:ext cx="4576379" cy="350707"/>
          </a:xfrm>
          <a:prstGeom prst="rect">
            <a:avLst/>
          </a:prstGeom>
        </p:spPr>
        <p:txBody>
          <a:bodyPr wrap="square" rtlCol="0" anchor="t"/>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228600" indent="-228600" defTabSz="457189">
              <a:buFontTx/>
              <a:buAutoNum type="arabicParenBoth"/>
              <a:defRPr/>
            </a:pPr>
            <a:r>
              <a:rPr kumimoji="0" lang="en-US" sz="900" b="0" i="1" u="none" strike="noStrike" kern="1200" cap="none" spc="0" normalizeH="0" baseline="0" noProof="0" dirty="0">
                <a:ln>
                  <a:noFill/>
                </a:ln>
                <a:solidFill>
                  <a:srgbClr val="4B2E83"/>
                </a:solidFill>
                <a:effectLst/>
                <a:uLnTx/>
                <a:uFillTx/>
                <a:latin typeface="Open Sans Light" panose="020B0306030504020204" pitchFamily="34" charset="0"/>
                <a:ea typeface="Open Sans Light" panose="020B0306030504020204" pitchFamily="34" charset="0"/>
                <a:cs typeface="Open Sans Light" panose="020B0306030504020204" pitchFamily="34" charset="0"/>
              </a:rPr>
              <a:t>As of April </a:t>
            </a:r>
            <a:r>
              <a:rPr lang="en-US" sz="900" i="1" dirty="0">
                <a:solidFill>
                  <a:srgbClr val="4B2E83"/>
                </a:solidFill>
                <a:latin typeface="Open Sans Light" panose="020B0306030504020204" pitchFamily="34" charset="0"/>
                <a:ea typeface="Open Sans Light" panose="020B0306030504020204" pitchFamily="34" charset="0"/>
                <a:cs typeface="Open Sans Light" panose="020B0306030504020204" pitchFamily="34" charset="0"/>
              </a:rPr>
              <a:t>22</a:t>
            </a:r>
            <a:r>
              <a:rPr kumimoji="0" lang="en-US" sz="900" b="0" i="1" u="none" strike="noStrike" kern="1200" cap="none" spc="0" normalizeH="0" baseline="0" noProof="0" dirty="0">
                <a:ln>
                  <a:noFill/>
                </a:ln>
                <a:solidFill>
                  <a:srgbClr val="4B2E83"/>
                </a:solidFill>
                <a:effectLst/>
                <a:uLnTx/>
                <a:uFillTx/>
                <a:latin typeface="Open Sans Light" panose="020B0306030504020204" pitchFamily="34" charset="0"/>
                <a:ea typeface="Open Sans Light" panose="020B0306030504020204" pitchFamily="34" charset="0"/>
                <a:cs typeface="Open Sans Light" panose="020B0306030504020204" pitchFamily="34" charset="0"/>
              </a:rPr>
              <a:t>, 2026, Moody’s had not yet published FY25 data for Pennsylvania State University and University of Alabama at Birmingham</a:t>
            </a:r>
          </a:p>
        </p:txBody>
      </p:sp>
      <p:sp>
        <p:nvSpPr>
          <p:cNvPr id="16" name="TextBox 15">
            <a:extLst>
              <a:ext uri="{FF2B5EF4-FFF2-40B4-BE49-F238E27FC236}">
                <a16:creationId xmlns:a16="http://schemas.microsoft.com/office/drawing/2014/main" id="{BB8C795A-CF41-6C9D-0300-FF4A4DD77732}"/>
              </a:ext>
            </a:extLst>
          </p:cNvPr>
          <p:cNvSpPr txBox="1"/>
          <p:nvPr/>
        </p:nvSpPr>
        <p:spPr>
          <a:xfrm>
            <a:off x="8380169" y="6572505"/>
            <a:ext cx="400049" cy="276999"/>
          </a:xfrm>
          <a:prstGeom prst="rect">
            <a:avLst/>
          </a:prstGeom>
          <a:noFill/>
        </p:spPr>
        <p:txBody>
          <a:bodyPr wrap="square" rtlCol="0">
            <a:spAutoFit/>
          </a:bodyPr>
          <a:lstStyle/>
          <a:p>
            <a:fld id="{63E9E8F3-61EA-45EC-BCD7-8402EE1193E3}" type="slidenum">
              <a:rPr lang="en-US" sz="1200" smtClean="0">
                <a:latin typeface="Open Sans Light" panose="020B0306030504020204" pitchFamily="34" charset="0"/>
                <a:ea typeface="Open Sans Light" panose="020B0306030504020204" pitchFamily="34" charset="0"/>
                <a:cs typeface="Open Sans Light" panose="020B0306030504020204" pitchFamily="34" charset="0"/>
              </a:rPr>
              <a:t>5</a:t>
            </a:fld>
            <a:endParaRPr lang="en-US" sz="1200" dirty="0">
              <a:latin typeface="Open Sans Light" panose="020B0306030504020204" pitchFamily="34" charset="0"/>
              <a:ea typeface="Open Sans Light" panose="020B0306030504020204" pitchFamily="34" charset="0"/>
              <a:cs typeface="Open Sans Light" panose="020B0306030504020204" pitchFamily="34" charset="0"/>
            </a:endParaRPr>
          </a:p>
        </p:txBody>
      </p:sp>
    </p:spTree>
    <p:extLst>
      <p:ext uri="{BB962C8B-B14F-4D97-AF65-F5344CB8AC3E}">
        <p14:creationId xmlns:p14="http://schemas.microsoft.com/office/powerpoint/2010/main" val="24473577"/>
      </p:ext>
    </p:extLst>
  </p:cSld>
  <p:clrMapOvr>
    <a:masterClrMapping/>
  </p:clrMapOvr>
  <p:extLst>
    <p:ext uri="{6950BFC3-D8DA-4A85-94F7-54DA5524770B}">
      <p188:commentRel xmlns:p188="http://schemas.microsoft.com/office/powerpoint/2018/8/main" r:id="rId3"/>
    </p:ext>
  </p:extLs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F2220E-1169-7ED0-BC4F-E3733BD5AC69}"/>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2F27C0DB-E7FA-C30F-0D99-5795BC496F34}"/>
              </a:ext>
            </a:extLst>
          </p:cNvPr>
          <p:cNvSpPr>
            <a:spLocks noGrp="1"/>
          </p:cNvSpPr>
          <p:nvPr>
            <p:ph type="title" idx="4294967295"/>
          </p:nvPr>
        </p:nvSpPr>
        <p:spPr>
          <a:xfrm>
            <a:off x="671757" y="142910"/>
            <a:ext cx="8184662" cy="991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rmAutofit/>
          </a:bodyPr>
          <a:lstStyle/>
          <a:p>
            <a:pPr marL="0" marR="0" lvl="0" indent="0" algn="l" defTabSz="457200" rtl="0" eaLnBrk="1" fontAlgn="auto" latinLnBrk="0" hangingPunct="1">
              <a:lnSpc>
                <a:spcPct val="90000"/>
              </a:lnSpc>
              <a:spcBef>
                <a:spcPct val="20000"/>
              </a:spcBef>
              <a:spcAft>
                <a:spcPts val="0"/>
              </a:spcAft>
              <a:buClrTx/>
              <a:buSzTx/>
              <a:buFont typeface="Arial"/>
              <a:buNone/>
              <a:tabLst/>
              <a:defRPr/>
            </a:pPr>
            <a:r>
              <a:rPr kumimoji="0" lang="en-US" sz="3000" b="1" i="0" u="none" strike="noStrike" kern="1200" cap="none" spc="0" normalizeH="0" baseline="0" noProof="0" dirty="0">
                <a:ln>
                  <a:noFill/>
                </a:ln>
                <a:solidFill>
                  <a:srgbClr val="4B2E83"/>
                </a:solidFill>
                <a:effectLst/>
                <a:uLnTx/>
                <a:uFillTx/>
                <a:latin typeface="Encode Sans Normal" panose="02000000000000000000" pitchFamily="2" charset="0"/>
                <a:ea typeface="+mn-ea"/>
                <a:cs typeface="Encode Sans Normal Black"/>
              </a:rPr>
              <a:t>DEBT CAPACITY DRIVERS</a:t>
            </a:r>
          </a:p>
        </p:txBody>
      </p:sp>
      <p:sp>
        <p:nvSpPr>
          <p:cNvPr id="3" name="Text Placeholder 2">
            <a:extLst>
              <a:ext uri="{FF2B5EF4-FFF2-40B4-BE49-F238E27FC236}">
                <a16:creationId xmlns:a16="http://schemas.microsoft.com/office/drawing/2014/main" id="{5EF0F5A4-66DA-C982-7070-058DD50CE5C6}"/>
              </a:ext>
            </a:extLst>
          </p:cNvPr>
          <p:cNvSpPr>
            <a:spLocks noGrp="1"/>
          </p:cNvSpPr>
          <p:nvPr>
            <p:ph type="body" sz="quarter" idx="11"/>
          </p:nvPr>
        </p:nvSpPr>
        <p:spPr>
          <a:xfrm>
            <a:off x="671757" y="1319496"/>
            <a:ext cx="7927494" cy="5133061"/>
          </a:xfrm>
        </p:spPr>
        <p:txBody>
          <a:bodyPr/>
          <a:lstStyle/>
          <a:p>
            <a:pPr marL="0" indent="0">
              <a:buNone/>
            </a:pPr>
            <a:r>
              <a:rPr lang="en-US" sz="2000" dirty="0">
                <a:solidFill>
                  <a:srgbClr val="33006F"/>
                </a:solidFill>
                <a:latin typeface="Open Sans Light" panose="020B0306030504020204" pitchFamily="34" charset="0"/>
                <a:ea typeface="Open Sans Light" panose="020B0306030504020204" pitchFamily="34" charset="0"/>
                <a:cs typeface="Open Sans Light" panose="020B0306030504020204" pitchFamily="34" charset="0"/>
              </a:rPr>
              <a:t>Within the University’s influence:</a:t>
            </a:r>
          </a:p>
          <a:p>
            <a:pPr>
              <a:buFontTx/>
              <a:buChar char="&gt;"/>
            </a:pPr>
            <a:r>
              <a:rPr lang="en-US" sz="1500" dirty="0">
                <a:solidFill>
                  <a:srgbClr val="33006F"/>
                </a:solidFill>
                <a:latin typeface="Open Sans Light" panose="020B0306030504020204" pitchFamily="34" charset="0"/>
                <a:ea typeface="Open Sans Light" panose="020B0306030504020204" pitchFamily="34" charset="0"/>
                <a:cs typeface="Open Sans Light" panose="020B0306030504020204" pitchFamily="34" charset="0"/>
              </a:rPr>
              <a:t>Principal repayment:</a:t>
            </a:r>
            <a:r>
              <a:rPr lang="en-US" sz="1500" b="0" dirty="0">
                <a:solidFill>
                  <a:srgbClr val="33006F"/>
                </a:solidFill>
                <a:latin typeface="Open Sans Light" panose="020B0306030504020204" pitchFamily="34" charset="0"/>
                <a:ea typeface="Open Sans Light" panose="020B0306030504020204" pitchFamily="34" charset="0"/>
                <a:cs typeface="Open Sans Light" panose="020B0306030504020204" pitchFamily="34" charset="0"/>
              </a:rPr>
              <a:t> Repaying principal increases debt capacity </a:t>
            </a:r>
          </a:p>
          <a:p>
            <a:pPr>
              <a:buFontTx/>
              <a:buChar char="&gt;"/>
            </a:pPr>
            <a:r>
              <a:rPr lang="en-US" sz="1500" dirty="0">
                <a:solidFill>
                  <a:srgbClr val="33006F"/>
                </a:solidFill>
                <a:latin typeface="Open Sans Light" panose="020B0306030504020204" pitchFamily="34" charset="0"/>
                <a:ea typeface="Open Sans Light" panose="020B0306030504020204" pitchFamily="34" charset="0"/>
                <a:cs typeface="Open Sans Light" panose="020B0306030504020204" pitchFamily="34" charset="0"/>
              </a:rPr>
              <a:t>Project approval: </a:t>
            </a:r>
            <a:r>
              <a:rPr lang="en-US" sz="1500" b="0" dirty="0">
                <a:solidFill>
                  <a:srgbClr val="33006F"/>
                </a:solidFill>
                <a:latin typeface="Open Sans Light" panose="020B0306030504020204" pitchFamily="34" charset="0"/>
                <a:ea typeface="Open Sans Light" panose="020B0306030504020204" pitchFamily="34" charset="0"/>
                <a:cs typeface="Open Sans Light" panose="020B0306030504020204" pitchFamily="34" charset="0"/>
              </a:rPr>
              <a:t>Approving projects decreases debt capacity; investing in cash flow-generating projects increases capacity over the long term </a:t>
            </a:r>
          </a:p>
          <a:p>
            <a:pPr>
              <a:buFontTx/>
              <a:buChar char="&gt;"/>
            </a:pPr>
            <a:r>
              <a:rPr lang="en-US" sz="1500" dirty="0">
                <a:solidFill>
                  <a:srgbClr val="33006F"/>
                </a:solidFill>
                <a:latin typeface="Open Sans Light" panose="020B0306030504020204" pitchFamily="34" charset="0"/>
                <a:ea typeface="Open Sans Light" panose="020B0306030504020204" pitchFamily="34" charset="0"/>
                <a:cs typeface="Open Sans Light" panose="020B0306030504020204" pitchFamily="34" charset="0"/>
              </a:rPr>
              <a:t>Growth: </a:t>
            </a:r>
            <a:r>
              <a:rPr lang="en-US" sz="1500" b="0" dirty="0">
                <a:solidFill>
                  <a:srgbClr val="33006F"/>
                </a:solidFill>
                <a:latin typeface="Open Sans Light" panose="020B0306030504020204" pitchFamily="34" charset="0"/>
                <a:ea typeface="Open Sans Light" panose="020B0306030504020204" pitchFamily="34" charset="0"/>
                <a:cs typeface="Open Sans Light" panose="020B0306030504020204" pitchFamily="34" charset="0"/>
              </a:rPr>
              <a:t>Growth in operating revenue improves financial ratios and increases debt capacity</a:t>
            </a:r>
          </a:p>
          <a:p>
            <a:pPr>
              <a:buFontTx/>
              <a:buChar char="&gt;"/>
            </a:pPr>
            <a:r>
              <a:rPr lang="en-US" sz="1500" dirty="0">
                <a:solidFill>
                  <a:srgbClr val="33006F"/>
                </a:solidFill>
                <a:latin typeface="Open Sans Light" panose="020B0306030504020204" pitchFamily="34" charset="0"/>
                <a:ea typeface="Open Sans Light" panose="020B0306030504020204" pitchFamily="34" charset="0"/>
                <a:cs typeface="Open Sans Light" panose="020B0306030504020204" pitchFamily="34" charset="0"/>
              </a:rPr>
              <a:t>Operating performance: </a:t>
            </a:r>
            <a:r>
              <a:rPr lang="en-US" sz="1500" b="0" dirty="0">
                <a:solidFill>
                  <a:srgbClr val="33006F"/>
                </a:solidFill>
                <a:latin typeface="Open Sans Light" panose="020B0306030504020204" pitchFamily="34" charset="0"/>
                <a:ea typeface="Open Sans Light" panose="020B0306030504020204" pitchFamily="34" charset="0"/>
                <a:cs typeface="Open Sans Light" panose="020B0306030504020204" pitchFamily="34" charset="0"/>
              </a:rPr>
              <a:t>Controlling expenses improves operating margins and increases debt capacity</a:t>
            </a:r>
          </a:p>
          <a:p>
            <a:pPr>
              <a:buFontTx/>
              <a:buChar char="&gt;"/>
            </a:pPr>
            <a:r>
              <a:rPr lang="en-US" sz="1500" dirty="0">
                <a:solidFill>
                  <a:srgbClr val="33006F"/>
                </a:solidFill>
                <a:latin typeface="Open Sans Light" panose="020B0306030504020204" pitchFamily="34" charset="0"/>
                <a:ea typeface="Open Sans Light" panose="020B0306030504020204" pitchFamily="34" charset="0"/>
                <a:cs typeface="Open Sans Light" panose="020B0306030504020204" pitchFamily="34" charset="0"/>
              </a:rPr>
              <a:t>Investment returns: </a:t>
            </a:r>
            <a:r>
              <a:rPr lang="en-US" sz="1500" b="0" dirty="0">
                <a:solidFill>
                  <a:srgbClr val="33006F"/>
                </a:solidFill>
                <a:latin typeface="Open Sans Light" panose="020B0306030504020204" pitchFamily="34" charset="0"/>
                <a:ea typeface="Open Sans Light" panose="020B0306030504020204" pitchFamily="34" charset="0"/>
                <a:cs typeface="Open Sans Light" panose="020B0306030504020204" pitchFamily="34" charset="0"/>
              </a:rPr>
              <a:t>Enhances the cash &amp; investments balance and supports operating revenue via endowment spending, thereby increasing debt capacity</a:t>
            </a:r>
            <a:endParaRPr lang="en-US" sz="1500" b="0" dirty="0">
              <a:solidFill>
                <a:srgbClr val="FF0000"/>
              </a:solidFill>
              <a:latin typeface="Open Sans Light" panose="020B0306030504020204" pitchFamily="34" charset="0"/>
              <a:ea typeface="Open Sans Light" panose="020B0306030504020204" pitchFamily="34" charset="0"/>
              <a:cs typeface="Open Sans Light" panose="020B0306030504020204" pitchFamily="34" charset="0"/>
            </a:endParaRPr>
          </a:p>
          <a:p>
            <a:pPr>
              <a:buFontTx/>
              <a:buChar char="&gt;"/>
            </a:pPr>
            <a:r>
              <a:rPr lang="en-US" sz="1500" dirty="0">
                <a:solidFill>
                  <a:srgbClr val="33006F"/>
                </a:solidFill>
                <a:latin typeface="Open Sans Light" panose="020B0306030504020204" pitchFamily="34" charset="0"/>
                <a:ea typeface="Open Sans Light" panose="020B0306030504020204" pitchFamily="34" charset="0"/>
                <a:cs typeface="Open Sans Light" panose="020B0306030504020204" pitchFamily="34" charset="0"/>
              </a:rPr>
              <a:t>Use of non-debt funding sources: </a:t>
            </a:r>
            <a:r>
              <a:rPr lang="en-US" sz="1500" b="0" dirty="0">
                <a:solidFill>
                  <a:srgbClr val="33006F"/>
                </a:solidFill>
                <a:latin typeface="Open Sans Light" panose="020B0306030504020204" pitchFamily="34" charset="0"/>
                <a:ea typeface="Open Sans Light" panose="020B0306030504020204" pitchFamily="34" charset="0"/>
                <a:cs typeface="Open Sans Light" panose="020B0306030504020204" pitchFamily="34" charset="0"/>
              </a:rPr>
              <a:t>Capital Assets Pool (CAP), equity, gifts, and other institutional funds allow projects to be funded without external borrowing</a:t>
            </a:r>
          </a:p>
          <a:p>
            <a:pPr marL="0" indent="0">
              <a:buNone/>
            </a:pPr>
            <a:endParaRPr lang="en-US" sz="800" dirty="0">
              <a:solidFill>
                <a:srgbClr val="33006F"/>
              </a:solidFill>
              <a:latin typeface="Open Sans Light" panose="020B0306030504020204" pitchFamily="34" charset="0"/>
              <a:ea typeface="Open Sans Light" panose="020B0306030504020204" pitchFamily="34" charset="0"/>
              <a:cs typeface="Open Sans Light" panose="020B0306030504020204" pitchFamily="34" charset="0"/>
            </a:endParaRPr>
          </a:p>
          <a:p>
            <a:pPr marL="0" indent="0">
              <a:buNone/>
            </a:pPr>
            <a:r>
              <a:rPr lang="en-US" sz="2000" dirty="0">
                <a:solidFill>
                  <a:srgbClr val="33006F"/>
                </a:solidFill>
                <a:latin typeface="Open Sans Light" panose="020B0306030504020204" pitchFamily="34" charset="0"/>
                <a:ea typeface="Open Sans Light" panose="020B0306030504020204" pitchFamily="34" charset="0"/>
                <a:cs typeface="Open Sans Light" panose="020B0306030504020204" pitchFamily="34" charset="0"/>
              </a:rPr>
              <a:t>Outside the University’s influence:</a:t>
            </a:r>
          </a:p>
          <a:p>
            <a:pPr>
              <a:buFontTx/>
              <a:buChar char="&gt;"/>
            </a:pPr>
            <a:r>
              <a:rPr lang="en-US" sz="1500" dirty="0">
                <a:solidFill>
                  <a:srgbClr val="33006F"/>
                </a:solidFill>
                <a:latin typeface="Open Sans Light" panose="020B0306030504020204" pitchFamily="34" charset="0"/>
                <a:ea typeface="Open Sans Light" panose="020B0306030504020204" pitchFamily="34" charset="0"/>
                <a:cs typeface="Open Sans Light" panose="020B0306030504020204" pitchFamily="34" charset="0"/>
              </a:rPr>
              <a:t>Changes in peer comparisons: </a:t>
            </a:r>
            <a:r>
              <a:rPr lang="en-US" sz="1500" b="0" dirty="0">
                <a:solidFill>
                  <a:srgbClr val="33006F"/>
                </a:solidFill>
                <a:latin typeface="Open Sans Light" panose="020B0306030504020204" pitchFamily="34" charset="0"/>
                <a:ea typeface="Open Sans Light" panose="020B0306030504020204" pitchFamily="34" charset="0"/>
                <a:cs typeface="Open Sans Light" panose="020B0306030504020204" pitchFamily="34" charset="0"/>
              </a:rPr>
              <a:t>The University estimates capacity based on its relationship to peers. Peer performance can either increase or decrease debt capacity</a:t>
            </a:r>
          </a:p>
          <a:p>
            <a:pPr>
              <a:buFontTx/>
              <a:buChar char="&gt;"/>
            </a:pPr>
            <a:r>
              <a:rPr lang="en-US" sz="1500" dirty="0">
                <a:solidFill>
                  <a:srgbClr val="33006F"/>
                </a:solidFill>
                <a:latin typeface="Open Sans Light" panose="020B0306030504020204" pitchFamily="34" charset="0"/>
                <a:ea typeface="Open Sans Light" panose="020B0306030504020204" pitchFamily="34" charset="0"/>
                <a:cs typeface="Open Sans Light" panose="020B0306030504020204" pitchFamily="34" charset="0"/>
              </a:rPr>
              <a:t>Borrowing costs: </a:t>
            </a:r>
            <a:r>
              <a:rPr lang="en-US" sz="1500" b="0" dirty="0">
                <a:solidFill>
                  <a:srgbClr val="33006F"/>
                </a:solidFill>
                <a:latin typeface="Open Sans Light" panose="020B0306030504020204" pitchFamily="34" charset="0"/>
                <a:ea typeface="Open Sans Light" panose="020B0306030504020204" pitchFamily="34" charset="0"/>
                <a:cs typeface="Open Sans Light" panose="020B0306030504020204" pitchFamily="34" charset="0"/>
              </a:rPr>
              <a:t>Future increases in interest rates decrease debt capacity</a:t>
            </a:r>
          </a:p>
          <a:p>
            <a:pPr>
              <a:buFontTx/>
              <a:buChar char="&gt;"/>
            </a:pPr>
            <a:r>
              <a:rPr lang="en-US" sz="1500" dirty="0">
                <a:solidFill>
                  <a:srgbClr val="33006F"/>
                </a:solidFill>
                <a:latin typeface="Open Sans Light" panose="020B0306030504020204" pitchFamily="34" charset="0"/>
                <a:ea typeface="Open Sans Light" panose="020B0306030504020204" pitchFamily="34" charset="0"/>
                <a:cs typeface="Open Sans Light" panose="020B0306030504020204" pitchFamily="34" charset="0"/>
              </a:rPr>
              <a:t>Government funding changes: </a:t>
            </a:r>
            <a:r>
              <a:rPr lang="en-US" sz="1500" b="0" dirty="0">
                <a:solidFill>
                  <a:srgbClr val="33006F"/>
                </a:solidFill>
                <a:latin typeface="Open Sans Light" panose="020B0306030504020204" pitchFamily="34" charset="0"/>
                <a:ea typeface="Open Sans Light" panose="020B0306030504020204" pitchFamily="34" charset="0"/>
                <a:cs typeface="Open Sans Light" panose="020B0306030504020204" pitchFamily="34" charset="0"/>
              </a:rPr>
              <a:t>Reductions in federal or state support can decrease operating revenue and debt capacity</a:t>
            </a:r>
          </a:p>
          <a:p>
            <a:pPr>
              <a:buFontTx/>
              <a:buChar char="&gt;"/>
            </a:pPr>
            <a:endParaRPr lang="en-US" sz="1400" b="0" dirty="0">
              <a:latin typeface="Open Sans Light" panose="020B0306030504020204" pitchFamily="34" charset="0"/>
              <a:ea typeface="Open Sans Light" panose="020B0306030504020204" pitchFamily="34" charset="0"/>
              <a:cs typeface="Open Sans Light" panose="020B0306030504020204" pitchFamily="34" charset="0"/>
            </a:endParaRPr>
          </a:p>
        </p:txBody>
      </p:sp>
      <p:sp>
        <p:nvSpPr>
          <p:cNvPr id="17" name="TextBox 16">
            <a:extLst>
              <a:ext uri="{FF2B5EF4-FFF2-40B4-BE49-F238E27FC236}">
                <a16:creationId xmlns:a16="http://schemas.microsoft.com/office/drawing/2014/main" id="{364B14D2-63C6-6690-6FD1-E6EF632CB364}"/>
              </a:ext>
              <a:ext uri="{C183D7F6-B498-43B3-948B-1728B52AA6E4}">
                <adec:decorative xmlns:adec="http://schemas.microsoft.com/office/drawing/2017/decorative" val="0"/>
              </a:ext>
            </a:extLst>
          </p:cNvPr>
          <p:cNvSpPr txBox="1"/>
          <p:nvPr/>
        </p:nvSpPr>
        <p:spPr>
          <a:xfrm>
            <a:off x="8405397" y="6581001"/>
            <a:ext cx="400049" cy="276999"/>
          </a:xfrm>
          <a:prstGeom prst="rect">
            <a:avLst/>
          </a:prstGeom>
          <a:noFill/>
        </p:spPr>
        <p:txBody>
          <a:bodyPr wrap="square" rtlCol="0">
            <a:spAutoFit/>
          </a:bodyPr>
          <a:lstStyle/>
          <a:p>
            <a:fld id="{8274FE30-44DC-45FD-A748-9199CD011A41}" type="slidenum">
              <a:rPr lang="en-US" sz="1200" smtClean="0">
                <a:latin typeface="Open Sans Light" panose="020B0306030504020204" pitchFamily="34" charset="0"/>
                <a:ea typeface="Open Sans Light" panose="020B0306030504020204" pitchFamily="34" charset="0"/>
                <a:cs typeface="Open Sans Light" panose="020B0306030504020204" pitchFamily="34" charset="0"/>
              </a:rPr>
              <a:t>6</a:t>
            </a:fld>
            <a:endParaRPr lang="en-US" sz="1200" dirty="0">
              <a:latin typeface="Open Sans Light" panose="020B0306030504020204" pitchFamily="34" charset="0"/>
              <a:ea typeface="Open Sans Light" panose="020B0306030504020204" pitchFamily="34" charset="0"/>
              <a:cs typeface="Open Sans Light" panose="020B0306030504020204" pitchFamily="34" charset="0"/>
            </a:endParaRPr>
          </a:p>
        </p:txBody>
      </p:sp>
    </p:spTree>
    <p:extLst>
      <p:ext uri="{BB962C8B-B14F-4D97-AF65-F5344CB8AC3E}">
        <p14:creationId xmlns:p14="http://schemas.microsoft.com/office/powerpoint/2010/main" val="1246081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75E18E-0424-BA92-1118-578E4024A691}"/>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C26AC07B-0D6C-1A14-2BC8-A1DCBCA8A703}"/>
              </a:ext>
            </a:extLst>
          </p:cNvPr>
          <p:cNvSpPr>
            <a:spLocks noGrp="1"/>
          </p:cNvSpPr>
          <p:nvPr>
            <p:ph type="title" idx="4294967295"/>
          </p:nvPr>
        </p:nvSpPr>
        <p:spPr>
          <a:xfrm>
            <a:off x="671757" y="251770"/>
            <a:ext cx="8184662" cy="869079"/>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rmAutofit/>
          </a:bodyPr>
          <a:lstStyle/>
          <a:p>
            <a:pPr marL="0" marR="0" lvl="0" indent="0" algn="l" defTabSz="457200" rtl="0" eaLnBrk="1" fontAlgn="auto" latinLnBrk="0" hangingPunct="1">
              <a:lnSpc>
                <a:spcPct val="90000"/>
              </a:lnSpc>
              <a:spcBef>
                <a:spcPct val="20000"/>
              </a:spcBef>
              <a:spcAft>
                <a:spcPts val="0"/>
              </a:spcAft>
              <a:buClrTx/>
              <a:buSzTx/>
              <a:buFont typeface="Arial"/>
              <a:buNone/>
              <a:tabLst/>
              <a:defRPr/>
            </a:pPr>
            <a:r>
              <a:rPr kumimoji="0" lang="en-US" sz="3000" b="1" i="0" u="none" strike="noStrike" kern="1200" cap="none" spc="0" normalizeH="0" baseline="0" noProof="0" dirty="0">
                <a:ln>
                  <a:noFill/>
                </a:ln>
                <a:solidFill>
                  <a:srgbClr val="4B2E83"/>
                </a:solidFill>
                <a:effectLst/>
                <a:uLnTx/>
                <a:uFillTx/>
                <a:latin typeface="Encode Sans Normal" panose="02000000000000000000" pitchFamily="2" charset="0"/>
                <a:ea typeface="+mn-ea"/>
                <a:cs typeface="Encode Sans Normal Black"/>
              </a:rPr>
              <a:t>HISTORY OF 5-YEAR DEBT CAPACITY</a:t>
            </a:r>
            <a:endParaRPr kumimoji="0" lang="en-US" sz="3000" b="1" i="0" u="none" strike="noStrike" kern="1200" cap="none" spc="0" normalizeH="0" baseline="0" noProof="0" dirty="0">
              <a:ln>
                <a:noFill/>
              </a:ln>
              <a:solidFill>
                <a:srgbClr val="FF0000"/>
              </a:solidFill>
              <a:effectLst/>
              <a:uLnTx/>
              <a:uFillTx/>
              <a:latin typeface="Encode Sans Normal" panose="02000000000000000000" pitchFamily="2" charset="0"/>
              <a:ea typeface="+mn-ea"/>
              <a:cs typeface="Encode Sans Normal Black"/>
            </a:endParaRPr>
          </a:p>
        </p:txBody>
      </p:sp>
      <p:sp>
        <p:nvSpPr>
          <p:cNvPr id="11" name="Text Placeholder 3">
            <a:extLst>
              <a:ext uri="{FF2B5EF4-FFF2-40B4-BE49-F238E27FC236}">
                <a16:creationId xmlns:a16="http://schemas.microsoft.com/office/drawing/2014/main" id="{4A7B2C4D-6AE9-89CF-B971-CB8E2A3AD0A3}"/>
              </a:ext>
            </a:extLst>
          </p:cNvPr>
          <p:cNvSpPr>
            <a:spLocks noGrp="1"/>
          </p:cNvSpPr>
          <p:nvPr>
            <p:ph type="body" sz="quarter" idx="11"/>
          </p:nvPr>
        </p:nvSpPr>
        <p:spPr>
          <a:xfrm>
            <a:off x="608332" y="1236629"/>
            <a:ext cx="8197114" cy="1397393"/>
          </a:xfrm>
        </p:spPr>
        <p:txBody>
          <a:bodyPr/>
          <a:lstStyle/>
          <a:p>
            <a:r>
              <a:rPr lang="en-US" sz="1400" b="0" dirty="0">
                <a:latin typeface="Open Sans Light" panose="020B0306030504020204" pitchFamily="34" charset="0"/>
                <a:ea typeface="Open Sans Light" panose="020B0306030504020204" pitchFamily="34" charset="0"/>
                <a:cs typeface="Open Sans Light" panose="020B0306030504020204" pitchFamily="34" charset="0"/>
              </a:rPr>
              <a:t>Debt capacity is a long-term planning tool that informs the amount of debt incorporated into the Annual Capital Budget</a:t>
            </a:r>
          </a:p>
          <a:p>
            <a:r>
              <a:rPr lang="en-US" sz="1400" b="0" dirty="0">
                <a:latin typeface="Open Sans Light" panose="020B0306030504020204" pitchFamily="34" charset="0"/>
                <a:ea typeface="Open Sans Light" panose="020B0306030504020204" pitchFamily="34" charset="0"/>
                <a:cs typeface="Open Sans Light" panose="020B0306030504020204" pitchFamily="34" charset="0"/>
              </a:rPr>
              <a:t>Following a multi-year period of substantial swings to debt capacity figures, the debt capacity calculation was adjusted (beginning in 2018) to recognize the need for capital planning stability. Rather than eliminate capacity entirely in years of poor operating performance, a “borrow to amount of principal retired” approach was utilized</a:t>
            </a:r>
          </a:p>
        </p:txBody>
      </p:sp>
      <p:pic>
        <p:nvPicPr>
          <p:cNvPr id="4" name="Picture 3" descr="Chart shows the history of 5-year debt capacity from 2018 to 2025. Capacity started at $500 million in 2018 and has slowly increased to $625 million in 2025.">
            <a:extLst>
              <a:ext uri="{FF2B5EF4-FFF2-40B4-BE49-F238E27FC236}">
                <a16:creationId xmlns:a16="http://schemas.microsoft.com/office/drawing/2014/main" id="{4ADDFD67-9208-A241-68D3-9A329EA377C3}"/>
              </a:ext>
            </a:extLst>
          </p:cNvPr>
          <p:cNvPicPr>
            <a:picLocks noChangeAspect="1"/>
          </p:cNvPicPr>
          <p:nvPr/>
        </p:nvPicPr>
        <p:blipFill>
          <a:blip r:embed="rId3"/>
          <a:srcRect l="2292" r="2292"/>
          <a:stretch>
            <a:fillRect/>
          </a:stretch>
        </p:blipFill>
        <p:spPr>
          <a:xfrm>
            <a:off x="209550" y="2711881"/>
            <a:ext cx="8724900" cy="3162157"/>
          </a:xfrm>
          <a:prstGeom prst="rect">
            <a:avLst/>
          </a:prstGeom>
        </p:spPr>
      </p:pic>
      <p:sp>
        <p:nvSpPr>
          <p:cNvPr id="9" name="TextBox 1">
            <a:extLst>
              <a:ext uri="{FF2B5EF4-FFF2-40B4-BE49-F238E27FC236}">
                <a16:creationId xmlns:a16="http://schemas.microsoft.com/office/drawing/2014/main" id="{7F1F22B9-1CD1-D30E-E027-6B3129DE8926}"/>
              </a:ext>
            </a:extLst>
          </p:cNvPr>
          <p:cNvSpPr txBox="1"/>
          <p:nvPr/>
        </p:nvSpPr>
        <p:spPr>
          <a:xfrm>
            <a:off x="209550" y="5918343"/>
            <a:ext cx="8724900" cy="580252"/>
          </a:xfrm>
          <a:prstGeom prst="rect">
            <a:avLst/>
          </a:prstGeom>
        </p:spPr>
        <p:txBody>
          <a:bodyPr wrap="square" rtlCol="0" anchor="t"/>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228600" indent="-228600" defTabSz="457189">
              <a:buFontTx/>
              <a:buAutoNum type="arabicParenBoth"/>
              <a:defRPr/>
            </a:pPr>
            <a:r>
              <a:rPr kumimoji="0" lang="en-US" sz="900" b="0" i="1" u="none" strike="noStrike" kern="1200" cap="none" spc="0" normalizeH="0" baseline="0" noProof="0" dirty="0">
                <a:ln>
                  <a:noFill/>
                </a:ln>
                <a:solidFill>
                  <a:srgbClr val="4B2E83"/>
                </a:solidFill>
                <a:effectLst/>
                <a:uLnTx/>
                <a:uFillTx/>
                <a:latin typeface="Open Sans Light" panose="020B0306030504020204" pitchFamily="34" charset="0"/>
                <a:ea typeface="Open Sans Light" panose="020B0306030504020204" pitchFamily="34" charset="0"/>
                <a:cs typeface="Open Sans Light" panose="020B0306030504020204" pitchFamily="34" charset="0"/>
              </a:rPr>
              <a:t>While current year operating performance informs the analysis, debt capacity is based on projected performance in the 5th year of the forecast</a:t>
            </a:r>
          </a:p>
          <a:p>
            <a:pPr marL="228600" indent="-228600" defTabSz="457189">
              <a:buFontTx/>
              <a:buAutoNum type="arabicParenBoth"/>
              <a:defRPr/>
            </a:pPr>
            <a:r>
              <a:rPr kumimoji="0" lang="en-US" sz="900" b="0" i="1" u="none" strike="noStrike" kern="1200" cap="none" spc="0" normalizeH="0" baseline="0" noProof="0" dirty="0">
                <a:ln>
                  <a:noFill/>
                </a:ln>
                <a:solidFill>
                  <a:srgbClr val="4B2E83"/>
                </a:solidFill>
                <a:effectLst/>
                <a:uLnTx/>
                <a:uFillTx/>
                <a:latin typeface="Open Sans Light" panose="020B0306030504020204" pitchFamily="34" charset="0"/>
                <a:ea typeface="Open Sans Light" panose="020B0306030504020204" pitchFamily="34" charset="0"/>
                <a:cs typeface="Open Sans Light" panose="020B0306030504020204" pitchFamily="34" charset="0"/>
              </a:rPr>
              <a:t>Adjusted operating income, includes State Appropriations</a:t>
            </a:r>
          </a:p>
        </p:txBody>
      </p:sp>
      <p:sp>
        <p:nvSpPr>
          <p:cNvPr id="10" name="TextBox 9">
            <a:extLst>
              <a:ext uri="{FF2B5EF4-FFF2-40B4-BE49-F238E27FC236}">
                <a16:creationId xmlns:a16="http://schemas.microsoft.com/office/drawing/2014/main" id="{0DFE79FB-A4B9-36C7-5F7D-A38F652DBA11}"/>
              </a:ext>
              <a:ext uri="{C183D7F6-B498-43B3-948B-1728B52AA6E4}">
                <adec:decorative xmlns:adec="http://schemas.microsoft.com/office/drawing/2017/decorative" val="1"/>
              </a:ext>
            </a:extLst>
          </p:cNvPr>
          <p:cNvSpPr txBox="1"/>
          <p:nvPr/>
        </p:nvSpPr>
        <p:spPr>
          <a:xfrm>
            <a:off x="5346647" y="5624941"/>
            <a:ext cx="296911" cy="200055"/>
          </a:xfrm>
          <a:prstGeom prst="rect">
            <a:avLst/>
          </a:prstGeom>
          <a:noFill/>
        </p:spPr>
        <p:txBody>
          <a:bodyPr wrap="square" rtlCol="0">
            <a:spAutoFit/>
          </a:bodyPr>
          <a:lstStyle/>
          <a:p>
            <a:r>
              <a:rPr lang="en-US" sz="700" dirty="0">
                <a:solidFill>
                  <a:srgbClr val="595959"/>
                </a:solidFill>
              </a:rPr>
              <a:t>(2)</a:t>
            </a:r>
          </a:p>
        </p:txBody>
      </p:sp>
      <p:sp>
        <p:nvSpPr>
          <p:cNvPr id="16" name="TextBox 15">
            <a:extLst>
              <a:ext uri="{FF2B5EF4-FFF2-40B4-BE49-F238E27FC236}">
                <a16:creationId xmlns:a16="http://schemas.microsoft.com/office/drawing/2014/main" id="{DDF9CA25-C981-8ED9-C917-665509AC8BAC}"/>
              </a:ext>
              <a:ext uri="{C183D7F6-B498-43B3-948B-1728B52AA6E4}">
                <adec:decorative xmlns:adec="http://schemas.microsoft.com/office/drawing/2017/decorative" val="0"/>
              </a:ext>
            </a:extLst>
          </p:cNvPr>
          <p:cNvSpPr txBox="1"/>
          <p:nvPr/>
        </p:nvSpPr>
        <p:spPr>
          <a:xfrm>
            <a:off x="8405397" y="6581001"/>
            <a:ext cx="400049" cy="276999"/>
          </a:xfrm>
          <a:prstGeom prst="rect">
            <a:avLst/>
          </a:prstGeom>
          <a:noFill/>
        </p:spPr>
        <p:txBody>
          <a:bodyPr wrap="square" rtlCol="0">
            <a:spAutoFit/>
          </a:bodyPr>
          <a:lstStyle/>
          <a:p>
            <a:fld id="{63E9E8F3-61EA-45EC-BCD7-8402EE1193E3}" type="slidenum">
              <a:rPr lang="en-US" sz="1200" smtClean="0">
                <a:latin typeface="Open Sans Light" panose="020B0306030504020204" pitchFamily="34" charset="0"/>
                <a:ea typeface="Open Sans Light" panose="020B0306030504020204" pitchFamily="34" charset="0"/>
                <a:cs typeface="Open Sans Light" panose="020B0306030504020204" pitchFamily="34" charset="0"/>
              </a:rPr>
              <a:t>7</a:t>
            </a:fld>
            <a:endParaRPr lang="en-US" sz="1200" dirty="0">
              <a:latin typeface="Open Sans Light" panose="020B0306030504020204" pitchFamily="34" charset="0"/>
              <a:ea typeface="Open Sans Light" panose="020B0306030504020204" pitchFamily="34" charset="0"/>
              <a:cs typeface="Open Sans Light" panose="020B0306030504020204" pitchFamily="34" charset="0"/>
            </a:endParaRPr>
          </a:p>
        </p:txBody>
      </p:sp>
    </p:spTree>
    <p:extLst>
      <p:ext uri="{BB962C8B-B14F-4D97-AF65-F5344CB8AC3E}">
        <p14:creationId xmlns:p14="http://schemas.microsoft.com/office/powerpoint/2010/main" val="8209404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title" idx="4294967295"/>
          </p:nvPr>
        </p:nvSpPr>
        <p:spPr>
          <a:xfrm>
            <a:off x="671757" y="251770"/>
            <a:ext cx="8184662" cy="869079"/>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rmAutofit/>
          </a:bodyPr>
          <a:lstStyle/>
          <a:p>
            <a:pPr marL="0" marR="0" lvl="0" indent="0" algn="l" defTabSz="457200" rtl="0" eaLnBrk="1" fontAlgn="auto" latinLnBrk="0" hangingPunct="1">
              <a:lnSpc>
                <a:spcPct val="90000"/>
              </a:lnSpc>
              <a:spcBef>
                <a:spcPct val="20000"/>
              </a:spcBef>
              <a:spcAft>
                <a:spcPts val="0"/>
              </a:spcAft>
              <a:buClrTx/>
              <a:buSzTx/>
              <a:buFont typeface="Arial"/>
              <a:buNone/>
              <a:tabLst/>
              <a:defRPr/>
            </a:pPr>
            <a:r>
              <a:rPr kumimoji="0" lang="en-US" sz="3000" b="1" i="0" u="none" strike="noStrike" kern="1200" cap="none" spc="0" normalizeH="0" baseline="0" noProof="0" dirty="0">
                <a:ln>
                  <a:noFill/>
                </a:ln>
                <a:solidFill>
                  <a:srgbClr val="4B2E83"/>
                </a:solidFill>
                <a:effectLst/>
                <a:uLnTx/>
                <a:uFillTx/>
                <a:latin typeface="Encode Sans Normal" panose="02000000000000000000" pitchFamily="2" charset="0"/>
                <a:ea typeface="+mn-ea"/>
                <a:cs typeface="Encode Sans Normal Black"/>
              </a:rPr>
              <a:t>5-YEAR DEBT CAPACITY IS $625M</a:t>
            </a:r>
          </a:p>
        </p:txBody>
      </p:sp>
      <p:sp>
        <p:nvSpPr>
          <p:cNvPr id="4" name="Text Placeholder 3"/>
          <p:cNvSpPr>
            <a:spLocks noGrp="1"/>
          </p:cNvSpPr>
          <p:nvPr>
            <p:ph type="body" sz="quarter" idx="12"/>
          </p:nvPr>
        </p:nvSpPr>
        <p:spPr>
          <a:xfrm>
            <a:off x="684210" y="1283582"/>
            <a:ext cx="8335612" cy="622583"/>
          </a:xfrm>
        </p:spPr>
        <p:txBody>
          <a:bodyPr>
            <a:noAutofit/>
          </a:bodyPr>
          <a:lstStyle/>
          <a:p>
            <a:r>
              <a:rPr lang="en-US" sz="2000" dirty="0"/>
              <a:t>FY27 – FY31 recommended debt capacity is unchanged from 2025 at $125 million per year</a:t>
            </a:r>
          </a:p>
        </p:txBody>
      </p:sp>
      <p:sp>
        <p:nvSpPr>
          <p:cNvPr id="9" name="Text Placeholder 8"/>
          <p:cNvSpPr>
            <a:spLocks noGrp="1"/>
          </p:cNvSpPr>
          <p:nvPr>
            <p:ph type="body" sz="quarter" idx="11"/>
          </p:nvPr>
        </p:nvSpPr>
        <p:spPr>
          <a:xfrm>
            <a:off x="684210" y="1862621"/>
            <a:ext cx="7995704" cy="2491664"/>
          </a:xfrm>
        </p:spPr>
        <p:txBody>
          <a:bodyPr/>
          <a:lstStyle/>
          <a:p>
            <a:r>
              <a:rPr lang="en-US" sz="1600" b="0" dirty="0">
                <a:latin typeface="Open Sans Light" panose="020B0604020202020204" charset="0"/>
                <a:ea typeface="Open Sans Light" panose="020B0604020202020204" charset="0"/>
                <a:cs typeface="Open Sans Light" panose="020B0604020202020204" charset="0"/>
              </a:rPr>
              <a:t>Debt capacity is a management </a:t>
            </a:r>
            <a:r>
              <a:rPr lang="en-US" sz="1600" u="sng" dirty="0">
                <a:latin typeface="Open Sans Light" panose="020B0604020202020204" charset="0"/>
                <a:ea typeface="Open Sans Light" panose="020B0604020202020204" charset="0"/>
                <a:cs typeface="Open Sans Light" panose="020B0604020202020204" charset="0"/>
              </a:rPr>
              <a:t>target</a:t>
            </a:r>
            <a:r>
              <a:rPr lang="en-US" sz="1600" b="0" dirty="0">
                <a:latin typeface="Open Sans Light" panose="020B0604020202020204" charset="0"/>
                <a:ea typeface="Open Sans Light" panose="020B0604020202020204" charset="0"/>
                <a:cs typeface="Open Sans Light" panose="020B0604020202020204" charset="0"/>
              </a:rPr>
              <a:t> not an explicit maximum</a:t>
            </a:r>
          </a:p>
          <a:p>
            <a:pPr lvl="1"/>
            <a:r>
              <a:rPr lang="en-US" sz="1600" b="0" dirty="0">
                <a:latin typeface="Open Sans Light" panose="020B0604020202020204" charset="0"/>
                <a:ea typeface="Open Sans Light" panose="020B0604020202020204" charset="0"/>
                <a:cs typeface="Open Sans Light" panose="020B0604020202020204" charset="0"/>
              </a:rPr>
              <a:t>$625 million is roughly equal to the principal retired over the next five years</a:t>
            </a:r>
          </a:p>
          <a:p>
            <a:pPr lvl="1"/>
            <a:r>
              <a:rPr lang="en-US" sz="1600" b="0" dirty="0">
                <a:latin typeface="Open Sans Light" panose="020B0604020202020204" charset="0"/>
                <a:ea typeface="Open Sans Light" panose="020B0604020202020204" charset="0"/>
                <a:cs typeface="Open Sans Light" panose="020B0604020202020204" charset="0"/>
              </a:rPr>
              <a:t>Accelerated borrowing increases pressure on institutional credit ratings</a:t>
            </a:r>
          </a:p>
          <a:p>
            <a:pPr lvl="1"/>
            <a:r>
              <a:rPr lang="en-US" sz="1600" b="0" dirty="0">
                <a:latin typeface="Open Sans Light" panose="020B0604020202020204" charset="0"/>
                <a:ea typeface="Open Sans Light" panose="020B0604020202020204" charset="0"/>
                <a:cs typeface="Open Sans Light" panose="020B0604020202020204" charset="0"/>
              </a:rPr>
              <a:t>While debt capacity is calculated at an institutional level, the ability to pay is measured at the unit level</a:t>
            </a:r>
          </a:p>
          <a:p>
            <a:r>
              <a:rPr lang="en-US" sz="1600" b="0" dirty="0">
                <a:latin typeface="Open Sans Light" panose="020B0604020202020204" charset="0"/>
                <a:ea typeface="Open Sans Light" panose="020B0604020202020204" charset="0"/>
                <a:cs typeface="Open Sans Light" panose="020B0604020202020204" charset="0"/>
              </a:rPr>
              <a:t>Debt capacity may be impacted by other debt-like obligations (e.g. FHCC loan, P3s, and Multi-Media Rights advances)</a:t>
            </a:r>
          </a:p>
          <a:p>
            <a:r>
              <a:rPr lang="en-US" sz="1600" b="0" dirty="0">
                <a:latin typeface="Open Sans Light" panose="020B0604020202020204" charset="0"/>
                <a:ea typeface="Open Sans Light" panose="020B0604020202020204" charset="0"/>
                <a:cs typeface="Open Sans Light" panose="020B0604020202020204" charset="0"/>
              </a:rPr>
              <a:t>Sustained, stable operating performance over multiple years may support increasing debt capacity in the future</a:t>
            </a:r>
          </a:p>
          <a:p>
            <a:pPr marL="457200" lvl="1" indent="0">
              <a:buNone/>
            </a:pPr>
            <a:endParaRPr lang="en-US" sz="1200" b="0" dirty="0">
              <a:latin typeface="Open Sans Light" panose="020B0604020202020204" charset="0"/>
              <a:ea typeface="Open Sans Light" panose="020B0604020202020204" charset="0"/>
              <a:cs typeface="Open Sans Light" panose="020B0604020202020204" charset="0"/>
            </a:endParaRPr>
          </a:p>
        </p:txBody>
      </p:sp>
      <p:sp>
        <p:nvSpPr>
          <p:cNvPr id="8" name="TextBox 7">
            <a:extLst>
              <a:ext uri="{FF2B5EF4-FFF2-40B4-BE49-F238E27FC236}">
                <a16:creationId xmlns:a16="http://schemas.microsoft.com/office/drawing/2014/main" id="{26A135FE-2CB9-238C-968E-BED128C0D1B2}"/>
              </a:ext>
            </a:extLst>
          </p:cNvPr>
          <p:cNvSpPr txBox="1"/>
          <p:nvPr/>
        </p:nvSpPr>
        <p:spPr>
          <a:xfrm>
            <a:off x="2158107" y="4301107"/>
            <a:ext cx="5010586" cy="438582"/>
          </a:xfrm>
          <a:prstGeom prst="rect">
            <a:avLst/>
          </a:prstGeom>
          <a:noFill/>
        </p:spPr>
        <p:txBody>
          <a:bodyPr wrap="square" rtlCol="0">
            <a:spAutoFit/>
          </a:bodyPr>
          <a:lstStyle/>
          <a:p>
            <a:pPr marL="0" marR="0" lvl="0" indent="0" algn="ctr" defTabSz="457200" rtl="0" eaLnBrk="1" fontAlgn="ctr"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000000"/>
                </a:solidFill>
                <a:effectLst/>
                <a:uLnTx/>
                <a:uFillTx/>
                <a:latin typeface="Open Sans Light" panose="020B0306030504020204" pitchFamily="34" charset="0"/>
                <a:ea typeface="+mn-ea"/>
                <a:cs typeface="+mn-cs"/>
              </a:rPr>
              <a:t>Projected Debt Balances FY27-FY31</a:t>
            </a:r>
          </a:p>
          <a:p>
            <a:pPr marL="0" marR="0" lvl="0" indent="0" algn="ctr" defTabSz="457200" rtl="0" eaLnBrk="1" fontAlgn="ctr" latinLnBrk="0" hangingPunct="1">
              <a:lnSpc>
                <a:spcPct val="100000"/>
              </a:lnSpc>
              <a:spcBef>
                <a:spcPts val="0"/>
              </a:spcBef>
              <a:spcAft>
                <a:spcPts val="0"/>
              </a:spcAft>
              <a:buClrTx/>
              <a:buSzTx/>
              <a:buFontTx/>
              <a:buNone/>
              <a:tabLst/>
              <a:defRPr/>
            </a:pPr>
            <a:r>
              <a:rPr kumimoji="0" lang="en-US" sz="1050" b="0" i="1" u="none" strike="noStrike" kern="1200" cap="none" spc="0" normalizeH="0" baseline="0" noProof="0" dirty="0">
                <a:ln>
                  <a:noFill/>
                </a:ln>
                <a:solidFill>
                  <a:srgbClr val="000000"/>
                </a:solidFill>
                <a:effectLst/>
                <a:uLnTx/>
                <a:uFillTx/>
                <a:latin typeface="Open Sans Light" panose="020B0306030504020204" pitchFamily="34" charset="0"/>
                <a:ea typeface="+mn-ea"/>
                <a:cs typeface="+mn-cs"/>
              </a:rPr>
              <a:t>($ in millions)</a:t>
            </a:r>
          </a:p>
        </p:txBody>
      </p:sp>
      <p:graphicFrame>
        <p:nvGraphicFramePr>
          <p:cNvPr id="6" name="Table 5">
            <a:extLst>
              <a:ext uri="{FF2B5EF4-FFF2-40B4-BE49-F238E27FC236}">
                <a16:creationId xmlns:a16="http://schemas.microsoft.com/office/drawing/2014/main" id="{8D08B731-A0F1-BF6E-91C4-F0A55F1BCE65}"/>
              </a:ext>
            </a:extLst>
          </p:cNvPr>
          <p:cNvGraphicFramePr>
            <a:graphicFrameLocks noGrp="1"/>
          </p:cNvGraphicFramePr>
          <p:nvPr>
            <p:extLst>
              <p:ext uri="{D42A27DB-BD31-4B8C-83A1-F6EECF244321}">
                <p14:modId xmlns:p14="http://schemas.microsoft.com/office/powerpoint/2010/main" val="264638714"/>
              </p:ext>
            </p:extLst>
          </p:nvPr>
        </p:nvGraphicFramePr>
        <p:xfrm>
          <a:off x="1120683" y="4706375"/>
          <a:ext cx="7084187" cy="1461531"/>
        </p:xfrm>
        <a:graphic>
          <a:graphicData uri="http://schemas.openxmlformats.org/drawingml/2006/table">
            <a:tbl>
              <a:tblPr firstRow="1"/>
              <a:tblGrid>
                <a:gridCol w="797551">
                  <a:extLst>
                    <a:ext uri="{9D8B030D-6E8A-4147-A177-3AD203B41FA5}">
                      <a16:colId xmlns:a16="http://schemas.microsoft.com/office/drawing/2014/main" val="2172984488"/>
                    </a:ext>
                  </a:extLst>
                </a:gridCol>
                <a:gridCol w="1767124">
                  <a:extLst>
                    <a:ext uri="{9D8B030D-6E8A-4147-A177-3AD203B41FA5}">
                      <a16:colId xmlns:a16="http://schemas.microsoft.com/office/drawing/2014/main" val="4181974181"/>
                    </a:ext>
                  </a:extLst>
                </a:gridCol>
                <a:gridCol w="1251063">
                  <a:extLst>
                    <a:ext uri="{9D8B030D-6E8A-4147-A177-3AD203B41FA5}">
                      <a16:colId xmlns:a16="http://schemas.microsoft.com/office/drawing/2014/main" val="1338398988"/>
                    </a:ext>
                  </a:extLst>
                </a:gridCol>
                <a:gridCol w="1704571">
                  <a:extLst>
                    <a:ext uri="{9D8B030D-6E8A-4147-A177-3AD203B41FA5}">
                      <a16:colId xmlns:a16="http://schemas.microsoft.com/office/drawing/2014/main" val="1507148647"/>
                    </a:ext>
                  </a:extLst>
                </a:gridCol>
                <a:gridCol w="1563878">
                  <a:extLst>
                    <a:ext uri="{9D8B030D-6E8A-4147-A177-3AD203B41FA5}">
                      <a16:colId xmlns:a16="http://schemas.microsoft.com/office/drawing/2014/main" val="2059195175"/>
                    </a:ext>
                  </a:extLst>
                </a:gridCol>
              </a:tblGrid>
              <a:tr h="299349">
                <a:tc>
                  <a:txBody>
                    <a:bodyPr/>
                    <a:lstStyle/>
                    <a:p>
                      <a:pPr algn="ctr" fontAlgn="ctr"/>
                      <a:r>
                        <a:rPr lang="en-US" sz="1000" b="1" i="0" u="none" strike="noStrike" dirty="0">
                          <a:solidFill>
                            <a:srgbClr val="FFFFFF"/>
                          </a:solidFill>
                          <a:effectLst/>
                          <a:latin typeface="Open Sans Light" panose="020B0306030504020204" pitchFamily="34" charset="0"/>
                        </a:rPr>
                        <a:t>Fiscal Year</a:t>
                      </a:r>
                    </a:p>
                  </a:txBody>
                  <a:tcPr marL="0" marR="0" marT="0" marB="0" anchor="ctr">
                    <a:lnL w="12700" cap="flat" cmpd="sng" algn="ctr">
                      <a:solidFill>
                        <a:schemeClr val="tx1"/>
                      </a:solidFill>
                      <a:prstDash val="solid"/>
                      <a:round/>
                      <a:headEnd type="none" w="med" len="med"/>
                      <a:tailEnd type="none" w="med" len="med"/>
                    </a:lnL>
                    <a:lnR>
                      <a:noFill/>
                    </a:lnR>
                    <a:lnT w="6350" cap="flat" cmpd="sng" algn="ctr">
                      <a:noFill/>
                      <a:prstDash val="solid"/>
                      <a:round/>
                      <a:headEnd type="none" w="med" len="med"/>
                      <a:tailEnd type="none" w="med" len="med"/>
                    </a:lnT>
                    <a:lnB>
                      <a:noFill/>
                    </a:lnB>
                    <a:solidFill>
                      <a:srgbClr val="33006F"/>
                    </a:solidFill>
                  </a:tcPr>
                </a:tc>
                <a:tc>
                  <a:txBody>
                    <a:bodyPr/>
                    <a:lstStyle/>
                    <a:p>
                      <a:pPr algn="ctr" fontAlgn="ctr"/>
                      <a:r>
                        <a:rPr lang="en-US" sz="1050" b="1" i="0" u="none" strike="noStrike" dirty="0">
                          <a:solidFill>
                            <a:srgbClr val="FFFFFF"/>
                          </a:solidFill>
                          <a:effectLst/>
                          <a:latin typeface="Open Sans Light" panose="020B0306030504020204" pitchFamily="34" charset="0"/>
                        </a:rPr>
                        <a:t>Beginning Balance</a:t>
                      </a:r>
                    </a:p>
                  </a:txBody>
                  <a:tcPr marL="0" marR="0" marT="0" marB="0" anchor="ctr">
                    <a:lnL>
                      <a:noFill/>
                    </a:lnL>
                    <a:lnR>
                      <a:noFill/>
                    </a:lnR>
                    <a:lnT w="6350" cap="flat" cmpd="sng" algn="ctr">
                      <a:solidFill>
                        <a:srgbClr val="000000"/>
                      </a:solidFill>
                      <a:prstDash val="solid"/>
                      <a:round/>
                      <a:headEnd type="none" w="med" len="med"/>
                      <a:tailEnd type="none" w="med" len="med"/>
                    </a:lnT>
                    <a:lnB>
                      <a:noFill/>
                    </a:lnB>
                    <a:solidFill>
                      <a:srgbClr val="33006F"/>
                    </a:solidFill>
                  </a:tcPr>
                </a:tc>
                <a:tc>
                  <a:txBody>
                    <a:bodyPr/>
                    <a:lstStyle/>
                    <a:p>
                      <a:pPr algn="ctr" fontAlgn="ctr"/>
                      <a:r>
                        <a:rPr lang="en-US" sz="1050" b="1" i="0" u="none" strike="noStrike" dirty="0">
                          <a:solidFill>
                            <a:srgbClr val="FFFFFF"/>
                          </a:solidFill>
                          <a:effectLst/>
                          <a:latin typeface="Open Sans Light" panose="020B0306030504020204" pitchFamily="34" charset="0"/>
                        </a:rPr>
                        <a:t>Debt Retired</a:t>
                      </a:r>
                    </a:p>
                  </a:txBody>
                  <a:tcPr marL="0" marR="0" marT="0" marB="0" anchor="ctr">
                    <a:lnL>
                      <a:noFill/>
                    </a:lnL>
                    <a:lnR>
                      <a:noFill/>
                    </a:lnR>
                    <a:lnT w="6350" cap="flat" cmpd="sng" algn="ctr">
                      <a:solidFill>
                        <a:srgbClr val="000000"/>
                      </a:solidFill>
                      <a:prstDash val="solid"/>
                      <a:round/>
                      <a:headEnd type="none" w="med" len="med"/>
                      <a:tailEnd type="none" w="med" len="med"/>
                    </a:lnT>
                    <a:lnB>
                      <a:noFill/>
                    </a:lnB>
                    <a:solidFill>
                      <a:srgbClr val="33006F"/>
                    </a:solidFill>
                  </a:tcPr>
                </a:tc>
                <a:tc>
                  <a:txBody>
                    <a:bodyPr/>
                    <a:lstStyle/>
                    <a:p>
                      <a:pPr algn="ctr" fontAlgn="ctr"/>
                      <a:r>
                        <a:rPr lang="en-US" sz="1050" b="1" i="0" u="none" strike="noStrike" dirty="0">
                          <a:solidFill>
                            <a:srgbClr val="FFFFFF"/>
                          </a:solidFill>
                          <a:effectLst/>
                          <a:latin typeface="Open Sans Light" panose="020B0306030504020204" pitchFamily="34" charset="0"/>
                        </a:rPr>
                        <a:t>Annual Debt Capacity</a:t>
                      </a:r>
                      <a:endParaRPr lang="en-US" sz="1050" b="1" i="0" u="none" strike="noStrike" baseline="30000" dirty="0">
                        <a:solidFill>
                          <a:srgbClr val="FFFFFF"/>
                        </a:solidFill>
                        <a:effectLst/>
                        <a:latin typeface="Open Sans Light" panose="020B0306030504020204" pitchFamily="34" charset="0"/>
                      </a:endParaRPr>
                    </a:p>
                  </a:txBody>
                  <a:tcPr marL="0" marR="0" marT="0" marB="0" anchor="ctr">
                    <a:lnL>
                      <a:noFill/>
                    </a:lnL>
                    <a:lnR>
                      <a:noFill/>
                    </a:lnR>
                    <a:lnT w="6350" cap="flat" cmpd="sng" algn="ctr">
                      <a:solidFill>
                        <a:srgbClr val="000000"/>
                      </a:solidFill>
                      <a:prstDash val="solid"/>
                      <a:round/>
                      <a:headEnd type="none" w="med" len="med"/>
                      <a:tailEnd type="none" w="med" len="med"/>
                    </a:lnT>
                    <a:lnB>
                      <a:noFill/>
                    </a:lnB>
                    <a:solidFill>
                      <a:srgbClr val="33006F"/>
                    </a:solidFill>
                  </a:tcPr>
                </a:tc>
                <a:tc>
                  <a:txBody>
                    <a:bodyPr/>
                    <a:lstStyle/>
                    <a:p>
                      <a:pPr algn="ctr" fontAlgn="ctr"/>
                      <a:r>
                        <a:rPr lang="en-US" sz="1050" b="1" i="0" u="none" strike="noStrike" dirty="0">
                          <a:solidFill>
                            <a:srgbClr val="FFFFFF"/>
                          </a:solidFill>
                          <a:effectLst/>
                          <a:latin typeface="Open Sans Light" panose="020B0306030504020204" pitchFamily="34" charset="0"/>
                        </a:rPr>
                        <a:t>Ending Balance</a:t>
                      </a:r>
                    </a:p>
                  </a:txBody>
                  <a:tcPr marL="0" marR="0" marT="0" marB="0" anchor="ctr">
                    <a:lnL>
                      <a:noFill/>
                    </a:lnL>
                    <a:lnR w="6350" cap="flat" cmpd="sng" algn="ctr">
                      <a:solidFill>
                        <a:srgbClr val="000000"/>
                      </a:solidFill>
                      <a:prstDash val="solid"/>
                      <a:round/>
                      <a:headEnd type="none" w="med" len="med"/>
                      <a:tailEnd type="none" w="med" len="med"/>
                    </a:lnR>
                    <a:lnB>
                      <a:noFill/>
                    </a:lnB>
                    <a:solidFill>
                      <a:srgbClr val="33006F"/>
                    </a:solidFill>
                  </a:tcPr>
                </a:tc>
                <a:extLst>
                  <a:ext uri="{0D108BD9-81ED-4DB2-BD59-A6C34878D82A}">
                    <a16:rowId xmlns:a16="http://schemas.microsoft.com/office/drawing/2014/main" val="2158039231"/>
                  </a:ext>
                </a:extLst>
              </a:tr>
              <a:tr h="193697">
                <a:tc>
                  <a:txBody>
                    <a:bodyPr/>
                    <a:lstStyle/>
                    <a:p>
                      <a:pPr algn="ctr" fontAlgn="ctr"/>
                      <a:r>
                        <a:rPr lang="en-US" sz="1000" b="0" i="0" u="none" strike="noStrike" dirty="0">
                          <a:solidFill>
                            <a:srgbClr val="000000"/>
                          </a:solidFill>
                          <a:effectLst/>
                          <a:latin typeface="Open Sans Light" panose="020B0306030504020204" pitchFamily="34" charset="0"/>
                        </a:rPr>
                        <a:t>FY27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1050" b="0" i="0" u="none" strike="noStrike" dirty="0">
                          <a:solidFill>
                            <a:srgbClr val="000000"/>
                          </a:solidFill>
                          <a:effectLst/>
                          <a:latin typeface="Open Sans Light" panose="020B0306030504020204" pitchFamily="34" charset="0"/>
                        </a:rPr>
                        <a:t>2,377</a:t>
                      </a:r>
                    </a:p>
                  </a:txBody>
                  <a:tcPr marL="0" marR="0" marT="0"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1050" b="0" i="0" u="none" strike="noStrike" dirty="0">
                          <a:solidFill>
                            <a:srgbClr val="000000"/>
                          </a:solidFill>
                          <a:effectLst/>
                          <a:latin typeface="Open Sans Light" panose="020B0306030504020204" pitchFamily="34" charset="0"/>
                        </a:rPr>
                        <a:t>124</a:t>
                      </a:r>
                    </a:p>
                  </a:txBody>
                  <a:tcPr marL="0" marR="0" marT="0" marB="0" anchor="ctr">
                    <a:lnL>
                      <a:noFill/>
                    </a:lnL>
                    <a:lnR>
                      <a:noFill/>
                    </a:lnR>
                    <a:lnT>
                      <a:noFill/>
                    </a:lnT>
                    <a:lnB>
                      <a:noFill/>
                    </a:lnB>
                  </a:tcPr>
                </a:tc>
                <a:tc>
                  <a:txBody>
                    <a:bodyPr/>
                    <a:lstStyle/>
                    <a:p>
                      <a:pPr algn="ctr" fontAlgn="ctr"/>
                      <a:r>
                        <a:rPr lang="en-US" sz="1050" b="0" i="0" u="none" strike="noStrike" dirty="0">
                          <a:solidFill>
                            <a:srgbClr val="000000"/>
                          </a:solidFill>
                          <a:effectLst/>
                          <a:latin typeface="Open Sans Light" panose="020B0306030504020204" pitchFamily="34" charset="0"/>
                        </a:rPr>
                        <a:t>125</a:t>
                      </a:r>
                    </a:p>
                  </a:txBody>
                  <a:tcPr marL="0" marR="0" marT="0" marB="0" anchor="ctr">
                    <a:lnL>
                      <a:noFill/>
                    </a:lnL>
                    <a:lnR>
                      <a:noFill/>
                    </a:lnR>
                    <a:lnT>
                      <a:noFill/>
                    </a:lnT>
                    <a:lnB>
                      <a:noFill/>
                    </a:lnB>
                  </a:tcPr>
                </a:tc>
                <a:tc>
                  <a:txBody>
                    <a:bodyPr/>
                    <a:lstStyle/>
                    <a:p>
                      <a:pPr algn="ctr" fontAlgn="ctr"/>
                      <a:r>
                        <a:rPr lang="en-US" sz="1050" b="0" i="0" u="none" strike="noStrike" dirty="0">
                          <a:solidFill>
                            <a:srgbClr val="000000"/>
                          </a:solidFill>
                          <a:effectLst/>
                          <a:latin typeface="Open Sans Light" panose="020B0306030504020204" pitchFamily="34" charset="0"/>
                        </a:rPr>
                        <a:t>2,379</a:t>
                      </a:r>
                    </a:p>
                  </a:txBody>
                  <a:tcPr marL="0" marR="0" marT="0" marB="0" anchor="ctr">
                    <a:lnL>
                      <a:noFill/>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985007425"/>
                  </a:ext>
                </a:extLst>
              </a:tr>
              <a:tr h="193697">
                <a:tc>
                  <a:txBody>
                    <a:bodyPr/>
                    <a:lstStyle/>
                    <a:p>
                      <a:pPr algn="ctr" fontAlgn="ctr"/>
                      <a:r>
                        <a:rPr lang="en-US" sz="1000" b="0" i="0" u="none" strike="noStrike" dirty="0">
                          <a:solidFill>
                            <a:srgbClr val="000000"/>
                          </a:solidFill>
                          <a:effectLst/>
                          <a:latin typeface="Open Sans Light" panose="020B0306030504020204" pitchFamily="34" charset="0"/>
                        </a:rPr>
                        <a:t>FY28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1050" b="0" i="0" u="none" strike="noStrike" dirty="0">
                          <a:solidFill>
                            <a:srgbClr val="000000"/>
                          </a:solidFill>
                          <a:effectLst/>
                          <a:latin typeface="Open Sans Light" panose="020B0306030504020204" pitchFamily="34" charset="0"/>
                        </a:rPr>
                        <a:t>2,379</a:t>
                      </a:r>
                    </a:p>
                  </a:txBody>
                  <a:tcPr marL="0" marR="0" marT="0"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1050" b="0" i="0" u="none" strike="noStrike" dirty="0">
                          <a:solidFill>
                            <a:srgbClr val="000000"/>
                          </a:solidFill>
                          <a:effectLst/>
                          <a:latin typeface="Open Sans Light" panose="020B0306030504020204" pitchFamily="34" charset="0"/>
                        </a:rPr>
                        <a:t>141</a:t>
                      </a:r>
                    </a:p>
                  </a:txBody>
                  <a:tcPr marL="0" marR="0" marT="0" marB="0" anchor="ctr">
                    <a:lnL>
                      <a:noFill/>
                    </a:lnL>
                    <a:lnR>
                      <a:noFill/>
                    </a:lnR>
                    <a:lnT>
                      <a:noFill/>
                    </a:lnT>
                    <a:lnB>
                      <a:noFill/>
                    </a:lnB>
                  </a:tcPr>
                </a:tc>
                <a:tc>
                  <a:txBody>
                    <a:bodyPr/>
                    <a:lstStyle/>
                    <a:p>
                      <a:pPr algn="ctr" fontAlgn="ctr"/>
                      <a:r>
                        <a:rPr lang="en-US" sz="1050" b="0" i="0" u="none" strike="noStrike" dirty="0">
                          <a:solidFill>
                            <a:srgbClr val="000000"/>
                          </a:solidFill>
                          <a:effectLst/>
                          <a:latin typeface="Open Sans Light" panose="020B0306030504020204" pitchFamily="34" charset="0"/>
                        </a:rPr>
                        <a:t>125</a:t>
                      </a:r>
                    </a:p>
                  </a:txBody>
                  <a:tcPr marL="0" marR="0" marT="0" marB="0" anchor="ctr">
                    <a:lnL>
                      <a:noFill/>
                    </a:lnL>
                    <a:lnR>
                      <a:noFill/>
                    </a:lnR>
                    <a:lnT>
                      <a:noFill/>
                    </a:lnT>
                    <a:lnB>
                      <a:noFill/>
                    </a:lnB>
                  </a:tcPr>
                </a:tc>
                <a:tc>
                  <a:txBody>
                    <a:bodyPr/>
                    <a:lstStyle/>
                    <a:p>
                      <a:pPr algn="ctr" fontAlgn="ctr"/>
                      <a:r>
                        <a:rPr lang="en-US" sz="1050" b="0" i="0" u="none" strike="noStrike" dirty="0">
                          <a:solidFill>
                            <a:srgbClr val="000000"/>
                          </a:solidFill>
                          <a:effectLst/>
                          <a:latin typeface="Open Sans Light" panose="020B0306030504020204" pitchFamily="34" charset="0"/>
                        </a:rPr>
                        <a:t>2,362</a:t>
                      </a:r>
                    </a:p>
                  </a:txBody>
                  <a:tcPr marL="0" marR="0" marT="0" marB="0" anchor="ctr">
                    <a:lnL>
                      <a:noFill/>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920832843"/>
                  </a:ext>
                </a:extLst>
              </a:tr>
              <a:tr h="193697">
                <a:tc>
                  <a:txBody>
                    <a:bodyPr/>
                    <a:lstStyle/>
                    <a:p>
                      <a:pPr algn="ctr" fontAlgn="ctr"/>
                      <a:r>
                        <a:rPr lang="en-US" sz="1000" b="0" i="0" u="none" strike="noStrike" dirty="0">
                          <a:solidFill>
                            <a:srgbClr val="000000"/>
                          </a:solidFill>
                          <a:effectLst/>
                          <a:latin typeface="Open Sans Light" panose="020B0306030504020204" pitchFamily="34" charset="0"/>
                        </a:rPr>
                        <a:t>FY29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1050" b="0" i="0" u="none" strike="noStrike" dirty="0">
                          <a:solidFill>
                            <a:srgbClr val="000000"/>
                          </a:solidFill>
                          <a:effectLst/>
                          <a:latin typeface="Open Sans Light" panose="020B0306030504020204" pitchFamily="34" charset="0"/>
                        </a:rPr>
                        <a:t>2,362</a:t>
                      </a:r>
                    </a:p>
                  </a:txBody>
                  <a:tcPr marL="0" marR="0" marT="0"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1050" b="0" i="0" u="none" strike="noStrike" dirty="0">
                          <a:solidFill>
                            <a:srgbClr val="000000"/>
                          </a:solidFill>
                          <a:effectLst/>
                          <a:latin typeface="Open Sans Light" panose="020B0306030504020204" pitchFamily="34" charset="0"/>
                        </a:rPr>
                        <a:t>134</a:t>
                      </a:r>
                    </a:p>
                  </a:txBody>
                  <a:tcPr marL="0" marR="0" marT="0" marB="0" anchor="ctr">
                    <a:lnL>
                      <a:noFill/>
                    </a:lnL>
                    <a:lnR>
                      <a:noFill/>
                    </a:lnR>
                    <a:lnT>
                      <a:noFill/>
                    </a:lnT>
                    <a:lnB>
                      <a:noFill/>
                    </a:lnB>
                  </a:tcPr>
                </a:tc>
                <a:tc>
                  <a:txBody>
                    <a:bodyPr/>
                    <a:lstStyle/>
                    <a:p>
                      <a:pPr algn="ctr" fontAlgn="ctr"/>
                      <a:r>
                        <a:rPr lang="en-US" sz="1050" b="0" i="0" u="none" strike="noStrike" dirty="0">
                          <a:solidFill>
                            <a:srgbClr val="000000"/>
                          </a:solidFill>
                          <a:effectLst/>
                          <a:latin typeface="Open Sans Light" panose="020B0306030504020204" pitchFamily="34" charset="0"/>
                        </a:rPr>
                        <a:t>125</a:t>
                      </a:r>
                    </a:p>
                  </a:txBody>
                  <a:tcPr marL="0" marR="0" marT="0" marB="0" anchor="ctr">
                    <a:lnL>
                      <a:noFill/>
                    </a:lnL>
                    <a:lnR>
                      <a:noFill/>
                    </a:lnR>
                    <a:lnT>
                      <a:noFill/>
                    </a:lnT>
                    <a:lnB>
                      <a:noFill/>
                    </a:lnB>
                  </a:tcPr>
                </a:tc>
                <a:tc>
                  <a:txBody>
                    <a:bodyPr/>
                    <a:lstStyle/>
                    <a:p>
                      <a:pPr algn="ctr" fontAlgn="ctr"/>
                      <a:r>
                        <a:rPr lang="en-US" sz="1050" b="0" i="0" u="none" strike="noStrike" dirty="0">
                          <a:solidFill>
                            <a:srgbClr val="000000"/>
                          </a:solidFill>
                          <a:effectLst/>
                          <a:latin typeface="Open Sans Light" panose="020B0306030504020204" pitchFamily="34" charset="0"/>
                        </a:rPr>
                        <a:t>2,353</a:t>
                      </a:r>
                    </a:p>
                  </a:txBody>
                  <a:tcPr marL="0" marR="0" marT="0" marB="0" anchor="ctr">
                    <a:lnL>
                      <a:noFill/>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870167501"/>
                  </a:ext>
                </a:extLst>
              </a:tr>
              <a:tr h="193697">
                <a:tc>
                  <a:txBody>
                    <a:bodyPr/>
                    <a:lstStyle/>
                    <a:p>
                      <a:pPr algn="ctr" fontAlgn="ctr"/>
                      <a:r>
                        <a:rPr lang="en-US" sz="1000" b="0" i="0" u="none" strike="noStrike" dirty="0">
                          <a:solidFill>
                            <a:srgbClr val="000000"/>
                          </a:solidFill>
                          <a:effectLst/>
                          <a:latin typeface="Open Sans Light" panose="020B0306030504020204" pitchFamily="34" charset="0"/>
                        </a:rPr>
                        <a:t>FY30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1050" b="0" i="0" u="none" strike="noStrike" dirty="0">
                          <a:solidFill>
                            <a:srgbClr val="000000"/>
                          </a:solidFill>
                          <a:effectLst/>
                          <a:latin typeface="Open Sans Light" panose="020B0306030504020204" pitchFamily="34" charset="0"/>
                        </a:rPr>
                        <a:t>2,353</a:t>
                      </a:r>
                    </a:p>
                  </a:txBody>
                  <a:tcPr marL="0" marR="0" marT="0"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1050" b="0" i="0" u="none" strike="noStrike" dirty="0">
                          <a:solidFill>
                            <a:srgbClr val="000000"/>
                          </a:solidFill>
                          <a:effectLst/>
                          <a:latin typeface="Open Sans Light" panose="020B0306030504020204" pitchFamily="34" charset="0"/>
                        </a:rPr>
                        <a:t>136</a:t>
                      </a:r>
                    </a:p>
                  </a:txBody>
                  <a:tcPr marL="0" marR="0" marT="0" marB="0" anchor="ctr">
                    <a:lnL>
                      <a:noFill/>
                    </a:lnL>
                    <a:lnR>
                      <a:noFill/>
                    </a:lnR>
                    <a:lnT>
                      <a:noFill/>
                    </a:lnT>
                    <a:lnB>
                      <a:noFill/>
                    </a:lnB>
                  </a:tcPr>
                </a:tc>
                <a:tc>
                  <a:txBody>
                    <a:bodyPr/>
                    <a:lstStyle/>
                    <a:p>
                      <a:pPr algn="ctr" fontAlgn="ctr"/>
                      <a:r>
                        <a:rPr lang="en-US" sz="1050" b="0" i="0" u="none" strike="noStrike" dirty="0">
                          <a:solidFill>
                            <a:srgbClr val="000000"/>
                          </a:solidFill>
                          <a:effectLst/>
                          <a:latin typeface="Open Sans Light" panose="020B0306030504020204" pitchFamily="34" charset="0"/>
                        </a:rPr>
                        <a:t>125</a:t>
                      </a:r>
                    </a:p>
                  </a:txBody>
                  <a:tcPr marL="0" marR="0" marT="0" marB="0" anchor="ctr">
                    <a:lnL>
                      <a:noFill/>
                    </a:lnL>
                    <a:lnR>
                      <a:noFill/>
                    </a:lnR>
                    <a:lnT>
                      <a:noFill/>
                    </a:lnT>
                    <a:lnB>
                      <a:noFill/>
                    </a:lnB>
                  </a:tcPr>
                </a:tc>
                <a:tc>
                  <a:txBody>
                    <a:bodyPr/>
                    <a:lstStyle/>
                    <a:p>
                      <a:pPr algn="ctr" fontAlgn="ctr"/>
                      <a:r>
                        <a:rPr lang="en-US" sz="1050" b="0" i="0" u="none" strike="noStrike" dirty="0">
                          <a:solidFill>
                            <a:srgbClr val="000000"/>
                          </a:solidFill>
                          <a:effectLst/>
                          <a:latin typeface="Open Sans Light" panose="020B0306030504020204" pitchFamily="34" charset="0"/>
                        </a:rPr>
                        <a:t>2,342</a:t>
                      </a:r>
                    </a:p>
                  </a:txBody>
                  <a:tcPr marL="0" marR="0" marT="0" marB="0" anchor="ctr">
                    <a:lnL>
                      <a:noFill/>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417409222"/>
                  </a:ext>
                </a:extLst>
              </a:tr>
              <a:tr h="193697">
                <a:tc>
                  <a:txBody>
                    <a:bodyPr/>
                    <a:lstStyle/>
                    <a:p>
                      <a:pPr algn="ctr" fontAlgn="ctr"/>
                      <a:r>
                        <a:rPr lang="en-US" sz="1000" b="0" i="0" u="none" strike="noStrike" dirty="0">
                          <a:solidFill>
                            <a:srgbClr val="000000"/>
                          </a:solidFill>
                          <a:effectLst/>
                          <a:latin typeface="Open Sans Light" panose="020B0306030504020204" pitchFamily="34" charset="0"/>
                        </a:rPr>
                        <a:t>FY31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1050" b="0" i="0" u="none" strike="noStrike" dirty="0">
                          <a:solidFill>
                            <a:srgbClr val="000000"/>
                          </a:solidFill>
                          <a:effectLst/>
                          <a:latin typeface="Open Sans Light" panose="020B0306030504020204" pitchFamily="34" charset="0"/>
                        </a:rPr>
                        <a:t>2,342</a:t>
                      </a:r>
                    </a:p>
                  </a:txBody>
                  <a:tcPr marL="0" marR="0" marT="0" marB="0" anchor="ctr">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ctr" fontAlgn="ctr"/>
                      <a:r>
                        <a:rPr lang="en-US" sz="1050" b="0" i="0" u="none" strike="noStrike" dirty="0">
                          <a:solidFill>
                            <a:srgbClr val="000000"/>
                          </a:solidFill>
                          <a:effectLst/>
                          <a:latin typeface="Open Sans Light" panose="020B0306030504020204" pitchFamily="34" charset="0"/>
                        </a:rPr>
                        <a:t>138</a:t>
                      </a:r>
                    </a:p>
                  </a:txBody>
                  <a:tcPr marL="0" marR="0" marT="0"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ctr"/>
                      <a:r>
                        <a:rPr lang="en-US" sz="1050" b="0" i="0" u="none" strike="noStrike" dirty="0">
                          <a:solidFill>
                            <a:srgbClr val="000000"/>
                          </a:solidFill>
                          <a:effectLst/>
                          <a:latin typeface="Open Sans Light" panose="020B0306030504020204" pitchFamily="34" charset="0"/>
                        </a:rPr>
                        <a:t>125</a:t>
                      </a:r>
                    </a:p>
                  </a:txBody>
                  <a:tcPr marL="0" marR="0" marT="0"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ctr"/>
                      <a:r>
                        <a:rPr lang="en-US" sz="1050" b="0" i="0" u="none" strike="noStrike" dirty="0">
                          <a:solidFill>
                            <a:srgbClr val="000000"/>
                          </a:solidFill>
                          <a:effectLst/>
                          <a:latin typeface="Open Sans Light" panose="020B0306030504020204" pitchFamily="34" charset="0"/>
                        </a:rPr>
                        <a:t>2,329</a:t>
                      </a:r>
                    </a:p>
                  </a:txBody>
                  <a:tcPr marL="0" marR="0" marT="0"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5754036"/>
                  </a:ext>
                </a:extLst>
              </a:tr>
              <a:tr h="193697">
                <a:tc>
                  <a:txBody>
                    <a:bodyPr/>
                    <a:lstStyle/>
                    <a:p>
                      <a:pPr algn="ctr" fontAlgn="ctr"/>
                      <a:r>
                        <a:rPr lang="en-US" sz="1000" b="1" i="0" u="none" strike="noStrike" dirty="0">
                          <a:solidFill>
                            <a:srgbClr val="000000"/>
                          </a:solidFill>
                          <a:effectLst/>
                          <a:latin typeface="Open Sans Light" panose="020B0306030504020204" pitchFamily="34" charset="0"/>
                        </a:rPr>
                        <a:t>Totals </a:t>
                      </a:r>
                      <a:r>
                        <a:rPr lang="en-US" sz="1000" b="1" i="0" u="none" strike="noStrike" baseline="30000" dirty="0">
                          <a:solidFill>
                            <a:srgbClr val="000000"/>
                          </a:solidFill>
                          <a:effectLst/>
                          <a:latin typeface="Open Sans Light" panose="020B0306030504020204" pitchFamily="34" charset="0"/>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50" b="1" i="0" u="none" strike="noStrike" dirty="0">
                          <a:solidFill>
                            <a:srgbClr val="000000"/>
                          </a:solidFill>
                          <a:effectLst/>
                          <a:latin typeface="Open Sans Light" panose="020B0306030504020204" pitchFamily="34" charset="0"/>
                        </a:rPr>
                        <a:t> </a:t>
                      </a:r>
                    </a:p>
                  </a:txBody>
                  <a:tcPr marL="0" marR="0" marT="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50" b="1" i="0" u="none" strike="noStrike" dirty="0">
                          <a:solidFill>
                            <a:srgbClr val="000000"/>
                          </a:solidFill>
                          <a:effectLst/>
                          <a:latin typeface="Open Sans Light" panose="020B0306030504020204" pitchFamily="34" charset="0"/>
                        </a:rPr>
                        <a:t>673 </a:t>
                      </a:r>
                    </a:p>
                  </a:txBody>
                  <a:tcPr marL="0" marR="0" marT="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50" b="1" i="0" u="none" strike="noStrike" dirty="0">
                          <a:solidFill>
                            <a:srgbClr val="000000"/>
                          </a:solidFill>
                          <a:effectLst/>
                          <a:latin typeface="Open Sans Light" panose="020B0306030504020204" pitchFamily="34" charset="0"/>
                        </a:rPr>
                        <a:t>  625 </a:t>
                      </a:r>
                      <a:r>
                        <a:rPr lang="en-US" sz="1050" b="1" i="0" u="none" strike="noStrike" baseline="30000" dirty="0">
                          <a:solidFill>
                            <a:srgbClr val="000000"/>
                          </a:solidFill>
                          <a:effectLst/>
                          <a:latin typeface="Open Sans Light" panose="020B0306030504020204" pitchFamily="34" charset="0"/>
                        </a:rPr>
                        <a:t>(2)</a:t>
                      </a:r>
                    </a:p>
                  </a:txBody>
                  <a:tcPr marL="0" marR="0" marT="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50" b="1" i="0" u="none" strike="noStrike" dirty="0">
                          <a:solidFill>
                            <a:srgbClr val="000000"/>
                          </a:solidFill>
                          <a:effectLst/>
                          <a:latin typeface="Open Sans Light" panose="020B0306030504020204" pitchFamily="34" charset="0"/>
                        </a:rPr>
                        <a:t> </a:t>
                      </a:r>
                    </a:p>
                  </a:txBody>
                  <a:tcPr marL="0" marR="0" marT="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77642358"/>
                  </a:ext>
                </a:extLst>
              </a:tr>
            </a:tbl>
          </a:graphicData>
        </a:graphic>
      </p:graphicFrame>
      <p:sp>
        <p:nvSpPr>
          <p:cNvPr id="19" name="Plus 11">
            <a:extLst>
              <a:ext uri="{FF2B5EF4-FFF2-40B4-BE49-F238E27FC236}">
                <a16:creationId xmlns:a16="http://schemas.microsoft.com/office/drawing/2014/main" id="{F21A4460-4332-4576-A67F-225BB485F163}"/>
              </a:ext>
              <a:ext uri="{C183D7F6-B498-43B3-948B-1728B52AA6E4}">
                <adec:decorative xmlns:adec="http://schemas.microsoft.com/office/drawing/2017/decorative" val="1"/>
              </a:ext>
            </a:extLst>
          </p:cNvPr>
          <p:cNvSpPr/>
          <p:nvPr/>
        </p:nvSpPr>
        <p:spPr>
          <a:xfrm>
            <a:off x="4791338" y="4742845"/>
            <a:ext cx="230588" cy="241561"/>
          </a:xfrm>
          <a:prstGeom prst="mathPlus">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2" name="Equal 14">
            <a:extLst>
              <a:ext uri="{FF2B5EF4-FFF2-40B4-BE49-F238E27FC236}">
                <a16:creationId xmlns:a16="http://schemas.microsoft.com/office/drawing/2014/main" id="{842D35DC-B913-4683-8F98-CD68CC12E2DB}"/>
              </a:ext>
              <a:ext uri="{C183D7F6-B498-43B3-948B-1728B52AA6E4}">
                <adec:decorative xmlns:adec="http://schemas.microsoft.com/office/drawing/2017/decorative" val="1"/>
              </a:ext>
            </a:extLst>
          </p:cNvPr>
          <p:cNvSpPr/>
          <p:nvPr/>
        </p:nvSpPr>
        <p:spPr>
          <a:xfrm>
            <a:off x="6597208" y="4747311"/>
            <a:ext cx="251119" cy="241561"/>
          </a:xfrm>
          <a:prstGeom prst="mathEqual">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3" name="Minus Sign 22">
            <a:extLst>
              <a:ext uri="{FF2B5EF4-FFF2-40B4-BE49-F238E27FC236}">
                <a16:creationId xmlns:a16="http://schemas.microsoft.com/office/drawing/2014/main" id="{C736D898-756F-4B57-8FD5-0851684F161E}"/>
              </a:ext>
              <a:ext uri="{C183D7F6-B498-43B3-948B-1728B52AA6E4}">
                <adec:decorative xmlns:adec="http://schemas.microsoft.com/office/drawing/2017/decorative" val="1"/>
              </a:ext>
            </a:extLst>
          </p:cNvPr>
          <p:cNvSpPr/>
          <p:nvPr/>
        </p:nvSpPr>
        <p:spPr>
          <a:xfrm>
            <a:off x="3541903" y="4741049"/>
            <a:ext cx="230588" cy="226099"/>
          </a:xfrm>
          <a:prstGeom prst="mathMinus">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 name="TextBox 1">
            <a:extLst>
              <a:ext uri="{FF2B5EF4-FFF2-40B4-BE49-F238E27FC236}">
                <a16:creationId xmlns:a16="http://schemas.microsoft.com/office/drawing/2014/main" id="{373699E9-4A00-963E-40C6-3D898126F480}"/>
              </a:ext>
            </a:extLst>
          </p:cNvPr>
          <p:cNvSpPr txBox="1"/>
          <p:nvPr/>
        </p:nvSpPr>
        <p:spPr>
          <a:xfrm>
            <a:off x="1120682" y="6170758"/>
            <a:ext cx="7084187" cy="460898"/>
          </a:xfrm>
          <a:prstGeom prst="rect">
            <a:avLst/>
          </a:prstGeom>
        </p:spPr>
        <p:txBody>
          <a:bodyPr wrap="square" numCol="1" spcCol="91440" rtlCol="0" anchor="t"/>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228600" indent="-228600" defTabSz="457189">
              <a:buFontTx/>
              <a:buAutoNum type="arabicParenBoth"/>
              <a:defRPr/>
            </a:pPr>
            <a:r>
              <a:rPr lang="en-US" sz="900" i="1" dirty="0">
                <a:solidFill>
                  <a:srgbClr val="4B2E83"/>
                </a:solidFill>
                <a:latin typeface="Open Sans Light" panose="020B0306030504020204" pitchFamily="34" charset="0"/>
                <a:ea typeface="Open Sans Light" panose="020B0306030504020204" pitchFamily="34" charset="0"/>
                <a:cs typeface="Open Sans Light" panose="020B0306030504020204" pitchFamily="34" charset="0"/>
              </a:rPr>
              <a:t>Totals may not foot due to rounding</a:t>
            </a:r>
          </a:p>
          <a:p>
            <a:pPr marL="228600" indent="-228600" defTabSz="457189">
              <a:buFontTx/>
              <a:buAutoNum type="arabicParenBoth"/>
              <a:defRPr/>
            </a:pPr>
            <a:r>
              <a:rPr lang="en-US" sz="900" i="1" dirty="0">
                <a:solidFill>
                  <a:schemeClr val="dk1"/>
                </a:solidFill>
                <a:latin typeface="Open Sans Light" panose="020B0306030504020204" pitchFamily="34" charset="0"/>
                <a:ea typeface="Open Sans Light" panose="020B0306030504020204" pitchFamily="34" charset="0"/>
                <a:cs typeface="Open Sans Light" panose="020B0306030504020204" pitchFamily="34" charset="0"/>
              </a:rPr>
              <a:t>Includes approved debt for UW Medicine and preliminary Annual Capital Budget estimate</a:t>
            </a:r>
            <a:endParaRPr lang="en-US" sz="900" i="1" dirty="0">
              <a:solidFill>
                <a:srgbClr val="4B2E83"/>
              </a:solidFill>
              <a:latin typeface="Open Sans Light" panose="020B0306030504020204" pitchFamily="34" charset="0"/>
              <a:ea typeface="Open Sans Light" panose="020B0306030504020204" pitchFamily="34" charset="0"/>
              <a:cs typeface="Open Sans Light" panose="020B0306030504020204" pitchFamily="34" charset="0"/>
            </a:endParaRPr>
          </a:p>
        </p:txBody>
      </p:sp>
      <p:sp>
        <p:nvSpPr>
          <p:cNvPr id="16" name="TextBox 15">
            <a:extLst>
              <a:ext uri="{FF2B5EF4-FFF2-40B4-BE49-F238E27FC236}">
                <a16:creationId xmlns:a16="http://schemas.microsoft.com/office/drawing/2014/main" id="{CAAF2E05-970B-4D02-A31A-D52C01AADA06}"/>
              </a:ext>
              <a:ext uri="{C183D7F6-B498-43B3-948B-1728B52AA6E4}">
                <adec:decorative xmlns:adec="http://schemas.microsoft.com/office/drawing/2017/decorative" val="0"/>
              </a:ext>
            </a:extLst>
          </p:cNvPr>
          <p:cNvSpPr txBox="1"/>
          <p:nvPr/>
        </p:nvSpPr>
        <p:spPr>
          <a:xfrm>
            <a:off x="8405397" y="6581001"/>
            <a:ext cx="400049" cy="276999"/>
          </a:xfrm>
          <a:prstGeom prst="rect">
            <a:avLst/>
          </a:prstGeom>
          <a:noFill/>
        </p:spPr>
        <p:txBody>
          <a:bodyPr wrap="square" rtlCol="0">
            <a:spAutoFit/>
          </a:bodyPr>
          <a:lstStyle/>
          <a:p>
            <a:fld id="{63E9E8F3-61EA-45EC-BCD7-8402EE1193E3}" type="slidenum">
              <a:rPr lang="en-US" sz="1200" smtClean="0">
                <a:latin typeface="Open Sans Light" panose="020B0306030504020204" pitchFamily="34" charset="0"/>
                <a:ea typeface="Open Sans Light" panose="020B0306030504020204" pitchFamily="34" charset="0"/>
                <a:cs typeface="Open Sans Light" panose="020B0306030504020204" pitchFamily="34" charset="0"/>
              </a:rPr>
              <a:t>8</a:t>
            </a:fld>
            <a:endParaRPr lang="en-US" sz="1200" dirty="0">
              <a:latin typeface="Open Sans Light" panose="020B0306030504020204" pitchFamily="34" charset="0"/>
              <a:ea typeface="Open Sans Light" panose="020B0306030504020204" pitchFamily="34" charset="0"/>
              <a:cs typeface="Open Sans Light" panose="020B0306030504020204" pitchFamily="34" charset="0"/>
            </a:endParaRPr>
          </a:p>
        </p:txBody>
      </p:sp>
    </p:spTree>
    <p:extLst>
      <p:ext uri="{BB962C8B-B14F-4D97-AF65-F5344CB8AC3E}">
        <p14:creationId xmlns:p14="http://schemas.microsoft.com/office/powerpoint/2010/main" val="41206995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768FA9B-3CDF-4D90-982E-A4D56610FF71}"/>
              </a:ext>
            </a:extLst>
          </p:cNvPr>
          <p:cNvSpPr>
            <a:spLocks noGrp="1"/>
          </p:cNvSpPr>
          <p:nvPr>
            <p:ph type="title" idx="4294967295"/>
          </p:nvPr>
        </p:nvSpPr>
        <p:spPr>
          <a:xfrm>
            <a:off x="671757" y="142910"/>
            <a:ext cx="8184662" cy="991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rmAutofit/>
          </a:bodyPr>
          <a:lstStyle/>
          <a:p>
            <a:pPr marL="0" marR="0" lvl="0" indent="0" algn="l" defTabSz="457200" rtl="0" eaLnBrk="1" fontAlgn="auto" latinLnBrk="0" hangingPunct="1">
              <a:lnSpc>
                <a:spcPct val="90000"/>
              </a:lnSpc>
              <a:spcBef>
                <a:spcPct val="20000"/>
              </a:spcBef>
              <a:spcAft>
                <a:spcPts val="0"/>
              </a:spcAft>
              <a:buClrTx/>
              <a:buSzTx/>
              <a:buFont typeface="Arial"/>
              <a:buNone/>
              <a:tabLst/>
              <a:defRPr/>
            </a:pPr>
            <a:r>
              <a:rPr kumimoji="0" lang="en-US" sz="3000" b="1" i="0" u="none" strike="noStrike" kern="1200" cap="none" spc="0" normalizeH="0" baseline="0" noProof="0" dirty="0">
                <a:ln>
                  <a:noFill/>
                </a:ln>
                <a:solidFill>
                  <a:srgbClr val="4B2E83"/>
                </a:solidFill>
                <a:effectLst/>
                <a:uLnTx/>
                <a:uFillTx/>
                <a:latin typeface="Encode Sans Normal" panose="02000000000000000000" pitchFamily="2" charset="0"/>
                <a:ea typeface="+mn-ea"/>
                <a:cs typeface="Encode Sans Normal Black"/>
              </a:rPr>
              <a:t>ILP RATE RECOMMENDATION</a:t>
            </a:r>
          </a:p>
        </p:txBody>
      </p:sp>
      <p:sp>
        <p:nvSpPr>
          <p:cNvPr id="6" name="Text Placeholder 3">
            <a:extLst>
              <a:ext uri="{FF2B5EF4-FFF2-40B4-BE49-F238E27FC236}">
                <a16:creationId xmlns:a16="http://schemas.microsoft.com/office/drawing/2014/main" id="{DB3B6F9E-C6BC-CC53-1BB1-FC618CCBEE7A}"/>
              </a:ext>
            </a:extLst>
          </p:cNvPr>
          <p:cNvSpPr txBox="1">
            <a:spLocks/>
          </p:cNvSpPr>
          <p:nvPr/>
        </p:nvSpPr>
        <p:spPr>
          <a:xfrm>
            <a:off x="684210" y="1283582"/>
            <a:ext cx="8335612" cy="428677"/>
          </a:xfrm>
          <a:prstGeom prst="rect">
            <a:avLst/>
          </a:prstGeom>
        </p:spPr>
        <p:txBody>
          <a:bodyPr>
            <a:noAutofit/>
          </a:bodyPr>
          <a:lstStyle>
            <a:lvl1pPr marL="0" indent="0" algn="l" defTabSz="457200" rtl="0" eaLnBrk="1" latinLnBrk="0" hangingPunct="1">
              <a:lnSpc>
                <a:spcPct val="90000"/>
              </a:lnSpc>
              <a:spcBef>
                <a:spcPct val="20000"/>
              </a:spcBef>
              <a:buFont typeface="Arial"/>
              <a:buNone/>
              <a:defRPr sz="2400" b="0" i="0" kern="1200" baseline="0">
                <a:solidFill>
                  <a:srgbClr val="4B2E83"/>
                </a:solidFill>
                <a:latin typeface="Uni Sans Regular"/>
                <a:ea typeface="+mn-ea"/>
                <a:cs typeface="Uni Sans Regular"/>
              </a:defRPr>
            </a:lvl1pPr>
            <a:lvl2pPr marL="457200" indent="0" algn="l" defTabSz="457200" rtl="0" eaLnBrk="1" latinLnBrk="0" hangingPunct="1">
              <a:spcBef>
                <a:spcPct val="20000"/>
              </a:spcBef>
              <a:buFont typeface="Arial"/>
              <a:buNone/>
              <a:defRPr sz="2800" b="0" i="0" kern="1200">
                <a:solidFill>
                  <a:srgbClr val="E8D3A2"/>
                </a:solidFill>
                <a:latin typeface="Encode Sans Normal Black"/>
                <a:ea typeface="+mn-ea"/>
                <a:cs typeface="Encode Sans Normal Black"/>
              </a:defRPr>
            </a:lvl2pPr>
            <a:lvl3pPr marL="914400" indent="0" algn="l" defTabSz="457200" rtl="0" eaLnBrk="1" latinLnBrk="0" hangingPunct="1">
              <a:spcBef>
                <a:spcPct val="20000"/>
              </a:spcBef>
              <a:buFont typeface="Arial"/>
              <a:buNone/>
              <a:defRPr sz="2400" b="0" i="0" kern="1200">
                <a:solidFill>
                  <a:srgbClr val="E8D3A2"/>
                </a:solidFill>
                <a:latin typeface="Encode Sans Normal Black"/>
                <a:ea typeface="+mn-ea"/>
                <a:cs typeface="Encode Sans Normal Black"/>
              </a:defRPr>
            </a:lvl3pPr>
            <a:lvl4pPr marL="1371600" indent="0" algn="l" defTabSz="457200" rtl="0" eaLnBrk="1" latinLnBrk="0" hangingPunct="1">
              <a:spcBef>
                <a:spcPct val="20000"/>
              </a:spcBef>
              <a:buFont typeface="Arial"/>
              <a:buNone/>
              <a:defRPr sz="2000" b="0" i="0" kern="1200">
                <a:solidFill>
                  <a:srgbClr val="E8D3A2"/>
                </a:solidFill>
                <a:latin typeface="Encode Sans Normal Black"/>
                <a:ea typeface="+mn-ea"/>
                <a:cs typeface="Encode Sans Normal Black"/>
              </a:defRPr>
            </a:lvl4pPr>
            <a:lvl5pPr marL="1828800" indent="0" algn="l" defTabSz="457200" rtl="0" eaLnBrk="1" latinLnBrk="0" hangingPunct="1">
              <a:spcBef>
                <a:spcPct val="20000"/>
              </a:spcBef>
              <a:buFont typeface="Arial"/>
              <a:buNone/>
              <a:defRPr sz="2000" b="0" i="0" kern="1200">
                <a:solidFill>
                  <a:srgbClr val="E8D3A2"/>
                </a:solidFill>
                <a:latin typeface="Encode Sans Normal Black"/>
                <a:ea typeface="+mn-ea"/>
                <a:cs typeface="Encode Sans Normal Black"/>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sz="2000" dirty="0"/>
              <a:t>Treasury Office recommends maintaining the ILP rate at 4.00%</a:t>
            </a:r>
          </a:p>
        </p:txBody>
      </p:sp>
      <p:sp>
        <p:nvSpPr>
          <p:cNvPr id="3" name="Text Placeholder 2">
            <a:extLst>
              <a:ext uri="{FF2B5EF4-FFF2-40B4-BE49-F238E27FC236}">
                <a16:creationId xmlns:a16="http://schemas.microsoft.com/office/drawing/2014/main" id="{F8A5A212-7609-429E-9BC6-6FE1135A2DC7}"/>
              </a:ext>
            </a:extLst>
          </p:cNvPr>
          <p:cNvSpPr>
            <a:spLocks noGrp="1"/>
          </p:cNvSpPr>
          <p:nvPr>
            <p:ph type="body" sz="quarter" idx="11"/>
          </p:nvPr>
        </p:nvSpPr>
        <p:spPr>
          <a:xfrm>
            <a:off x="659305" y="1690686"/>
            <a:ext cx="8197114" cy="4347937"/>
          </a:xfrm>
        </p:spPr>
        <p:txBody>
          <a:bodyPr/>
          <a:lstStyle/>
          <a:p>
            <a:pPr marL="342900" lvl="1" indent="-342900" fontAlgn="base">
              <a:spcBef>
                <a:spcPts val="360"/>
              </a:spcBef>
              <a:buFont typeface="Lucida Grande"/>
              <a:buChar char="&gt;"/>
              <a:tabLst>
                <a:tab pos="4862513" algn="r"/>
              </a:tabLst>
            </a:pPr>
            <a:r>
              <a:rPr lang="en-US" sz="1800" b="0" dirty="0">
                <a:solidFill>
                  <a:srgbClr val="33006F"/>
                </a:solidFill>
                <a:latin typeface="Open Sans Light"/>
                <a:ea typeface="Open Sans Light"/>
                <a:cs typeface="Open Sans Light"/>
              </a:rPr>
              <a:t>The current ILP rate of 4.00%:</a:t>
            </a:r>
          </a:p>
          <a:p>
            <a:pPr lvl="1" fontAlgn="base">
              <a:spcBef>
                <a:spcPts val="360"/>
              </a:spcBef>
              <a:tabLst>
                <a:tab pos="4862513" algn="r"/>
              </a:tabLst>
            </a:pPr>
            <a:r>
              <a:rPr lang="en-US" sz="1800" b="0" dirty="0">
                <a:solidFill>
                  <a:srgbClr val="33006F"/>
                </a:solidFill>
                <a:highlight>
                  <a:srgbClr val="FFFFFF"/>
                </a:highlight>
                <a:latin typeface="Open Sans Light"/>
                <a:ea typeface="Open Sans Light"/>
                <a:cs typeface="Open Sans Light"/>
              </a:rPr>
              <a:t>Withstands “super shock” external borrowing rates for up to 4 years </a:t>
            </a:r>
          </a:p>
          <a:p>
            <a:pPr lvl="1" fontAlgn="base">
              <a:spcBef>
                <a:spcPts val="360"/>
              </a:spcBef>
              <a:tabLst>
                <a:tab pos="4862513" algn="r"/>
              </a:tabLst>
            </a:pPr>
            <a:r>
              <a:rPr lang="en-US" sz="1800" b="0" dirty="0">
                <a:highlight>
                  <a:srgbClr val="FFFFFF"/>
                </a:highlight>
                <a:latin typeface="Open Sans Light"/>
                <a:ea typeface="Open Sans Light"/>
                <a:cs typeface="Open Sans Light"/>
              </a:rPr>
              <a:t>Does not account for non-repayment risk from internal borrowers</a:t>
            </a:r>
          </a:p>
          <a:p>
            <a:pPr lvl="2" fontAlgn="base">
              <a:spcBef>
                <a:spcPts val="360"/>
              </a:spcBef>
              <a:tabLst>
                <a:tab pos="4862513" algn="r"/>
              </a:tabLst>
            </a:pPr>
            <a:r>
              <a:rPr lang="en-US" b="0" dirty="0">
                <a:latin typeface="Open Sans Light"/>
                <a:ea typeface="Open Sans Light"/>
                <a:cs typeface="Open Sans Light"/>
              </a:rPr>
              <a:t>The CAP operating loan program has helped mitigate some risk</a:t>
            </a:r>
          </a:p>
          <a:p>
            <a:pPr fontAlgn="base">
              <a:spcBef>
                <a:spcPts val="360"/>
              </a:spcBef>
              <a:tabLst>
                <a:tab pos="4862513" algn="r"/>
              </a:tabLst>
            </a:pPr>
            <a:r>
              <a:rPr lang="en-US" sz="1800" b="0" dirty="0">
                <a:latin typeface="Open Sans Light"/>
                <a:ea typeface="Open Sans Light"/>
                <a:cs typeface="Open Sans Light"/>
              </a:rPr>
              <a:t>As of FY25, the ILP had a cash balance of $141 million, which includes:</a:t>
            </a:r>
          </a:p>
          <a:p>
            <a:pPr lvl="1" fontAlgn="base">
              <a:spcBef>
                <a:spcPts val="360"/>
              </a:spcBef>
              <a:tabLst>
                <a:tab pos="4862513" algn="r"/>
              </a:tabLst>
            </a:pPr>
            <a:r>
              <a:rPr lang="en-US" sz="1800" b="0" dirty="0">
                <a:latin typeface="Open Sans Light"/>
                <a:ea typeface="Open Sans Light"/>
                <a:cs typeface="Open Sans Light"/>
              </a:rPr>
              <a:t>Funds reserved for future principal payments (timing differences)</a:t>
            </a:r>
          </a:p>
          <a:p>
            <a:pPr lvl="1" fontAlgn="base">
              <a:spcBef>
                <a:spcPts val="360"/>
              </a:spcBef>
              <a:tabLst>
                <a:tab pos="4862513" algn="r"/>
              </a:tabLst>
            </a:pPr>
            <a:r>
              <a:rPr lang="en-US" sz="1800" b="0" dirty="0">
                <a:latin typeface="Open Sans Light"/>
                <a:ea typeface="Open Sans Light"/>
                <a:cs typeface="Open Sans Light"/>
              </a:rPr>
              <a:t>Minimum balance to support ILP programs (e.g. </a:t>
            </a:r>
            <a:r>
              <a:rPr lang="en-US" sz="1800" b="0" dirty="0" err="1">
                <a:latin typeface="Open Sans Light"/>
                <a:ea typeface="Open Sans Light"/>
                <a:cs typeface="Open Sans Light"/>
              </a:rPr>
              <a:t>FASTer</a:t>
            </a:r>
            <a:r>
              <a:rPr lang="en-US" sz="1800" b="0" dirty="0">
                <a:latin typeface="Open Sans Light"/>
                <a:ea typeface="Open Sans Light"/>
                <a:cs typeface="Open Sans Light"/>
              </a:rPr>
              <a:t>)</a:t>
            </a:r>
          </a:p>
          <a:p>
            <a:pPr lvl="1" fontAlgn="base">
              <a:spcBef>
                <a:spcPts val="360"/>
              </a:spcBef>
              <a:tabLst>
                <a:tab pos="4862513" algn="r"/>
              </a:tabLst>
            </a:pPr>
            <a:r>
              <a:rPr lang="en-US" sz="1800" b="0" dirty="0">
                <a:highlight>
                  <a:srgbClr val="FFFFFF"/>
                </a:highlight>
                <a:latin typeface="Open Sans Light"/>
                <a:ea typeface="Open Sans Light"/>
                <a:cs typeface="Open Sans Light"/>
              </a:rPr>
              <a:t>~</a:t>
            </a:r>
            <a:r>
              <a:rPr lang="en-US" sz="1800" b="0" dirty="0">
                <a:latin typeface="Open Sans Light"/>
                <a:ea typeface="Open Sans Light"/>
                <a:cs typeface="Open Sans Light"/>
              </a:rPr>
              <a:t>12 </a:t>
            </a:r>
            <a:r>
              <a:rPr lang="en-US" sz="1800" b="0" dirty="0">
                <a:highlight>
                  <a:srgbClr val="FFFFFF"/>
                </a:highlight>
                <a:latin typeface="Open Sans Light"/>
                <a:ea typeface="Open Sans Light"/>
                <a:cs typeface="Open Sans Light"/>
              </a:rPr>
              <a:t>years </a:t>
            </a:r>
            <a:r>
              <a:rPr lang="en-US" sz="1800" b="0" dirty="0">
                <a:latin typeface="Open Sans Light"/>
                <a:ea typeface="Open Sans Light"/>
                <a:cs typeface="Open Sans Light"/>
              </a:rPr>
              <a:t>of rate stability (sufficiency) for internal borrowers</a:t>
            </a:r>
          </a:p>
          <a:p>
            <a:pPr lvl="2" fontAlgn="base">
              <a:spcBef>
                <a:spcPts val="360"/>
              </a:spcBef>
              <a:tabLst>
                <a:tab pos="4862513" algn="r"/>
              </a:tabLst>
            </a:pPr>
            <a:r>
              <a:rPr lang="en-US" b="0" dirty="0">
                <a:latin typeface="Open Sans Light"/>
                <a:ea typeface="Open Sans Light"/>
                <a:cs typeface="Open Sans Light"/>
              </a:rPr>
              <a:t>Within target sufficiency range of 10-15 years</a:t>
            </a:r>
          </a:p>
          <a:p>
            <a:pPr lvl="2" fontAlgn="base">
              <a:spcBef>
                <a:spcPts val="360"/>
              </a:spcBef>
              <a:tabLst>
                <a:tab pos="4862513" algn="r"/>
              </a:tabLst>
            </a:pPr>
            <a:r>
              <a:rPr lang="en-US" b="0" dirty="0">
                <a:latin typeface="Open Sans Light"/>
                <a:ea typeface="Open Sans Light"/>
                <a:cs typeface="Open Sans Light"/>
              </a:rPr>
              <a:t>Sufficiency increased slightly from last year due to more favorable rate projections and savings from bond </a:t>
            </a:r>
            <a:r>
              <a:rPr lang="en-US" b="0" dirty="0" err="1">
                <a:latin typeface="Open Sans Light"/>
                <a:ea typeface="Open Sans Light"/>
                <a:cs typeface="Open Sans Light"/>
              </a:rPr>
              <a:t>refundings</a:t>
            </a:r>
            <a:endParaRPr lang="en-US" b="0" dirty="0">
              <a:latin typeface="Open Sans Light"/>
              <a:ea typeface="Open Sans Light"/>
              <a:cs typeface="Open Sans Light"/>
            </a:endParaRPr>
          </a:p>
          <a:p>
            <a:pPr fontAlgn="base">
              <a:spcBef>
                <a:spcPts val="360"/>
              </a:spcBef>
              <a:tabLst>
                <a:tab pos="4862513" algn="r"/>
              </a:tabLst>
            </a:pPr>
            <a:r>
              <a:rPr lang="en-US" sz="1800" b="0" dirty="0">
                <a:latin typeface="Open Sans Light"/>
                <a:ea typeface="Open Sans Light"/>
                <a:cs typeface="Open Sans Light"/>
              </a:rPr>
              <a:t>The Board must approve any changes to the ILP rate or distributions from the ILP</a:t>
            </a:r>
          </a:p>
        </p:txBody>
      </p:sp>
      <p:sp>
        <p:nvSpPr>
          <p:cNvPr id="13" name="TextBox 12">
            <a:extLst>
              <a:ext uri="{FF2B5EF4-FFF2-40B4-BE49-F238E27FC236}">
                <a16:creationId xmlns:a16="http://schemas.microsoft.com/office/drawing/2014/main" id="{17901F21-34D5-43E0-8E74-4C397137A184}"/>
              </a:ext>
              <a:ext uri="{C183D7F6-B498-43B3-948B-1728B52AA6E4}">
                <adec:decorative xmlns:adec="http://schemas.microsoft.com/office/drawing/2017/decorative" val="0"/>
              </a:ext>
            </a:extLst>
          </p:cNvPr>
          <p:cNvSpPr txBox="1"/>
          <p:nvPr/>
        </p:nvSpPr>
        <p:spPr>
          <a:xfrm>
            <a:off x="8405397" y="6581001"/>
            <a:ext cx="400049" cy="276999"/>
          </a:xfrm>
          <a:prstGeom prst="rect">
            <a:avLst/>
          </a:prstGeom>
          <a:noFill/>
        </p:spPr>
        <p:txBody>
          <a:bodyPr wrap="square" rtlCol="0">
            <a:spAutoFit/>
          </a:bodyPr>
          <a:lstStyle/>
          <a:p>
            <a:fld id="{A9B6A00D-A178-4327-B7CA-B3EBC6447FBB}" type="slidenum">
              <a:rPr lang="en-US" sz="1200" smtClean="0">
                <a:latin typeface="Open Sans Light" panose="020B0306030504020204" pitchFamily="34" charset="0"/>
                <a:ea typeface="Open Sans Light" panose="020B0306030504020204" pitchFamily="34" charset="0"/>
                <a:cs typeface="Open Sans Light" panose="020B0306030504020204" pitchFamily="34" charset="0"/>
              </a:rPr>
              <a:t>9</a:t>
            </a:fld>
            <a:endParaRPr lang="en-US" sz="1200" dirty="0">
              <a:latin typeface="Open Sans Light" panose="020B0306030504020204" pitchFamily="34" charset="0"/>
              <a:ea typeface="Open Sans Light" panose="020B0306030504020204" pitchFamily="34" charset="0"/>
              <a:cs typeface="Open Sans Light" panose="020B0306030504020204" pitchFamily="34" charset="0"/>
            </a:endParaRPr>
          </a:p>
        </p:txBody>
      </p:sp>
    </p:spTree>
    <p:extLst>
      <p:ext uri="{BB962C8B-B14F-4D97-AF65-F5344CB8AC3E}">
        <p14:creationId xmlns:p14="http://schemas.microsoft.com/office/powerpoint/2010/main" val="1559526268"/>
      </p:ext>
    </p:extLst>
  </p:cSld>
  <p:clrMapOvr>
    <a:masterClrMapping/>
  </p:clrMapOvr>
</p:sld>
</file>

<file path=ppt/theme/theme1.xml><?xml version="1.0" encoding="utf-8"?>
<a:theme xmlns:a="http://schemas.openxmlformats.org/drawingml/2006/main" name="Office Theme">
  <a:themeElements>
    <a:clrScheme name="Custom 9">
      <a:dk1>
        <a:srgbClr val="4B2E83"/>
      </a:dk1>
      <a:lt1>
        <a:srgbClr val="E8D3A2"/>
      </a:lt1>
      <a:dk2>
        <a:srgbClr val="4B2E83"/>
      </a:dk2>
      <a:lt2>
        <a:srgbClr val="FFFFFF"/>
      </a:lt2>
      <a:accent1>
        <a:srgbClr val="4B2E83"/>
      </a:accent1>
      <a:accent2>
        <a:srgbClr val="E8D3A2"/>
      </a:accent2>
      <a:accent3>
        <a:srgbClr val="FFFFFF"/>
      </a:accent3>
      <a:accent4>
        <a:srgbClr val="D8D9DA"/>
      </a:accent4>
      <a:accent5>
        <a:srgbClr val="999999"/>
      </a:accent5>
      <a:accent6>
        <a:srgbClr val="917B4C"/>
      </a:accent6>
      <a:hlink>
        <a:srgbClr val="D8D9DA"/>
      </a:hlink>
      <a:folHlink>
        <a:srgbClr val="999999"/>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Custom Design">
  <a:themeElements>
    <a:clrScheme name=" 3">
      <a:dk1>
        <a:srgbClr val="4B2E83"/>
      </a:dk1>
      <a:lt1>
        <a:srgbClr val="E8D3A2"/>
      </a:lt1>
      <a:dk2>
        <a:srgbClr val="4B2E83"/>
      </a:dk2>
      <a:lt2>
        <a:srgbClr val="FFFFFF"/>
      </a:lt2>
      <a:accent1>
        <a:srgbClr val="4B2E83"/>
      </a:accent1>
      <a:accent2>
        <a:srgbClr val="E8D3A2"/>
      </a:accent2>
      <a:accent3>
        <a:srgbClr val="FFFFFF"/>
      </a:accent3>
      <a:accent4>
        <a:srgbClr val="D8D9DA"/>
      </a:accent4>
      <a:accent5>
        <a:srgbClr val="999999"/>
      </a:accent5>
      <a:accent6>
        <a:srgbClr val="917B4C"/>
      </a:accent6>
      <a:hlink>
        <a:srgbClr val="D8D9DA"/>
      </a:hlink>
      <a:folHlink>
        <a:srgbClr val="999999"/>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1_Custom Design">
  <a:themeElements>
    <a:clrScheme name=" 4">
      <a:dk1>
        <a:srgbClr val="4B2E83"/>
      </a:dk1>
      <a:lt1>
        <a:srgbClr val="E8D3A2"/>
      </a:lt1>
      <a:dk2>
        <a:srgbClr val="4B2E83"/>
      </a:dk2>
      <a:lt2>
        <a:srgbClr val="FFFFFF"/>
      </a:lt2>
      <a:accent1>
        <a:srgbClr val="4B2E83"/>
      </a:accent1>
      <a:accent2>
        <a:srgbClr val="E8D3A2"/>
      </a:accent2>
      <a:accent3>
        <a:srgbClr val="FFFFFF"/>
      </a:accent3>
      <a:accent4>
        <a:srgbClr val="D8D9DA"/>
      </a:accent4>
      <a:accent5>
        <a:srgbClr val="999999"/>
      </a:accent5>
      <a:accent6>
        <a:srgbClr val="917B4C"/>
      </a:accent6>
      <a:hlink>
        <a:srgbClr val="D8D9DA"/>
      </a:hlink>
      <a:folHlink>
        <a:srgbClr val="999999"/>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719cbde4-65be-46fa-b450-73a5f66fd14e">
      <Terms xmlns="http://schemas.microsoft.com/office/infopath/2007/PartnerControls"/>
    </lcf76f155ced4ddcb4097134ff3c332f>
    <TaxCatchAll xmlns="1d5b3db5-d07c-460b-b875-ff5b6ab434e8"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CE08029719A8E14D805D87FE9D5DD0A9" ma:contentTypeVersion="15" ma:contentTypeDescription="Create a new document." ma:contentTypeScope="" ma:versionID="f306059fd50b61138863d30efd1119a3">
  <xsd:schema xmlns:xsd="http://www.w3.org/2001/XMLSchema" xmlns:xs="http://www.w3.org/2001/XMLSchema" xmlns:p="http://schemas.microsoft.com/office/2006/metadata/properties" xmlns:ns2="1d5b3db5-d07c-460b-b875-ff5b6ab434e8" xmlns:ns3="719cbde4-65be-46fa-b450-73a5f66fd14e" targetNamespace="http://schemas.microsoft.com/office/2006/metadata/properties" ma:root="true" ma:fieldsID="66ac2b0dfd8a64077a553897038db80c" ns2:_="" ns3:_="">
    <xsd:import namespace="1d5b3db5-d07c-460b-b875-ff5b6ab434e8"/>
    <xsd:import namespace="719cbde4-65be-46fa-b450-73a5f66fd14e"/>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SearchProperties" minOccurs="0"/>
                <xsd:element ref="ns3:lcf76f155ced4ddcb4097134ff3c332f" minOccurs="0"/>
                <xsd:element ref="ns2:TaxCatchAll" minOccurs="0"/>
                <xsd:element ref="ns3:MediaServiceOCR" minOccurs="0"/>
                <xsd:element ref="ns3:MediaServiceGenerationTime" minOccurs="0"/>
                <xsd:element ref="ns3:MediaServiceEventHashCode" minOccurs="0"/>
                <xsd:element ref="ns3:MediaServiceDateTaken" minOccurs="0"/>
                <xsd:element ref="ns3:MediaServiceObjectDetectorVersions" minOccurs="0"/>
                <xsd:element ref="ns3:MediaLengthInSeconds"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d5b3db5-d07c-460b-b875-ff5b6ab434e8"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15" nillable="true" ma:displayName="Taxonomy Catch All Column" ma:hidden="true" ma:list="{5ca592a8-9422-48ed-b826-5bcefd527270}" ma:internalName="TaxCatchAll" ma:showField="CatchAllData" ma:web="1d5b3db5-d07c-460b-b875-ff5b6ab434e8">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719cbde4-65be-46fa-b450-73a5f66fd14e"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SearchProperties" ma:index="12" nillable="true" ma:displayName="MediaServiceSearchProperties" ma:hidden="true" ma:internalName="MediaServiceSearchProperties" ma:readOnly="true">
      <xsd:simpleType>
        <xsd:restriction base="dms:Note"/>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e20148b9-20a4-48a0-acba-ba52d68a37a3"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dexed="true" ma:internalName="MediaServiceDateTaken" ma:readOnly="true">
      <xsd:simpleType>
        <xsd:restriction base="dms:Text"/>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element name="MediaServiceLocation" ma:index="22" nillable="true" ma:displayName="Location" ma:indexed="true"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669DA8E-5C40-46DC-A181-1C054C1B21E5}">
  <ds:schemaRefs>
    <ds:schemaRef ds:uri="http://schemas.microsoft.com/office/2006/metadata/properties"/>
    <ds:schemaRef ds:uri="http://schemas.microsoft.com/office/infopath/2007/PartnerControls"/>
    <ds:schemaRef ds:uri="719cbde4-65be-46fa-b450-73a5f66fd14e"/>
    <ds:schemaRef ds:uri="1d5b3db5-d07c-460b-b875-ff5b6ab434e8"/>
  </ds:schemaRefs>
</ds:datastoreItem>
</file>

<file path=customXml/itemProps2.xml><?xml version="1.0" encoding="utf-8"?>
<ds:datastoreItem xmlns:ds="http://schemas.openxmlformats.org/officeDocument/2006/customXml" ds:itemID="{36530204-700E-4949-BC69-E06B54549595}">
  <ds:schemaRefs>
    <ds:schemaRef ds:uri="http://schemas.microsoft.com/sharepoint/v3/contenttype/forms"/>
  </ds:schemaRefs>
</ds:datastoreItem>
</file>

<file path=customXml/itemProps3.xml><?xml version="1.0" encoding="utf-8"?>
<ds:datastoreItem xmlns:ds="http://schemas.openxmlformats.org/officeDocument/2006/customXml" ds:itemID="{0D2FB386-6F94-4727-B253-E1F2F236D69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d5b3db5-d07c-460b-b875-ff5b6ab434e8"/>
    <ds:schemaRef ds:uri="719cbde4-65be-46fa-b450-73a5f66fd14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f6b6dd5b-f02f-441a-99a0-162ac5060bd2}" enabled="0" method="" siteId="{f6b6dd5b-f02f-441a-99a0-162ac5060bd2}" removed="1"/>
</clbl:labelList>
</file>

<file path=docProps/app.xml><?xml version="1.0" encoding="utf-8"?>
<Properties xmlns="http://schemas.openxmlformats.org/officeDocument/2006/extended-properties" xmlns:vt="http://schemas.openxmlformats.org/officeDocument/2006/docPropsVTypes">
  <Template/>
  <TotalTime>0</TotalTime>
  <Words>1814</Words>
  <Application>Microsoft Office PowerPoint</Application>
  <PresentationFormat>On-screen Show (4:3)</PresentationFormat>
  <Paragraphs>203</Paragraphs>
  <Slides>9</Slides>
  <Notes>9</Notes>
  <HiddenSlides>0</HiddenSlides>
  <MMClips>0</MMClips>
  <ScaleCrop>false</ScaleCrop>
  <HeadingPairs>
    <vt:vector size="6" baseType="variant">
      <vt:variant>
        <vt:lpstr>Fonts Used</vt:lpstr>
      </vt:variant>
      <vt:variant>
        <vt:i4>11</vt:i4>
      </vt:variant>
      <vt:variant>
        <vt:lpstr>Theme</vt:lpstr>
      </vt:variant>
      <vt:variant>
        <vt:i4>3</vt:i4>
      </vt:variant>
      <vt:variant>
        <vt:lpstr>Slide Titles</vt:lpstr>
      </vt:variant>
      <vt:variant>
        <vt:i4>9</vt:i4>
      </vt:variant>
    </vt:vector>
  </HeadingPairs>
  <TitlesOfParts>
    <vt:vector size="23" baseType="lpstr">
      <vt:lpstr>BlissPro-Bold</vt:lpstr>
      <vt:lpstr>BlissPro-ExtraLight</vt:lpstr>
      <vt:lpstr>Lucida Grande</vt:lpstr>
      <vt:lpstr>Aptos</vt:lpstr>
      <vt:lpstr>Arial</vt:lpstr>
      <vt:lpstr>Encode Sans Normal</vt:lpstr>
      <vt:lpstr>Encode Sans Normal Black</vt:lpstr>
      <vt:lpstr>Open Sans</vt:lpstr>
      <vt:lpstr>Open Sans Light</vt:lpstr>
      <vt:lpstr>Segoe UI</vt:lpstr>
      <vt:lpstr>Uni Sans Regular</vt:lpstr>
      <vt:lpstr>Office Theme</vt:lpstr>
      <vt:lpstr>Custom Design</vt:lpstr>
      <vt:lpstr>1_Custom Design</vt:lpstr>
      <vt:lpstr>UNIVERSITY OF WASHINGTON Debt Management Annual Report  Board of Regents Finance and Asset Management Committee  May 14, 2026</vt:lpstr>
      <vt:lpstr>OVERVIEW OF DEBT PORTFOLIOS</vt:lpstr>
      <vt:lpstr>INSTITUTIONAL CREDIT OVERVIEW</vt:lpstr>
      <vt:lpstr>ESTIMATING DEBT CAPACITY</vt:lpstr>
      <vt:lpstr>CREDIT PEER METRIC TRENDS (1)</vt:lpstr>
      <vt:lpstr>DEBT CAPACITY DRIVERS</vt:lpstr>
      <vt:lpstr>HISTORY OF 5-YEAR DEBT CAPACITY</vt:lpstr>
      <vt:lpstr>5-YEAR DEBT CAPACITY IS $625M</vt:lpstr>
      <vt:lpstr>ILP RATE RECOMMENDATION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
  <cp:revision>203</cp:revision>
  <cp:lastPrinted>2026-03-30T22:25:42Z</cp:lastPrinted>
  <dcterms:created xsi:type="dcterms:W3CDTF">2014-10-14T00:51:43Z</dcterms:created>
  <dcterms:modified xsi:type="dcterms:W3CDTF">2026-06-09T22:26:36Z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0x010100CE08029719A8E14D805D87FE9D5DD0A9</vt:lpwstr>
  </property>
  <property fmtid="{D5CDD505-2E9C-101B-9397-08002B2CF9AE}" pid="3" name="MediaServiceImageTags">
    <vt:lpwstr/>
  </property>
</Properties>
</file>