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commentAuthors.xml" ContentType="application/vnd.openxmlformats-officedocument.presentationml.commentAuthors+xml"/>
  <Override PartName="/ppt/comments/comment1.xml" ContentType="application/vnd.openxmlformats-officedocument.presentationml.comments+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6" r:id="rId4"/>
    <p:sldId id="258" r:id="rId5"/>
    <p:sldId id="259" r:id="rId6"/>
    <p:sldId id="260" r:id="rId7"/>
    <p:sldId id="270" r:id="rId8"/>
    <p:sldId id="272" r:id="rId9"/>
    <p:sldId id="269" r:id="rId10"/>
    <p:sldId id="268" r:id="rId11"/>
    <p:sldId id="275" r:id="rId12"/>
    <p:sldId id="263" r:id="rId13"/>
    <p:sldId id="274" r:id="rId14"/>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cifica Law Group" initials="PL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34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5-10-28T15:30:00.035" idx="1">
    <p:pos x="5157" y="3490"/>
    <p:text>Still true?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1963"/>
          </a:xfrm>
          <a:prstGeom prst="rect">
            <a:avLst/>
          </a:prstGeom>
        </p:spPr>
        <p:txBody>
          <a:bodyPr vert="horz" lIns="91440" tIns="45720" rIns="91440" bIns="45720" rtlCol="0"/>
          <a:lstStyle>
            <a:lvl1pPr algn="r">
              <a:defRPr sz="1200"/>
            </a:lvl1pPr>
          </a:lstStyle>
          <a:p>
            <a:fld id="{6AA5D9D1-FE64-4965-9738-A0F197B84F27}" type="datetimeFigureOut">
              <a:rPr lang="en-US" smtClean="0"/>
              <a:t>11/5/2015</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1440" tIns="45720" rIns="91440" bIns="45720" rtlCol="0" anchor="b"/>
          <a:lstStyle>
            <a:lvl1pPr algn="r">
              <a:defRPr sz="1200"/>
            </a:lvl1pPr>
          </a:lstStyle>
          <a:p>
            <a:fld id="{411EFB61-6B7E-4EF2-BD58-EE526D8DD142}" type="slidenum">
              <a:rPr lang="en-US" smtClean="0"/>
              <a:t>‹#›</a:t>
            </a:fld>
            <a:endParaRPr lang="en-US"/>
          </a:p>
        </p:txBody>
      </p:sp>
    </p:spTree>
    <p:extLst>
      <p:ext uri="{BB962C8B-B14F-4D97-AF65-F5344CB8AC3E}">
        <p14:creationId xmlns:p14="http://schemas.microsoft.com/office/powerpoint/2010/main" val="1168081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4471AC1-25E2-404D-A3C6-4B2E28EA49B6}" type="datetime1">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D1D1B-CA96-4CEA-9DFC-171EA472A89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C69BF4-2864-47A7-B833-447FEDF69D08}" type="datetime1">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5A17F1-AA1E-487D-9D59-DC11476681F9}" type="datetime1">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90EDCA-A5A0-4021-91F9-9D3747FC76AE}" type="datetime1">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3F8E54-9EE5-43CC-91FC-4B6CD0F3FBAA}" type="datetime1">
              <a:rPr lang="en-US" smtClean="0"/>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D1D1B-CA96-4CEA-9DFC-171EA472A89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682B11-47AC-4D12-9956-6C369B588EE1}" type="datetime1">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3F34CE-F058-434E-A5F0-1F876646D308}" type="datetime1">
              <a:rPr lang="en-US" smtClean="0"/>
              <a:t>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CD1D1B-CA96-4CEA-9DFC-171EA472A89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6AD770-2027-4DB4-8DF3-C1CFD0746BC7}" type="datetime1">
              <a:rPr lang="en-US" smtClean="0"/>
              <a:t>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890FE-A8BB-4E38-80B6-A37E92222294}" type="datetime1">
              <a:rPr lang="en-US" smtClean="0"/>
              <a:t>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B5186-6E49-46A6-A308-D5A7D37EF9E2}" type="datetime1">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D1D1B-CA96-4CEA-9DFC-171EA472A89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A62FBE-5A26-475E-806E-902087C696E5}" type="datetime1">
              <a:rPr lang="en-US" smtClean="0"/>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D1D1B-CA96-4CEA-9DFC-171EA472A8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A687383-BC20-4FCF-AD21-305A9FD1A493}" type="datetime1">
              <a:rPr lang="en-US" smtClean="0"/>
              <a:t>11/5/2015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7CD1D1B-CA96-4CEA-9DFC-171EA472A8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Sample Private use analysis</a:t>
            </a:r>
            <a:endParaRPr lang="en-US" dirty="0"/>
          </a:p>
        </p:txBody>
      </p:sp>
      <p:sp>
        <p:nvSpPr>
          <p:cNvPr id="3" name="Subtitle 2"/>
          <p:cNvSpPr>
            <a:spLocks noGrp="1"/>
          </p:cNvSpPr>
          <p:nvPr>
            <p:ph type="subTitle" idx="1"/>
          </p:nvPr>
        </p:nvSpPr>
        <p:spPr/>
        <p:txBody>
          <a:bodyPr/>
          <a:lstStyle/>
          <a:p>
            <a:r>
              <a:rPr lang="en-US" dirty="0" smtClean="0"/>
              <a:t>UW </a:t>
            </a:r>
            <a:r>
              <a:rPr lang="en-US" dirty="0" smtClean="0"/>
              <a:t>Sample Building</a:t>
            </a:r>
            <a:endParaRPr lang="en-US" dirty="0"/>
          </a:p>
        </p:txBody>
      </p:sp>
      <p:sp>
        <p:nvSpPr>
          <p:cNvPr id="4" name="Slide Number Placeholder 3"/>
          <p:cNvSpPr>
            <a:spLocks noGrp="1"/>
          </p:cNvSpPr>
          <p:nvPr>
            <p:ph type="sldNum" sz="quarter" idx="12"/>
          </p:nvPr>
        </p:nvSpPr>
        <p:spPr/>
        <p:txBody>
          <a:bodyPr/>
          <a:lstStyle/>
          <a:p>
            <a:fld id="{E7CD1D1B-CA96-4CEA-9DFC-171EA472A898}" type="slidenum">
              <a:rPr lang="en-US" smtClean="0"/>
              <a:t>1</a:t>
            </a:fld>
            <a:endParaRPr lang="en-US"/>
          </a:p>
        </p:txBody>
      </p:sp>
    </p:spTree>
    <p:extLst>
      <p:ext uri="{BB962C8B-B14F-4D97-AF65-F5344CB8AC3E}">
        <p14:creationId xmlns:p14="http://schemas.microsoft.com/office/powerpoint/2010/main" val="3362547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PBU Computation – Research Contracts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21327977"/>
              </p:ext>
            </p:extLst>
          </p:nvPr>
        </p:nvGraphicFramePr>
        <p:xfrm>
          <a:off x="562973" y="1524000"/>
          <a:ext cx="8167370" cy="3835400"/>
        </p:xfrm>
        <a:graphic>
          <a:graphicData uri="http://schemas.openxmlformats.org/drawingml/2006/table">
            <a:tbl>
              <a:tblPr firstRow="1" bandRow="1">
                <a:tableStyleId>{5C22544A-7EE6-4342-B048-85BDC9FD1C3A}</a:tableStyleId>
              </a:tblPr>
              <a:tblGrid>
                <a:gridCol w="1447799"/>
                <a:gridCol w="721043"/>
                <a:gridCol w="1214755"/>
                <a:gridCol w="814705"/>
                <a:gridCol w="1219518"/>
                <a:gridCol w="1564958"/>
                <a:gridCol w="1184592"/>
              </a:tblGrid>
              <a:tr h="370840">
                <a:tc>
                  <a:txBody>
                    <a:bodyPr/>
                    <a:lstStyle/>
                    <a:p>
                      <a:pPr algn="ctr"/>
                      <a:r>
                        <a:rPr lang="en-US" sz="1400" dirty="0" smtClean="0">
                          <a:latin typeface="Calibri" panose="020F0502020204030204" pitchFamily="34" charset="0"/>
                        </a:rPr>
                        <a:t>Use</a:t>
                      </a:r>
                      <a:endParaRPr lang="en-US" sz="1400" dirty="0">
                        <a:latin typeface="Calibri" panose="020F0502020204030204" pitchFamily="34" charset="0"/>
                      </a:endParaRPr>
                    </a:p>
                  </a:txBody>
                  <a:tcPr/>
                </a:tc>
                <a:tc>
                  <a:txBody>
                    <a:bodyPr/>
                    <a:lstStyle/>
                    <a:p>
                      <a:pPr algn="ctr"/>
                      <a:r>
                        <a:rPr lang="en-US" sz="1400" dirty="0" err="1" smtClean="0">
                          <a:latin typeface="Calibri" panose="020F0502020204030204" pitchFamily="34" charset="0"/>
                        </a:rPr>
                        <a:t>ASF</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Proceeds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Time</a:t>
                      </a:r>
                      <a:r>
                        <a:rPr lang="en-US" sz="1400" baseline="0" dirty="0" smtClean="0">
                          <a:latin typeface="Calibri" panose="020F0502020204030204" pitchFamily="34" charset="0"/>
                        </a:rPr>
                        <a:t> 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Weighted 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Private Lease</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3,193</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$1,386,816</a:t>
                      </a: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14.7%</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14.7%</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$203,777</a:t>
                      </a:r>
                    </a:p>
                  </a:txBody>
                  <a:tcPr/>
                </a:tc>
              </a:tr>
              <a:tr h="370840">
                <a:tc>
                  <a:txBody>
                    <a:bodyPr/>
                    <a:lstStyle/>
                    <a:p>
                      <a:r>
                        <a:rPr lang="en-US" sz="1400" dirty="0" smtClean="0">
                          <a:latin typeface="Calibri" panose="020F0502020204030204" pitchFamily="34" charset="0"/>
                        </a:rPr>
                        <a:t>Ground Lessor</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N/A</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u="none" dirty="0" smtClean="0">
                          <a:latin typeface="Calibri" panose="020F0502020204030204" pitchFamily="34" charset="0"/>
                        </a:rPr>
                        <a:t>$158,986</a:t>
                      </a: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$158,986</a:t>
                      </a:r>
                      <a:endParaRPr lang="en-US" sz="1400" dirty="0">
                        <a:latin typeface="Calibri" panose="020F0502020204030204" pitchFamily="34" charset="0"/>
                      </a:endParaRPr>
                    </a:p>
                  </a:txBody>
                  <a:tcPr/>
                </a:tc>
              </a:tr>
              <a:tr h="370840">
                <a:tc gridSpan="6">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i="1" dirty="0" smtClean="0">
                          <a:solidFill>
                            <a:schemeClr val="tx1"/>
                          </a:solidFill>
                          <a:latin typeface="Calibri" panose="020F0502020204030204" pitchFamily="34" charset="0"/>
                        </a:rPr>
                        <a:t>Subtotal</a:t>
                      </a:r>
                      <a:r>
                        <a:rPr lang="en-US" sz="1400" i="1" baseline="0" dirty="0" smtClean="0">
                          <a:solidFill>
                            <a:schemeClr val="tx1"/>
                          </a:solidFill>
                          <a:latin typeface="Calibri" panose="020F0502020204030204" pitchFamily="34" charset="0"/>
                        </a:rPr>
                        <a:t> (Private Use):</a:t>
                      </a:r>
                      <a:endParaRPr lang="en-US" sz="1400" dirty="0" smtClean="0">
                        <a:solidFill>
                          <a:schemeClr val="tx1"/>
                        </a:solidFill>
                        <a:latin typeface="Calibri" panose="020F0502020204030204" pitchFamily="34" charset="0"/>
                      </a:endParaRPr>
                    </a:p>
                  </a:txBody>
                  <a:tcPr/>
                </a:tc>
                <a:tc hMerge="1">
                  <a:txBody>
                    <a:bodyPr/>
                    <a:lstStyle/>
                    <a:p>
                      <a:pPr algn="r"/>
                      <a:endParaRPr lang="en-US" sz="1400" dirty="0">
                        <a:latin typeface="Calibri" panose="020F0502020204030204" pitchFamily="34" charset="0"/>
                      </a:endParaRP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1400" dirty="0" smtClean="0">
                        <a:latin typeface="Calibri" panose="020F0502020204030204" pitchFamily="34" charset="0"/>
                      </a:endParaRPr>
                    </a:p>
                  </a:txBody>
                  <a:tcPr/>
                </a:tc>
                <a:tc hMerge="1">
                  <a:txBody>
                    <a:bodyPr/>
                    <a:lstStyle/>
                    <a:p>
                      <a:pPr algn="ctr"/>
                      <a:endParaRPr lang="en-US" sz="1400" dirty="0">
                        <a:latin typeface="Calibri" panose="020F0502020204030204"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Calibri" panose="020F0502020204030204"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smtClean="0">
                        <a:latin typeface="Calibri" panose="020F0502020204030204" pitchFamily="34" charset="0"/>
                      </a:endParaRPr>
                    </a:p>
                  </a:txBody>
                  <a:tcPr/>
                </a:tc>
                <a:tc>
                  <a:txBody>
                    <a:bodyPr/>
                    <a:lstStyle/>
                    <a:p>
                      <a:pPr algn="ctr"/>
                      <a:r>
                        <a:rPr lang="en-US" sz="1400" i="1" dirty="0" smtClean="0">
                          <a:solidFill>
                            <a:schemeClr val="tx1"/>
                          </a:solidFill>
                          <a:latin typeface="Calibri" panose="020F0502020204030204" pitchFamily="34" charset="0"/>
                        </a:rPr>
                        <a:t>$362,763</a:t>
                      </a:r>
                      <a:endParaRPr lang="en-US" sz="1400" i="1" dirty="0">
                        <a:solidFill>
                          <a:schemeClr val="tx1"/>
                        </a:solidFill>
                        <a:latin typeface="Calibri" panose="020F0502020204030204" pitchFamily="34" charset="0"/>
                      </a:endParaRPr>
                    </a:p>
                  </a:txBody>
                  <a:tcPr/>
                </a:tc>
              </a:tr>
              <a:tr h="370840">
                <a:tc>
                  <a:txBody>
                    <a:bodyPr/>
                    <a:lstStyle/>
                    <a:p>
                      <a:r>
                        <a:rPr lang="en-US" sz="1400" dirty="0" smtClean="0">
                          <a:latin typeface="Calibri" panose="020F0502020204030204" pitchFamily="34" charset="0"/>
                        </a:rPr>
                        <a:t>Remaining University Use</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66,273</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$29,967,392*</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370840">
                <a:tc>
                  <a:txBody>
                    <a:bodyPr/>
                    <a:lstStyle/>
                    <a:p>
                      <a:r>
                        <a:rPr lang="en-US" sz="1400" dirty="0" smtClean="0">
                          <a:solidFill>
                            <a:srgbClr val="FF0000"/>
                          </a:solidFill>
                          <a:latin typeface="Calibri" panose="020F0502020204030204" pitchFamily="34" charset="0"/>
                        </a:rPr>
                        <a:t>Private</a:t>
                      </a:r>
                      <a:r>
                        <a:rPr lang="en-US" sz="1400" baseline="0" dirty="0" smtClean="0">
                          <a:solidFill>
                            <a:srgbClr val="FF0000"/>
                          </a:solidFill>
                          <a:latin typeface="Calibri" panose="020F0502020204030204" pitchFamily="34" charset="0"/>
                        </a:rPr>
                        <a:t> Research Contracts</a:t>
                      </a:r>
                      <a:endParaRPr lang="en-US" sz="1400" dirty="0">
                        <a:solidFill>
                          <a:srgbClr val="FF0000"/>
                        </a:solidFill>
                        <a:latin typeface="Calibri" panose="020F0502020204030204" pitchFamily="34" charset="0"/>
                      </a:endParaRPr>
                    </a:p>
                  </a:txBody>
                  <a:tcPr/>
                </a:tc>
                <a:tc>
                  <a:txBody>
                    <a:bodyPr/>
                    <a:lstStyle/>
                    <a:p>
                      <a:pPr algn="r"/>
                      <a:r>
                        <a:rPr lang="en-US" sz="1400" dirty="0" smtClean="0">
                          <a:solidFill>
                            <a:srgbClr val="FF0000"/>
                          </a:solidFill>
                          <a:latin typeface="Calibri" panose="020F0502020204030204" pitchFamily="34" charset="0"/>
                        </a:rPr>
                        <a:t>N/A</a:t>
                      </a:r>
                      <a:endParaRPr lang="en-US" sz="1400" dirty="0">
                        <a:solidFill>
                          <a:srgbClr val="FF0000"/>
                        </a:solidFill>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1.59%</a:t>
                      </a:r>
                      <a:endParaRPr lang="en-US" sz="1400" dirty="0">
                        <a:solidFill>
                          <a:srgbClr val="FF0000"/>
                        </a:solidFill>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4.90%</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(12/245)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.08%</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(1.59% * 4.90%)</a:t>
                      </a:r>
                    </a:p>
                  </a:txBody>
                  <a:tcPr/>
                </a:tc>
                <a:tc>
                  <a:txBody>
                    <a:bodyPr/>
                    <a:lstStyle/>
                    <a:p>
                      <a:pPr algn="ctr"/>
                      <a:r>
                        <a:rPr lang="en-US" sz="1400" dirty="0" smtClean="0">
                          <a:solidFill>
                            <a:srgbClr val="FF0000"/>
                          </a:solidFill>
                          <a:latin typeface="Calibri" panose="020F0502020204030204" pitchFamily="34" charset="0"/>
                        </a:rPr>
                        <a:t>$23,308**</a:t>
                      </a:r>
                      <a:endParaRPr lang="en-US" sz="1400" dirty="0">
                        <a:solidFill>
                          <a:srgbClr val="FF0000"/>
                        </a:solidFill>
                        <a:latin typeface="Calibri" panose="020F0502020204030204" pitchFamily="34" charset="0"/>
                      </a:endParaRPr>
                    </a:p>
                  </a:txBody>
                  <a:tcPr/>
                </a:tc>
              </a:tr>
              <a:tr h="370840">
                <a:tc>
                  <a:txBody>
                    <a:bodyPr/>
                    <a:lstStyle/>
                    <a:p>
                      <a:r>
                        <a:rPr lang="en-US" sz="1400" dirty="0" smtClean="0">
                          <a:latin typeface="Calibri" panose="020F0502020204030204" pitchFamily="34" charset="0"/>
                        </a:rPr>
                        <a:t>Issuance Costs</a:t>
                      </a:r>
                    </a:p>
                  </a:txBody>
                  <a:tcPr/>
                </a:tc>
                <a:tc>
                  <a:txBody>
                    <a:bodyPr/>
                    <a:lstStyle/>
                    <a:p>
                      <a:pPr algn="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$417,054</a:t>
                      </a: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a:t>
                      </a:r>
                      <a:r>
                        <a:rPr lang="en-US" sz="1400" u="sng" dirty="0" smtClean="0">
                          <a:latin typeface="Calibri" panose="020F0502020204030204" pitchFamily="34" charset="0"/>
                        </a:rPr>
                        <a:t>417,054</a:t>
                      </a:r>
                      <a:endParaRPr lang="en-US" sz="1400" u="sng" dirty="0">
                        <a:latin typeface="Calibri" panose="020F0502020204030204" pitchFamily="34" charset="0"/>
                      </a:endParaRPr>
                    </a:p>
                  </a:txBody>
                  <a:tcPr/>
                </a:tc>
              </a:tr>
              <a:tr h="370840">
                <a:tc>
                  <a:txBody>
                    <a:bodyPr/>
                    <a:lstStyle/>
                    <a:p>
                      <a:r>
                        <a:rPr lang="en-US" sz="1400" b="1" dirty="0" smtClean="0">
                          <a:latin typeface="Calibri" panose="020F0502020204030204" pitchFamily="34" charset="0"/>
                        </a:rPr>
                        <a:t>Total</a:t>
                      </a:r>
                      <a:endParaRPr lang="en-US" sz="1400" b="1"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anose="020F0502020204030204" pitchFamily="34" charset="0"/>
                        </a:rPr>
                        <a:t>69,466</a:t>
                      </a:r>
                    </a:p>
                  </a:txBody>
                  <a:tcPr/>
                </a:tc>
                <a:tc>
                  <a:txBody>
                    <a:bodyPr/>
                    <a:lstStyle/>
                    <a:p>
                      <a:pPr algn="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r>
                        <a:rPr lang="en-US" sz="1400" b="1" dirty="0" smtClean="0">
                          <a:solidFill>
                            <a:schemeClr val="tx1"/>
                          </a:solidFill>
                          <a:latin typeface="Calibri" panose="020F0502020204030204" pitchFamily="34" charset="0"/>
                        </a:rPr>
                        <a:t>$803,125</a:t>
                      </a:r>
                    </a:p>
                    <a:p>
                      <a:pPr algn="ctr"/>
                      <a:r>
                        <a:rPr lang="en-US" sz="1400" b="1" dirty="0" smtClean="0">
                          <a:solidFill>
                            <a:srgbClr val="FF0000"/>
                          </a:solidFill>
                          <a:latin typeface="Calibri" panose="020F0502020204030204" pitchFamily="34" charset="0"/>
                        </a:rPr>
                        <a:t>2.61%</a:t>
                      </a:r>
                    </a:p>
                    <a:p>
                      <a:pPr algn="ctr"/>
                      <a:r>
                        <a:rPr lang="en-US" sz="1400" b="1" dirty="0" smtClean="0">
                          <a:solidFill>
                            <a:schemeClr val="tx1"/>
                          </a:solidFill>
                          <a:latin typeface="Calibri" panose="020F0502020204030204" pitchFamily="34" charset="0"/>
                        </a:rPr>
                        <a:t>($803,125/</a:t>
                      </a:r>
                    </a:p>
                    <a:p>
                      <a:pPr algn="ctr"/>
                      <a:r>
                        <a:rPr lang="en-US" sz="1400" b="1" dirty="0" smtClean="0">
                          <a:solidFill>
                            <a:schemeClr val="tx1"/>
                          </a:solidFill>
                          <a:latin typeface="Calibri" panose="020F0502020204030204" pitchFamily="34" charset="0"/>
                        </a:rPr>
                        <a:t>$30,747,209)</a:t>
                      </a:r>
                    </a:p>
                  </a:txBody>
                  <a:tcPr/>
                </a:tc>
              </a:tr>
            </a:tbl>
          </a:graphicData>
        </a:graphic>
      </p:graphicFrame>
      <p:sp>
        <p:nvSpPr>
          <p:cNvPr id="3" name="TextBox 2"/>
          <p:cNvSpPr txBox="1"/>
          <p:nvPr/>
        </p:nvSpPr>
        <p:spPr>
          <a:xfrm>
            <a:off x="533400" y="5486400"/>
            <a:ext cx="8305800" cy="1292662"/>
          </a:xfrm>
          <a:prstGeom prst="rect">
            <a:avLst/>
          </a:prstGeom>
          <a:noFill/>
        </p:spPr>
        <p:txBody>
          <a:bodyPr wrap="square" rtlCol="0">
            <a:spAutoFit/>
          </a:bodyPr>
          <a:lstStyle/>
          <a:p>
            <a:r>
              <a:rPr lang="en-US" sz="1300" dirty="0" smtClean="0">
                <a:latin typeface="Calibri" panose="020F0502020204030204" pitchFamily="34" charset="0"/>
              </a:rPr>
              <a:t>*    Remaining UW Use represents the remaining portion of the building that contains good, governmental use.  Expressed in terms of bond proceeds, this equals: Net Sale Proceeds minus Private Use Proceeds ($30,330,155 - $362,763 = $29,967,392).</a:t>
            </a:r>
          </a:p>
          <a:p>
            <a:r>
              <a:rPr lang="en-US" sz="1300" dirty="0">
                <a:latin typeface="Calibri" panose="020F0502020204030204" pitchFamily="34" charset="0"/>
              </a:rPr>
              <a:t>**  </a:t>
            </a:r>
            <a:r>
              <a:rPr lang="en-US" sz="1300" dirty="0" err="1">
                <a:latin typeface="Calibri" panose="020F0502020204030204" pitchFamily="34" charset="0"/>
              </a:rPr>
              <a:t>PBU</a:t>
            </a:r>
            <a:r>
              <a:rPr lang="en-US" sz="1300" dirty="0">
                <a:latin typeface="Calibri" panose="020F0502020204030204" pitchFamily="34" charset="0"/>
              </a:rPr>
              <a:t> from Private Research Contracts is calculated by multiplying the remaining building space not already reserved for private use times the weighted </a:t>
            </a:r>
            <a:r>
              <a:rPr lang="en-US" sz="1300" dirty="0" err="1">
                <a:latin typeface="Calibri" panose="020F0502020204030204" pitchFamily="34" charset="0"/>
              </a:rPr>
              <a:t>PBU</a:t>
            </a:r>
            <a:r>
              <a:rPr lang="en-US" sz="1300" dirty="0">
                <a:latin typeface="Calibri" panose="020F0502020204030204" pitchFamily="34" charset="0"/>
              </a:rPr>
              <a:t> %, or: $29,967,392 X .08% = $23,308 </a:t>
            </a:r>
            <a:r>
              <a:rPr lang="en-US" sz="1300" dirty="0" smtClean="0">
                <a:latin typeface="Calibri" panose="020F0502020204030204" pitchFamily="34" charset="0"/>
              </a:rPr>
              <a:t>(</a:t>
            </a:r>
            <a:r>
              <a:rPr lang="en-US" sz="1300" i="1" dirty="0" smtClean="0">
                <a:latin typeface="Calibri" panose="020F0502020204030204" pitchFamily="34" charset="0"/>
              </a:rPr>
              <a:t>totals </a:t>
            </a:r>
            <a:r>
              <a:rPr lang="en-US" sz="1300" i="1" dirty="0">
                <a:latin typeface="Calibri" panose="020F0502020204030204" pitchFamily="34" charset="0"/>
              </a:rPr>
              <a:t>based on unrounded numbers and will differ slightly from calculations </a:t>
            </a:r>
            <a:r>
              <a:rPr lang="en-US" sz="1300" i="1" dirty="0" smtClean="0">
                <a:latin typeface="Calibri" panose="020F0502020204030204" pitchFamily="34" charset="0"/>
              </a:rPr>
              <a:t>shown)</a:t>
            </a:r>
            <a:endParaRPr lang="en-US" sz="1300" i="1" dirty="0">
              <a:latin typeface="Calibri" panose="020F0502020204030204" pitchFamily="34" charset="0"/>
            </a:endParaRPr>
          </a:p>
        </p:txBody>
      </p:sp>
      <p:grpSp>
        <p:nvGrpSpPr>
          <p:cNvPr id="6" name="Group 5"/>
          <p:cNvGrpSpPr/>
          <p:nvPr/>
        </p:nvGrpSpPr>
        <p:grpSpPr>
          <a:xfrm>
            <a:off x="3733800" y="3222171"/>
            <a:ext cx="4038600" cy="511629"/>
            <a:chOff x="3810000" y="3603171"/>
            <a:chExt cx="4038600" cy="511629"/>
          </a:xfrm>
        </p:grpSpPr>
        <p:cxnSp>
          <p:nvCxnSpPr>
            <p:cNvPr id="7" name="Straight Arrow Connector 6"/>
            <p:cNvCxnSpPr/>
            <p:nvPr/>
          </p:nvCxnSpPr>
          <p:spPr>
            <a:xfrm flipH="1" flipV="1">
              <a:off x="3810000" y="3603171"/>
              <a:ext cx="40386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7086600" y="4060371"/>
              <a:ext cx="762000" cy="5442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4" name="Slide Number Placeholder 3"/>
          <p:cNvSpPr>
            <a:spLocks noGrp="1"/>
          </p:cNvSpPr>
          <p:nvPr>
            <p:ph type="sldNum" sz="quarter" idx="12"/>
          </p:nvPr>
        </p:nvSpPr>
        <p:spPr/>
        <p:txBody>
          <a:bodyPr/>
          <a:lstStyle/>
          <a:p>
            <a:fld id="{E7CD1D1B-CA96-4CEA-9DFC-171EA472A898}" type="slidenum">
              <a:rPr lang="en-US" smtClean="0"/>
              <a:t>10</a:t>
            </a:fld>
            <a:endParaRPr lang="en-US"/>
          </a:p>
        </p:txBody>
      </p:sp>
    </p:spTree>
    <p:extLst>
      <p:ext uri="{BB962C8B-B14F-4D97-AF65-F5344CB8AC3E}">
        <p14:creationId xmlns:p14="http://schemas.microsoft.com/office/powerpoint/2010/main" val="905367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is equity assigned in measuring private business use?</a:t>
            </a:r>
            <a:endParaRPr lang="en-US" dirty="0"/>
          </a:p>
        </p:txBody>
      </p:sp>
      <p:sp>
        <p:nvSpPr>
          <p:cNvPr id="3" name="Content Placeholder 2"/>
          <p:cNvSpPr>
            <a:spLocks noGrp="1"/>
          </p:cNvSpPr>
          <p:nvPr>
            <p:ph idx="1"/>
          </p:nvPr>
        </p:nvSpPr>
        <p:spPr/>
        <p:txBody>
          <a:bodyPr>
            <a:normAutofit/>
          </a:bodyPr>
          <a:lstStyle/>
          <a:p>
            <a:pPr>
              <a:spcAft>
                <a:spcPts val="600"/>
              </a:spcAft>
            </a:pPr>
            <a:r>
              <a:rPr lang="en-US" sz="1600" dirty="0" smtClean="0"/>
              <a:t>The private business use limitations only apply to tax-exempt bonds.  In a building partially financed with University funds or taxable bonds (qualified equity), the qualified equity can offset some private business use.</a:t>
            </a:r>
          </a:p>
          <a:p>
            <a:pPr>
              <a:spcAft>
                <a:spcPts val="600"/>
              </a:spcAft>
            </a:pPr>
            <a:r>
              <a:rPr lang="en-US" sz="1800" u="sng" dirty="0" smtClean="0"/>
              <a:t>The </a:t>
            </a:r>
            <a:r>
              <a:rPr lang="en-US" sz="1800" u="sng" dirty="0" smtClean="0"/>
              <a:t>Undivided Portion Allocation </a:t>
            </a:r>
            <a:r>
              <a:rPr lang="en-US" sz="1800" u="sng" dirty="0" smtClean="0"/>
              <a:t>Method</a:t>
            </a:r>
            <a:r>
              <a:rPr lang="en-US" sz="1800" dirty="0" smtClean="0"/>
              <a:t>:</a:t>
            </a:r>
            <a:r>
              <a:rPr lang="en-US" sz="1800" dirty="0" smtClean="0"/>
              <a:t> </a:t>
            </a:r>
          </a:p>
          <a:p>
            <a:pPr lvl="1">
              <a:spcAft>
                <a:spcPts val="600"/>
              </a:spcAft>
            </a:pPr>
            <a:r>
              <a:rPr lang="en-US" sz="1600" dirty="0"/>
              <a:t>R</a:t>
            </a:r>
            <a:r>
              <a:rPr lang="en-US" sz="1600" dirty="0" smtClean="0"/>
              <a:t>ecent tax regulations provide for a particular method for allocating the qualified equity: the undivided portion allocation method.</a:t>
            </a:r>
          </a:p>
          <a:p>
            <a:pPr lvl="1">
              <a:spcAft>
                <a:spcPts val="600"/>
              </a:spcAft>
            </a:pPr>
            <a:r>
              <a:rPr lang="en-US" sz="1600" dirty="0" smtClean="0"/>
              <a:t>Under this method, tax-exempt </a:t>
            </a:r>
            <a:r>
              <a:rPr lang="en-US" sz="1600" dirty="0"/>
              <a:t>bond proceeds and qualified equity are allocated to undivided portions of a project.  Qualified equity is first allocated to all private business use, with any remaining equity then allocated to governmental use.  As a result, if the percentage of the project financed with qualified equity is less than the percentage of private business use of the project, all of the qualified equity is allocated to private business use, resulting in 0% private business use for purpose of our calculations</a:t>
            </a:r>
            <a:r>
              <a:rPr lang="en-US" sz="1600" dirty="0" smtClean="0"/>
              <a:t>.</a:t>
            </a:r>
          </a:p>
          <a:p>
            <a:pPr lvl="1">
              <a:spcAft>
                <a:spcPts val="600"/>
              </a:spcAft>
            </a:pPr>
            <a:r>
              <a:rPr lang="en-US" sz="1600" dirty="0" smtClean="0"/>
              <a:t>[For 501c3 Bonds, like our sample bonds, qualified equity may not be allocated to costs of issuance, so some private business use may remain, even where there is a large amount of qualified equity to allocate.]</a:t>
            </a:r>
            <a:endParaRPr lang="en-US" sz="1600" dirty="0"/>
          </a:p>
        </p:txBody>
      </p:sp>
      <p:sp>
        <p:nvSpPr>
          <p:cNvPr id="4" name="Slide Number Placeholder 3"/>
          <p:cNvSpPr>
            <a:spLocks noGrp="1"/>
          </p:cNvSpPr>
          <p:nvPr>
            <p:ph type="sldNum" sz="quarter" idx="12"/>
          </p:nvPr>
        </p:nvSpPr>
        <p:spPr/>
        <p:txBody>
          <a:bodyPr/>
          <a:lstStyle/>
          <a:p>
            <a:fld id="{E7CD1D1B-CA96-4CEA-9DFC-171EA472A898}" type="slidenum">
              <a:rPr lang="en-US" smtClean="0"/>
              <a:t>11</a:t>
            </a:fld>
            <a:endParaRPr lang="en-US"/>
          </a:p>
        </p:txBody>
      </p:sp>
    </p:spTree>
    <p:extLst>
      <p:ext uri="{BB962C8B-B14F-4D97-AF65-F5344CB8AC3E}">
        <p14:creationId xmlns:p14="http://schemas.microsoft.com/office/powerpoint/2010/main" val="1500053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PBU</a:t>
            </a:r>
            <a:r>
              <a:rPr lang="en-US" dirty="0" smtClean="0"/>
              <a:t> Computation – Allocating the Qualified Equity</a:t>
            </a:r>
            <a:endParaRPr lang="en-US" dirty="0"/>
          </a:p>
        </p:txBody>
      </p:sp>
      <p:sp>
        <p:nvSpPr>
          <p:cNvPr id="3" name="Content Placeholder 2"/>
          <p:cNvSpPr>
            <a:spLocks noGrp="1"/>
          </p:cNvSpPr>
          <p:nvPr>
            <p:ph idx="1"/>
          </p:nvPr>
        </p:nvSpPr>
        <p:spPr>
          <a:xfrm>
            <a:off x="457200" y="1828800"/>
            <a:ext cx="8229600" cy="4648200"/>
          </a:xfrm>
        </p:spPr>
        <p:txBody>
          <a:bodyPr/>
          <a:lstStyle/>
          <a:p>
            <a:r>
              <a:rPr lang="en-US" b="1" dirty="0" smtClean="0"/>
              <a:t>Undivided Portion Method</a:t>
            </a:r>
            <a:r>
              <a:rPr lang="en-US" dirty="0" smtClean="0"/>
              <a:t>:</a:t>
            </a:r>
          </a:p>
          <a:p>
            <a:pPr lvl="1"/>
            <a:r>
              <a:rPr lang="en-US" dirty="0" smtClean="0"/>
              <a:t>Dollars spent on PBU:</a:t>
            </a:r>
          </a:p>
          <a:p>
            <a:pPr lvl="2"/>
            <a:r>
              <a:rPr lang="en-US" dirty="0" smtClean="0"/>
              <a:t>Net Bond </a:t>
            </a:r>
            <a:r>
              <a:rPr lang="en-US" dirty="0"/>
              <a:t>Proceeds</a:t>
            </a:r>
            <a:r>
              <a:rPr lang="en-US" dirty="0" smtClean="0"/>
              <a:t>:</a:t>
            </a:r>
            <a:r>
              <a:rPr lang="en-US" dirty="0"/>
              <a:t>	</a:t>
            </a:r>
            <a:r>
              <a:rPr lang="en-US" dirty="0" smtClean="0"/>
              <a:t>$ 30,330,155*</a:t>
            </a:r>
          </a:p>
          <a:p>
            <a:pPr lvl="2"/>
            <a:r>
              <a:rPr lang="en-US" dirty="0" smtClean="0"/>
              <a:t>Total PBU $:		$      386,071*</a:t>
            </a:r>
          </a:p>
          <a:p>
            <a:pPr lvl="1"/>
            <a:r>
              <a:rPr lang="en-US" dirty="0" smtClean="0"/>
              <a:t>Allocate Qualified Equity to PBU:</a:t>
            </a:r>
          </a:p>
          <a:p>
            <a:pPr lvl="2"/>
            <a:r>
              <a:rPr lang="en-US" dirty="0" smtClean="0"/>
              <a:t>Qualified Equity:		$  5,000,000</a:t>
            </a:r>
          </a:p>
          <a:p>
            <a:pPr lvl="2"/>
            <a:r>
              <a:rPr lang="en-US" dirty="0" smtClean="0"/>
              <a:t>Total PBU:			$     386,071*</a:t>
            </a:r>
          </a:p>
          <a:p>
            <a:pPr marL="0" indent="0">
              <a:buNone/>
            </a:pPr>
            <a:endParaRPr lang="en-US" sz="1200" i="1" dirty="0" smtClean="0"/>
          </a:p>
          <a:p>
            <a:pPr marL="0" indent="0">
              <a:buNone/>
            </a:pPr>
            <a:r>
              <a:rPr lang="en-US" sz="2000" b="1" dirty="0" smtClean="0"/>
              <a:t>Since Qualified Equity $ &gt; PBU $, no tax-exempt debt is used for PBU.</a:t>
            </a:r>
          </a:p>
          <a:p>
            <a:pPr marL="0" indent="0">
              <a:buNone/>
            </a:pPr>
            <a:endParaRPr lang="en-US" sz="2000" b="1" dirty="0"/>
          </a:p>
          <a:p>
            <a:pPr marL="0" indent="0">
              <a:buNone/>
            </a:pPr>
            <a:r>
              <a:rPr lang="en-US" sz="1400" dirty="0" smtClean="0"/>
              <a:t>*  Numbers exclude costs of issuance.  Qualified equity cannot be allocated to cover private use associated with costs of issuance.  As a result, costs of issuance totaling $417,054, or 1.36% of project costs are still private use.  Costs of issuance are only treated this way for 501(c)(3) bonds.</a:t>
            </a:r>
          </a:p>
          <a:p>
            <a:pPr lvl="1"/>
            <a:endParaRPr lang="en-US" dirty="0"/>
          </a:p>
        </p:txBody>
      </p:sp>
      <p:sp>
        <p:nvSpPr>
          <p:cNvPr id="4" name="Slide Number Placeholder 3"/>
          <p:cNvSpPr>
            <a:spLocks noGrp="1"/>
          </p:cNvSpPr>
          <p:nvPr>
            <p:ph type="sldNum" sz="quarter" idx="12"/>
          </p:nvPr>
        </p:nvSpPr>
        <p:spPr/>
        <p:txBody>
          <a:bodyPr/>
          <a:lstStyle/>
          <a:p>
            <a:fld id="{E7CD1D1B-CA96-4CEA-9DFC-171EA472A898}" type="slidenum">
              <a:rPr lang="en-US" smtClean="0"/>
              <a:t>12</a:t>
            </a:fld>
            <a:endParaRPr lang="en-US"/>
          </a:p>
        </p:txBody>
      </p:sp>
    </p:spTree>
    <p:extLst>
      <p:ext uri="{BB962C8B-B14F-4D97-AF65-F5344CB8AC3E}">
        <p14:creationId xmlns:p14="http://schemas.microsoft.com/office/powerpoint/2010/main" val="4117562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Spreadsheet</a:t>
            </a:r>
            <a:endParaRPr lang="en-US" dirty="0"/>
          </a:p>
        </p:txBody>
      </p:sp>
      <p:sp>
        <p:nvSpPr>
          <p:cNvPr id="3" name="Content Placeholder 2"/>
          <p:cNvSpPr>
            <a:spLocks noGrp="1"/>
          </p:cNvSpPr>
          <p:nvPr>
            <p:ph idx="1"/>
          </p:nvPr>
        </p:nvSpPr>
        <p:spPr/>
        <p:txBody>
          <a:bodyPr/>
          <a:lstStyle/>
          <a:p>
            <a:r>
              <a:rPr lang="en-US" dirty="0" smtClean="0"/>
              <a:t>Attached is a copy of the private use tracking spreadsheet for this building.</a:t>
            </a:r>
          </a:p>
          <a:p>
            <a:r>
              <a:rPr lang="en-US" dirty="0" smtClean="0"/>
              <a:t>A similar tracking spreadsheet is being created for each University facility financed with tax-exempt bonds.</a:t>
            </a:r>
            <a:endParaRPr lang="en-US" dirty="0"/>
          </a:p>
        </p:txBody>
      </p:sp>
      <p:sp>
        <p:nvSpPr>
          <p:cNvPr id="4" name="Slide Number Placeholder 3"/>
          <p:cNvSpPr>
            <a:spLocks noGrp="1"/>
          </p:cNvSpPr>
          <p:nvPr>
            <p:ph type="sldNum" sz="quarter" idx="12"/>
          </p:nvPr>
        </p:nvSpPr>
        <p:spPr/>
        <p:txBody>
          <a:bodyPr/>
          <a:lstStyle/>
          <a:p>
            <a:fld id="{E7CD1D1B-CA96-4CEA-9DFC-171EA472A898}" type="slidenum">
              <a:rPr lang="en-US" smtClean="0"/>
              <a:t>13</a:t>
            </a:fld>
            <a:endParaRPr lang="en-US"/>
          </a:p>
        </p:txBody>
      </p:sp>
    </p:spTree>
    <p:extLst>
      <p:ext uri="{BB962C8B-B14F-4D97-AF65-F5344CB8AC3E}">
        <p14:creationId xmlns:p14="http://schemas.microsoft.com/office/powerpoint/2010/main" val="2775846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UW </a:t>
            </a:r>
            <a:r>
              <a:rPr lang="en-US" dirty="0" smtClean="0"/>
              <a:t>– Sample Building</a:t>
            </a:r>
            <a:endParaRPr lang="en-US" dirty="0"/>
          </a:p>
        </p:txBody>
      </p:sp>
      <p:sp>
        <p:nvSpPr>
          <p:cNvPr id="3" name="Content Placeholder 2"/>
          <p:cNvSpPr>
            <a:spLocks noGrp="1"/>
          </p:cNvSpPr>
          <p:nvPr>
            <p:ph idx="1"/>
          </p:nvPr>
        </p:nvSpPr>
        <p:spPr/>
        <p:txBody>
          <a:bodyPr>
            <a:normAutofit/>
          </a:bodyPr>
          <a:lstStyle/>
          <a:p>
            <a:pPr>
              <a:spcAft>
                <a:spcPts val="600"/>
              </a:spcAft>
            </a:pPr>
            <a:r>
              <a:rPr lang="en-US" b="1" dirty="0" smtClean="0"/>
              <a:t>Project</a:t>
            </a:r>
            <a:r>
              <a:rPr lang="en-US" dirty="0" smtClean="0"/>
              <a:t> – The </a:t>
            </a:r>
            <a:r>
              <a:rPr lang="en-US" dirty="0" smtClean="0"/>
              <a:t>UW </a:t>
            </a:r>
            <a:r>
              <a:rPr lang="en-US" dirty="0" smtClean="0"/>
              <a:t>Building is a 4-story </a:t>
            </a:r>
            <a:r>
              <a:rPr lang="en-US" dirty="0" smtClean="0"/>
              <a:t>research </a:t>
            </a:r>
            <a:r>
              <a:rPr lang="en-US" dirty="0" smtClean="0"/>
              <a:t>facility located in UW Medicine’s South Lake Union campus.  It was developed by a 501(c)(3) developer.</a:t>
            </a:r>
          </a:p>
          <a:p>
            <a:pPr>
              <a:spcAft>
                <a:spcPts val="600"/>
              </a:spcAft>
            </a:pPr>
            <a:r>
              <a:rPr lang="en-US" b="1" dirty="0" smtClean="0"/>
              <a:t>Financing – </a:t>
            </a:r>
            <a:r>
              <a:rPr lang="en-US" dirty="0" smtClean="0"/>
              <a:t>The building was financed in </a:t>
            </a:r>
            <a:r>
              <a:rPr lang="en-US" dirty="0" smtClean="0"/>
              <a:t>2014 </a:t>
            </a:r>
            <a:r>
              <a:rPr lang="en-US" dirty="0" smtClean="0"/>
              <a:t>with </a:t>
            </a:r>
            <a:r>
              <a:rPr lang="en-US" dirty="0" smtClean="0"/>
              <a:t>$30,747,209 </a:t>
            </a:r>
            <a:r>
              <a:rPr lang="en-US" dirty="0" smtClean="0"/>
              <a:t>of tax-exempt bond proceeds and a $5,000,000 cash contribution from </a:t>
            </a:r>
            <a:r>
              <a:rPr lang="en-US" dirty="0" smtClean="0"/>
              <a:t>UW. </a:t>
            </a:r>
            <a:r>
              <a:rPr lang="en-US" dirty="0" smtClean="0"/>
              <a:t>The issuance costs were </a:t>
            </a:r>
            <a:r>
              <a:rPr lang="en-US" dirty="0"/>
              <a:t>$ </a:t>
            </a:r>
            <a:r>
              <a:rPr lang="en-US" dirty="0" smtClean="0"/>
              <a:t>417,054.</a:t>
            </a:r>
          </a:p>
          <a:p>
            <a:pPr>
              <a:spcAft>
                <a:spcPts val="600"/>
              </a:spcAft>
            </a:pPr>
            <a:r>
              <a:rPr lang="en-US" b="1" dirty="0" smtClean="0"/>
              <a:t>Size </a:t>
            </a:r>
            <a:r>
              <a:rPr lang="en-US" b="1" dirty="0" smtClean="0"/>
              <a:t>– </a:t>
            </a:r>
            <a:r>
              <a:rPr lang="en-US" dirty="0" smtClean="0"/>
              <a:t>The building has 4 floors, with 69,466 of total assignable square feet.</a:t>
            </a:r>
          </a:p>
        </p:txBody>
      </p:sp>
      <p:sp>
        <p:nvSpPr>
          <p:cNvPr id="4" name="Slide Number Placeholder 3"/>
          <p:cNvSpPr>
            <a:spLocks noGrp="1"/>
          </p:cNvSpPr>
          <p:nvPr>
            <p:ph type="sldNum" sz="quarter" idx="12"/>
          </p:nvPr>
        </p:nvSpPr>
        <p:spPr/>
        <p:txBody>
          <a:bodyPr/>
          <a:lstStyle/>
          <a:p>
            <a:fld id="{E7CD1D1B-CA96-4CEA-9DFC-171EA472A898}" type="slidenum">
              <a:rPr lang="en-US" smtClean="0"/>
              <a:t>2</a:t>
            </a:fld>
            <a:endParaRPr lang="en-US"/>
          </a:p>
        </p:txBody>
      </p:sp>
    </p:spTree>
    <p:extLst>
      <p:ext uri="{BB962C8B-B14F-4D97-AF65-F5344CB8AC3E}">
        <p14:creationId xmlns:p14="http://schemas.microsoft.com/office/powerpoint/2010/main" val="2526739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Assumptions</a:t>
            </a:r>
            <a:endParaRPr lang="en-US" dirty="0"/>
          </a:p>
        </p:txBody>
      </p:sp>
      <p:sp>
        <p:nvSpPr>
          <p:cNvPr id="3" name="Content Placeholder 2"/>
          <p:cNvSpPr>
            <a:spLocks noGrp="1"/>
          </p:cNvSpPr>
          <p:nvPr>
            <p:ph idx="1"/>
          </p:nvPr>
        </p:nvSpPr>
        <p:spPr/>
        <p:txBody>
          <a:bodyPr/>
          <a:lstStyle/>
          <a:p>
            <a:pPr>
              <a:spcAft>
                <a:spcPts val="600"/>
              </a:spcAft>
            </a:pPr>
            <a:r>
              <a:rPr lang="en-US" dirty="0"/>
              <a:t>The measurement period was determined to start on the day of </a:t>
            </a:r>
            <a:r>
              <a:rPr lang="en-US" dirty="0" smtClean="0"/>
              <a:t>the bond issue </a:t>
            </a:r>
            <a:r>
              <a:rPr lang="en-US" dirty="0"/>
              <a:t>(1/9/2014).</a:t>
            </a:r>
          </a:p>
          <a:p>
            <a:pPr>
              <a:spcAft>
                <a:spcPts val="600"/>
              </a:spcAft>
            </a:pPr>
            <a:r>
              <a:rPr lang="en-US" dirty="0"/>
              <a:t>The final maturity date of the bonds is 6/1/2034, making the term of the measurement period 245 months.</a:t>
            </a:r>
          </a:p>
          <a:p>
            <a:pPr>
              <a:spcAft>
                <a:spcPts val="600"/>
              </a:spcAft>
            </a:pPr>
            <a:r>
              <a:rPr lang="en-US" dirty="0"/>
              <a:t>Required financial </a:t>
            </a:r>
            <a:r>
              <a:rPr lang="en-US" dirty="0" smtClean="0"/>
              <a:t>information for this analysis </a:t>
            </a:r>
            <a:r>
              <a:rPr lang="en-US" dirty="0"/>
              <a:t>includes:</a:t>
            </a:r>
          </a:p>
          <a:p>
            <a:pPr lvl="1">
              <a:spcAft>
                <a:spcPts val="600"/>
              </a:spcAft>
            </a:pPr>
            <a:r>
              <a:rPr lang="en-US" dirty="0"/>
              <a:t>Proceeds of refunded bonds: $30,747,209</a:t>
            </a:r>
          </a:p>
          <a:p>
            <a:pPr lvl="1">
              <a:spcAft>
                <a:spcPts val="600"/>
              </a:spcAft>
            </a:pPr>
            <a:r>
              <a:rPr lang="en-US" dirty="0"/>
              <a:t>Qualified Equity: $5,000,000</a:t>
            </a:r>
          </a:p>
          <a:p>
            <a:pPr lvl="1">
              <a:spcAft>
                <a:spcPts val="600"/>
              </a:spcAft>
            </a:pPr>
            <a:r>
              <a:rPr lang="en-US" dirty="0"/>
              <a:t>Issuance Costs of Refunding Bonds: $417,054</a:t>
            </a:r>
          </a:p>
        </p:txBody>
      </p:sp>
      <p:sp>
        <p:nvSpPr>
          <p:cNvPr id="4" name="Slide Number Placeholder 3"/>
          <p:cNvSpPr>
            <a:spLocks noGrp="1"/>
          </p:cNvSpPr>
          <p:nvPr>
            <p:ph type="sldNum" sz="quarter" idx="12"/>
          </p:nvPr>
        </p:nvSpPr>
        <p:spPr/>
        <p:txBody>
          <a:bodyPr/>
          <a:lstStyle/>
          <a:p>
            <a:fld id="{E7CD1D1B-CA96-4CEA-9DFC-171EA472A898}" type="slidenum">
              <a:rPr lang="en-US" smtClean="0"/>
              <a:t>3</a:t>
            </a:fld>
            <a:endParaRPr lang="en-US"/>
          </a:p>
        </p:txBody>
      </p:sp>
    </p:spTree>
    <p:extLst>
      <p:ext uri="{BB962C8B-B14F-4D97-AF65-F5344CB8AC3E}">
        <p14:creationId xmlns:p14="http://schemas.microsoft.com/office/powerpoint/2010/main" val="3386623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Use in the </a:t>
            </a:r>
            <a:r>
              <a:rPr lang="en-US" dirty="0" smtClean="0"/>
              <a:t>UW </a:t>
            </a:r>
            <a:r>
              <a:rPr lang="en-US" dirty="0" smtClean="0"/>
              <a:t>Building</a:t>
            </a:r>
            <a:endParaRPr lang="en-US" dirty="0"/>
          </a:p>
        </p:txBody>
      </p:sp>
      <p:sp>
        <p:nvSpPr>
          <p:cNvPr id="3" name="Content Placeholder 2"/>
          <p:cNvSpPr>
            <a:spLocks noGrp="1"/>
          </p:cNvSpPr>
          <p:nvPr>
            <p:ph idx="1"/>
          </p:nvPr>
        </p:nvSpPr>
        <p:spPr/>
        <p:txBody>
          <a:bodyPr>
            <a:normAutofit/>
          </a:bodyPr>
          <a:lstStyle/>
          <a:p>
            <a:r>
              <a:rPr lang="en-US" b="1" dirty="0"/>
              <a:t>Use of Facilities – </a:t>
            </a:r>
            <a:r>
              <a:rPr lang="en-US" dirty="0"/>
              <a:t>The University uses the facility for biomedical research and associated administrative and academic purposes.  The </a:t>
            </a:r>
            <a:r>
              <a:rPr lang="en-US" dirty="0" smtClean="0"/>
              <a:t>following four sources of private use were identified in the facility:</a:t>
            </a:r>
            <a:endParaRPr lang="en-US" dirty="0"/>
          </a:p>
          <a:p>
            <a:pPr lvl="1"/>
            <a:r>
              <a:rPr lang="en-US" u="sng" dirty="0"/>
              <a:t>Private Lease </a:t>
            </a:r>
            <a:r>
              <a:rPr lang="en-US" dirty="0"/>
              <a:t>- The University negotiated with a private party to sublease a portion of the facility. </a:t>
            </a:r>
            <a:endParaRPr lang="en-US" dirty="0" smtClean="0"/>
          </a:p>
          <a:p>
            <a:pPr lvl="1"/>
            <a:r>
              <a:rPr lang="en-US" u="sng" dirty="0" smtClean="0"/>
              <a:t>Ownership Interest</a:t>
            </a:r>
            <a:r>
              <a:rPr lang="en-US" dirty="0" smtClean="0"/>
              <a:t> - </a:t>
            </a:r>
            <a:r>
              <a:rPr lang="en-US" dirty="0"/>
              <a:t>The land was owned by a private party and leased to the University through a ground lease.  Any residual value of the Building at the end of the ground lease is private use.</a:t>
            </a:r>
          </a:p>
          <a:p>
            <a:pPr lvl="1"/>
            <a:r>
              <a:rPr lang="en-US" u="sng" dirty="0" smtClean="0"/>
              <a:t>Research </a:t>
            </a:r>
            <a:r>
              <a:rPr lang="en-US" u="sng" dirty="0"/>
              <a:t>C</a:t>
            </a:r>
            <a:r>
              <a:rPr lang="en-US" u="sng" dirty="0" smtClean="0"/>
              <a:t>ontracts </a:t>
            </a:r>
            <a:r>
              <a:rPr lang="en-US" dirty="0" smtClean="0"/>
              <a:t>– several research contracts that do not meet the Safe Harbors.</a:t>
            </a:r>
          </a:p>
          <a:p>
            <a:pPr lvl="1"/>
            <a:r>
              <a:rPr lang="en-US" u="sng" dirty="0" smtClean="0"/>
              <a:t>Issuance </a:t>
            </a:r>
            <a:r>
              <a:rPr lang="en-US" u="sng" dirty="0"/>
              <a:t>C</a:t>
            </a:r>
            <a:r>
              <a:rPr lang="en-US" u="sng" dirty="0" smtClean="0"/>
              <a:t>osts</a:t>
            </a:r>
            <a:r>
              <a:rPr lang="en-US" dirty="0" smtClean="0"/>
              <a:t> – the bonds were issued as 501(c)(3) bonds and therefore have a 2% limit on costs of issuance that must be included as private use.</a:t>
            </a:r>
            <a:endParaRPr lang="en-US" dirty="0"/>
          </a:p>
          <a:p>
            <a:endParaRPr lang="en-US" dirty="0"/>
          </a:p>
        </p:txBody>
      </p:sp>
      <p:sp>
        <p:nvSpPr>
          <p:cNvPr id="4" name="Slide Number Placeholder 3"/>
          <p:cNvSpPr>
            <a:spLocks noGrp="1"/>
          </p:cNvSpPr>
          <p:nvPr>
            <p:ph type="sldNum" sz="quarter" idx="12"/>
          </p:nvPr>
        </p:nvSpPr>
        <p:spPr/>
        <p:txBody>
          <a:bodyPr/>
          <a:lstStyle/>
          <a:p>
            <a:fld id="{E7CD1D1B-CA96-4CEA-9DFC-171EA472A898}" type="slidenum">
              <a:rPr lang="en-US" smtClean="0"/>
              <a:t>4</a:t>
            </a:fld>
            <a:endParaRPr lang="en-US"/>
          </a:p>
        </p:txBody>
      </p:sp>
    </p:spTree>
    <p:extLst>
      <p:ext uri="{BB962C8B-B14F-4D97-AF65-F5344CB8AC3E}">
        <p14:creationId xmlns:p14="http://schemas.microsoft.com/office/powerpoint/2010/main" val="1270189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Measuring Private Use in Leased Space</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63204470"/>
              </p:ext>
            </p:extLst>
          </p:nvPr>
        </p:nvGraphicFramePr>
        <p:xfrm>
          <a:off x="381001" y="2209802"/>
          <a:ext cx="8458199" cy="4230832"/>
        </p:xfrm>
        <a:graphic>
          <a:graphicData uri="http://schemas.openxmlformats.org/drawingml/2006/table">
            <a:tbl>
              <a:tblPr firstRow="1" bandRow="1">
                <a:tableStyleId>{5C22544A-7EE6-4342-B048-85BDC9FD1C3A}</a:tableStyleId>
              </a:tblPr>
              <a:tblGrid>
                <a:gridCol w="1995470"/>
                <a:gridCol w="926642"/>
                <a:gridCol w="1538395"/>
                <a:gridCol w="1115830"/>
                <a:gridCol w="1650535"/>
                <a:gridCol w="1231327"/>
              </a:tblGrid>
              <a:tr h="579927">
                <a:tc>
                  <a:txBody>
                    <a:bodyPr/>
                    <a:lstStyle/>
                    <a:p>
                      <a:pPr algn="ctr"/>
                      <a:r>
                        <a:rPr lang="en-US" sz="1400" dirty="0" smtClean="0">
                          <a:latin typeface="Calibri" panose="020F0502020204030204" pitchFamily="34" charset="0"/>
                        </a:rPr>
                        <a:t>Use</a:t>
                      </a:r>
                      <a:endParaRPr lang="en-US" sz="1400" dirty="0">
                        <a:latin typeface="Calibri" panose="020F0502020204030204" pitchFamily="34" charset="0"/>
                      </a:endParaRPr>
                    </a:p>
                  </a:txBody>
                  <a:tcPr/>
                </a:tc>
                <a:tc>
                  <a:txBody>
                    <a:bodyPr/>
                    <a:lstStyle/>
                    <a:p>
                      <a:pPr algn="ctr"/>
                      <a:r>
                        <a:rPr lang="en-US" sz="1400" dirty="0" err="1" smtClean="0">
                          <a:latin typeface="Calibri" panose="020F0502020204030204" pitchFamily="34" charset="0"/>
                        </a:rPr>
                        <a:t>ASF</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Proceeds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Time-Weighted</a:t>
                      </a:r>
                      <a:r>
                        <a:rPr lang="en-US" sz="1400" baseline="0" dirty="0" smtClean="0">
                          <a:latin typeface="Calibri" panose="020F0502020204030204" pitchFamily="34" charset="0"/>
                        </a:rPr>
                        <a:t> </a:t>
                      </a:r>
                      <a:r>
                        <a:rPr lang="en-US" sz="1400" baseline="0" dirty="0" err="1" smtClean="0">
                          <a:latin typeface="Calibri" panose="020F0502020204030204" pitchFamily="34" charset="0"/>
                        </a:rPr>
                        <a:t>PBU</a:t>
                      </a:r>
                      <a:r>
                        <a:rPr lang="en-US" sz="1400" baseline="0" dirty="0" smtClean="0">
                          <a:latin typeface="Calibri" panose="020F0502020204030204" pitchFamily="34" charset="0"/>
                        </a:rPr>
                        <a:t>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r>
              <a:tr h="415046">
                <a:tc>
                  <a:txBody>
                    <a:bodyPr/>
                    <a:lstStyle/>
                    <a:p>
                      <a:r>
                        <a:rPr lang="en-US" sz="1400" dirty="0" smtClean="0">
                          <a:latin typeface="Calibri" panose="020F0502020204030204" pitchFamily="34" charset="0"/>
                        </a:rPr>
                        <a:t>Floor 1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$7,582,538</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415046">
                <a:tc>
                  <a:txBody>
                    <a:bodyPr/>
                    <a:lstStyle/>
                    <a:p>
                      <a:r>
                        <a:rPr lang="en-US" sz="1400" dirty="0" smtClean="0">
                          <a:solidFill>
                            <a:srgbClr val="FF0000"/>
                          </a:solidFill>
                          <a:latin typeface="Calibri" panose="020F0502020204030204" pitchFamily="34" charset="0"/>
                        </a:rPr>
                        <a:t>Floor 2 – Private Leased Space</a:t>
                      </a:r>
                      <a:endParaRPr lang="en-US" sz="1400" dirty="0">
                        <a:solidFill>
                          <a:srgbClr val="FF0000"/>
                        </a:solidFill>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latin typeface="Calibri" panose="020F0502020204030204" pitchFamily="34" charset="0"/>
                        </a:rPr>
                        <a:t>3,193</a:t>
                      </a:r>
                    </a:p>
                  </a:txBody>
                  <a:tcPr/>
                </a:tc>
                <a:tc>
                  <a:txBody>
                    <a:bodyPr/>
                    <a:lstStyle/>
                    <a:p>
                      <a:pPr algn="r"/>
                      <a:r>
                        <a:rPr lang="en-US" sz="1400" dirty="0" smtClean="0">
                          <a:solidFill>
                            <a:srgbClr val="FF0000"/>
                          </a:solidFill>
                          <a:latin typeface="Calibri" panose="020F0502020204030204" pitchFamily="34" charset="0"/>
                        </a:rPr>
                        <a:t>$1,395,187</a:t>
                      </a:r>
                      <a:endParaRPr lang="en-US" sz="1400"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100%</a:t>
                      </a:r>
                      <a:endParaRPr lang="en-US" sz="1400"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14.7%</a:t>
                      </a:r>
                      <a:endParaRPr lang="en-US" sz="1400"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$205,092</a:t>
                      </a:r>
                      <a:endParaRPr lang="en-US" sz="1400" dirty="0">
                        <a:solidFill>
                          <a:srgbClr val="FF0000"/>
                        </a:solidFill>
                        <a:latin typeface="Calibri" panose="020F0502020204030204" pitchFamily="34" charset="0"/>
                      </a:endParaRPr>
                    </a:p>
                  </a:txBody>
                  <a:tcPr/>
                </a:tc>
              </a:tr>
              <a:tr h="415046">
                <a:tc>
                  <a:txBody>
                    <a:bodyPr/>
                    <a:lstStyle/>
                    <a:p>
                      <a:r>
                        <a:rPr lang="en-US" sz="1400" dirty="0" smtClean="0">
                          <a:latin typeface="Calibri" panose="020F0502020204030204" pitchFamily="34" charset="0"/>
                        </a:rPr>
                        <a:t>Floor 2-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14,174</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$6,187,351</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415046">
                <a:tc>
                  <a:txBody>
                    <a:bodyPr/>
                    <a:lstStyle/>
                    <a:p>
                      <a:r>
                        <a:rPr lang="en-US" sz="1400" dirty="0" smtClean="0">
                          <a:latin typeface="Calibri" panose="020F0502020204030204" pitchFamily="34" charset="0"/>
                        </a:rPr>
                        <a:t>Floor</a:t>
                      </a:r>
                      <a:r>
                        <a:rPr lang="en-US" sz="1400" baseline="0" dirty="0" smtClean="0">
                          <a:latin typeface="Calibri" panose="020F0502020204030204" pitchFamily="34" charset="0"/>
                        </a:rPr>
                        <a:t> 3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$7,582,538</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415046">
                <a:tc>
                  <a:txBody>
                    <a:bodyPr/>
                    <a:lstStyle/>
                    <a:p>
                      <a:r>
                        <a:rPr lang="en-US" sz="1400" dirty="0" smtClean="0">
                          <a:latin typeface="Calibri" panose="020F0502020204030204" pitchFamily="34" charset="0"/>
                        </a:rPr>
                        <a:t>Floor 4 </a:t>
                      </a:r>
                      <a:r>
                        <a:rPr lang="en-US" sz="1400" baseline="0" dirty="0" smtClean="0">
                          <a:latin typeface="Calibri" panose="020F0502020204030204" pitchFamily="34" charset="0"/>
                        </a:rPr>
                        <a:t>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$7,582,538</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415046">
                <a:tc>
                  <a:txBody>
                    <a:bodyPr/>
                    <a:lstStyle/>
                    <a:p>
                      <a:r>
                        <a:rPr lang="en-US" sz="1400" dirty="0" smtClean="0">
                          <a:latin typeface="Calibri" panose="020F0502020204030204" pitchFamily="34" charset="0"/>
                        </a:rPr>
                        <a:t>Issuance Costs</a:t>
                      </a:r>
                    </a:p>
                  </a:txBody>
                  <a:tcPr/>
                </a:tc>
                <a:tc>
                  <a:txBody>
                    <a:bodyPr/>
                    <a:lstStyle/>
                    <a:p>
                      <a:pPr algn="r"/>
                      <a:r>
                        <a:rPr lang="en-US" sz="1400" dirty="0" smtClean="0">
                          <a:latin typeface="Calibri" panose="020F0502020204030204" pitchFamily="34" charset="0"/>
                        </a:rPr>
                        <a:t>N/A</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$417,054</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$417,054</a:t>
                      </a:r>
                      <a:endParaRPr lang="en-US" sz="1400" dirty="0">
                        <a:latin typeface="Calibri" panose="020F0502020204030204" pitchFamily="34" charset="0"/>
                      </a:endParaRPr>
                    </a:p>
                  </a:txBody>
                  <a:tcPr/>
                </a:tc>
              </a:tr>
              <a:tr h="1057515">
                <a:tc>
                  <a:txBody>
                    <a:bodyPr/>
                    <a:lstStyle/>
                    <a:p>
                      <a:r>
                        <a:rPr lang="en-US" sz="1400" b="1" dirty="0" smtClean="0">
                          <a:latin typeface="Calibri" panose="020F0502020204030204" pitchFamily="34" charset="0"/>
                        </a:rPr>
                        <a:t>Total</a:t>
                      </a:r>
                      <a:endParaRPr lang="en-US" sz="1400" b="1" dirty="0">
                        <a:latin typeface="Calibri" panose="020F0502020204030204" pitchFamily="34" charset="0"/>
                      </a:endParaRPr>
                    </a:p>
                  </a:txBody>
                  <a:tcPr/>
                </a:tc>
                <a:tc>
                  <a:txBody>
                    <a:bodyPr/>
                    <a:lstStyle/>
                    <a:p>
                      <a:pPr algn="r"/>
                      <a:r>
                        <a:rPr lang="en-US" sz="1400" b="1" dirty="0" smtClean="0">
                          <a:latin typeface="Calibri" panose="020F0502020204030204" pitchFamily="34" charset="0"/>
                        </a:rPr>
                        <a:t>69,466</a:t>
                      </a:r>
                      <a:endParaRPr lang="en-US" sz="1400" b="1" dirty="0">
                        <a:latin typeface="Calibri" panose="020F0502020204030204" pitchFamily="34" charset="0"/>
                      </a:endParaRPr>
                    </a:p>
                  </a:txBody>
                  <a:tcPr/>
                </a:tc>
                <a:tc>
                  <a:txBody>
                    <a:bodyPr/>
                    <a:lstStyle/>
                    <a:p>
                      <a:pPr algn="r"/>
                      <a:r>
                        <a:rPr lang="en-US" sz="1400" b="1" dirty="0" smtClean="0">
                          <a:latin typeface="Calibri" panose="020F0502020204030204" pitchFamily="34" charset="0"/>
                        </a:rPr>
                        <a:t>$30,747,209</a:t>
                      </a: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r>
                        <a:rPr lang="en-US" sz="1400" b="1" dirty="0" smtClean="0">
                          <a:latin typeface="Calibri" panose="020F0502020204030204" pitchFamily="34" charset="0"/>
                        </a:rPr>
                        <a:t>$622,146</a:t>
                      </a:r>
                    </a:p>
                    <a:p>
                      <a:pPr algn="ctr"/>
                      <a:r>
                        <a:rPr lang="en-US" sz="1400" b="1" dirty="0" smtClean="0">
                          <a:solidFill>
                            <a:srgbClr val="FF0000"/>
                          </a:solidFill>
                          <a:latin typeface="Calibri" panose="020F0502020204030204" pitchFamily="34" charset="0"/>
                        </a:rPr>
                        <a:t>2.02%</a:t>
                      </a:r>
                    </a:p>
                    <a:p>
                      <a:pPr algn="ctr"/>
                      <a:r>
                        <a:rPr lang="en-US" sz="1400" b="1" dirty="0" smtClean="0">
                          <a:solidFill>
                            <a:schemeClr val="tx1"/>
                          </a:solidFill>
                          <a:latin typeface="Calibri" panose="020F0502020204030204" pitchFamily="34" charset="0"/>
                        </a:rPr>
                        <a:t>($622,146/</a:t>
                      </a:r>
                    </a:p>
                    <a:p>
                      <a:pPr algn="ctr"/>
                      <a:r>
                        <a:rPr lang="en-US" sz="1400" b="1" dirty="0" smtClean="0">
                          <a:solidFill>
                            <a:schemeClr val="tx1"/>
                          </a:solidFill>
                          <a:latin typeface="Calibri" panose="020F0502020204030204" pitchFamily="34" charset="0"/>
                        </a:rPr>
                        <a:t>$30,747,209)</a:t>
                      </a:r>
                      <a:endParaRPr lang="en-US" sz="1400" b="1" dirty="0">
                        <a:solidFill>
                          <a:schemeClr val="tx1"/>
                        </a:solidFill>
                        <a:latin typeface="Calibri" panose="020F0502020204030204" pitchFamily="34" charset="0"/>
                      </a:endParaRPr>
                    </a:p>
                  </a:txBody>
                  <a:tcPr/>
                </a:tc>
              </a:tr>
            </a:tbl>
          </a:graphicData>
        </a:graphic>
      </p:graphicFrame>
      <p:sp>
        <p:nvSpPr>
          <p:cNvPr id="3" name="Slide Number Placeholder 2"/>
          <p:cNvSpPr>
            <a:spLocks noGrp="1"/>
          </p:cNvSpPr>
          <p:nvPr>
            <p:ph type="sldNum" sz="quarter" idx="12"/>
          </p:nvPr>
        </p:nvSpPr>
        <p:spPr/>
        <p:txBody>
          <a:bodyPr/>
          <a:lstStyle/>
          <a:p>
            <a:fld id="{E7CD1D1B-CA96-4CEA-9DFC-171EA472A898}" type="slidenum">
              <a:rPr lang="en-US" smtClean="0"/>
              <a:t>5</a:t>
            </a:fld>
            <a:endParaRPr lang="en-US"/>
          </a:p>
        </p:txBody>
      </p:sp>
      <p:sp>
        <p:nvSpPr>
          <p:cNvPr id="4" name="TextBox 3"/>
          <p:cNvSpPr txBox="1"/>
          <p:nvPr/>
        </p:nvSpPr>
        <p:spPr>
          <a:xfrm>
            <a:off x="533400" y="1371600"/>
            <a:ext cx="8001000"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 portion of the 2</a:t>
            </a:r>
            <a:r>
              <a:rPr lang="en-US" baseline="30000" dirty="0" smtClean="0"/>
              <a:t>nd</a:t>
            </a:r>
            <a:r>
              <a:rPr lang="en-US" dirty="0" smtClean="0"/>
              <a:t> floor was leased to a private company for a term of three years (36/245 months or 14.7%)</a:t>
            </a:r>
            <a:endParaRPr lang="en-US" dirty="0"/>
          </a:p>
        </p:txBody>
      </p:sp>
    </p:spTree>
    <p:extLst>
      <p:ext uri="{BB962C8B-B14F-4D97-AF65-F5344CB8AC3E}">
        <p14:creationId xmlns:p14="http://schemas.microsoft.com/office/powerpoint/2010/main" val="11108734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Proceeds Allocated to Floor by Square Footage</a:t>
            </a:r>
            <a:br>
              <a:rPr lang="en-US" sz="2400" dirty="0" smtClean="0"/>
            </a:br>
            <a:r>
              <a:rPr lang="en-US" sz="2400" dirty="0" smtClean="0"/>
              <a:t>(</a:t>
            </a:r>
            <a:r>
              <a:rPr lang="en-US" sz="2400" i="1" dirty="0" smtClean="0"/>
              <a:t>explanation of prior slide</a:t>
            </a:r>
            <a:r>
              <a:rPr lang="en-US" sz="2400" dirty="0" smtClean="0"/>
              <a:t>)</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8726745"/>
              </p:ext>
            </p:extLst>
          </p:nvPr>
        </p:nvGraphicFramePr>
        <p:xfrm>
          <a:off x="457200" y="1752600"/>
          <a:ext cx="8229600" cy="34036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latin typeface="Calibri" panose="020F0502020204030204" pitchFamily="34" charset="0"/>
                        </a:rPr>
                        <a:t>Floor/Use</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Assignable Square</a:t>
                      </a:r>
                      <a:r>
                        <a:rPr lang="en-US" baseline="0" dirty="0" smtClean="0">
                          <a:latin typeface="Calibri" panose="020F0502020204030204" pitchFamily="34" charset="0"/>
                        </a:rPr>
                        <a:t> Feet (%)</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Proceeds Allocated*</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Floor 1 –</a:t>
                      </a:r>
                      <a:r>
                        <a:rPr lang="en-US" baseline="0" dirty="0" smtClean="0">
                          <a:latin typeface="Calibri" panose="020F0502020204030204" pitchFamily="34" charset="0"/>
                        </a:rPr>
                        <a:t> University Space</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25% (17,367/69,466)</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$7,582,538</a:t>
                      </a:r>
                      <a:endParaRPr lang="en-US" baseline="0" dirty="0" smtClean="0">
                        <a:latin typeface="Calibri" panose="020F0502020204030204" pitchFamily="34" charset="0"/>
                      </a:endParaRPr>
                    </a:p>
                    <a:p>
                      <a:r>
                        <a:rPr lang="en-US" baseline="0" dirty="0" smtClean="0">
                          <a:latin typeface="Calibri" panose="020F0502020204030204" pitchFamily="34" charset="0"/>
                        </a:rPr>
                        <a:t>($30,330,155 x 25%)</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Floor 2 – Private Leased Space</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4.6% (3,193/69,466)</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$1,395,187</a:t>
                      </a:r>
                    </a:p>
                    <a:p>
                      <a:r>
                        <a:rPr lang="en-US" dirty="0" smtClean="0">
                          <a:latin typeface="Calibri" panose="020F0502020204030204" pitchFamily="34" charset="0"/>
                        </a:rPr>
                        <a:t>($30,330,155 x 4.6%)</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Floor 2 – University</a:t>
                      </a:r>
                      <a:r>
                        <a:rPr lang="en-US" baseline="0" dirty="0" smtClean="0">
                          <a:latin typeface="Calibri" panose="020F0502020204030204" pitchFamily="34" charset="0"/>
                        </a:rPr>
                        <a:t> Space</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20.4% (14,174/69,466)</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$6,187,351</a:t>
                      </a:r>
                    </a:p>
                    <a:p>
                      <a:r>
                        <a:rPr lang="en-US" dirty="0" smtClean="0">
                          <a:latin typeface="Calibri" panose="020F0502020204030204" pitchFamily="34" charset="0"/>
                        </a:rPr>
                        <a:t>($30,330,155</a:t>
                      </a:r>
                      <a:r>
                        <a:rPr lang="en-US" baseline="0" dirty="0" smtClean="0">
                          <a:latin typeface="Calibri" panose="020F0502020204030204" pitchFamily="34" charset="0"/>
                        </a:rPr>
                        <a:t> x 20%)</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Floor 3 – University</a:t>
                      </a:r>
                      <a:r>
                        <a:rPr lang="en-US" baseline="0" dirty="0" smtClean="0">
                          <a:latin typeface="Calibri" panose="020F0502020204030204" pitchFamily="34" charset="0"/>
                        </a:rPr>
                        <a:t> Space</a:t>
                      </a:r>
                      <a:endParaRPr lang="en-US" dirty="0">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25% (17,367/69,466)</a:t>
                      </a:r>
                    </a:p>
                  </a:txBody>
                  <a:tcPr/>
                </a:tc>
                <a:tc>
                  <a:txBody>
                    <a:bodyPr/>
                    <a:lstStyle/>
                    <a:p>
                      <a:r>
                        <a:rPr lang="en-US" dirty="0" smtClean="0">
                          <a:latin typeface="Calibri" panose="020F0502020204030204" pitchFamily="34" charset="0"/>
                        </a:rPr>
                        <a:t>$7,582,538</a:t>
                      </a:r>
                      <a:endParaRPr lang="en-US" baseline="0" dirty="0" smtClean="0">
                        <a:latin typeface="Calibri" panose="020F0502020204030204" pitchFamily="34" charset="0"/>
                      </a:endParaRPr>
                    </a:p>
                  </a:txBody>
                  <a:tcPr/>
                </a:tc>
              </a:tr>
              <a:tr h="370840">
                <a:tc>
                  <a:txBody>
                    <a:bodyPr/>
                    <a:lstStyle/>
                    <a:p>
                      <a:r>
                        <a:rPr lang="en-US" dirty="0" smtClean="0">
                          <a:latin typeface="Calibri" panose="020F0502020204030204" pitchFamily="34" charset="0"/>
                        </a:rPr>
                        <a:t>Floor 4 – University</a:t>
                      </a:r>
                      <a:r>
                        <a:rPr lang="en-US" baseline="0" dirty="0" smtClean="0">
                          <a:latin typeface="Calibri" panose="020F0502020204030204" pitchFamily="34" charset="0"/>
                        </a:rPr>
                        <a:t> Space</a:t>
                      </a:r>
                      <a:endParaRPr lang="en-US" dirty="0">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25% (17,367/69,466)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anose="020F0502020204030204" pitchFamily="34" charset="0"/>
                        </a:rPr>
                        <a:t>$7,582,538</a:t>
                      </a:r>
                      <a:r>
                        <a:rPr lang="en-US" baseline="0" dirty="0" smtClean="0">
                          <a:latin typeface="Calibri" panose="020F0502020204030204" pitchFamily="34" charset="0"/>
                        </a:rPr>
                        <a:t> </a:t>
                      </a:r>
                    </a:p>
                  </a:txBody>
                  <a:tcPr/>
                </a:tc>
              </a:tr>
              <a:tr h="370840">
                <a:tc>
                  <a:txBody>
                    <a:bodyPr/>
                    <a:lstStyle/>
                    <a:p>
                      <a:r>
                        <a:rPr lang="en-US" b="1" dirty="0" smtClean="0">
                          <a:latin typeface="Calibri" panose="020F0502020204030204" pitchFamily="34" charset="0"/>
                        </a:rPr>
                        <a:t>Total:</a:t>
                      </a:r>
                      <a:endParaRPr lang="en-US" b="1" dirty="0">
                        <a:latin typeface="Calibri" panose="020F0502020204030204" pitchFamily="34" charset="0"/>
                      </a:endParaRPr>
                    </a:p>
                  </a:txBody>
                  <a:tcPr/>
                </a:tc>
                <a:tc>
                  <a:txBody>
                    <a:bodyPr/>
                    <a:lstStyle/>
                    <a:p>
                      <a:endParaRPr lang="en-US" b="1" dirty="0">
                        <a:latin typeface="Calibri" panose="020F0502020204030204" pitchFamily="34" charset="0"/>
                      </a:endParaRPr>
                    </a:p>
                  </a:txBody>
                  <a:tcPr/>
                </a:tc>
                <a:tc>
                  <a:txBody>
                    <a:bodyPr/>
                    <a:lstStyle/>
                    <a:p>
                      <a:r>
                        <a:rPr lang="en-US" b="1" dirty="0" smtClean="0">
                          <a:latin typeface="Calibri" panose="020F0502020204030204" pitchFamily="34" charset="0"/>
                        </a:rPr>
                        <a:t>$30,330,155</a:t>
                      </a:r>
                      <a:endParaRPr lang="en-US" b="1" dirty="0">
                        <a:latin typeface="Calibri" panose="020F0502020204030204" pitchFamily="34" charset="0"/>
                      </a:endParaRPr>
                    </a:p>
                  </a:txBody>
                  <a:tcPr/>
                </a:tc>
              </a:tr>
            </a:tbl>
          </a:graphicData>
        </a:graphic>
      </p:graphicFrame>
      <p:sp>
        <p:nvSpPr>
          <p:cNvPr id="5" name="TextBox 4"/>
          <p:cNvSpPr txBox="1"/>
          <p:nvPr/>
        </p:nvSpPr>
        <p:spPr>
          <a:xfrm>
            <a:off x="348343" y="5388076"/>
            <a:ext cx="8305800" cy="523220"/>
          </a:xfrm>
          <a:prstGeom prst="rect">
            <a:avLst/>
          </a:prstGeom>
          <a:noFill/>
        </p:spPr>
        <p:txBody>
          <a:bodyPr wrap="square" rtlCol="0">
            <a:spAutoFit/>
          </a:bodyPr>
          <a:lstStyle/>
          <a:p>
            <a:r>
              <a:rPr lang="en-US" sz="1400" dirty="0" smtClean="0">
                <a:latin typeface="Calibri" panose="020F0502020204030204" pitchFamily="34" charset="0"/>
              </a:rPr>
              <a:t>* When allocating the proceeds among the floors, exclude the costs of issuance.  Or in this case: $30,747,209 - $417,054 (</a:t>
            </a:r>
            <a:r>
              <a:rPr lang="en-US" sz="1400" dirty="0" err="1" smtClean="0">
                <a:latin typeface="Calibri" panose="020F0502020204030204" pitchFamily="34" charset="0"/>
              </a:rPr>
              <a:t>COI</a:t>
            </a:r>
            <a:r>
              <a:rPr lang="en-US" sz="1400" dirty="0" smtClean="0">
                <a:latin typeface="Calibri" panose="020F0502020204030204" pitchFamily="34" charset="0"/>
              </a:rPr>
              <a:t>) = $30,330,155.</a:t>
            </a:r>
            <a:endParaRPr lang="en-US" sz="1400" dirty="0">
              <a:latin typeface="Calibri" panose="020F0502020204030204" pitchFamily="34" charset="0"/>
            </a:endParaRPr>
          </a:p>
        </p:txBody>
      </p:sp>
      <p:sp>
        <p:nvSpPr>
          <p:cNvPr id="3" name="Slide Number Placeholder 2"/>
          <p:cNvSpPr>
            <a:spLocks noGrp="1"/>
          </p:cNvSpPr>
          <p:nvPr>
            <p:ph type="sldNum" sz="quarter" idx="12"/>
          </p:nvPr>
        </p:nvSpPr>
        <p:spPr/>
        <p:txBody>
          <a:bodyPr/>
          <a:lstStyle/>
          <a:p>
            <a:fld id="{E7CD1D1B-CA96-4CEA-9DFC-171EA472A898}" type="slidenum">
              <a:rPr lang="en-US" smtClean="0"/>
              <a:t>6</a:t>
            </a:fld>
            <a:endParaRPr lang="en-US"/>
          </a:p>
        </p:txBody>
      </p:sp>
    </p:spTree>
    <p:extLst>
      <p:ext uri="{BB962C8B-B14F-4D97-AF65-F5344CB8AC3E}">
        <p14:creationId xmlns:p14="http://schemas.microsoft.com/office/powerpoint/2010/main" val="4488471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Measuring Private Use in Ownership Interest</a:t>
            </a:r>
            <a:endParaRPr lang="en-US" sz="3600" dirty="0"/>
          </a:p>
        </p:txBody>
      </p:sp>
      <p:sp>
        <p:nvSpPr>
          <p:cNvPr id="3" name="Content Placeholder 2"/>
          <p:cNvSpPr>
            <a:spLocks noGrp="1"/>
          </p:cNvSpPr>
          <p:nvPr>
            <p:ph idx="1"/>
          </p:nvPr>
        </p:nvSpPr>
        <p:spPr>
          <a:xfrm>
            <a:off x="457200" y="1295400"/>
            <a:ext cx="8229600" cy="990600"/>
          </a:xfrm>
        </p:spPr>
        <p:txBody>
          <a:bodyPr>
            <a:noAutofit/>
          </a:bodyPr>
          <a:lstStyle/>
          <a:p>
            <a:r>
              <a:rPr lang="en-US" sz="1500" dirty="0" smtClean="0"/>
              <a:t>The building was built on land owned by a private party, with a ground lease to the University.  Any residual value of the building at the end of the ground lease is treated as private business use. This value was determined by an appraiser to be .45% of the value of the building, or $158,986.</a:t>
            </a:r>
          </a:p>
        </p:txBody>
      </p:sp>
      <p:sp>
        <p:nvSpPr>
          <p:cNvPr id="4" name="Slide Number Placeholder 3"/>
          <p:cNvSpPr>
            <a:spLocks noGrp="1"/>
          </p:cNvSpPr>
          <p:nvPr>
            <p:ph type="sldNum" sz="quarter" idx="12"/>
          </p:nvPr>
        </p:nvSpPr>
        <p:spPr/>
        <p:txBody>
          <a:bodyPr/>
          <a:lstStyle/>
          <a:p>
            <a:fld id="{E7CD1D1B-CA96-4CEA-9DFC-171EA472A898}" type="slidenum">
              <a:rPr lang="en-US" smtClean="0"/>
              <a:t>7</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2726897371"/>
              </p:ext>
            </p:extLst>
          </p:nvPr>
        </p:nvGraphicFramePr>
        <p:xfrm>
          <a:off x="549632" y="2418080"/>
          <a:ext cx="8137168" cy="4206240"/>
        </p:xfrm>
        <a:graphic>
          <a:graphicData uri="http://schemas.openxmlformats.org/drawingml/2006/table">
            <a:tbl>
              <a:tblPr firstRow="1" bandRow="1">
                <a:tableStyleId>{5C22544A-7EE6-4342-B048-85BDC9FD1C3A}</a:tableStyleId>
              </a:tblPr>
              <a:tblGrid>
                <a:gridCol w="1919732"/>
                <a:gridCol w="891471"/>
                <a:gridCol w="1480005"/>
                <a:gridCol w="1073479"/>
                <a:gridCol w="1587889"/>
                <a:gridCol w="1184592"/>
              </a:tblGrid>
              <a:tr h="370840">
                <a:tc>
                  <a:txBody>
                    <a:bodyPr/>
                    <a:lstStyle/>
                    <a:p>
                      <a:pPr algn="ctr"/>
                      <a:r>
                        <a:rPr lang="en-US" sz="1400" dirty="0" smtClean="0">
                          <a:latin typeface="Calibri" panose="020F0502020204030204" pitchFamily="34" charset="0"/>
                        </a:rPr>
                        <a:t>Use</a:t>
                      </a:r>
                      <a:endParaRPr lang="en-US" sz="1400" dirty="0">
                        <a:latin typeface="Calibri" panose="020F0502020204030204" pitchFamily="34" charset="0"/>
                      </a:endParaRPr>
                    </a:p>
                  </a:txBody>
                  <a:tcPr/>
                </a:tc>
                <a:tc>
                  <a:txBody>
                    <a:bodyPr/>
                    <a:lstStyle/>
                    <a:p>
                      <a:pPr algn="ctr"/>
                      <a:r>
                        <a:rPr lang="en-US" sz="1400" dirty="0" err="1" smtClean="0">
                          <a:latin typeface="Calibri" panose="020F0502020204030204" pitchFamily="34" charset="0"/>
                        </a:rPr>
                        <a:t>ASF</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Proceeds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Time-Weighted</a:t>
                      </a:r>
                      <a:r>
                        <a:rPr lang="en-US" sz="1400" baseline="0" dirty="0" smtClean="0">
                          <a:latin typeface="Calibri" panose="020F0502020204030204" pitchFamily="34" charset="0"/>
                        </a:rPr>
                        <a:t> PBU (%)</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PBU ($)</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Floor 1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$7,542,792</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Floor 2 – Private Lease</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3,193</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$1,386,816</a:t>
                      </a: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14.7%</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$203,771</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Floor 2-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14,174</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$6,155,977</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Floor</a:t>
                      </a:r>
                      <a:r>
                        <a:rPr lang="en-US" sz="1400" baseline="0" dirty="0" smtClean="0">
                          <a:latin typeface="Calibri" panose="020F0502020204030204" pitchFamily="34" charset="0"/>
                        </a:rPr>
                        <a:t> 3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$7,542,792</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370840">
                <a:tc>
                  <a:txBody>
                    <a:bodyPr/>
                    <a:lstStyle/>
                    <a:p>
                      <a:r>
                        <a:rPr lang="en-US" sz="1400" dirty="0" smtClean="0">
                          <a:latin typeface="Calibri" panose="020F0502020204030204" pitchFamily="34" charset="0"/>
                        </a:rPr>
                        <a:t>Floor 4 </a:t>
                      </a:r>
                      <a:r>
                        <a:rPr lang="en-US" sz="1400" baseline="0" dirty="0" smtClean="0">
                          <a:latin typeface="Calibri" panose="020F0502020204030204" pitchFamily="34" charset="0"/>
                        </a:rPr>
                        <a:t> - University</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17,367</a:t>
                      </a:r>
                      <a:endParaRPr lang="en-US" sz="1400" dirty="0">
                        <a:latin typeface="Calibri" panose="020F0502020204030204"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$7,542,792</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anose="020F0502020204030204" pitchFamily="34" charset="0"/>
                        </a:rPr>
                        <a:t>-0-</a:t>
                      </a:r>
                    </a:p>
                  </a:txBody>
                  <a:tcPr/>
                </a:tc>
                <a:tc>
                  <a:txBody>
                    <a:bodyPr/>
                    <a:lstStyle/>
                    <a:p>
                      <a:pPr algn="ctr"/>
                      <a:r>
                        <a:rPr lang="en-US" sz="1400" dirty="0" smtClean="0">
                          <a:latin typeface="Calibri" panose="020F0502020204030204" pitchFamily="34" charset="0"/>
                        </a:rPr>
                        <a:t>-0-</a:t>
                      </a:r>
                      <a:endParaRPr lang="en-US" sz="1400" dirty="0">
                        <a:latin typeface="Calibri" panose="020F0502020204030204" pitchFamily="34" charset="0"/>
                      </a:endParaRPr>
                    </a:p>
                  </a:txBody>
                  <a:tcPr/>
                </a:tc>
              </a:tr>
              <a:tr h="370840">
                <a:tc>
                  <a:txBody>
                    <a:bodyPr/>
                    <a:lstStyle/>
                    <a:p>
                      <a:r>
                        <a:rPr lang="en-US" sz="1400" dirty="0" smtClean="0">
                          <a:solidFill>
                            <a:srgbClr val="FF0000"/>
                          </a:solidFill>
                          <a:latin typeface="Calibri" panose="020F0502020204030204" pitchFamily="34" charset="0"/>
                        </a:rPr>
                        <a:t>Ownership Interest (Ground Lessor)</a:t>
                      </a:r>
                    </a:p>
                  </a:txBody>
                  <a:tcPr/>
                </a:tc>
                <a:tc>
                  <a:txBody>
                    <a:bodyPr/>
                    <a:lstStyle/>
                    <a:p>
                      <a:pPr algn="r"/>
                      <a:r>
                        <a:rPr lang="en-US" sz="1400" dirty="0" smtClean="0">
                          <a:solidFill>
                            <a:srgbClr val="FF0000"/>
                          </a:solidFill>
                          <a:latin typeface="Calibri" panose="020F0502020204030204" pitchFamily="34" charset="0"/>
                        </a:rPr>
                        <a:t>N/A</a:t>
                      </a:r>
                      <a:endParaRPr lang="en-US" sz="1400" dirty="0">
                        <a:solidFill>
                          <a:srgbClr val="FF0000"/>
                        </a:solidFill>
                        <a:latin typeface="Calibri" panose="020F0502020204030204" pitchFamily="34" charset="0"/>
                      </a:endParaRPr>
                    </a:p>
                  </a:txBody>
                  <a:tcPr/>
                </a:tc>
                <a:tc>
                  <a:txBody>
                    <a:bodyPr/>
                    <a:lstStyle/>
                    <a:p>
                      <a:pPr algn="r"/>
                      <a:r>
                        <a:rPr lang="en-US" sz="1400" dirty="0" smtClean="0">
                          <a:solidFill>
                            <a:srgbClr val="FF0000"/>
                          </a:solidFill>
                          <a:latin typeface="Calibri" panose="020F0502020204030204" pitchFamily="34" charset="0"/>
                        </a:rPr>
                        <a:t>$</a:t>
                      </a:r>
                      <a:r>
                        <a:rPr lang="en-US" sz="1400" u="sng" dirty="0" smtClean="0">
                          <a:solidFill>
                            <a:srgbClr val="FF0000"/>
                          </a:solidFill>
                          <a:latin typeface="Calibri" panose="020F0502020204030204" pitchFamily="34" charset="0"/>
                        </a:rPr>
                        <a:t>158,986</a:t>
                      </a:r>
                      <a:endParaRPr lang="en-US" sz="1400" u="sng"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100%</a:t>
                      </a:r>
                      <a:endParaRPr lang="en-US" sz="1400"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100%</a:t>
                      </a:r>
                      <a:endParaRPr lang="en-US" sz="1400" dirty="0">
                        <a:solidFill>
                          <a:srgbClr val="FF0000"/>
                        </a:solidFill>
                        <a:latin typeface="Calibri" panose="020F0502020204030204" pitchFamily="34" charset="0"/>
                      </a:endParaRPr>
                    </a:p>
                  </a:txBody>
                  <a:tcPr/>
                </a:tc>
                <a:tc>
                  <a:txBody>
                    <a:bodyPr/>
                    <a:lstStyle/>
                    <a:p>
                      <a:pPr algn="ctr"/>
                      <a:r>
                        <a:rPr lang="en-US" sz="1400" dirty="0" smtClean="0">
                          <a:solidFill>
                            <a:srgbClr val="FF0000"/>
                          </a:solidFill>
                          <a:latin typeface="Calibri" panose="020F0502020204030204" pitchFamily="34" charset="0"/>
                        </a:rPr>
                        <a:t>$158,986</a:t>
                      </a:r>
                      <a:endParaRPr lang="en-US" sz="1400" dirty="0">
                        <a:solidFill>
                          <a:srgbClr val="FF0000"/>
                        </a:solidFill>
                        <a:latin typeface="Calibri" panose="020F0502020204030204" pitchFamily="34" charset="0"/>
                      </a:endParaRPr>
                    </a:p>
                  </a:txBody>
                  <a:tcPr/>
                </a:tc>
              </a:tr>
              <a:tr h="370840">
                <a:tc>
                  <a:txBody>
                    <a:bodyPr/>
                    <a:lstStyle/>
                    <a:p>
                      <a:r>
                        <a:rPr lang="en-US" sz="1400" dirty="0" smtClean="0">
                          <a:latin typeface="Calibri" panose="020F0502020204030204" pitchFamily="34" charset="0"/>
                        </a:rPr>
                        <a:t>Issuance Costs</a:t>
                      </a:r>
                    </a:p>
                  </a:txBody>
                  <a:tcPr/>
                </a:tc>
                <a:tc>
                  <a:txBody>
                    <a:bodyPr/>
                    <a:lstStyle/>
                    <a:p>
                      <a:pPr algn="r"/>
                      <a:r>
                        <a:rPr lang="en-US" sz="1400" dirty="0" smtClean="0">
                          <a:latin typeface="Calibri" panose="020F0502020204030204" pitchFamily="34" charset="0"/>
                        </a:rPr>
                        <a:t>N/A</a:t>
                      </a:r>
                      <a:endParaRPr lang="en-US" sz="1400" dirty="0">
                        <a:latin typeface="Calibri" panose="020F0502020204030204" pitchFamily="34" charset="0"/>
                      </a:endParaRPr>
                    </a:p>
                  </a:txBody>
                  <a:tcPr/>
                </a:tc>
                <a:tc>
                  <a:txBody>
                    <a:bodyPr/>
                    <a:lstStyle/>
                    <a:p>
                      <a:pPr algn="r"/>
                      <a:r>
                        <a:rPr lang="en-US" sz="1400" dirty="0" smtClean="0">
                          <a:latin typeface="Calibri" panose="020F0502020204030204" pitchFamily="34" charset="0"/>
                        </a:rPr>
                        <a:t>$417,054</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100%</a:t>
                      </a:r>
                      <a:endParaRPr lang="en-US" sz="1400" dirty="0">
                        <a:latin typeface="Calibri" panose="020F0502020204030204" pitchFamily="34" charset="0"/>
                      </a:endParaRPr>
                    </a:p>
                  </a:txBody>
                  <a:tcPr/>
                </a:tc>
                <a:tc>
                  <a:txBody>
                    <a:bodyPr/>
                    <a:lstStyle/>
                    <a:p>
                      <a:pPr algn="ctr"/>
                      <a:r>
                        <a:rPr lang="en-US" sz="1400" dirty="0" smtClean="0">
                          <a:latin typeface="Calibri" panose="020F0502020204030204" pitchFamily="34" charset="0"/>
                        </a:rPr>
                        <a:t>$417,054</a:t>
                      </a:r>
                      <a:endParaRPr lang="en-US" sz="1400" dirty="0">
                        <a:latin typeface="Calibri" panose="020F0502020204030204" pitchFamily="34" charset="0"/>
                      </a:endParaRPr>
                    </a:p>
                  </a:txBody>
                  <a:tcPr/>
                </a:tc>
              </a:tr>
              <a:tr h="370840">
                <a:tc>
                  <a:txBody>
                    <a:bodyPr/>
                    <a:lstStyle/>
                    <a:p>
                      <a:r>
                        <a:rPr lang="en-US" sz="1400" b="1" dirty="0" smtClean="0">
                          <a:latin typeface="Calibri" panose="020F0502020204030204" pitchFamily="34" charset="0"/>
                        </a:rPr>
                        <a:t>Total</a:t>
                      </a:r>
                      <a:endParaRPr lang="en-US" sz="1400" b="1" dirty="0">
                        <a:latin typeface="Calibri" panose="020F0502020204030204" pitchFamily="34" charset="0"/>
                      </a:endParaRPr>
                    </a:p>
                  </a:txBody>
                  <a:tcPr/>
                </a:tc>
                <a:tc>
                  <a:txBody>
                    <a:bodyPr/>
                    <a:lstStyle/>
                    <a:p>
                      <a:pPr algn="r"/>
                      <a:r>
                        <a:rPr lang="en-US" sz="1400" b="1" dirty="0" smtClean="0">
                          <a:latin typeface="Calibri" panose="020F0502020204030204" pitchFamily="34" charset="0"/>
                        </a:rPr>
                        <a:t>69,466</a:t>
                      </a:r>
                      <a:endParaRPr lang="en-US" sz="1400" b="1" dirty="0">
                        <a:latin typeface="Calibri" panose="020F0502020204030204" pitchFamily="34" charset="0"/>
                      </a:endParaRPr>
                    </a:p>
                  </a:txBody>
                  <a:tcPr/>
                </a:tc>
                <a:tc>
                  <a:txBody>
                    <a:bodyPr/>
                    <a:lstStyle/>
                    <a:p>
                      <a:pPr algn="r"/>
                      <a:r>
                        <a:rPr lang="en-US" sz="1400" b="1" dirty="0" smtClean="0">
                          <a:latin typeface="Calibri" panose="020F0502020204030204" pitchFamily="34" charset="0"/>
                        </a:rPr>
                        <a:t>$30,747,209</a:t>
                      </a: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endParaRPr lang="en-US" sz="1400" b="1" dirty="0">
                        <a:latin typeface="Calibri" panose="020F0502020204030204" pitchFamily="34" charset="0"/>
                      </a:endParaRPr>
                    </a:p>
                  </a:txBody>
                  <a:tcPr/>
                </a:tc>
                <a:tc>
                  <a:txBody>
                    <a:bodyPr/>
                    <a:lstStyle/>
                    <a:p>
                      <a:pPr algn="ctr"/>
                      <a:r>
                        <a:rPr lang="en-US" sz="1400" b="1" dirty="0" smtClean="0">
                          <a:latin typeface="Calibri" panose="020F0502020204030204" pitchFamily="34" charset="0"/>
                        </a:rPr>
                        <a:t>$779,811</a:t>
                      </a:r>
                    </a:p>
                    <a:p>
                      <a:pPr algn="ctr"/>
                      <a:r>
                        <a:rPr lang="en-US" sz="1400" b="1" dirty="0" smtClean="0">
                          <a:solidFill>
                            <a:srgbClr val="FF0000"/>
                          </a:solidFill>
                          <a:latin typeface="Calibri" panose="020F0502020204030204" pitchFamily="34" charset="0"/>
                        </a:rPr>
                        <a:t>2.54%</a:t>
                      </a:r>
                    </a:p>
                    <a:p>
                      <a:pPr algn="ctr"/>
                      <a:r>
                        <a:rPr lang="en-US" sz="1400" b="1" dirty="0" smtClean="0">
                          <a:solidFill>
                            <a:schemeClr val="tx1"/>
                          </a:solidFill>
                          <a:latin typeface="Calibri" panose="020F0502020204030204" pitchFamily="34" charset="0"/>
                        </a:rPr>
                        <a:t>($779,811/</a:t>
                      </a:r>
                    </a:p>
                    <a:p>
                      <a:pPr algn="ctr"/>
                      <a:r>
                        <a:rPr lang="en-US" sz="1400" b="1" dirty="0" smtClean="0">
                          <a:solidFill>
                            <a:schemeClr val="tx1"/>
                          </a:solidFill>
                          <a:latin typeface="Calibri" panose="020F0502020204030204" pitchFamily="34" charset="0"/>
                        </a:rPr>
                        <a:t>$30,747,209)</a:t>
                      </a:r>
                      <a:endParaRPr lang="en-US" sz="1400" b="1" dirty="0">
                        <a:solidFill>
                          <a:schemeClr val="tx1"/>
                        </a:solidFill>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1882731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Proceeds Allocated to Floor by Square Footage* </a:t>
            </a:r>
            <a:br>
              <a:rPr lang="en-US" sz="2400" dirty="0" smtClean="0"/>
            </a:br>
            <a:r>
              <a:rPr lang="en-US" sz="2400" dirty="0" smtClean="0"/>
              <a:t>(explanation of prior slide)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5497672"/>
              </p:ext>
            </p:extLst>
          </p:nvPr>
        </p:nvGraphicFramePr>
        <p:xfrm>
          <a:off x="990600" y="1524000"/>
          <a:ext cx="7100404" cy="3810000"/>
        </p:xfrm>
        <a:graphic>
          <a:graphicData uri="http://schemas.openxmlformats.org/drawingml/2006/table">
            <a:tbl>
              <a:tblPr firstRow="1" bandRow="1">
                <a:tableStyleId>{5C22544A-7EE6-4342-B048-85BDC9FD1C3A}</a:tableStyleId>
              </a:tblPr>
              <a:tblGrid>
                <a:gridCol w="2057400"/>
                <a:gridCol w="2846793"/>
                <a:gridCol w="2196211"/>
              </a:tblGrid>
              <a:tr h="606137">
                <a:tc>
                  <a:txBody>
                    <a:bodyPr/>
                    <a:lstStyle/>
                    <a:p>
                      <a:r>
                        <a:rPr lang="en-US" sz="1600" dirty="0" smtClean="0">
                          <a:latin typeface="Calibri" panose="020F0502020204030204" pitchFamily="34" charset="0"/>
                        </a:rPr>
                        <a:t>Floor/Use</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Assignable Square</a:t>
                      </a:r>
                      <a:r>
                        <a:rPr lang="en-US" sz="1600" baseline="0" dirty="0" smtClean="0">
                          <a:latin typeface="Calibri" panose="020F0502020204030204" pitchFamily="34" charset="0"/>
                        </a:rPr>
                        <a:t> Feet (%)</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Proceeds Allocated*</a:t>
                      </a:r>
                      <a:endParaRPr lang="en-US" sz="1600" dirty="0">
                        <a:latin typeface="Calibri" panose="020F0502020204030204" pitchFamily="34" charset="0"/>
                      </a:endParaRPr>
                    </a:p>
                  </a:txBody>
                  <a:tcPr/>
                </a:tc>
              </a:tr>
              <a:tr h="606137">
                <a:tc>
                  <a:txBody>
                    <a:bodyPr/>
                    <a:lstStyle/>
                    <a:p>
                      <a:r>
                        <a:rPr lang="en-US" sz="1600" dirty="0" smtClean="0">
                          <a:latin typeface="Calibri" panose="020F0502020204030204" pitchFamily="34" charset="0"/>
                        </a:rPr>
                        <a:t>Floor 1 –</a:t>
                      </a:r>
                      <a:r>
                        <a:rPr lang="en-US" sz="1600" baseline="0" dirty="0" smtClean="0">
                          <a:latin typeface="Calibri" panose="020F0502020204030204" pitchFamily="34" charset="0"/>
                        </a:rPr>
                        <a:t> University</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25% (17,367/69,466)</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$7,542,792</a:t>
                      </a:r>
                      <a:endParaRPr lang="en-US" sz="1600" baseline="0" dirty="0" smtClean="0">
                        <a:latin typeface="Calibri" panose="020F0502020204030204" pitchFamily="34" charset="0"/>
                      </a:endParaRPr>
                    </a:p>
                    <a:p>
                      <a:r>
                        <a:rPr lang="en-US" sz="1600" baseline="0" dirty="0" smtClean="0">
                          <a:latin typeface="Calibri" panose="020F0502020204030204" pitchFamily="34" charset="0"/>
                        </a:rPr>
                        <a:t>($30,171,169 x 25%)</a:t>
                      </a:r>
                      <a:endParaRPr lang="en-US" sz="1600" dirty="0">
                        <a:latin typeface="Calibri" panose="020F0502020204030204" pitchFamily="34" charset="0"/>
                      </a:endParaRPr>
                    </a:p>
                  </a:txBody>
                  <a:tcPr/>
                </a:tc>
              </a:tr>
              <a:tr h="606137">
                <a:tc>
                  <a:txBody>
                    <a:bodyPr/>
                    <a:lstStyle/>
                    <a:p>
                      <a:r>
                        <a:rPr lang="en-US" sz="1600" dirty="0" smtClean="0">
                          <a:latin typeface="Calibri" panose="020F0502020204030204" pitchFamily="34" charset="0"/>
                        </a:rPr>
                        <a:t>Floor 2 – Private Lease</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4.6% (3,193/69,466)</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$1,386,816 ($30,171,169 x 4.6%)</a:t>
                      </a:r>
                      <a:endParaRPr lang="en-US" sz="1600" dirty="0">
                        <a:latin typeface="Calibri" panose="020F0502020204030204" pitchFamily="34" charset="0"/>
                      </a:endParaRPr>
                    </a:p>
                  </a:txBody>
                  <a:tcPr/>
                </a:tc>
              </a:tr>
              <a:tr h="606137">
                <a:tc>
                  <a:txBody>
                    <a:bodyPr/>
                    <a:lstStyle/>
                    <a:p>
                      <a:r>
                        <a:rPr lang="en-US" sz="1600" dirty="0" smtClean="0">
                          <a:latin typeface="Calibri" panose="020F0502020204030204" pitchFamily="34" charset="0"/>
                        </a:rPr>
                        <a:t>Floor</a:t>
                      </a:r>
                      <a:r>
                        <a:rPr lang="en-US" sz="1600" baseline="0" dirty="0" smtClean="0">
                          <a:latin typeface="Calibri" panose="020F0502020204030204" pitchFamily="34" charset="0"/>
                        </a:rPr>
                        <a:t> 2</a:t>
                      </a:r>
                      <a:r>
                        <a:rPr lang="en-US" sz="1600" dirty="0" smtClean="0">
                          <a:latin typeface="Calibri" panose="020F0502020204030204" pitchFamily="34" charset="0"/>
                        </a:rPr>
                        <a:t> – University</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20.4% (14,174/69,466)</a:t>
                      </a:r>
                      <a:endParaRPr lang="en-US" sz="1600" dirty="0">
                        <a:latin typeface="Calibri" panose="020F0502020204030204" pitchFamily="34" charset="0"/>
                      </a:endParaRPr>
                    </a:p>
                  </a:txBody>
                  <a:tcPr/>
                </a:tc>
                <a:tc>
                  <a:txBody>
                    <a:bodyPr/>
                    <a:lstStyle/>
                    <a:p>
                      <a:r>
                        <a:rPr lang="en-US" sz="1600" dirty="0" smtClean="0">
                          <a:latin typeface="Calibri" panose="020F0502020204030204" pitchFamily="34" charset="0"/>
                        </a:rPr>
                        <a:t>$6,155,977 ($30,171,169</a:t>
                      </a:r>
                      <a:r>
                        <a:rPr lang="en-US" sz="1600" baseline="0" dirty="0" smtClean="0">
                          <a:latin typeface="Calibri" panose="020F0502020204030204" pitchFamily="34" charset="0"/>
                        </a:rPr>
                        <a:t> x 20.4%)</a:t>
                      </a:r>
                      <a:endParaRPr lang="en-US" sz="1600" dirty="0">
                        <a:latin typeface="Calibri" panose="020F0502020204030204" pitchFamily="34" charset="0"/>
                      </a:endParaRPr>
                    </a:p>
                  </a:txBody>
                  <a:tcPr/>
                </a:tc>
              </a:tr>
              <a:tr h="346363">
                <a:tc>
                  <a:txBody>
                    <a:bodyPr/>
                    <a:lstStyle/>
                    <a:p>
                      <a:r>
                        <a:rPr lang="en-US" sz="1600" dirty="0" smtClean="0">
                          <a:latin typeface="Calibri" panose="020F0502020204030204" pitchFamily="34" charset="0"/>
                        </a:rPr>
                        <a:t>Floor 3 – University</a:t>
                      </a:r>
                      <a:endParaRPr lang="en-US" sz="1600" dirty="0">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25% (17,367/69,466)</a:t>
                      </a:r>
                    </a:p>
                  </a:txBody>
                  <a:tcPr/>
                </a:tc>
                <a:tc>
                  <a:txBody>
                    <a:bodyPr/>
                    <a:lstStyle/>
                    <a:p>
                      <a:r>
                        <a:rPr lang="en-US" sz="1600" dirty="0" smtClean="0">
                          <a:latin typeface="Calibri" panose="020F0502020204030204" pitchFamily="34" charset="0"/>
                        </a:rPr>
                        <a:t>$7,542,792</a:t>
                      </a:r>
                      <a:endParaRPr lang="en-US" sz="1600" baseline="0" dirty="0" smtClean="0">
                        <a:latin typeface="Calibri" panose="020F0502020204030204" pitchFamily="34" charset="0"/>
                      </a:endParaRPr>
                    </a:p>
                  </a:txBody>
                  <a:tcPr/>
                </a:tc>
              </a:tr>
              <a:tr h="346363">
                <a:tc>
                  <a:txBody>
                    <a:bodyPr/>
                    <a:lstStyle/>
                    <a:p>
                      <a:r>
                        <a:rPr lang="en-US" sz="1600" dirty="0" smtClean="0">
                          <a:latin typeface="Calibri" panose="020F0502020204030204" pitchFamily="34" charset="0"/>
                        </a:rPr>
                        <a:t>Floor 4 – University</a:t>
                      </a:r>
                      <a:endParaRPr lang="en-US" sz="1600" dirty="0">
                        <a:latin typeface="Calibri" panose="020F050202020403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25% (17,367/69,466)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anose="020F0502020204030204" pitchFamily="34" charset="0"/>
                        </a:rPr>
                        <a:t>$7,542,792</a:t>
                      </a:r>
                      <a:r>
                        <a:rPr lang="en-US" sz="1600" baseline="0" dirty="0" smtClean="0">
                          <a:latin typeface="Calibri" panose="020F0502020204030204" pitchFamily="34" charset="0"/>
                        </a:rPr>
                        <a:t> </a:t>
                      </a:r>
                    </a:p>
                  </a:txBody>
                  <a:tcPr/>
                </a:tc>
              </a:tr>
              <a:tr h="346363">
                <a:tc>
                  <a:txBody>
                    <a:bodyPr/>
                    <a:lstStyle/>
                    <a:p>
                      <a:r>
                        <a:rPr lang="en-US" sz="1600" b="0" i="1" dirty="0" smtClean="0">
                          <a:solidFill>
                            <a:srgbClr val="FF0000"/>
                          </a:solidFill>
                          <a:latin typeface="Calibri" panose="020F0502020204030204" pitchFamily="34" charset="0"/>
                        </a:rPr>
                        <a:t>Ground Lessor Interest</a:t>
                      </a:r>
                      <a:endParaRPr lang="en-US" sz="1600" b="0" i="1" dirty="0">
                        <a:solidFill>
                          <a:srgbClr val="FF0000"/>
                        </a:solidFill>
                        <a:latin typeface="Calibri" panose="020F0502020204030204" pitchFamily="34" charset="0"/>
                      </a:endParaRPr>
                    </a:p>
                  </a:txBody>
                  <a:tcPr/>
                </a:tc>
                <a:tc>
                  <a:txBody>
                    <a:bodyPr/>
                    <a:lstStyle/>
                    <a:p>
                      <a:r>
                        <a:rPr lang="en-US" sz="1600" b="0" dirty="0" smtClean="0">
                          <a:latin typeface="Calibri" panose="020F0502020204030204" pitchFamily="34" charset="0"/>
                        </a:rPr>
                        <a:t>N/A</a:t>
                      </a:r>
                      <a:endParaRPr lang="en-US" sz="1600" b="0" dirty="0">
                        <a:latin typeface="Calibri" panose="020F0502020204030204" pitchFamily="34" charset="0"/>
                      </a:endParaRPr>
                    </a:p>
                  </a:txBody>
                  <a:tcPr/>
                </a:tc>
                <a:tc>
                  <a:txBody>
                    <a:bodyPr/>
                    <a:lstStyle/>
                    <a:p>
                      <a:r>
                        <a:rPr lang="en-US" sz="1600" b="0" dirty="0" smtClean="0">
                          <a:latin typeface="Calibri" panose="020F0502020204030204" pitchFamily="34" charset="0"/>
                        </a:rPr>
                        <a:t>$158,986</a:t>
                      </a:r>
                      <a:endParaRPr lang="en-US" sz="1600" b="0" dirty="0">
                        <a:latin typeface="Calibri" panose="020F0502020204030204" pitchFamily="34" charset="0"/>
                      </a:endParaRPr>
                    </a:p>
                  </a:txBody>
                  <a:tcPr/>
                </a:tc>
              </a:tr>
              <a:tr h="346363">
                <a:tc>
                  <a:txBody>
                    <a:bodyPr/>
                    <a:lstStyle/>
                    <a:p>
                      <a:r>
                        <a:rPr lang="en-US" sz="1600" b="1" dirty="0" smtClean="0">
                          <a:latin typeface="Calibri" panose="020F0502020204030204" pitchFamily="34" charset="0"/>
                        </a:rPr>
                        <a:t>Total:</a:t>
                      </a:r>
                      <a:endParaRPr lang="en-US" sz="1600" b="1" dirty="0">
                        <a:latin typeface="Calibri" panose="020F0502020204030204" pitchFamily="34" charset="0"/>
                      </a:endParaRPr>
                    </a:p>
                  </a:txBody>
                  <a:tcPr/>
                </a:tc>
                <a:tc>
                  <a:txBody>
                    <a:bodyPr/>
                    <a:lstStyle/>
                    <a:p>
                      <a:endParaRPr lang="en-US" sz="1600" b="1" dirty="0">
                        <a:latin typeface="Calibri" panose="020F0502020204030204" pitchFamily="34" charset="0"/>
                      </a:endParaRPr>
                    </a:p>
                  </a:txBody>
                  <a:tcPr/>
                </a:tc>
                <a:tc>
                  <a:txBody>
                    <a:bodyPr/>
                    <a:lstStyle/>
                    <a:p>
                      <a:r>
                        <a:rPr lang="en-US" sz="1600" b="1" dirty="0" smtClean="0">
                          <a:latin typeface="Calibri" panose="020F0502020204030204" pitchFamily="34" charset="0"/>
                        </a:rPr>
                        <a:t>$30,330,155</a:t>
                      </a:r>
                      <a:endParaRPr lang="en-US" sz="1600" b="1" dirty="0">
                        <a:latin typeface="Calibri" panose="020F0502020204030204" pitchFamily="34" charset="0"/>
                      </a:endParaRPr>
                    </a:p>
                  </a:txBody>
                  <a:tcPr/>
                </a:tc>
              </a:tr>
            </a:tbl>
          </a:graphicData>
        </a:graphic>
      </p:graphicFrame>
      <p:sp>
        <p:nvSpPr>
          <p:cNvPr id="5" name="TextBox 4"/>
          <p:cNvSpPr txBox="1"/>
          <p:nvPr/>
        </p:nvSpPr>
        <p:spPr>
          <a:xfrm>
            <a:off x="381000" y="5562600"/>
            <a:ext cx="8305800" cy="954107"/>
          </a:xfrm>
          <a:prstGeom prst="rect">
            <a:avLst/>
          </a:prstGeom>
          <a:noFill/>
        </p:spPr>
        <p:txBody>
          <a:bodyPr wrap="square" rtlCol="0">
            <a:spAutoFit/>
          </a:bodyPr>
          <a:lstStyle/>
          <a:p>
            <a:r>
              <a:rPr lang="en-US" sz="1400" dirty="0" smtClean="0">
                <a:latin typeface="Calibri" panose="020F0502020204030204" pitchFamily="34" charset="0"/>
              </a:rPr>
              <a:t>* Proceeds are reallocated to account for the Ground Lessor interest of $158,986 so that total proceeds, including those allocated to the Ground Lessor, add up to $30,330,155.  The proceeds are recalculated based on $30,171,169 (30,330,155 - $158,986).  </a:t>
            </a:r>
            <a:r>
              <a:rPr lang="en-US" sz="1400" i="1" dirty="0">
                <a:latin typeface="Calibri" panose="020F0502020204030204" pitchFamily="34" charset="0"/>
              </a:rPr>
              <a:t>Note: </a:t>
            </a:r>
            <a:r>
              <a:rPr lang="en-US" sz="1400" i="1" dirty="0" smtClean="0">
                <a:latin typeface="Calibri" panose="020F0502020204030204" pitchFamily="34" charset="0"/>
              </a:rPr>
              <a:t>totals are based </a:t>
            </a:r>
            <a:r>
              <a:rPr lang="en-US" sz="1400" i="1" dirty="0">
                <a:latin typeface="Calibri" panose="020F0502020204030204" pitchFamily="34" charset="0"/>
              </a:rPr>
              <a:t>on unrounded numbers and </a:t>
            </a:r>
            <a:r>
              <a:rPr lang="en-US" sz="1400" i="1" dirty="0" smtClean="0">
                <a:latin typeface="Calibri" panose="020F0502020204030204" pitchFamily="34" charset="0"/>
              </a:rPr>
              <a:t>may </a:t>
            </a:r>
            <a:r>
              <a:rPr lang="en-US" sz="1400" i="1" dirty="0">
                <a:latin typeface="Calibri" panose="020F0502020204030204" pitchFamily="34" charset="0"/>
              </a:rPr>
              <a:t>differ slightly from calculations </a:t>
            </a:r>
            <a:r>
              <a:rPr lang="en-US" sz="1400" i="1" dirty="0" smtClean="0">
                <a:latin typeface="Calibri" panose="020F0502020204030204" pitchFamily="34" charset="0"/>
              </a:rPr>
              <a:t>shown.</a:t>
            </a:r>
            <a:endParaRPr lang="en-US" sz="1400" i="1" dirty="0">
              <a:latin typeface="Calibri" panose="020F0502020204030204" pitchFamily="34" charset="0"/>
            </a:endParaRPr>
          </a:p>
        </p:txBody>
      </p:sp>
      <p:sp>
        <p:nvSpPr>
          <p:cNvPr id="3" name="Slide Number Placeholder 2"/>
          <p:cNvSpPr>
            <a:spLocks noGrp="1"/>
          </p:cNvSpPr>
          <p:nvPr>
            <p:ph type="sldNum" sz="quarter" idx="12"/>
          </p:nvPr>
        </p:nvSpPr>
        <p:spPr/>
        <p:txBody>
          <a:bodyPr/>
          <a:lstStyle/>
          <a:p>
            <a:fld id="{E7CD1D1B-CA96-4CEA-9DFC-171EA472A898}" type="slidenum">
              <a:rPr lang="en-US" smtClean="0"/>
              <a:t>8</a:t>
            </a:fld>
            <a:endParaRPr lang="en-US"/>
          </a:p>
        </p:txBody>
      </p:sp>
    </p:spTree>
    <p:extLst>
      <p:ext uri="{BB962C8B-B14F-4D97-AF65-F5344CB8AC3E}">
        <p14:creationId xmlns:p14="http://schemas.microsoft.com/office/powerpoint/2010/main" val="84979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r>
              <a:rPr lang="en-US" sz="3200" dirty="0" smtClean="0"/>
              <a:t>Measuring Private Use in Research Contracts</a:t>
            </a:r>
            <a:endParaRPr lang="en-US" sz="3200" dirty="0"/>
          </a:p>
        </p:txBody>
      </p:sp>
      <p:sp>
        <p:nvSpPr>
          <p:cNvPr id="3" name="Content Placeholder 2"/>
          <p:cNvSpPr>
            <a:spLocks noGrp="1"/>
          </p:cNvSpPr>
          <p:nvPr>
            <p:ph idx="1"/>
          </p:nvPr>
        </p:nvSpPr>
        <p:spPr>
          <a:xfrm>
            <a:off x="457200" y="1219200"/>
            <a:ext cx="8229600" cy="5257800"/>
          </a:xfrm>
        </p:spPr>
        <p:txBody>
          <a:bodyPr>
            <a:normAutofit fontScale="85000" lnSpcReduction="20000"/>
          </a:bodyPr>
          <a:lstStyle/>
          <a:p>
            <a:r>
              <a:rPr lang="en-US" sz="2100" dirty="0" smtClean="0"/>
              <a:t>Research that benefits private parties (as defined in the IRS Code) counts as private use.  This can be measured by calculating a percentage of the </a:t>
            </a:r>
            <a:r>
              <a:rPr lang="en-US" sz="2100" u="sng" dirty="0" smtClean="0"/>
              <a:t>value</a:t>
            </a:r>
            <a:r>
              <a:rPr lang="en-US" sz="2100" dirty="0"/>
              <a:t> </a:t>
            </a:r>
            <a:r>
              <a:rPr lang="en-US" sz="2100" dirty="0" smtClean="0"/>
              <a:t>of all research contracts that benefit parties, and applying that same percentage to space in the building.</a:t>
            </a:r>
          </a:p>
          <a:p>
            <a:pPr marL="0" indent="0">
              <a:buNone/>
            </a:pPr>
            <a:endParaRPr lang="en-US" sz="1400" dirty="0" smtClean="0"/>
          </a:p>
          <a:p>
            <a:r>
              <a:rPr lang="en-US" sz="2100" b="1" dirty="0" smtClean="0"/>
              <a:t>Research Expenditures from 1/1/2014 – 12/31/2014</a:t>
            </a:r>
            <a:r>
              <a:rPr lang="en-US" sz="2100" dirty="0" smtClean="0"/>
              <a:t>:</a:t>
            </a:r>
          </a:p>
          <a:p>
            <a:pPr lvl="1"/>
            <a:r>
              <a:rPr lang="en-US" sz="1900" dirty="0" smtClean="0"/>
              <a:t>PBU: 	$321,714</a:t>
            </a:r>
          </a:p>
          <a:p>
            <a:pPr lvl="1"/>
            <a:r>
              <a:rPr lang="en-US" sz="1900" dirty="0" smtClean="0"/>
              <a:t>Total:  	$20,259,385</a:t>
            </a:r>
          </a:p>
          <a:p>
            <a:pPr lvl="1"/>
            <a:r>
              <a:rPr lang="en-US" sz="1900" dirty="0" smtClean="0"/>
              <a:t>PBU %:	</a:t>
            </a:r>
            <a:r>
              <a:rPr lang="en-US" sz="1900" u="sng" dirty="0" smtClean="0"/>
              <a:t>1.59</a:t>
            </a:r>
            <a:r>
              <a:rPr lang="en-US" sz="1900" dirty="0" smtClean="0"/>
              <a:t>%</a:t>
            </a:r>
          </a:p>
          <a:p>
            <a:pPr marL="274320" lvl="1" indent="0">
              <a:buNone/>
            </a:pPr>
            <a:endParaRPr lang="en-US" sz="1400" dirty="0" smtClean="0"/>
          </a:p>
          <a:p>
            <a:r>
              <a:rPr lang="en-US" sz="2100" b="1" dirty="0" smtClean="0"/>
              <a:t>Proceeds allocated to Research Expenditures</a:t>
            </a:r>
            <a:r>
              <a:rPr lang="en-US" sz="2100" dirty="0" smtClean="0"/>
              <a:t>:</a:t>
            </a:r>
          </a:p>
          <a:p>
            <a:pPr lvl="1"/>
            <a:r>
              <a:rPr lang="en-US" sz="2100" dirty="0" smtClean="0"/>
              <a:t>The private use from research contracts will be calculated by allocating the </a:t>
            </a:r>
            <a:r>
              <a:rPr lang="en-US" sz="2100" u="sng" dirty="0" smtClean="0"/>
              <a:t>1.59</a:t>
            </a:r>
            <a:r>
              <a:rPr lang="en-US" sz="2100" dirty="0" smtClean="0"/>
              <a:t>% across the remaining portion of the Building that is used for “good” or “governmental” use (or for research purposes, if that can be easily determined).</a:t>
            </a:r>
          </a:p>
          <a:p>
            <a:pPr lvl="1"/>
            <a:r>
              <a:rPr lang="en-US" sz="2100" dirty="0" smtClean="0"/>
              <a:t>This is determined by multiplying the 1.59% (as weighted for time – here, only 12 out of 245 months, or 4.9% of the time) by the bond proceeds allocated toward governmental </a:t>
            </a:r>
            <a:r>
              <a:rPr lang="en-US" sz="2100" dirty="0"/>
              <a:t>use </a:t>
            </a:r>
            <a:r>
              <a:rPr lang="en-US" sz="2100" dirty="0" smtClean="0"/>
              <a:t>($</a:t>
            </a:r>
            <a:r>
              <a:rPr lang="en-US" sz="2100" dirty="0" smtClean="0"/>
              <a:t>29,967,392, </a:t>
            </a:r>
            <a:r>
              <a:rPr lang="en-US" sz="2100" dirty="0" smtClean="0"/>
              <a:t>as calculated on the following slide).</a:t>
            </a:r>
          </a:p>
          <a:p>
            <a:pPr lvl="2"/>
            <a:r>
              <a:rPr lang="en-US" sz="2100" dirty="0"/>
              <a:t>(1.59% x 4.90%) X </a:t>
            </a:r>
            <a:r>
              <a:rPr lang="en-US" sz="2100" dirty="0"/>
              <a:t>$ 29,967,392 </a:t>
            </a:r>
            <a:r>
              <a:rPr lang="en-US" sz="2100" dirty="0"/>
              <a:t>= </a:t>
            </a:r>
            <a:r>
              <a:rPr lang="en-US" sz="2100" dirty="0" smtClean="0"/>
              <a:t>$</a:t>
            </a:r>
            <a:r>
              <a:rPr lang="en-US" sz="2100" dirty="0" smtClean="0"/>
              <a:t>23,308 </a:t>
            </a:r>
            <a:r>
              <a:rPr lang="en-US" sz="2100" dirty="0" smtClean="0"/>
              <a:t>of bond proceeds allocated to private use from the private research contracts</a:t>
            </a:r>
            <a:endParaRPr lang="en-US" sz="2100" dirty="0"/>
          </a:p>
          <a:p>
            <a:pPr lvl="2"/>
            <a:endParaRPr lang="en-US" sz="1400" dirty="0" smtClean="0"/>
          </a:p>
          <a:p>
            <a:pPr lvl="1"/>
            <a:endParaRPr lang="en-US" dirty="0"/>
          </a:p>
        </p:txBody>
      </p:sp>
      <p:sp>
        <p:nvSpPr>
          <p:cNvPr id="4" name="Slide Number Placeholder 3"/>
          <p:cNvSpPr>
            <a:spLocks noGrp="1"/>
          </p:cNvSpPr>
          <p:nvPr>
            <p:ph type="sldNum" sz="quarter" idx="12"/>
          </p:nvPr>
        </p:nvSpPr>
        <p:spPr/>
        <p:txBody>
          <a:bodyPr/>
          <a:lstStyle/>
          <a:p>
            <a:fld id="{E7CD1D1B-CA96-4CEA-9DFC-171EA472A898}" type="slidenum">
              <a:rPr lang="en-US" smtClean="0"/>
              <a:t>9</a:t>
            </a:fld>
            <a:endParaRPr lang="en-US"/>
          </a:p>
        </p:txBody>
      </p:sp>
    </p:spTree>
    <p:extLst>
      <p:ext uri="{BB962C8B-B14F-4D97-AF65-F5344CB8AC3E}">
        <p14:creationId xmlns:p14="http://schemas.microsoft.com/office/powerpoint/2010/main" val="41405723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08029719A8E14D805D87FE9D5DD0A9" ma:contentTypeVersion="15" ma:contentTypeDescription="Create a new document." ma:contentTypeScope="" ma:versionID="d2e8c599528fe20026274e5d497cdc9f">
  <xsd:schema xmlns:xsd="http://www.w3.org/2001/XMLSchema" xmlns:xs="http://www.w3.org/2001/XMLSchema" xmlns:p="http://schemas.microsoft.com/office/2006/metadata/properties" xmlns:ns2="1d5b3db5-d07c-460b-b875-ff5b6ab434e8" xmlns:ns3="719cbde4-65be-46fa-b450-73a5f66fd14e" targetNamespace="http://schemas.microsoft.com/office/2006/metadata/properties" ma:root="true" ma:fieldsID="66357e8396fdc18045eefc3f02c1fb6e" ns2:_="" ns3:_="">
    <xsd:import namespace="1d5b3db5-d07c-460b-b875-ff5b6ab434e8"/>
    <xsd:import namespace="719cbde4-65be-46fa-b450-73a5f66fd14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5b3db5-d07c-460b-b875-ff5b6ab434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ca592a8-9422-48ed-b826-5bcefd527270}" ma:internalName="TaxCatchAll" ma:showField="CatchAllData" ma:web="1d5b3db5-d07c-460b-b875-ff5b6ab434e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19cbde4-65be-46fa-b450-73a5f66fd14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e20148b9-20a4-48a0-acba-ba52d68a37a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19cbde4-65be-46fa-b450-73a5f66fd14e">
      <Terms xmlns="http://schemas.microsoft.com/office/infopath/2007/PartnerControls"/>
    </lcf76f155ced4ddcb4097134ff3c332f>
    <TaxCatchAll xmlns="1d5b3db5-d07c-460b-b875-ff5b6ab434e8" xsi:nil="true"/>
  </documentManagement>
</p:properties>
</file>

<file path=customXml/itemProps1.xml><?xml version="1.0" encoding="utf-8"?>
<ds:datastoreItem xmlns:ds="http://schemas.openxmlformats.org/officeDocument/2006/customXml" ds:itemID="{731B4A0F-E1BB-4B9D-9428-9DCEFA972F50}"/>
</file>

<file path=customXml/itemProps2.xml><?xml version="1.0" encoding="utf-8"?>
<ds:datastoreItem xmlns:ds="http://schemas.openxmlformats.org/officeDocument/2006/customXml" ds:itemID="{871A4BED-D3BA-4973-8798-619297D9A78F}"/>
</file>

<file path=customXml/itemProps3.xml><?xml version="1.0" encoding="utf-8"?>
<ds:datastoreItem xmlns:ds="http://schemas.openxmlformats.org/officeDocument/2006/customXml" ds:itemID="{1E20764A-BCA7-4F30-930E-95D763CCFC78}"/>
</file>

<file path=docProps/app.xml><?xml version="1.0" encoding="utf-8"?>
<Properties xmlns="http://schemas.openxmlformats.org/officeDocument/2006/extended-properties" xmlns:vt="http://schemas.openxmlformats.org/officeDocument/2006/docPropsVTypes">
  <Template>Clarity</Template>
  <TotalTime>795</TotalTime>
  <Words>1441</Words>
  <Application>Microsoft Office PowerPoint</Application>
  <PresentationFormat>On-screen Show (4:3)</PresentationFormat>
  <Paragraphs>277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Sample Private use analysis</vt:lpstr>
      <vt:lpstr>UW – Sample Building</vt:lpstr>
      <vt:lpstr>Additional Assumptions</vt:lpstr>
      <vt:lpstr>Private Use in the UW Building</vt:lpstr>
      <vt:lpstr>Measuring Private Use in Leased Space</vt:lpstr>
      <vt:lpstr>Proceeds Allocated to Floor by Square Footage (explanation of prior slide)</vt:lpstr>
      <vt:lpstr>Measuring Private Use in Ownership Interest</vt:lpstr>
      <vt:lpstr>Proceeds Allocated to Floor by Square Footage*  (explanation of prior slide)</vt:lpstr>
      <vt:lpstr>Measuring Private Use in Research Contracts</vt:lpstr>
      <vt:lpstr>PBU Computation – Research Contracts</vt:lpstr>
      <vt:lpstr>How is equity assigned in measuring private business use?</vt:lpstr>
      <vt:lpstr>PBU Computation – Allocating the Qualified Equity</vt:lpstr>
      <vt:lpstr>Sample Spreadsheet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Private use analysis</dc:title>
  <dc:creator>Pacifica Law Group</dc:creator>
  <cp:lastModifiedBy>Pacifica Law Group</cp:lastModifiedBy>
  <cp:revision>68</cp:revision>
  <cp:lastPrinted>2015-09-16T22:24:53Z</cp:lastPrinted>
  <dcterms:created xsi:type="dcterms:W3CDTF">2015-07-14T14:41:30Z</dcterms:created>
  <dcterms:modified xsi:type="dcterms:W3CDTF">2015-11-05T19:54:32Z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0x010100CE08029719A8E14D805D87FE9D5DD0A9</vt:lpwstr>
  </property>
</Properties>
</file>