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36"/>
  </p:notesMasterIdLst>
  <p:handoutMasterIdLst>
    <p:handoutMasterId r:id="rId37"/>
  </p:handoutMasterIdLst>
  <p:sldIdLst>
    <p:sldId id="256" r:id="rId5"/>
    <p:sldId id="408" r:id="rId6"/>
    <p:sldId id="420" r:id="rId7"/>
    <p:sldId id="356" r:id="rId8"/>
    <p:sldId id="438" r:id="rId9"/>
    <p:sldId id="357" r:id="rId10"/>
    <p:sldId id="435" r:id="rId11"/>
    <p:sldId id="427" r:id="rId12"/>
    <p:sldId id="428" r:id="rId13"/>
    <p:sldId id="429" r:id="rId14"/>
    <p:sldId id="430" r:id="rId15"/>
    <p:sldId id="436" r:id="rId16"/>
    <p:sldId id="439" r:id="rId17"/>
    <p:sldId id="431" r:id="rId18"/>
    <p:sldId id="354" r:id="rId19"/>
    <p:sldId id="440" r:id="rId20"/>
    <p:sldId id="400" r:id="rId21"/>
    <p:sldId id="404" r:id="rId22"/>
    <p:sldId id="421" r:id="rId23"/>
    <p:sldId id="432" r:id="rId24"/>
    <p:sldId id="433" r:id="rId25"/>
    <p:sldId id="434" r:id="rId26"/>
    <p:sldId id="423" r:id="rId27"/>
    <p:sldId id="419" r:id="rId28"/>
    <p:sldId id="405" r:id="rId29"/>
    <p:sldId id="406" r:id="rId30"/>
    <p:sldId id="407" r:id="rId31"/>
    <p:sldId id="437" r:id="rId32"/>
    <p:sldId id="398" r:id="rId33"/>
    <p:sldId id="412" r:id="rId34"/>
    <p:sldId id="26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WyaOltsagP+otkznA/2vQ==" hashData="5Ugnv9R2yNl8Y5SVQ4qINUF5ei76qyOYJyhLEMnrEBKqXIsQeUPdcn/wxOoWDsywpKEFvTrnnBf5F1uG5r1BRw=="/>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Benge" initials="AB" lastIdx="4" clrIdx="0">
    <p:extLst>
      <p:ext uri="{19B8F6BF-5375-455C-9EA6-DF929625EA0E}">
        <p15:presenceInfo xmlns:p15="http://schemas.microsoft.com/office/powerpoint/2012/main" userId="S-1-5-21-3404484368-1034002906-854614848-1374" providerId="AD"/>
      </p:ext>
    </p:extLst>
  </p:cmAuthor>
  <p:cmAuthor id="2" name="Caroline Sabella" initials="CS" lastIdx="27" clrIdx="1">
    <p:extLst>
      <p:ext uri="{19B8F6BF-5375-455C-9EA6-DF929625EA0E}">
        <p15:presenceInfo xmlns:p15="http://schemas.microsoft.com/office/powerpoint/2012/main" userId="S::criley24@uw.edu::faf965d1-3336-4b3b-871a-311277de7bc4" providerId="AD"/>
      </p:ext>
    </p:extLst>
  </p:cmAuthor>
  <p:cmAuthor id="3" name="Shannon Thompson" initials="ST" lastIdx="7" clrIdx="2">
    <p:extLst>
      <p:ext uri="{19B8F6BF-5375-455C-9EA6-DF929625EA0E}">
        <p15:presenceInfo xmlns:p15="http://schemas.microsoft.com/office/powerpoint/2012/main" userId="S::sbthomp@uw.edu::148419b1-488d-4668-be00-3f3f159b51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EFD"/>
    <a:srgbClr val="B3B3B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32" autoAdjust="0"/>
    <p:restoredTop sz="86404" autoAdjust="0"/>
  </p:normalViewPr>
  <p:slideViewPr>
    <p:cSldViewPr snapToGrid="0" showGuides="1">
      <p:cViewPr varScale="1">
        <p:scale>
          <a:sx n="81" d="100"/>
          <a:sy n="81" d="100"/>
        </p:scale>
        <p:origin x="1224" y="96"/>
      </p:cViewPr>
      <p:guideLst>
        <p:guide orient="horz" pos="2160"/>
        <p:guide pos="2880"/>
      </p:guideLst>
    </p:cSldViewPr>
  </p:slideViewPr>
  <p:outlineViewPr>
    <p:cViewPr>
      <p:scale>
        <a:sx n="33" d="100"/>
        <a:sy n="33" d="100"/>
      </p:scale>
      <p:origin x="0" y="-475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277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3BF5A-6A1D-463F-A8B2-7CD2D4526A40}" type="datetimeFigureOut">
              <a:rPr lang="en-US" smtClean="0"/>
              <a:t>6/9/2026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5C489-A0BE-4ED1-8950-5D69891DD5E8}" type="slidenum">
              <a:rPr lang="en-US" smtClean="0"/>
              <a:t>‹#›</a:t>
            </a:fld>
            <a:endParaRPr lang="en-US"/>
          </a:p>
        </p:txBody>
      </p:sp>
    </p:spTree>
    <p:extLst>
      <p:ext uri="{BB962C8B-B14F-4D97-AF65-F5344CB8AC3E}">
        <p14:creationId xmlns:p14="http://schemas.microsoft.com/office/powerpoint/2010/main" val="2831534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EB4CC-F85C-4883-8B45-4F64F9F0E492}" type="datetimeFigureOut">
              <a:rPr lang="en-US" smtClean="0"/>
              <a:t>6/9/2026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F23CE-42E8-4377-A389-6229A335D29C}" type="slidenum">
              <a:rPr lang="en-US" smtClean="0"/>
              <a:t>‹#›</a:t>
            </a:fld>
            <a:endParaRPr lang="en-US" dirty="0"/>
          </a:p>
        </p:txBody>
      </p:sp>
    </p:spTree>
    <p:extLst>
      <p:ext uri="{BB962C8B-B14F-4D97-AF65-F5344CB8AC3E}">
        <p14:creationId xmlns:p14="http://schemas.microsoft.com/office/powerpoint/2010/main" val="267632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a:t>
            </a:fld>
            <a:endParaRPr lang="en-US" dirty="0"/>
          </a:p>
        </p:txBody>
      </p:sp>
    </p:spTree>
    <p:extLst>
      <p:ext uri="{BB962C8B-B14F-4D97-AF65-F5344CB8AC3E}">
        <p14:creationId xmlns:p14="http://schemas.microsoft.com/office/powerpoint/2010/main" val="2892869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11</a:t>
            </a:fld>
            <a:endParaRPr lang="en-US" dirty="0"/>
          </a:p>
        </p:txBody>
      </p:sp>
    </p:spTree>
    <p:extLst>
      <p:ext uri="{BB962C8B-B14F-4D97-AF65-F5344CB8AC3E}">
        <p14:creationId xmlns:p14="http://schemas.microsoft.com/office/powerpoint/2010/main" val="287330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989D6-D1BE-6A45-2886-AE904D31C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077AD-491E-91AD-8E79-2A4751F1FB96}"/>
              </a:ext>
            </a:extLst>
          </p:cNvPr>
          <p:cNvSpPr>
            <a:spLocks noGrp="1" noRot="1" noChangeAspect="1"/>
          </p:cNvSpPr>
          <p:nvPr>
            <p:ph type="sldImg"/>
          </p:nvPr>
        </p:nvSpPr>
        <p:spPr>
          <a:xfrm>
            <a:off x="1397000" y="1154113"/>
            <a:ext cx="4156075" cy="3117850"/>
          </a:xfrm>
        </p:spPr>
      </p:sp>
      <p:sp>
        <p:nvSpPr>
          <p:cNvPr id="3" name="Notes Placeholder 2">
            <a:extLst>
              <a:ext uri="{FF2B5EF4-FFF2-40B4-BE49-F238E27FC236}">
                <a16:creationId xmlns:a16="http://schemas.microsoft.com/office/drawing/2014/main" id="{1B9CA762-205F-3426-0B80-EFA77521A74F}"/>
              </a:ext>
            </a:extLst>
          </p:cNvPr>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t>Note:  An exclusive license to a sponsor will be a red flag to the IRS.  Any contracts granting exclusive license rights or royalties should be reviewed for private business use.</a:t>
            </a:r>
          </a:p>
          <a:p>
            <a:endParaRPr lang="en-US" dirty="0"/>
          </a:p>
        </p:txBody>
      </p:sp>
      <p:sp>
        <p:nvSpPr>
          <p:cNvPr id="4" name="Slide Number Placeholder 3">
            <a:extLst>
              <a:ext uri="{FF2B5EF4-FFF2-40B4-BE49-F238E27FC236}">
                <a16:creationId xmlns:a16="http://schemas.microsoft.com/office/drawing/2014/main" id="{6945BE2F-8C60-549F-B4DA-52B0A3B98E7A}"/>
              </a:ext>
            </a:extLst>
          </p:cNvPr>
          <p:cNvSpPr>
            <a:spLocks noGrp="1"/>
          </p:cNvSpPr>
          <p:nvPr>
            <p:ph type="sldNum" sz="quarter" idx="10"/>
          </p:nvPr>
        </p:nvSpPr>
        <p:spPr/>
        <p:txBody>
          <a:bodyPr/>
          <a:lstStyle/>
          <a:p>
            <a:fld id="{F82F23CE-42E8-4377-A389-6229A335D29C}" type="slidenum">
              <a:rPr lang="en-US" smtClean="0"/>
              <a:t>12</a:t>
            </a:fld>
            <a:endParaRPr lang="en-US" dirty="0"/>
          </a:p>
        </p:txBody>
      </p:sp>
    </p:spTree>
    <p:extLst>
      <p:ext uri="{BB962C8B-B14F-4D97-AF65-F5344CB8AC3E}">
        <p14:creationId xmlns:p14="http://schemas.microsoft.com/office/powerpoint/2010/main" val="345777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if we have time</a:t>
            </a:r>
          </a:p>
        </p:txBody>
      </p:sp>
      <p:sp>
        <p:nvSpPr>
          <p:cNvPr id="4" name="Slide Number Placeholder 3"/>
          <p:cNvSpPr>
            <a:spLocks noGrp="1"/>
          </p:cNvSpPr>
          <p:nvPr>
            <p:ph type="sldNum" sz="quarter" idx="5"/>
          </p:nvPr>
        </p:nvSpPr>
        <p:spPr/>
        <p:txBody>
          <a:bodyPr/>
          <a:lstStyle/>
          <a:p>
            <a:fld id="{F82F23CE-42E8-4377-A389-6229A335D29C}" type="slidenum">
              <a:rPr lang="en-US" smtClean="0"/>
              <a:t>14</a:t>
            </a:fld>
            <a:endParaRPr lang="en-US" dirty="0"/>
          </a:p>
        </p:txBody>
      </p:sp>
    </p:spTree>
    <p:extLst>
      <p:ext uri="{BB962C8B-B14F-4D97-AF65-F5344CB8AC3E}">
        <p14:creationId xmlns:p14="http://schemas.microsoft.com/office/powerpoint/2010/main" val="338258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15</a:t>
            </a:fld>
            <a:endParaRPr lang="en-US" dirty="0"/>
          </a:p>
        </p:txBody>
      </p:sp>
    </p:spTree>
    <p:extLst>
      <p:ext uri="{BB962C8B-B14F-4D97-AF65-F5344CB8AC3E}">
        <p14:creationId xmlns:p14="http://schemas.microsoft.com/office/powerpoint/2010/main" val="9941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F1AD-360D-3570-76F7-BD2B46687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A78E1-D594-14BD-7944-E1C568DC3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104B6-857B-852A-14F0-49D1CFF6A102}"/>
              </a:ext>
            </a:extLst>
          </p:cNvPr>
          <p:cNvSpPr>
            <a:spLocks noGrp="1"/>
          </p:cNvSpPr>
          <p:nvPr>
            <p:ph type="body" idx="1"/>
          </p:nvPr>
        </p:nvSpPr>
        <p:spPr/>
        <p:txBody>
          <a:bodyPr/>
          <a:lstStyle/>
          <a:p>
            <a:r>
              <a:rPr lang="en-US" dirty="0"/>
              <a:t>Shannon</a:t>
            </a:r>
          </a:p>
        </p:txBody>
      </p:sp>
      <p:sp>
        <p:nvSpPr>
          <p:cNvPr id="4" name="Slide Number Placeholder 3">
            <a:extLst>
              <a:ext uri="{FF2B5EF4-FFF2-40B4-BE49-F238E27FC236}">
                <a16:creationId xmlns:a16="http://schemas.microsoft.com/office/drawing/2014/main" id="{9DB6B337-87E5-A2E5-322B-C8381A6F0913}"/>
              </a:ext>
            </a:extLst>
          </p:cNvPr>
          <p:cNvSpPr>
            <a:spLocks noGrp="1"/>
          </p:cNvSpPr>
          <p:nvPr>
            <p:ph type="sldNum" sz="quarter" idx="10"/>
          </p:nvPr>
        </p:nvSpPr>
        <p:spPr/>
        <p:txBody>
          <a:bodyPr/>
          <a:lstStyle/>
          <a:p>
            <a:fld id="{F82F23CE-42E8-4377-A389-6229A335D29C}" type="slidenum">
              <a:rPr lang="en-US" smtClean="0"/>
              <a:t>16</a:t>
            </a:fld>
            <a:endParaRPr lang="en-US" dirty="0"/>
          </a:p>
        </p:txBody>
      </p:sp>
    </p:spTree>
    <p:extLst>
      <p:ext uri="{BB962C8B-B14F-4D97-AF65-F5344CB8AC3E}">
        <p14:creationId xmlns:p14="http://schemas.microsoft.com/office/powerpoint/2010/main" val="16750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r>
              <a:rPr lang="en-US" dirty="0"/>
              <a:t>Measuring PBU starts with identifying which buildings will be financed with bond proceeds.</a:t>
            </a:r>
          </a:p>
          <a:p>
            <a:endParaRPr lang="en-US" dirty="0"/>
          </a:p>
          <a:p>
            <a:r>
              <a:rPr lang="en-US" dirty="0"/>
              <a:t>Expectations: as part of the planning for each bond issue we identify  </a:t>
            </a:r>
          </a:p>
          <a:p>
            <a:pPr marL="228600" indent="-228600">
              <a:buAutoNum type="arabicPeriod"/>
            </a:pPr>
            <a:r>
              <a:rPr lang="en-US" dirty="0"/>
              <a:t>Building to be financed</a:t>
            </a:r>
          </a:p>
          <a:p>
            <a:pPr marL="228600" indent="-228600">
              <a:buAutoNum type="arabicPeriod"/>
            </a:pPr>
            <a:r>
              <a:rPr lang="en-US" dirty="0"/>
              <a:t>Sources of funds (qualified equity – next slide)</a:t>
            </a:r>
          </a:p>
          <a:p>
            <a:pPr marL="228600" indent="-228600">
              <a:buAutoNum type="arabicPeriod"/>
            </a:pPr>
            <a:r>
              <a:rPr lang="en-US" dirty="0"/>
              <a:t>Potential private uses</a:t>
            </a:r>
          </a:p>
          <a:p>
            <a:pPr marL="228600" indent="-228600">
              <a:buAutoNum type="arabicPeriod"/>
            </a:pPr>
            <a:endParaRPr lang="en-US" dirty="0"/>
          </a:p>
          <a:p>
            <a:r>
              <a:rPr lang="en-US" dirty="0"/>
              <a:t>All set forth in tax certificate at closing</a:t>
            </a:r>
          </a:p>
          <a:p>
            <a:endParaRPr lang="en-US" dirty="0"/>
          </a:p>
          <a:p>
            <a:r>
              <a:rPr lang="en-US" dirty="0"/>
              <a:t>Actual – sometimes the buildings financed or the amount of equity or private use changes.</a:t>
            </a:r>
          </a:p>
          <a:p>
            <a:endParaRPr lang="en-US" dirty="0"/>
          </a:p>
          <a:p>
            <a:r>
              <a:rPr lang="en-US" dirty="0"/>
              <a:t>“Final Allocation”  - within 5 years of issue date and 18 months of PIS date</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17</a:t>
            </a:fld>
            <a:endParaRPr lang="en-US" dirty="0"/>
          </a:p>
        </p:txBody>
      </p:sp>
    </p:spTree>
    <p:extLst>
      <p:ext uri="{BB962C8B-B14F-4D97-AF65-F5344CB8AC3E}">
        <p14:creationId xmlns:p14="http://schemas.microsoft.com/office/powerpoint/2010/main" val="382881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F82F23CE-42E8-4377-A389-6229A335D29C}" type="slidenum">
              <a:rPr lang="en-US" smtClean="0"/>
              <a:t>18</a:t>
            </a:fld>
            <a:endParaRPr lang="en-US" dirty="0"/>
          </a:p>
        </p:txBody>
      </p:sp>
    </p:spTree>
    <p:extLst>
      <p:ext uri="{BB962C8B-B14F-4D97-AF65-F5344CB8AC3E}">
        <p14:creationId xmlns:p14="http://schemas.microsoft.com/office/powerpoint/2010/main" val="163728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p:cNvSpPr>
            <a:spLocks noGrp="1"/>
          </p:cNvSpPr>
          <p:nvPr>
            <p:ph type="sldNum" sz="quarter" idx="5"/>
          </p:nvPr>
        </p:nvSpPr>
        <p:spPr/>
        <p:txBody>
          <a:bodyPr/>
          <a:lstStyle/>
          <a:p>
            <a:fld id="{F82F23CE-42E8-4377-A389-6229A335D29C}" type="slidenum">
              <a:rPr lang="en-US" smtClean="0"/>
              <a:t>19</a:t>
            </a:fld>
            <a:endParaRPr lang="en-US" dirty="0"/>
          </a:p>
        </p:txBody>
      </p:sp>
    </p:spTree>
    <p:extLst>
      <p:ext uri="{BB962C8B-B14F-4D97-AF65-F5344CB8AC3E}">
        <p14:creationId xmlns:p14="http://schemas.microsoft.com/office/powerpoint/2010/main" val="172576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1798-2F7D-65DA-34AE-8A9C4E126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C99C5-0D7D-C0F1-5504-AE5E64F0F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0B5B9-42E3-04C8-AA12-5854BB38CE10}"/>
              </a:ext>
            </a:extLst>
          </p:cNvPr>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a:extLst>
              <a:ext uri="{FF2B5EF4-FFF2-40B4-BE49-F238E27FC236}">
                <a16:creationId xmlns:a16="http://schemas.microsoft.com/office/drawing/2014/main" id="{2A171061-89F1-70C5-21A9-5FD093888C34}"/>
              </a:ext>
            </a:extLst>
          </p:cNvPr>
          <p:cNvSpPr>
            <a:spLocks noGrp="1"/>
          </p:cNvSpPr>
          <p:nvPr>
            <p:ph type="sldNum" sz="quarter" idx="5"/>
          </p:nvPr>
        </p:nvSpPr>
        <p:spPr/>
        <p:txBody>
          <a:bodyPr/>
          <a:lstStyle/>
          <a:p>
            <a:fld id="{F82F23CE-42E8-4377-A389-6229A335D29C}" type="slidenum">
              <a:rPr lang="en-US" smtClean="0"/>
              <a:t>20</a:t>
            </a:fld>
            <a:endParaRPr lang="en-US" dirty="0"/>
          </a:p>
        </p:txBody>
      </p:sp>
    </p:spTree>
    <p:extLst>
      <p:ext uri="{BB962C8B-B14F-4D97-AF65-F5344CB8AC3E}">
        <p14:creationId xmlns:p14="http://schemas.microsoft.com/office/powerpoint/2010/main" val="62905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5CF40-23AB-99A9-8FC3-7FE773A01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CD138-B685-7C2B-0CC1-F9203E0CF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2BE4D-93A0-BF18-909B-E4A8467C17B2}"/>
              </a:ext>
            </a:extLst>
          </p:cNvPr>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r>
              <a:rPr lang="en-US" dirty="0"/>
              <a:t>You can edit your responses once submitted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a:extLst>
              <a:ext uri="{FF2B5EF4-FFF2-40B4-BE49-F238E27FC236}">
                <a16:creationId xmlns:a16="http://schemas.microsoft.com/office/drawing/2014/main" id="{0F6EADFC-8CBF-51A7-1C4D-5367A4247C33}"/>
              </a:ext>
            </a:extLst>
          </p:cNvPr>
          <p:cNvSpPr>
            <a:spLocks noGrp="1"/>
          </p:cNvSpPr>
          <p:nvPr>
            <p:ph type="sldNum" sz="quarter" idx="5"/>
          </p:nvPr>
        </p:nvSpPr>
        <p:spPr/>
        <p:txBody>
          <a:bodyPr/>
          <a:lstStyle/>
          <a:p>
            <a:fld id="{F82F23CE-42E8-4377-A389-6229A335D29C}" type="slidenum">
              <a:rPr lang="en-US" smtClean="0"/>
              <a:t>21</a:t>
            </a:fld>
            <a:endParaRPr lang="en-US" dirty="0"/>
          </a:p>
        </p:txBody>
      </p:sp>
    </p:spTree>
    <p:extLst>
      <p:ext uri="{BB962C8B-B14F-4D97-AF65-F5344CB8AC3E}">
        <p14:creationId xmlns:p14="http://schemas.microsoft.com/office/powerpoint/2010/main" val="44679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 to start</a:t>
            </a:r>
          </a:p>
          <a:p>
            <a:r>
              <a:rPr lang="en-US" dirty="0"/>
              <a:t>*and</a:t>
            </a:r>
            <a:r>
              <a:rPr lang="en-US" baseline="0" dirty="0"/>
              <a:t> securities law requirements, but we won’t discuss those today</a:t>
            </a:r>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a:t>
            </a:fld>
            <a:endParaRPr lang="en-US" dirty="0"/>
          </a:p>
        </p:txBody>
      </p:sp>
    </p:spTree>
    <p:extLst>
      <p:ext uri="{BB962C8B-B14F-4D97-AF65-F5344CB8AC3E}">
        <p14:creationId xmlns:p14="http://schemas.microsoft.com/office/powerpoint/2010/main" val="110813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E617D-D10B-1E9B-8A94-648E0971B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1E46E-086C-F97A-BA8E-740A04D8D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0F7DD-BD17-DD0A-45ED-A5DC9F4E557F}"/>
              </a:ext>
            </a:extLst>
          </p:cNvPr>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r>
              <a:rPr lang="en-US" dirty="0"/>
              <a:t>You can edit your responses once submitted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a:extLst>
              <a:ext uri="{FF2B5EF4-FFF2-40B4-BE49-F238E27FC236}">
                <a16:creationId xmlns:a16="http://schemas.microsoft.com/office/drawing/2014/main" id="{A3D8BE52-070D-B53F-2C5C-210EEC970F3A}"/>
              </a:ext>
            </a:extLst>
          </p:cNvPr>
          <p:cNvSpPr>
            <a:spLocks noGrp="1"/>
          </p:cNvSpPr>
          <p:nvPr>
            <p:ph type="sldNum" sz="quarter" idx="5"/>
          </p:nvPr>
        </p:nvSpPr>
        <p:spPr/>
        <p:txBody>
          <a:bodyPr/>
          <a:lstStyle/>
          <a:p>
            <a:fld id="{F82F23CE-42E8-4377-A389-6229A335D29C}" type="slidenum">
              <a:rPr lang="en-US" smtClean="0"/>
              <a:t>22</a:t>
            </a:fld>
            <a:endParaRPr lang="en-US" dirty="0"/>
          </a:p>
        </p:txBody>
      </p:sp>
    </p:spTree>
    <p:extLst>
      <p:ext uri="{BB962C8B-B14F-4D97-AF65-F5344CB8AC3E}">
        <p14:creationId xmlns:p14="http://schemas.microsoft.com/office/powerpoint/2010/main" val="1280317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p:txBody>
      </p:sp>
      <p:sp>
        <p:nvSpPr>
          <p:cNvPr id="4" name="Slide Number Placeholder 3"/>
          <p:cNvSpPr>
            <a:spLocks noGrp="1"/>
          </p:cNvSpPr>
          <p:nvPr>
            <p:ph type="sldNum" sz="quarter" idx="5"/>
          </p:nvPr>
        </p:nvSpPr>
        <p:spPr/>
        <p:txBody>
          <a:bodyPr/>
          <a:lstStyle/>
          <a:p>
            <a:fld id="{F82F23CE-42E8-4377-A389-6229A335D29C}" type="slidenum">
              <a:rPr lang="en-US" smtClean="0"/>
              <a:t>23</a:t>
            </a:fld>
            <a:endParaRPr lang="en-US" dirty="0"/>
          </a:p>
        </p:txBody>
      </p:sp>
    </p:spTree>
    <p:extLst>
      <p:ext uri="{BB962C8B-B14F-4D97-AF65-F5344CB8AC3E}">
        <p14:creationId xmlns:p14="http://schemas.microsoft.com/office/powerpoint/2010/main" val="2971579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Note: SLU buildings are special cases and have their own spreadsheets.  </a:t>
            </a:r>
            <a:r>
              <a:rPr lang="en-US" dirty="0" err="1"/>
              <a:t>MolE</a:t>
            </a:r>
            <a:r>
              <a:rPr lang="en-US" dirty="0"/>
              <a:t> is also tracked separately. Sometimes other buildings show up on the list but it may</a:t>
            </a:r>
            <a:r>
              <a:rPr lang="en-US" baseline="0" dirty="0"/>
              <a:t> turn out they should not be included here for one reason or another. If you think your building should be listed here and it isn’t pleased reach out to Treasury.</a:t>
            </a:r>
            <a:endParaRPr lang="en-US" dirty="0"/>
          </a:p>
          <a:p>
            <a:endParaRPr lang="en-US" dirty="0"/>
          </a:p>
          <a:p>
            <a:r>
              <a:rPr lang="en-US" dirty="0"/>
              <a:t>ARCF is an example of where numbers go wrong sometimes.  We</a:t>
            </a:r>
            <a:r>
              <a:rPr lang="en-US" baseline="0" dirty="0"/>
              <a:t> have the full space listed as research, but only a tiny amount of research expenditures that are all private use.</a:t>
            </a:r>
            <a:endParaRPr lang="en-US" dirty="0"/>
          </a:p>
          <a:p>
            <a:endParaRPr lang="en-US" dirty="0"/>
          </a:p>
          <a:p>
            <a:r>
              <a:rPr lang="en-US" dirty="0"/>
              <a:t>HHMI: special case. Contracts for HHMI investigators have IP and control clauses that create private use issues.  Nancy </a:t>
            </a:r>
            <a:r>
              <a:rPr lang="en-US" dirty="0" err="1"/>
              <a:t>Hovis</a:t>
            </a:r>
            <a:r>
              <a:rPr lang="en-US" dirty="0"/>
              <a:t> has been helping us track HHMI usage of bond-financed buildings.</a:t>
            </a:r>
          </a:p>
          <a:p>
            <a:endParaRPr lang="en-US" dirty="0"/>
          </a:p>
          <a:p>
            <a:r>
              <a:rPr lang="en-US" dirty="0"/>
              <a:t>You can see that this combines the information gathered from various sources:</a:t>
            </a:r>
          </a:p>
          <a:p>
            <a:endParaRPr lang="en-US" dirty="0"/>
          </a:p>
          <a:p>
            <a:r>
              <a:rPr lang="en-US" dirty="0"/>
              <a:t>Facility surveys, FM Systems (formerly Invision/</a:t>
            </a:r>
            <a:r>
              <a:rPr lang="en-US" dirty="0" err="1"/>
              <a:t>GEOSims</a:t>
            </a:r>
            <a:r>
              <a:rPr lang="en-US" dirty="0"/>
              <a:t>) (Jay </a:t>
            </a:r>
            <a:r>
              <a:rPr lang="en-US" dirty="0" err="1"/>
              <a:t>Dalstrom</a:t>
            </a:r>
            <a:r>
              <a:rPr lang="en-US" dirty="0"/>
              <a:t>), HHMI info and UWM research check from Carson, IP Flag from Carol, Equity amounts (Treasury)</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24</a:t>
            </a:fld>
            <a:endParaRPr lang="en-US" dirty="0"/>
          </a:p>
        </p:txBody>
      </p:sp>
    </p:spTree>
    <p:extLst>
      <p:ext uri="{BB962C8B-B14F-4D97-AF65-F5344CB8AC3E}">
        <p14:creationId xmlns:p14="http://schemas.microsoft.com/office/powerpoint/2010/main" val="3899149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Once we’ve gathered all of the private use data for a facility, we allocate those uses to bond proceeds.</a:t>
            </a:r>
          </a:p>
          <a:p>
            <a:endParaRPr lang="en-US" dirty="0"/>
          </a:p>
          <a:p>
            <a:r>
              <a:rPr lang="en-US" dirty="0"/>
              <a:t>First, equity is taken out.  This shows the “net” PBU allocable to bond proceeds.</a:t>
            </a:r>
          </a:p>
          <a:p>
            <a:endParaRPr lang="en-US" dirty="0"/>
          </a:p>
          <a:p>
            <a:r>
              <a:rPr lang="en-US" dirty="0"/>
              <a:t>Then, private use percentage is applied to the bond proceeds allocable to that project.</a:t>
            </a:r>
          </a:p>
          <a:p>
            <a:endParaRPr lang="en-US" dirty="0"/>
          </a:p>
          <a:p>
            <a:r>
              <a:rPr lang="en-US" dirty="0"/>
              <a:t>Provides a snapshot of whether there are any private use issues.  Also provides a quick way to test potential changes in use.  </a:t>
            </a:r>
          </a:p>
        </p:txBody>
      </p:sp>
      <p:sp>
        <p:nvSpPr>
          <p:cNvPr id="4" name="Slide Number Placeholder 3"/>
          <p:cNvSpPr>
            <a:spLocks noGrp="1"/>
          </p:cNvSpPr>
          <p:nvPr>
            <p:ph type="sldNum" sz="quarter" idx="10"/>
          </p:nvPr>
        </p:nvSpPr>
        <p:spPr/>
        <p:txBody>
          <a:bodyPr/>
          <a:lstStyle/>
          <a:p>
            <a:fld id="{F82F23CE-42E8-4377-A389-6229A335D29C}" type="slidenum">
              <a:rPr lang="en-US" smtClean="0"/>
              <a:t>25</a:t>
            </a:fld>
            <a:endParaRPr lang="en-US" dirty="0"/>
          </a:p>
        </p:txBody>
      </p:sp>
    </p:spTree>
    <p:extLst>
      <p:ext uri="{BB962C8B-B14F-4D97-AF65-F5344CB8AC3E}">
        <p14:creationId xmlns:p14="http://schemas.microsoft.com/office/powerpoint/2010/main" val="2701954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Finally, the annual PBU for each bond issue is summarized in the master, which provides a quick glance at the current PBU status of all of the bond issues.  (Excluding the SLU projects, which are all done separately)</a:t>
            </a:r>
          </a:p>
        </p:txBody>
      </p:sp>
      <p:sp>
        <p:nvSpPr>
          <p:cNvPr id="4" name="Slide Number Placeholder 3"/>
          <p:cNvSpPr>
            <a:spLocks noGrp="1"/>
          </p:cNvSpPr>
          <p:nvPr>
            <p:ph type="sldNum" sz="quarter" idx="10"/>
          </p:nvPr>
        </p:nvSpPr>
        <p:spPr/>
        <p:txBody>
          <a:bodyPr/>
          <a:lstStyle/>
          <a:p>
            <a:fld id="{F82F23CE-42E8-4377-A389-6229A335D29C}" type="slidenum">
              <a:rPr lang="en-US" smtClean="0"/>
              <a:t>26</a:t>
            </a:fld>
            <a:endParaRPr lang="en-US" dirty="0"/>
          </a:p>
        </p:txBody>
      </p:sp>
    </p:spTree>
    <p:extLst>
      <p:ext uri="{BB962C8B-B14F-4D97-AF65-F5344CB8AC3E}">
        <p14:creationId xmlns:p14="http://schemas.microsoft.com/office/powerpoint/2010/main" val="4237750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F82F23CE-42E8-4377-A389-6229A335D29C}" type="slidenum">
              <a:rPr lang="en-US" smtClean="0"/>
              <a:t>27</a:t>
            </a:fld>
            <a:endParaRPr lang="en-US" dirty="0"/>
          </a:p>
        </p:txBody>
      </p:sp>
    </p:spTree>
    <p:extLst>
      <p:ext uri="{BB962C8B-B14F-4D97-AF65-F5344CB8AC3E}">
        <p14:creationId xmlns:p14="http://schemas.microsoft.com/office/powerpoint/2010/main" val="2107523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5928-34B9-C262-FCF5-D4E7F43FD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D5A08-C454-0DF8-5481-ADB7E3120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0545-9CAD-66A1-5CBB-6458A20212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37D7F-2BFE-E4E2-EDE8-54D09A00CDE9}"/>
              </a:ext>
            </a:extLst>
          </p:cNvPr>
          <p:cNvSpPr>
            <a:spLocks noGrp="1"/>
          </p:cNvSpPr>
          <p:nvPr>
            <p:ph type="sldNum" sz="quarter" idx="10"/>
          </p:nvPr>
        </p:nvSpPr>
        <p:spPr/>
        <p:txBody>
          <a:bodyPr/>
          <a:lstStyle/>
          <a:p>
            <a:fld id="{F82F23CE-42E8-4377-A389-6229A335D29C}" type="slidenum">
              <a:rPr lang="en-US" smtClean="0"/>
              <a:t>28</a:t>
            </a:fld>
            <a:endParaRPr lang="en-US" dirty="0"/>
          </a:p>
        </p:txBody>
      </p:sp>
    </p:spTree>
    <p:extLst>
      <p:ext uri="{BB962C8B-B14F-4D97-AF65-F5344CB8AC3E}">
        <p14:creationId xmlns:p14="http://schemas.microsoft.com/office/powerpoint/2010/main" val="843701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2F23CE-42E8-4377-A389-6229A335D29C}" type="slidenum">
              <a:rPr lang="en-US" smtClean="0"/>
              <a:t>29</a:t>
            </a:fld>
            <a:endParaRPr lang="en-US" dirty="0"/>
          </a:p>
        </p:txBody>
      </p:sp>
    </p:spTree>
    <p:extLst>
      <p:ext uri="{BB962C8B-B14F-4D97-AF65-F5344CB8AC3E}">
        <p14:creationId xmlns:p14="http://schemas.microsoft.com/office/powerpoint/2010/main" val="414391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F82F23CE-42E8-4377-A389-6229A335D29C}" type="slidenum">
              <a:rPr lang="en-US" smtClean="0"/>
              <a:t>30</a:t>
            </a:fld>
            <a:endParaRPr lang="en-US" dirty="0"/>
          </a:p>
        </p:txBody>
      </p:sp>
    </p:spTree>
    <p:extLst>
      <p:ext uri="{BB962C8B-B14F-4D97-AF65-F5344CB8AC3E}">
        <p14:creationId xmlns:p14="http://schemas.microsoft.com/office/powerpoint/2010/main" val="63279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Alison</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4</a:t>
            </a:fld>
            <a:endParaRPr lang="en-US"/>
          </a:p>
        </p:txBody>
      </p:sp>
    </p:spTree>
    <p:extLst>
      <p:ext uri="{BB962C8B-B14F-4D97-AF65-F5344CB8AC3E}">
        <p14:creationId xmlns:p14="http://schemas.microsoft.com/office/powerpoint/2010/main" val="237034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453F-2C98-AE9F-11DE-80879AC6B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ED505-0DA2-71F1-15A4-0C100C1454F9}"/>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8C4DDE35-BD6B-CC25-8D8F-9EDC7B0F7327}"/>
              </a:ext>
            </a:extLst>
          </p:cNvPr>
          <p:cNvSpPr>
            <a:spLocks noGrp="1"/>
          </p:cNvSpPr>
          <p:nvPr>
            <p:ph type="body" idx="1"/>
          </p:nvPr>
        </p:nvSpPr>
        <p:spPr/>
        <p:txBody>
          <a:bodyPr/>
          <a:lstStyle/>
          <a:p>
            <a:r>
              <a:rPr lang="en-US" dirty="0"/>
              <a:t>Alison</a:t>
            </a:r>
          </a:p>
          <a:p>
            <a:endParaRPr lang="en-US" dirty="0"/>
          </a:p>
        </p:txBody>
      </p:sp>
      <p:sp>
        <p:nvSpPr>
          <p:cNvPr id="4" name="Slide Number Placeholder 3">
            <a:extLst>
              <a:ext uri="{FF2B5EF4-FFF2-40B4-BE49-F238E27FC236}">
                <a16:creationId xmlns:a16="http://schemas.microsoft.com/office/drawing/2014/main" id="{FB180F3C-CA54-BB4D-A15E-E12AE9DA969C}"/>
              </a:ext>
            </a:extLst>
          </p:cNvPr>
          <p:cNvSpPr>
            <a:spLocks noGrp="1"/>
          </p:cNvSpPr>
          <p:nvPr>
            <p:ph type="sldNum" sz="quarter" idx="10"/>
          </p:nvPr>
        </p:nvSpPr>
        <p:spPr/>
        <p:txBody>
          <a:bodyPr/>
          <a:lstStyle/>
          <a:p>
            <a:fld id="{F82F23CE-42E8-4377-A389-6229A335D29C}" type="slidenum">
              <a:rPr lang="en-US" smtClean="0"/>
              <a:t>5</a:t>
            </a:fld>
            <a:endParaRPr lang="en-US"/>
          </a:p>
        </p:txBody>
      </p:sp>
    </p:spTree>
    <p:extLst>
      <p:ext uri="{BB962C8B-B14F-4D97-AF65-F5344CB8AC3E}">
        <p14:creationId xmlns:p14="http://schemas.microsoft.com/office/powerpoint/2010/main" val="184700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Alison</a:t>
            </a:r>
          </a:p>
        </p:txBody>
      </p:sp>
      <p:sp>
        <p:nvSpPr>
          <p:cNvPr id="4" name="Slide Number Placeholder 3"/>
          <p:cNvSpPr>
            <a:spLocks noGrp="1"/>
          </p:cNvSpPr>
          <p:nvPr>
            <p:ph type="sldNum" sz="quarter" idx="10"/>
          </p:nvPr>
        </p:nvSpPr>
        <p:spPr/>
        <p:txBody>
          <a:bodyPr/>
          <a:lstStyle/>
          <a:p>
            <a:fld id="{F82F23CE-42E8-4377-A389-6229A335D29C}" type="slidenum">
              <a:rPr lang="en-US" smtClean="0"/>
              <a:t>6</a:t>
            </a:fld>
            <a:endParaRPr lang="en-US" dirty="0"/>
          </a:p>
        </p:txBody>
      </p:sp>
    </p:spTree>
    <p:extLst>
      <p:ext uri="{BB962C8B-B14F-4D97-AF65-F5344CB8AC3E}">
        <p14:creationId xmlns:p14="http://schemas.microsoft.com/office/powerpoint/2010/main" val="319413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544AE-9F0E-0D05-CBEE-CA0A58E8B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7A16A-A96E-3899-1CBB-17CB5BB6CB0D}"/>
              </a:ext>
            </a:extLst>
          </p:cNvPr>
          <p:cNvSpPr>
            <a:spLocks noGrp="1" noRot="1" noChangeAspect="1"/>
          </p:cNvSpPr>
          <p:nvPr>
            <p:ph type="sldImg"/>
          </p:nvPr>
        </p:nvSpPr>
        <p:spPr>
          <a:xfrm>
            <a:off x="1397000" y="1154113"/>
            <a:ext cx="4156075" cy="3117850"/>
          </a:xfrm>
        </p:spPr>
      </p:sp>
      <p:sp>
        <p:nvSpPr>
          <p:cNvPr id="3" name="Notes Placeholder 2">
            <a:extLst>
              <a:ext uri="{FF2B5EF4-FFF2-40B4-BE49-F238E27FC236}">
                <a16:creationId xmlns:a16="http://schemas.microsoft.com/office/drawing/2014/main" id="{C117CF84-A525-09CF-B9D8-794E5710AA45}"/>
              </a:ext>
            </a:extLst>
          </p:cNvPr>
          <p:cNvSpPr>
            <a:spLocks noGrp="1"/>
          </p:cNvSpPr>
          <p:nvPr>
            <p:ph type="body" idx="1"/>
          </p:nvPr>
        </p:nvSpPr>
        <p:spPr/>
        <p:txBody>
          <a:bodyPr/>
          <a:lstStyle/>
          <a:p>
            <a:r>
              <a:rPr lang="en-US" dirty="0"/>
              <a:t>Alison</a:t>
            </a:r>
          </a:p>
        </p:txBody>
      </p:sp>
      <p:sp>
        <p:nvSpPr>
          <p:cNvPr id="4" name="Slide Number Placeholder 3">
            <a:extLst>
              <a:ext uri="{FF2B5EF4-FFF2-40B4-BE49-F238E27FC236}">
                <a16:creationId xmlns:a16="http://schemas.microsoft.com/office/drawing/2014/main" id="{13442A8F-716E-CAAF-3986-54003B8BB6FF}"/>
              </a:ext>
            </a:extLst>
          </p:cNvPr>
          <p:cNvSpPr>
            <a:spLocks noGrp="1"/>
          </p:cNvSpPr>
          <p:nvPr>
            <p:ph type="sldNum" sz="quarter" idx="10"/>
          </p:nvPr>
        </p:nvSpPr>
        <p:spPr/>
        <p:txBody>
          <a:bodyPr/>
          <a:lstStyle/>
          <a:p>
            <a:fld id="{F82F23CE-42E8-4377-A389-6229A335D29C}" type="slidenum">
              <a:rPr lang="en-US" smtClean="0"/>
              <a:t>7</a:t>
            </a:fld>
            <a:endParaRPr lang="en-US" dirty="0"/>
          </a:p>
        </p:txBody>
      </p:sp>
    </p:spTree>
    <p:extLst>
      <p:ext uri="{BB962C8B-B14F-4D97-AF65-F5344CB8AC3E}">
        <p14:creationId xmlns:p14="http://schemas.microsoft.com/office/powerpoint/2010/main" val="294106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Alison</a:t>
            </a:r>
          </a:p>
        </p:txBody>
      </p:sp>
      <p:sp>
        <p:nvSpPr>
          <p:cNvPr id="4" name="Slide Number Placeholder 3"/>
          <p:cNvSpPr>
            <a:spLocks noGrp="1"/>
          </p:cNvSpPr>
          <p:nvPr>
            <p:ph type="sldNum" sz="quarter" idx="10"/>
          </p:nvPr>
        </p:nvSpPr>
        <p:spPr/>
        <p:txBody>
          <a:bodyPr/>
          <a:lstStyle/>
          <a:p>
            <a:fld id="{F82F23CE-42E8-4377-A389-6229A335D29C}" type="slidenum">
              <a:rPr lang="en-US" smtClean="0"/>
              <a:t>8</a:t>
            </a:fld>
            <a:endParaRPr lang="en-US" dirty="0"/>
          </a:p>
        </p:txBody>
      </p:sp>
    </p:spTree>
    <p:extLst>
      <p:ext uri="{BB962C8B-B14F-4D97-AF65-F5344CB8AC3E}">
        <p14:creationId xmlns:p14="http://schemas.microsoft.com/office/powerpoint/2010/main" val="386953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Commercial objective vs. knowledge</a:t>
            </a:r>
            <a:r>
              <a:rPr lang="en-US" baseline="0" dirty="0"/>
              <a:t> objective</a:t>
            </a:r>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9</a:t>
            </a:fld>
            <a:endParaRPr lang="en-US" dirty="0"/>
          </a:p>
        </p:txBody>
      </p:sp>
    </p:spTree>
    <p:extLst>
      <p:ext uri="{BB962C8B-B14F-4D97-AF65-F5344CB8AC3E}">
        <p14:creationId xmlns:p14="http://schemas.microsoft.com/office/powerpoint/2010/main" val="136620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t>Note:  An exclusive license to a sponsor will be a red flag to the IRS.  Any contracts granting exclusive license rights or royalties should be reviewed for private business use.</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10</a:t>
            </a:fld>
            <a:endParaRPr lang="en-US" dirty="0"/>
          </a:p>
        </p:txBody>
      </p:sp>
    </p:spTree>
    <p:extLst>
      <p:ext uri="{BB962C8B-B14F-4D97-AF65-F5344CB8AC3E}">
        <p14:creationId xmlns:p14="http://schemas.microsoft.com/office/powerpoint/2010/main" val="2261503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lor Photo Titl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2538" r="12475"/>
          <a:stretch/>
        </p:blipFill>
        <p:spPr>
          <a:xfrm>
            <a:off x="0" y="0"/>
            <a:ext cx="9144000" cy="6858000"/>
          </a:xfrm>
          <a:prstGeom prst="rect">
            <a:avLst/>
          </a:prstGeom>
        </p:spPr>
      </p:pic>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E2BC7774-0134-427B-96FE-6E76DF07E6EF}" type="datetime1">
              <a:rPr lang="en-US" smtClean="0"/>
              <a:t>6/9/2026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2538" r="12475"/>
          <a:stretch/>
        </p:blipFill>
        <p:spPr>
          <a:xfrm>
            <a:off x="0" y="0"/>
            <a:ext cx="9144000" cy="6858000"/>
          </a:xfrm>
          <a:prstGeom prst="rect">
            <a:avLst/>
          </a:prstGeom>
        </p:spPr>
      </p:pic>
      <p:sp>
        <p:nvSpPr>
          <p:cNvPr id="2" name="Title 1"/>
          <p:cNvSpPr>
            <a:spLocks noGrp="1"/>
          </p:cNvSpPr>
          <p:nvPr>
            <p:ph type="ctrTitle"/>
          </p:nvPr>
        </p:nvSpPr>
        <p:spPr>
          <a:xfrm>
            <a:off x="571500" y="2001838"/>
            <a:ext cx="8216504" cy="1528750"/>
          </a:xfrm>
        </p:spPr>
        <p:txBody>
          <a:bodyPr anchor="b"/>
          <a:lstStyle>
            <a:lvl1pPr algn="l">
              <a:defRPr sz="2625" b="0">
                <a:solidFill>
                  <a:schemeClr val="bg1"/>
                </a:solidFill>
              </a:defRPr>
            </a:lvl1pPr>
          </a:lstStyle>
          <a:p>
            <a:r>
              <a:rPr lang="en-US"/>
              <a:t>Click to edit Master title style</a:t>
            </a:r>
          </a:p>
        </p:txBody>
      </p:sp>
      <p:sp>
        <p:nvSpPr>
          <p:cNvPr id="3" name="Subtitle 2"/>
          <p:cNvSpPr>
            <a:spLocks noGrp="1"/>
          </p:cNvSpPr>
          <p:nvPr>
            <p:ph type="subTitle" idx="1"/>
          </p:nvPr>
        </p:nvSpPr>
        <p:spPr>
          <a:xfrm>
            <a:off x="571500" y="3987609"/>
            <a:ext cx="8216504" cy="660018"/>
          </a:xfrm>
        </p:spPr>
        <p:txBody>
          <a:bodyPr/>
          <a:lstStyle>
            <a:lvl1pPr marL="0" indent="0" algn="l">
              <a:buNone/>
              <a:defRPr sz="1238"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9" name="Straight Connector 8"/>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3"/>
          </p:nvPr>
        </p:nvSpPr>
        <p:spPr>
          <a:xfrm>
            <a:off x="571500"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260098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463047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7" name="Rectangle 16"/>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0" name="Straight Connector 19"/>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551434"/>
            <a:ext cx="2029488" cy="556872"/>
          </a:xfrm>
          <a:prstGeom prst="rect">
            <a:avLst/>
          </a:prstGeom>
        </p:spPr>
      </p:pic>
    </p:spTree>
    <p:extLst>
      <p:ext uri="{BB962C8B-B14F-4D97-AF65-F5344CB8AC3E}">
        <p14:creationId xmlns:p14="http://schemas.microsoft.com/office/powerpoint/2010/main" val="32560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Divider Color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246" r="12763"/>
          <a:stretch/>
        </p:blipFill>
        <p:spPr>
          <a:xfrm>
            <a:off x="-1"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8F6EBD6A-10CE-40D2-B44E-19872C62C7AF}"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246" r="12763"/>
          <a:stretch/>
        </p:blipFill>
        <p:spPr>
          <a:xfrm>
            <a:off x="-1"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56542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Divider Color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8480" r="16528"/>
          <a:stretch/>
        </p:blipFill>
        <p:spPr>
          <a:xfrm>
            <a:off x="-1" y="0"/>
            <a:ext cx="9143999"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16E6DE0A-8C3B-4F0E-A1A0-7708BDC8DABA}"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8480" r="16528"/>
          <a:stretch/>
        </p:blipFill>
        <p:spPr>
          <a:xfrm>
            <a:off x="-1" y="0"/>
            <a:ext cx="9143999"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202044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Color 4">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634" r="12375"/>
          <a:stretch/>
        </p:blipFill>
        <p:spPr>
          <a:xfrm>
            <a:off x="-2" y="0"/>
            <a:ext cx="9144001"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787A06F1-8012-4C11-81E0-DD4A65BF4251}"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634" r="12375"/>
          <a:stretch/>
        </p:blipFill>
        <p:spPr>
          <a:xfrm>
            <a:off x="-2" y="0"/>
            <a:ext cx="9144001"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18419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Divider Blue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3378" r="10817" b="11944"/>
          <a:stretch/>
        </p:blipFill>
        <p:spPr>
          <a:xfrm>
            <a:off x="-1" y="0"/>
            <a:ext cx="9144001"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5C966F62-C2DA-4206-8184-47B4952EEA1B}"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378" r="10817" b="11944"/>
          <a:stretch/>
        </p:blipFill>
        <p:spPr>
          <a:xfrm>
            <a:off x="-1" y="0"/>
            <a:ext cx="9144001"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17544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Divider Blue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378" r="12633"/>
          <a:stretch/>
        </p:blipFill>
        <p:spPr>
          <a:xfrm>
            <a:off x="-1"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068548D4-A959-4881-8FC2-AD0ADA32E558}"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378" r="12633"/>
          <a:stretch/>
        </p:blipFill>
        <p:spPr>
          <a:xfrm>
            <a:off x="-1"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155816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Divider Blue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8289" t="5011" r="20638" b="217"/>
          <a:stretch/>
        </p:blipFill>
        <p:spPr>
          <a:xfrm>
            <a:off x="0"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6B8B4F54-8DB0-4444-B6C1-78A481B4E942}"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8289" t="5011" r="20638" b="217"/>
          <a:stretch/>
        </p:blipFill>
        <p:spPr>
          <a:xfrm>
            <a:off x="0"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40611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Divider Blue 4">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116" r="12893"/>
          <a:stretch/>
        </p:blipFill>
        <p:spPr>
          <a:xfrm>
            <a:off x="-2" y="0"/>
            <a:ext cx="9144001"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F27FF0B5-2D2C-4149-A469-2EABEF011ADA}"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116" r="12893"/>
          <a:stretch/>
        </p:blipFill>
        <p:spPr>
          <a:xfrm>
            <a:off x="-2" y="0"/>
            <a:ext cx="9144001"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2876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uotone Photo Titl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2534" t="32" r="12476" b="-32"/>
          <a:stretch/>
        </p:blipFill>
        <p:spPr>
          <a:xfrm>
            <a:off x="-1" y="0"/>
            <a:ext cx="9144000" cy="6858000"/>
          </a:xfrm>
          <a:prstGeom prst="rect">
            <a:avLst/>
          </a:prstGeom>
          <a:noFill/>
          <a:ln>
            <a:noFill/>
          </a:ln>
        </p:spPr>
      </p:pic>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0DDF5E2D-6A77-4C65-BBC4-C174A3157975}" type="datetime1">
              <a:rPr lang="en-US" smtClean="0"/>
              <a:t>6/9/2026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2534" t="32" r="12476" b="-32"/>
          <a:stretch/>
        </p:blipFill>
        <p:spPr>
          <a:xfrm>
            <a:off x="-1" y="0"/>
            <a:ext cx="9144000" cy="6858000"/>
          </a:xfrm>
          <a:prstGeom prst="rect">
            <a:avLst/>
          </a:prstGeom>
          <a:noFill/>
          <a:ln>
            <a:noFill/>
          </a:ln>
        </p:spPr>
      </p:pic>
      <p:sp>
        <p:nvSpPr>
          <p:cNvPr id="2" name="Title 1"/>
          <p:cNvSpPr>
            <a:spLocks noGrp="1"/>
          </p:cNvSpPr>
          <p:nvPr>
            <p:ph type="ctrTitle"/>
          </p:nvPr>
        </p:nvSpPr>
        <p:spPr>
          <a:xfrm>
            <a:off x="571500" y="2001838"/>
            <a:ext cx="8216504" cy="1528750"/>
          </a:xfrm>
        </p:spPr>
        <p:txBody>
          <a:bodyPr anchor="b"/>
          <a:lstStyle>
            <a:lvl1pPr algn="l">
              <a:defRPr sz="2625" b="0">
                <a:solidFill>
                  <a:schemeClr val="bg1"/>
                </a:solidFill>
              </a:defRPr>
            </a:lvl1pPr>
          </a:lstStyle>
          <a:p>
            <a:r>
              <a:rPr lang="en-US"/>
              <a:t>Click to edit Master title style</a:t>
            </a:r>
          </a:p>
        </p:txBody>
      </p:sp>
      <p:sp>
        <p:nvSpPr>
          <p:cNvPr id="3" name="Subtitle 2"/>
          <p:cNvSpPr>
            <a:spLocks noGrp="1"/>
          </p:cNvSpPr>
          <p:nvPr>
            <p:ph type="subTitle" idx="1"/>
          </p:nvPr>
        </p:nvSpPr>
        <p:spPr>
          <a:xfrm>
            <a:off x="571500" y="3987609"/>
            <a:ext cx="8216504" cy="660018"/>
          </a:xfrm>
        </p:spPr>
        <p:txBody>
          <a:bodyPr/>
          <a:lstStyle>
            <a:lvl1pPr marL="0" indent="0" algn="l">
              <a:buNone/>
              <a:defRPr sz="1238"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9" name="Straight Connector 8"/>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3"/>
          </p:nvPr>
        </p:nvSpPr>
        <p:spPr>
          <a:xfrm>
            <a:off x="571500"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260098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463047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7" name="Rectangle 16"/>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0" name="Straight Connector 19"/>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551434"/>
            <a:ext cx="2029488" cy="556872"/>
          </a:xfrm>
          <a:prstGeom prst="rect">
            <a:avLst/>
          </a:prstGeom>
        </p:spPr>
      </p:pic>
    </p:spTree>
    <p:extLst>
      <p:ext uri="{BB962C8B-B14F-4D97-AF65-F5344CB8AC3E}">
        <p14:creationId xmlns:p14="http://schemas.microsoft.com/office/powerpoint/2010/main" val="16318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A1689-F9CA-416F-A94A-3BAB8FD634D8}" type="datetime1">
              <a:rPr lang="en-US" smtClean="0"/>
              <a:t>6/9/2026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E832A9-06FC-46C7-8616-F00A64A610D6}" type="slidenum">
              <a:rPr lang="en-US" smtClean="0"/>
              <a:t>‹#›</a:t>
            </a:fld>
            <a:endParaRPr lang="en-US" dirty="0"/>
          </a:p>
        </p:txBody>
      </p:sp>
    </p:spTree>
    <p:extLst>
      <p:ext uri="{BB962C8B-B14F-4D97-AF65-F5344CB8AC3E}">
        <p14:creationId xmlns:p14="http://schemas.microsoft.com/office/powerpoint/2010/main" val="518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416289"/>
            <a:ext cx="3829226"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3625" y="1416290"/>
            <a:ext cx="3771725"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EC7CB-0D06-4E73-995F-5A4ACB26A657}" type="datetime1">
              <a:rPr lang="en-US" smtClean="0"/>
              <a:t>6/9/2026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387499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71501" y="1533167"/>
            <a:ext cx="27432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39F36B-3D7E-4233-9B05-F42E7D146832}" type="datetime1">
              <a:rPr lang="en-US" smtClean="0"/>
              <a:t>6/9/2026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788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Pho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71501" y="1533167"/>
            <a:ext cx="27432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7F892F-0930-42B9-9815-E77C402582AF}" type="datetime1">
              <a:rPr lang="en-US" smtClean="0"/>
              <a:t>6/9/2026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
        <p:nvSpPr>
          <p:cNvPr id="3" name="Picture Placeholder 2"/>
          <p:cNvSpPr>
            <a:spLocks noGrp="1"/>
          </p:cNvSpPr>
          <p:nvPr>
            <p:ph type="pic" sz="quarter" idx="13" hasCustomPrompt="1"/>
          </p:nvPr>
        </p:nvSpPr>
        <p:spPr>
          <a:xfrm>
            <a:off x="4635104" y="1691296"/>
            <a:ext cx="3939778" cy="3479192"/>
          </a:xfrm>
        </p:spPr>
        <p:txBody>
          <a:bodyPr/>
          <a:lstStyle>
            <a:lvl1pPr algn="ctr">
              <a:defRPr b="0"/>
            </a:lvl1pPr>
          </a:lstStyle>
          <a:p>
            <a:r>
              <a:rPr lang="en-US" dirty="0"/>
              <a:t>Click icon to add photo</a:t>
            </a:r>
          </a:p>
        </p:txBody>
      </p:sp>
    </p:spTree>
    <p:extLst>
      <p:ext uri="{BB962C8B-B14F-4D97-AF65-F5344CB8AC3E}">
        <p14:creationId xmlns:p14="http://schemas.microsoft.com/office/powerpoint/2010/main" val="303369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05A094-2B6F-454C-AC50-AC3B1C8CDD9F}" type="datetime1">
              <a:rPr lang="en-US" smtClean="0"/>
              <a:t>6/9/2026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42902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C2026-16FF-42C3-9C2A-7022A67E6227}" type="datetime1">
              <a:rPr lang="en-US" smtClean="0"/>
              <a:t>6/9/2026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33013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Divider Color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1" r="12503"/>
          <a:stretch/>
        </p:blipFill>
        <p:spPr>
          <a:xfrm>
            <a:off x="0"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F9320FD5-4DF6-4023-AA4E-F90F5C03435C}"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2501" r="12503"/>
          <a:stretch/>
        </p:blipFill>
        <p:spPr>
          <a:xfrm>
            <a:off x="0"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366617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057278"/>
            <a:ext cx="9144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571500" y="128588"/>
            <a:ext cx="8216504" cy="928688"/>
          </a:xfrm>
          <a:prstGeom prst="rect">
            <a:avLst/>
          </a:prstGeom>
        </p:spPr>
        <p:txBody>
          <a:bodyPr vert="horz" lIns="0" tIns="0" rIns="0" bIns="0" rtlCol="0" anchor="ctr">
            <a:noAutofit/>
          </a:bodyPr>
          <a:lstStyle/>
          <a:p>
            <a:r>
              <a:rPr lang="en-US"/>
              <a:t>Content Slide Title</a:t>
            </a:r>
          </a:p>
        </p:txBody>
      </p:sp>
      <p:sp>
        <p:nvSpPr>
          <p:cNvPr id="3" name="Text Placeholder 2"/>
          <p:cNvSpPr>
            <a:spLocks noGrp="1"/>
          </p:cNvSpPr>
          <p:nvPr>
            <p:ph type="body" idx="1"/>
          </p:nvPr>
        </p:nvSpPr>
        <p:spPr>
          <a:xfrm>
            <a:off x="571500" y="1424765"/>
            <a:ext cx="8216504" cy="428852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941357" y="6227299"/>
            <a:ext cx="1261287" cy="365125"/>
          </a:xfrm>
          <a:prstGeom prst="rect">
            <a:avLst/>
          </a:prstGeom>
        </p:spPr>
        <p:txBody>
          <a:bodyPr vert="horz" lIns="91440" tIns="45720" rIns="91440" bIns="45720" rtlCol="0" anchor="ctr">
            <a:noAutofit/>
          </a:bodyPr>
          <a:lstStyle>
            <a:lvl1pPr algn="ctr">
              <a:defRPr sz="900">
                <a:solidFill>
                  <a:srgbClr val="B3B3B3"/>
                </a:solidFill>
              </a:defRPr>
            </a:lvl1pPr>
          </a:lstStyle>
          <a:p>
            <a:fld id="{94A6CCF1-3E3E-4BB7-B815-F9D0E60DEAC6}" type="datetime1">
              <a:rPr lang="en-US" smtClean="0"/>
              <a:t>6/9/2026</a:t>
            </a:fld>
            <a:endParaRPr lang="en-US" dirty="0"/>
          </a:p>
        </p:txBody>
      </p:sp>
      <p:sp>
        <p:nvSpPr>
          <p:cNvPr id="5" name="Footer Placeholder 4"/>
          <p:cNvSpPr>
            <a:spLocks noGrp="1"/>
          </p:cNvSpPr>
          <p:nvPr>
            <p:ph type="ftr" sz="quarter" idx="3"/>
          </p:nvPr>
        </p:nvSpPr>
        <p:spPr>
          <a:xfrm>
            <a:off x="6060558" y="6227299"/>
            <a:ext cx="2372390" cy="365125"/>
          </a:xfrm>
          <a:prstGeom prst="rect">
            <a:avLst/>
          </a:prstGeom>
        </p:spPr>
        <p:txBody>
          <a:bodyPr vert="horz" lIns="91440" tIns="45720" rIns="91440" bIns="45720" rtlCol="0" anchor="ctr">
            <a:noAutofit/>
          </a:bodyPr>
          <a:lstStyle>
            <a:lvl1pPr algn="r">
              <a:defRPr sz="900">
                <a:solidFill>
                  <a:srgbClr val="B3B3B3"/>
                </a:solidFill>
              </a:defRPr>
            </a:lvl1pPr>
          </a:lstStyle>
          <a:p>
            <a:endParaRPr lang="en-US" dirty="0"/>
          </a:p>
        </p:txBody>
      </p:sp>
      <p:sp>
        <p:nvSpPr>
          <p:cNvPr id="6" name="Slide Number Placeholder 5"/>
          <p:cNvSpPr>
            <a:spLocks noGrp="1"/>
          </p:cNvSpPr>
          <p:nvPr>
            <p:ph type="sldNum" sz="quarter" idx="4"/>
          </p:nvPr>
        </p:nvSpPr>
        <p:spPr>
          <a:xfrm>
            <a:off x="8553894" y="6227299"/>
            <a:ext cx="322964" cy="365125"/>
          </a:xfrm>
          <a:prstGeom prst="rect">
            <a:avLst/>
          </a:prstGeom>
        </p:spPr>
        <p:txBody>
          <a:bodyPr vert="horz" lIns="91440" tIns="45720" rIns="91440" bIns="45720" rtlCol="0" anchor="ctr">
            <a:noAutofit/>
          </a:bodyPr>
          <a:lstStyle>
            <a:lvl1pPr algn="r">
              <a:defRPr sz="900">
                <a:solidFill>
                  <a:srgbClr val="B3B3B3"/>
                </a:solidFill>
              </a:defRPr>
            </a:lvl1pPr>
          </a:lstStyle>
          <a:p>
            <a:fld id="{2664C292-C6B9-47C4-B12E-51016A90E5C9}" type="slidenum">
              <a:rPr lang="en-US" smtClean="0"/>
              <a:pPr/>
              <a:t>‹#›</a:t>
            </a:fld>
            <a:endParaRPr lang="en-US"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500" y="6141108"/>
            <a:ext cx="1234440" cy="338718"/>
          </a:xfrm>
          <a:prstGeom prst="rect">
            <a:avLst/>
          </a:prstGeom>
        </p:spPr>
      </p:pic>
      <p:sp>
        <p:nvSpPr>
          <p:cNvPr id="11" name="Rectangle 10"/>
          <p:cNvSpPr/>
          <p:nvPr userDrawn="1"/>
        </p:nvSpPr>
        <p:spPr>
          <a:xfrm>
            <a:off x="0" y="1057278"/>
            <a:ext cx="9144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1500" y="6141108"/>
            <a:ext cx="1234440" cy="338718"/>
          </a:xfrm>
          <a:prstGeom prst="rect">
            <a:avLst/>
          </a:prstGeom>
        </p:spPr>
      </p:pic>
    </p:spTree>
    <p:extLst>
      <p:ext uri="{BB962C8B-B14F-4D97-AF65-F5344CB8AC3E}">
        <p14:creationId xmlns:p14="http://schemas.microsoft.com/office/powerpoint/2010/main" val="65170500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700" kern="1200">
          <a:solidFill>
            <a:schemeClr val="accent4"/>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650" b="1"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650" kern="1200">
          <a:solidFill>
            <a:schemeClr val="tx2"/>
          </a:solidFill>
          <a:latin typeface="+mn-lt"/>
          <a:ea typeface="+mn-ea"/>
          <a:cs typeface="+mn-cs"/>
        </a:defRPr>
      </a:lvl2pPr>
      <a:lvl3pPr marL="116681" indent="-116681" algn="l" defTabSz="685800" rtl="0" eaLnBrk="1" latinLnBrk="0" hangingPunct="1">
        <a:lnSpc>
          <a:spcPct val="90000"/>
        </a:lnSpc>
        <a:spcBef>
          <a:spcPts val="375"/>
        </a:spcBef>
        <a:buFont typeface="Arial" panose="020B0604020202020204" pitchFamily="34" charset="0"/>
        <a:buChar char="•"/>
        <a:defRPr sz="1650" kern="1200">
          <a:solidFill>
            <a:schemeClr val="accent3"/>
          </a:solidFill>
          <a:latin typeface="+mn-lt"/>
          <a:ea typeface="+mn-ea"/>
          <a:cs typeface="+mn-cs"/>
        </a:defRPr>
      </a:lvl3pPr>
      <a:lvl4pPr marL="500063" indent="-276225"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650081" indent="-123825"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4064" userDrawn="1">
          <p15:clr>
            <a:srgbClr val="F26B43"/>
          </p15:clr>
        </p15:guide>
        <p15:guide id="1" pos="2880" userDrawn="1">
          <p15:clr>
            <a:srgbClr val="F26B43"/>
          </p15:clr>
        </p15:guide>
        <p15:guide id="2" pos="360" userDrawn="1">
          <p15:clr>
            <a:srgbClr val="F26B43"/>
          </p15:clr>
        </p15:guide>
        <p15:guide id="3" pos="55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finance.uw.edu/treasury/pbu"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mailto:sbthomp@uw.edu"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mailto:criley24@uw.edu" TargetMode="External"/><Relationship Id="rId4" Type="http://schemas.openxmlformats.org/officeDocument/2006/relationships/hyperlink" Target="mailto:nickherr@uw.edu"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University of Washington </a:t>
            </a:r>
            <a:br>
              <a:rPr lang="en-US" sz="3600" dirty="0"/>
            </a:br>
            <a:r>
              <a:rPr lang="en-US" sz="3600" dirty="0"/>
              <a:t>Private Business Use Training</a:t>
            </a:r>
          </a:p>
        </p:txBody>
      </p:sp>
      <p:sp>
        <p:nvSpPr>
          <p:cNvPr id="5" name="Text Placeholder 4"/>
          <p:cNvSpPr>
            <a:spLocks noGrp="1"/>
          </p:cNvSpPr>
          <p:nvPr>
            <p:ph type="body" sz="quarter" idx="13"/>
          </p:nvPr>
        </p:nvSpPr>
        <p:spPr>
          <a:xfrm>
            <a:off x="571499" y="5720157"/>
            <a:ext cx="1704561" cy="632517"/>
          </a:xfrm>
        </p:spPr>
        <p:txBody>
          <a:bodyPr/>
          <a:lstStyle/>
          <a:p>
            <a:r>
              <a:rPr lang="en-US" sz="1600" dirty="0"/>
              <a:t>October 30, 2025</a:t>
            </a:r>
          </a:p>
        </p:txBody>
      </p:sp>
      <p:sp>
        <p:nvSpPr>
          <p:cNvPr id="3" name="Slide Number Placeholder 2">
            <a:extLst>
              <a:ext uri="{FF2B5EF4-FFF2-40B4-BE49-F238E27FC236}">
                <a16:creationId xmlns:a16="http://schemas.microsoft.com/office/drawing/2014/main" id="{B2272383-4D08-2BDF-A574-4732AD638AC0}"/>
              </a:ext>
            </a:extLst>
          </p:cNvPr>
          <p:cNvSpPr>
            <a:spLocks noGrp="1"/>
          </p:cNvSpPr>
          <p:nvPr>
            <p:ph type="sldNum" sz="quarter" idx="12"/>
          </p:nvPr>
        </p:nvSpPr>
        <p:spPr/>
        <p:txBody>
          <a:bodyPr/>
          <a:lstStyle/>
          <a:p>
            <a:fld id="{2664C292-C6B9-47C4-B12E-51016A90E5C9}" type="slidenum">
              <a:rPr lang="en-US" smtClean="0"/>
              <a:t>1</a:t>
            </a:fld>
            <a:endParaRPr lang="en-US" dirty="0"/>
          </a:p>
        </p:txBody>
      </p:sp>
    </p:spTree>
    <p:extLst>
      <p:ext uri="{BB962C8B-B14F-4D97-AF65-F5344CB8AC3E}">
        <p14:creationId xmlns:p14="http://schemas.microsoft.com/office/powerpoint/2010/main" val="3138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Qualified Research Agreements</a:t>
            </a:r>
          </a:p>
        </p:txBody>
      </p:sp>
      <p:sp>
        <p:nvSpPr>
          <p:cNvPr id="3" name="Content Placeholder 2"/>
          <p:cNvSpPr>
            <a:spLocks noGrp="1"/>
          </p:cNvSpPr>
          <p:nvPr>
            <p:ph idx="1"/>
          </p:nvPr>
        </p:nvSpPr>
        <p:spPr>
          <a:xfrm>
            <a:off x="571500" y="1284739"/>
            <a:ext cx="8216504" cy="4288521"/>
          </a:xfrm>
        </p:spPr>
        <p:txBody>
          <a:bodyPr/>
          <a:lstStyle/>
          <a:p>
            <a:r>
              <a:rPr lang="en-US" sz="2000" b="0" dirty="0"/>
              <a:t>Safe Harbors in Revenue Procedure 2007-47</a:t>
            </a:r>
            <a:r>
              <a:rPr lang="en-US" sz="1800" b="0" dirty="0"/>
              <a:t>:</a:t>
            </a:r>
          </a:p>
          <a:p>
            <a:pPr marL="342900" indent="-342900">
              <a:buFont typeface="Arial" panose="020B0604020202020204" pitchFamily="34" charset="0"/>
              <a:buChar char="•"/>
            </a:pPr>
            <a:r>
              <a:rPr lang="en-US" sz="1800" b="0" dirty="0">
                <a:solidFill>
                  <a:schemeClr val="accent3"/>
                </a:solidFill>
              </a:rPr>
              <a:t>Corporate Sponsorship:</a:t>
            </a:r>
          </a:p>
          <a:p>
            <a:pPr marL="842963" lvl="3" indent="-342900"/>
            <a:r>
              <a:rPr lang="en-US" sz="1650" dirty="0">
                <a:solidFill>
                  <a:schemeClr val="accent6"/>
                </a:solidFill>
              </a:rPr>
              <a:t>Single sponsor (not including federal government)</a:t>
            </a:r>
          </a:p>
          <a:p>
            <a:pPr marL="842963" lvl="3" indent="-342900"/>
            <a:r>
              <a:rPr lang="en-US" sz="1650" dirty="0">
                <a:solidFill>
                  <a:schemeClr val="accent6"/>
                </a:solidFill>
              </a:rPr>
              <a:t>Can grant an exclusive license to the sponsor, but only on the same terms that would be offered to a non‑sponsoring party</a:t>
            </a:r>
          </a:p>
          <a:p>
            <a:pPr marL="842963" lvl="3" indent="-342900"/>
            <a:r>
              <a:rPr lang="en-US" sz="1650" dirty="0">
                <a:solidFill>
                  <a:schemeClr val="accent6"/>
                </a:solidFill>
              </a:rPr>
              <a:t>Must pay fair market value determined after the IP/technology has been created</a:t>
            </a:r>
          </a:p>
          <a:p>
            <a:pPr lvl="2"/>
            <a:endParaRPr lang="en-US" sz="2400" dirty="0"/>
          </a:p>
          <a:p>
            <a:pPr marL="0" lvl="2" indent="0">
              <a:buNone/>
            </a:pPr>
            <a:endParaRPr lang="en-US" sz="2300" dirty="0"/>
          </a:p>
        </p:txBody>
      </p:sp>
      <p:sp>
        <p:nvSpPr>
          <p:cNvPr id="4" name="Slide Number Placeholder 3"/>
          <p:cNvSpPr>
            <a:spLocks noGrp="1"/>
          </p:cNvSpPr>
          <p:nvPr>
            <p:ph type="sldNum" sz="quarter" idx="12"/>
          </p:nvPr>
        </p:nvSpPr>
        <p:spPr/>
        <p:txBody>
          <a:bodyPr/>
          <a:lstStyle/>
          <a:p>
            <a:fld id="{13E832A9-06FC-46C7-8616-F00A64A610D6}" type="slidenum">
              <a:rPr lang="en-US" smtClean="0"/>
              <a:t>10</a:t>
            </a:fld>
            <a:endParaRPr lang="en-US" dirty="0"/>
          </a:p>
        </p:txBody>
      </p:sp>
      <p:sp>
        <p:nvSpPr>
          <p:cNvPr id="5" name="Freeform 12">
            <a:extLst>
              <a:ext uri="{C183D7F6-B498-43B3-948B-1728B52AA6E4}">
                <adec:decorative xmlns:adec="http://schemas.microsoft.com/office/drawing/2017/decorative" val="1"/>
              </a:ext>
            </a:extLst>
          </p:cNvPr>
          <p:cNvSpPr>
            <a:spLocks noChangeAspect="1"/>
          </p:cNvSpPr>
          <p:nvPr/>
        </p:nvSpPr>
        <p:spPr>
          <a:xfrm>
            <a:off x="3657600" y="3721985"/>
            <a:ext cx="1828800" cy="1828800"/>
          </a:xfrm>
          <a:custGeom>
            <a:avLst/>
            <a:gdLst/>
            <a:ahLst/>
            <a:cxnLst/>
            <a:rect l="l" t="t" r="r" b="b"/>
            <a:pathLst>
              <a:path w="1550405" h="1550405">
                <a:moveTo>
                  <a:pt x="0" y="0"/>
                </a:moveTo>
                <a:lnTo>
                  <a:pt x="1550405" y="0"/>
                </a:lnTo>
                <a:lnTo>
                  <a:pt x="1550405" y="1550405"/>
                </a:lnTo>
                <a:lnTo>
                  <a:pt x="0" y="155040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24661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Qualified Research Agreements</a:t>
            </a:r>
          </a:p>
        </p:txBody>
      </p:sp>
      <p:sp>
        <p:nvSpPr>
          <p:cNvPr id="3" name="Content Placeholder 2"/>
          <p:cNvSpPr>
            <a:spLocks noGrp="1"/>
          </p:cNvSpPr>
          <p:nvPr>
            <p:ph idx="1"/>
          </p:nvPr>
        </p:nvSpPr>
        <p:spPr>
          <a:xfrm>
            <a:off x="571500" y="1324183"/>
            <a:ext cx="8216504" cy="4288521"/>
          </a:xfrm>
        </p:spPr>
        <p:txBody>
          <a:bodyPr/>
          <a:lstStyle/>
          <a:p>
            <a:pPr lvl="1">
              <a:spcAft>
                <a:spcPts val="600"/>
              </a:spcAft>
            </a:pPr>
            <a:r>
              <a:rPr lang="en-US" sz="1800" b="1" dirty="0"/>
              <a:t>Additional Safe Harbors </a:t>
            </a:r>
          </a:p>
          <a:p>
            <a:pPr lvl="2"/>
            <a:r>
              <a:rPr lang="en-US" sz="1800" dirty="0"/>
              <a:t>Industry Sponsorship</a:t>
            </a:r>
          </a:p>
          <a:p>
            <a:pPr marL="842963" lvl="3" indent="-342900"/>
            <a:r>
              <a:rPr lang="en-US" sz="1700" dirty="0">
                <a:solidFill>
                  <a:schemeClr val="accent3"/>
                </a:solidFill>
              </a:rPr>
              <a:t>Single or multiple sponsors (can include the federal government).</a:t>
            </a:r>
          </a:p>
          <a:p>
            <a:pPr marL="842963" lvl="3" indent="-342900"/>
            <a:r>
              <a:rPr lang="en-US" sz="1700" dirty="0">
                <a:solidFill>
                  <a:schemeClr val="accent3"/>
                </a:solidFill>
              </a:rPr>
              <a:t>The qualified user determines the research to be performed and the manner in which it is to be performed (for example, selection of the personnel to perform the research).</a:t>
            </a:r>
          </a:p>
          <a:p>
            <a:pPr marL="842963" lvl="3" indent="-342900"/>
            <a:r>
              <a:rPr lang="en-US" sz="1700" dirty="0">
                <a:solidFill>
                  <a:schemeClr val="accent3"/>
                </a:solidFill>
              </a:rPr>
              <a:t>Title to any patent or other product incidentally resulting from the basic research lies exclusively with the qualified user.</a:t>
            </a:r>
          </a:p>
          <a:p>
            <a:pPr marL="842963" lvl="3" indent="-342900"/>
            <a:r>
              <a:rPr lang="en-US" sz="1700" dirty="0">
                <a:solidFill>
                  <a:schemeClr val="accent3"/>
                </a:solidFill>
              </a:rPr>
              <a:t>The sponsor or sponsors are entitled to no more than a nonexclusive, royalty-free (NERF) license to use the product of any of that research.</a:t>
            </a:r>
          </a:p>
          <a:p>
            <a:pPr lvl="2">
              <a:spcBef>
                <a:spcPts val="750"/>
              </a:spcBef>
            </a:pPr>
            <a:r>
              <a:rPr lang="en-US" sz="1800" dirty="0"/>
              <a:t>Federal Sponsorship</a:t>
            </a:r>
          </a:p>
          <a:p>
            <a:pPr marL="842963" lvl="3" indent="-342900"/>
            <a:r>
              <a:rPr lang="en-US" sz="1700" dirty="0">
                <a:solidFill>
                  <a:schemeClr val="accent3"/>
                </a:solidFill>
              </a:rPr>
              <a:t>Subcategory under “Industry Sponsorship”—includes Federal agencies like National Institute of Health and National Science Foundation.</a:t>
            </a:r>
          </a:p>
          <a:p>
            <a:pPr marL="842963" lvl="3" indent="-342900"/>
            <a:r>
              <a:rPr lang="en-US" sz="1700" dirty="0">
                <a:solidFill>
                  <a:schemeClr val="accent3"/>
                </a:solidFill>
              </a:rPr>
              <a:t>The existence of march in rights under the Bayh-Dole Act will not cause the contract to be outside the safe harbor.</a:t>
            </a:r>
          </a:p>
        </p:txBody>
      </p:sp>
      <p:sp>
        <p:nvSpPr>
          <p:cNvPr id="4" name="Slide Number Placeholder 3"/>
          <p:cNvSpPr>
            <a:spLocks noGrp="1"/>
          </p:cNvSpPr>
          <p:nvPr>
            <p:ph type="sldNum" sz="quarter" idx="12"/>
          </p:nvPr>
        </p:nvSpPr>
        <p:spPr/>
        <p:txBody>
          <a:bodyPr/>
          <a:lstStyle/>
          <a:p>
            <a:fld id="{13E832A9-06FC-46C7-8616-F00A64A610D6}" type="slidenum">
              <a:rPr lang="en-US" smtClean="0"/>
              <a:t>11</a:t>
            </a:fld>
            <a:endParaRPr lang="en-US" dirty="0"/>
          </a:p>
        </p:txBody>
      </p:sp>
    </p:spTree>
    <p:extLst>
      <p:ext uri="{BB962C8B-B14F-4D97-AF65-F5344CB8AC3E}">
        <p14:creationId xmlns:p14="http://schemas.microsoft.com/office/powerpoint/2010/main" val="200792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DC4C-E788-0EB8-DD33-C70E17ABF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11359-A974-A4EF-7063-1FFC557711C9}"/>
              </a:ext>
            </a:extLst>
          </p:cNvPr>
          <p:cNvSpPr>
            <a:spLocks noGrp="1"/>
          </p:cNvSpPr>
          <p:nvPr>
            <p:ph type="title"/>
          </p:nvPr>
        </p:nvSpPr>
        <p:spPr/>
        <p:txBody>
          <a:bodyPr/>
          <a:lstStyle/>
          <a:p>
            <a:r>
              <a:rPr lang="en-US" sz="2800" b="1" dirty="0"/>
              <a:t>Basic Measurements</a:t>
            </a:r>
          </a:p>
        </p:txBody>
      </p:sp>
      <p:sp>
        <p:nvSpPr>
          <p:cNvPr id="8" name="Content Placeholder 2">
            <a:extLst>
              <a:ext uri="{FF2B5EF4-FFF2-40B4-BE49-F238E27FC236}">
                <a16:creationId xmlns:a16="http://schemas.microsoft.com/office/drawing/2014/main" id="{73C2F40F-7084-AC7B-C317-6FB84B7EED66}"/>
              </a:ext>
            </a:extLst>
          </p:cNvPr>
          <p:cNvSpPr>
            <a:spLocks noGrp="1"/>
          </p:cNvSpPr>
          <p:nvPr>
            <p:ph idx="1"/>
          </p:nvPr>
        </p:nvSpPr>
        <p:spPr>
          <a:xfrm>
            <a:off x="337390" y="1498027"/>
            <a:ext cx="8216504" cy="4288521"/>
          </a:xfrm>
        </p:spPr>
        <p:txBody>
          <a:bodyPr/>
          <a:lstStyle/>
          <a:p>
            <a:pPr marL="342900" indent="-342900">
              <a:buFont typeface="Arial" panose="020B0604020202020204" pitchFamily="34" charset="0"/>
              <a:buChar char="•"/>
            </a:pPr>
            <a:r>
              <a:rPr lang="en-US" sz="2000" b="0" dirty="0">
                <a:solidFill>
                  <a:schemeClr val="accent3"/>
                </a:solidFill>
              </a:rPr>
              <a:t>The amount of private business use of property is determined according to the average percentage of private business use of that property during the measurement period.</a:t>
            </a:r>
          </a:p>
          <a:p>
            <a:pPr marL="342900" indent="-342900">
              <a:buFont typeface="Arial" panose="020B0604020202020204" pitchFamily="34" charset="0"/>
              <a:buChar char="•"/>
            </a:pPr>
            <a:r>
              <a:rPr lang="en-US" sz="2000" b="0" dirty="0">
                <a:solidFill>
                  <a:schemeClr val="accent3"/>
                </a:solidFill>
              </a:rPr>
              <a:t>Measurement Period: </a:t>
            </a:r>
          </a:p>
          <a:p>
            <a:pPr marL="842963" lvl="3" indent="-342900"/>
            <a:r>
              <a:rPr lang="en-US" sz="1700" b="0" dirty="0">
                <a:solidFill>
                  <a:schemeClr val="accent3"/>
                </a:solidFill>
              </a:rPr>
              <a:t>Starts: later of the issue date of the bonds or the date the property is placed in service </a:t>
            </a:r>
          </a:p>
          <a:p>
            <a:pPr marL="842963" lvl="3" indent="-342900"/>
            <a:r>
              <a:rPr lang="en-US" sz="1700" dirty="0">
                <a:solidFill>
                  <a:schemeClr val="accent3"/>
                </a:solidFill>
              </a:rPr>
              <a:t>Ends: </a:t>
            </a:r>
            <a:r>
              <a:rPr lang="en-US" sz="1700" b="0" dirty="0">
                <a:solidFill>
                  <a:schemeClr val="accent3"/>
                </a:solidFill>
              </a:rPr>
              <a:t>earlier of the last date of the reasonably expected economic life of the property or the latest maturity date of the bonds</a:t>
            </a:r>
          </a:p>
          <a:p>
            <a:pPr marL="342900" indent="-342900">
              <a:buFont typeface="Arial" panose="020B0604020202020204" pitchFamily="34" charset="0"/>
              <a:buChar char="•"/>
            </a:pPr>
            <a:r>
              <a:rPr lang="en-US" sz="2000" b="0" dirty="0">
                <a:solidFill>
                  <a:schemeClr val="accent3"/>
                </a:solidFill>
              </a:rPr>
              <a:t>Track the private business use on an annual basis and then average the annual use over the measurement period.</a:t>
            </a:r>
          </a:p>
          <a:p>
            <a:pPr marL="342900" indent="-342900">
              <a:buFont typeface="Arial" panose="020B0604020202020204" pitchFamily="34" charset="0"/>
              <a:buChar char="•"/>
            </a:pPr>
            <a:r>
              <a:rPr lang="en-US" sz="2000" b="0" dirty="0">
                <a:solidFill>
                  <a:schemeClr val="accent3"/>
                </a:solidFill>
              </a:rPr>
              <a:t>“Qualified Equity” can off-set private business use in each year</a:t>
            </a:r>
          </a:p>
          <a:p>
            <a:pPr marL="342900" indent="-342900">
              <a:buFont typeface="Arial" panose="020B0604020202020204" pitchFamily="34" charset="0"/>
              <a:buChar char="•"/>
            </a:pPr>
            <a:endParaRPr lang="en-US" sz="2000" b="0" dirty="0">
              <a:solidFill>
                <a:schemeClr val="accent3"/>
              </a:solidFill>
            </a:endParaRPr>
          </a:p>
        </p:txBody>
      </p:sp>
      <p:sp>
        <p:nvSpPr>
          <p:cNvPr id="4" name="Slide Number Placeholder 3">
            <a:extLst>
              <a:ext uri="{FF2B5EF4-FFF2-40B4-BE49-F238E27FC236}">
                <a16:creationId xmlns:a16="http://schemas.microsoft.com/office/drawing/2014/main" id="{F653B0E5-D2BF-653E-B576-26ACB6EDC647}"/>
              </a:ext>
            </a:extLst>
          </p:cNvPr>
          <p:cNvSpPr>
            <a:spLocks noGrp="1"/>
          </p:cNvSpPr>
          <p:nvPr>
            <p:ph type="sldNum" sz="quarter" idx="12"/>
          </p:nvPr>
        </p:nvSpPr>
        <p:spPr/>
        <p:txBody>
          <a:bodyPr/>
          <a:lstStyle/>
          <a:p>
            <a:fld id="{13E832A9-06FC-46C7-8616-F00A64A610D6}" type="slidenum">
              <a:rPr lang="en-US" smtClean="0"/>
              <a:t>12</a:t>
            </a:fld>
            <a:endParaRPr lang="en-US" dirty="0"/>
          </a:p>
        </p:txBody>
      </p:sp>
    </p:spTree>
    <p:extLst>
      <p:ext uri="{BB962C8B-B14F-4D97-AF65-F5344CB8AC3E}">
        <p14:creationId xmlns:p14="http://schemas.microsoft.com/office/powerpoint/2010/main" val="15457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8305-AB6B-EF37-6D1A-1F11002BC78B}"/>
              </a:ext>
            </a:extLst>
          </p:cNvPr>
          <p:cNvSpPr>
            <a:spLocks noGrp="1"/>
          </p:cNvSpPr>
          <p:nvPr>
            <p:ph type="title"/>
          </p:nvPr>
        </p:nvSpPr>
        <p:spPr/>
        <p:txBody>
          <a:bodyPr/>
          <a:lstStyle/>
          <a:p>
            <a:r>
              <a:rPr lang="en-US" b="1" dirty="0"/>
              <a:t>PBU Calculation Example</a:t>
            </a:r>
          </a:p>
        </p:txBody>
      </p:sp>
      <p:sp>
        <p:nvSpPr>
          <p:cNvPr id="6" name="Content Placeholder 2">
            <a:extLst>
              <a:ext uri="{FF2B5EF4-FFF2-40B4-BE49-F238E27FC236}">
                <a16:creationId xmlns:a16="http://schemas.microsoft.com/office/drawing/2014/main" id="{FE993B5B-2CE5-838D-0083-025862DBB1CD}"/>
              </a:ext>
            </a:extLst>
          </p:cNvPr>
          <p:cNvSpPr txBox="1">
            <a:spLocks/>
          </p:cNvSpPr>
          <p:nvPr/>
        </p:nvSpPr>
        <p:spPr>
          <a:xfrm>
            <a:off x="337389" y="1133061"/>
            <a:ext cx="8617767" cy="4653487"/>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1650" b="1"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650" kern="1200">
                <a:solidFill>
                  <a:schemeClr val="tx2"/>
                </a:solidFill>
                <a:latin typeface="+mn-lt"/>
                <a:ea typeface="+mn-ea"/>
                <a:cs typeface="+mn-cs"/>
              </a:defRPr>
            </a:lvl2pPr>
            <a:lvl3pPr marL="116681" indent="-116681" algn="l" defTabSz="685800" rtl="0" eaLnBrk="1" latinLnBrk="0" hangingPunct="1">
              <a:lnSpc>
                <a:spcPct val="90000"/>
              </a:lnSpc>
              <a:spcBef>
                <a:spcPts val="375"/>
              </a:spcBef>
              <a:buFont typeface="Arial" panose="020B0604020202020204" pitchFamily="34" charset="0"/>
              <a:buChar char="•"/>
              <a:defRPr sz="1650" kern="1200">
                <a:solidFill>
                  <a:schemeClr val="accent3"/>
                </a:solidFill>
                <a:latin typeface="+mn-lt"/>
                <a:ea typeface="+mn-ea"/>
                <a:cs typeface="+mn-cs"/>
              </a:defRPr>
            </a:lvl3pPr>
            <a:lvl4pPr marL="500063" indent="-276225"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650081" indent="-123825"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600" b="0" dirty="0">
                <a:solidFill>
                  <a:schemeClr val="accent3"/>
                </a:solidFill>
              </a:rPr>
              <a:t>Example: UW finances a building with $100,000,000 in tax-exempt bonds. The bonds have a 20-year measurement period and the building has 200,000 total RSF with the following uses:</a:t>
            </a:r>
          </a:p>
          <a:p>
            <a:pPr marL="842963" lvl="3" indent="-342900"/>
            <a:r>
              <a:rPr lang="en-US" sz="1600" b="1" dirty="0">
                <a:solidFill>
                  <a:schemeClr val="accent3"/>
                </a:solidFill>
              </a:rPr>
              <a:t>Research</a:t>
            </a:r>
            <a:r>
              <a:rPr lang="en-US" sz="1600" dirty="0">
                <a:solidFill>
                  <a:schemeClr val="accent3"/>
                </a:solidFill>
              </a:rPr>
              <a:t> (100,000 RSF): </a:t>
            </a:r>
            <a:r>
              <a:rPr lang="en-US" sz="1600" b="0" dirty="0">
                <a:solidFill>
                  <a:schemeClr val="accent3"/>
                </a:solidFill>
              </a:rPr>
              <a:t>Building has $4,000,000 in annual research expenditures and $400,000 per year is private use (10% of the research space)</a:t>
            </a:r>
          </a:p>
          <a:p>
            <a:pPr marL="842963" lvl="3" indent="-342900"/>
            <a:r>
              <a:rPr lang="en-US" sz="1600" b="1" dirty="0">
                <a:solidFill>
                  <a:schemeClr val="accent3"/>
                </a:solidFill>
              </a:rPr>
              <a:t>Administrative &amp; Classroom </a:t>
            </a:r>
            <a:r>
              <a:rPr lang="en-US" sz="1600" b="0" dirty="0">
                <a:solidFill>
                  <a:schemeClr val="accent3"/>
                </a:solidFill>
              </a:rPr>
              <a:t>(80,000 RSF): Used for classroom instruction and administrative purposes (no private business use)</a:t>
            </a:r>
          </a:p>
          <a:p>
            <a:pPr marL="842963" lvl="3" indent="-342900"/>
            <a:r>
              <a:rPr lang="en-US" sz="1600" b="1" dirty="0">
                <a:solidFill>
                  <a:schemeClr val="accent3"/>
                </a:solidFill>
              </a:rPr>
              <a:t>Retail Lease </a:t>
            </a:r>
            <a:r>
              <a:rPr lang="en-US" sz="1600" dirty="0">
                <a:solidFill>
                  <a:schemeClr val="accent3"/>
                </a:solidFill>
              </a:rPr>
              <a:t>(20,000): Portion of facility is leased to a private retail tenant for 5 years (25% of the measurement period)</a:t>
            </a:r>
          </a:p>
        </p:txBody>
      </p:sp>
      <p:pic>
        <p:nvPicPr>
          <p:cNvPr id="10" name="Picture 9" descr="Table showing allocation of rentable square footage, proceeds, and PBU by use. Research: 100,000 square feet, $50 million proceeds, 10% PBU used 100% of the time, $5 million PBU. Administrative and classroom: 80,000 square feet, $40 million proceeds, no PBU. Retail: 20,000 square feet, $10 million proceeds, 100% PBU used 25% of the time, $2.5 million PBU. Total: 200,000 square feet, $100 million proceeds, $7.5 million total PBU, equal to 7.5%.">
            <a:extLst>
              <a:ext uri="{FF2B5EF4-FFF2-40B4-BE49-F238E27FC236}">
                <a16:creationId xmlns:a16="http://schemas.microsoft.com/office/drawing/2014/main" id="{77539613-3AD7-E068-5FE8-2A437325B5A4}"/>
              </a:ext>
            </a:extLst>
          </p:cNvPr>
          <p:cNvPicPr>
            <a:picLocks noChangeAspect="1"/>
          </p:cNvPicPr>
          <p:nvPr/>
        </p:nvPicPr>
        <p:blipFill>
          <a:blip r:embed="rId2"/>
          <a:stretch>
            <a:fillRect/>
          </a:stretch>
        </p:blipFill>
        <p:spPr>
          <a:xfrm>
            <a:off x="1959303" y="3429000"/>
            <a:ext cx="6042238" cy="3160643"/>
          </a:xfrm>
          <a:prstGeom prst="rect">
            <a:avLst/>
          </a:prstGeom>
        </p:spPr>
      </p:pic>
      <p:sp>
        <p:nvSpPr>
          <p:cNvPr id="3" name="Slide Number Placeholder 2">
            <a:extLst>
              <a:ext uri="{FF2B5EF4-FFF2-40B4-BE49-F238E27FC236}">
                <a16:creationId xmlns:a16="http://schemas.microsoft.com/office/drawing/2014/main" id="{5C785637-505F-EDA3-669A-FA73957732CD}"/>
              </a:ext>
            </a:extLst>
          </p:cNvPr>
          <p:cNvSpPr>
            <a:spLocks noGrp="1"/>
          </p:cNvSpPr>
          <p:nvPr>
            <p:ph type="sldNum" sz="quarter" idx="12"/>
          </p:nvPr>
        </p:nvSpPr>
        <p:spPr/>
        <p:txBody>
          <a:bodyPr/>
          <a:lstStyle/>
          <a:p>
            <a:fld id="{13E832A9-06FC-46C7-8616-F00A64A610D6}" type="slidenum">
              <a:rPr lang="en-US" smtClean="0"/>
              <a:t>13</a:t>
            </a:fld>
            <a:endParaRPr lang="en-US" dirty="0"/>
          </a:p>
        </p:txBody>
      </p:sp>
    </p:spTree>
    <p:extLst>
      <p:ext uri="{BB962C8B-B14F-4D97-AF65-F5344CB8AC3E}">
        <p14:creationId xmlns:p14="http://schemas.microsoft.com/office/powerpoint/2010/main" val="362727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5BCE-063D-A4E3-C8E3-2B0076B2920C}"/>
              </a:ext>
            </a:extLst>
          </p:cNvPr>
          <p:cNvSpPr>
            <a:spLocks noGrp="1"/>
          </p:cNvSpPr>
          <p:nvPr>
            <p:ph type="title"/>
          </p:nvPr>
        </p:nvSpPr>
        <p:spPr/>
        <p:txBody>
          <a:bodyPr/>
          <a:lstStyle/>
          <a:p>
            <a:r>
              <a:rPr lang="en-US" b="1" dirty="0"/>
              <a:t>Remedial Action, VCAP, Audits</a:t>
            </a:r>
          </a:p>
        </p:txBody>
      </p:sp>
      <p:sp>
        <p:nvSpPr>
          <p:cNvPr id="3" name="Content Placeholder 2">
            <a:extLst>
              <a:ext uri="{FF2B5EF4-FFF2-40B4-BE49-F238E27FC236}">
                <a16:creationId xmlns:a16="http://schemas.microsoft.com/office/drawing/2014/main" id="{51AD40C6-960F-7E5B-D66D-D148522E6902}"/>
              </a:ext>
            </a:extLst>
          </p:cNvPr>
          <p:cNvSpPr>
            <a:spLocks noGrp="1"/>
          </p:cNvSpPr>
          <p:nvPr>
            <p:ph idx="1"/>
          </p:nvPr>
        </p:nvSpPr>
        <p:spPr/>
        <p:txBody>
          <a:bodyPr/>
          <a:lstStyle/>
          <a:p>
            <a:pPr lvl="1"/>
            <a:r>
              <a:rPr lang="en-US" sz="2400" dirty="0"/>
              <a:t>Remedial Actions</a:t>
            </a:r>
          </a:p>
          <a:p>
            <a:pPr lvl="3">
              <a:buFont typeface="Arial" panose="020B0604020202020204" pitchFamily="34" charset="0"/>
              <a:buChar char="•"/>
            </a:pPr>
            <a:r>
              <a:rPr lang="en-US" sz="2000" dirty="0">
                <a:solidFill>
                  <a:srgbClr val="006E99"/>
                </a:solidFill>
              </a:rPr>
              <a:t>In some cases, you can take a remedial action to ‘fix’ a change in use that would otherwise cause bonds to be private activity bonds</a:t>
            </a:r>
          </a:p>
          <a:p>
            <a:pPr lvl="3">
              <a:buFont typeface="Arial" panose="020B0604020202020204" pitchFamily="34" charset="0"/>
              <a:buChar char="•"/>
            </a:pPr>
            <a:r>
              <a:rPr lang="en-US" sz="2000" dirty="0">
                <a:solidFill>
                  <a:srgbClr val="006E99"/>
                </a:solidFill>
              </a:rPr>
              <a:t>Redeem nonqualified bonds</a:t>
            </a:r>
          </a:p>
          <a:p>
            <a:pPr lvl="3">
              <a:buFont typeface="Arial" panose="020B0604020202020204" pitchFamily="34" charset="0"/>
              <a:buChar char="•"/>
            </a:pPr>
            <a:r>
              <a:rPr lang="en-US" sz="2000" dirty="0">
                <a:solidFill>
                  <a:srgbClr val="006E99"/>
                </a:solidFill>
              </a:rPr>
              <a:t>Alternative use of disposition proceeds or facilities</a:t>
            </a:r>
          </a:p>
          <a:p>
            <a:pPr lvl="3">
              <a:buFont typeface="Arial" panose="020B0604020202020204" pitchFamily="34" charset="0"/>
              <a:buChar char="•"/>
            </a:pPr>
            <a:r>
              <a:rPr lang="en-US" sz="2000" dirty="0">
                <a:solidFill>
                  <a:srgbClr val="006E99"/>
                </a:solidFill>
              </a:rPr>
              <a:t>90-day window</a:t>
            </a:r>
          </a:p>
          <a:p>
            <a:pPr lvl="3">
              <a:buFont typeface="Arial" panose="020B0604020202020204" pitchFamily="34" charset="0"/>
              <a:buChar char="•"/>
            </a:pPr>
            <a:endParaRPr lang="en-US" dirty="0">
              <a:solidFill>
                <a:srgbClr val="006E99"/>
              </a:solidFill>
            </a:endParaRPr>
          </a:p>
          <a:p>
            <a:pPr lvl="1"/>
            <a:r>
              <a:rPr lang="en-US" sz="2400" dirty="0"/>
              <a:t>Voluntary Compliance Agreement Program (VCAP)</a:t>
            </a:r>
          </a:p>
          <a:p>
            <a:pPr lvl="1"/>
            <a:endParaRPr lang="en-US" sz="2000" dirty="0"/>
          </a:p>
          <a:p>
            <a:pPr lvl="1"/>
            <a:r>
              <a:rPr lang="en-US" sz="2400" dirty="0"/>
              <a:t>IRS Examinations/Audits</a:t>
            </a:r>
          </a:p>
          <a:p>
            <a:pPr marL="223838" lvl="3" indent="0">
              <a:buNone/>
            </a:pPr>
            <a:endParaRPr lang="en-US" dirty="0"/>
          </a:p>
        </p:txBody>
      </p:sp>
      <p:sp>
        <p:nvSpPr>
          <p:cNvPr id="4" name="Slide Number Placeholder 3">
            <a:extLst>
              <a:ext uri="{FF2B5EF4-FFF2-40B4-BE49-F238E27FC236}">
                <a16:creationId xmlns:a16="http://schemas.microsoft.com/office/drawing/2014/main" id="{8F8C93CE-616B-1D62-213A-7171761A491C}"/>
              </a:ext>
            </a:extLst>
          </p:cNvPr>
          <p:cNvSpPr>
            <a:spLocks noGrp="1"/>
          </p:cNvSpPr>
          <p:nvPr>
            <p:ph type="sldNum" sz="quarter" idx="12"/>
          </p:nvPr>
        </p:nvSpPr>
        <p:spPr/>
        <p:txBody>
          <a:bodyPr/>
          <a:lstStyle/>
          <a:p>
            <a:fld id="{13E832A9-06FC-46C7-8616-F00A64A610D6}" type="slidenum">
              <a:rPr lang="en-US" smtClean="0"/>
              <a:t>14</a:t>
            </a:fld>
            <a:endParaRPr lang="en-US" dirty="0"/>
          </a:p>
        </p:txBody>
      </p:sp>
    </p:spTree>
    <p:extLst>
      <p:ext uri="{BB962C8B-B14F-4D97-AF65-F5344CB8AC3E}">
        <p14:creationId xmlns:p14="http://schemas.microsoft.com/office/powerpoint/2010/main" val="279945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055088"/>
            <a:ext cx="4471280" cy="1507387"/>
          </a:xfrm>
        </p:spPr>
        <p:txBody>
          <a:bodyPr/>
          <a:lstStyle/>
          <a:p>
            <a:r>
              <a:rPr lang="en-US" dirty="0"/>
              <a:t>Post Issuance Tax Compliance: </a:t>
            </a:r>
            <a:br>
              <a:rPr lang="en-US" dirty="0"/>
            </a:br>
            <a:r>
              <a:rPr lang="en-US" dirty="0"/>
              <a:t>UW Resources and Process</a:t>
            </a:r>
          </a:p>
        </p:txBody>
      </p:sp>
      <p:sp>
        <p:nvSpPr>
          <p:cNvPr id="3" name="Slide Number Placeholder 2">
            <a:extLst>
              <a:ext uri="{FF2B5EF4-FFF2-40B4-BE49-F238E27FC236}">
                <a16:creationId xmlns:a16="http://schemas.microsoft.com/office/drawing/2014/main" id="{CC201D6D-C688-D351-2F80-CBE9A73CA165}"/>
              </a:ext>
            </a:extLst>
          </p:cNvPr>
          <p:cNvSpPr>
            <a:spLocks noGrp="1"/>
          </p:cNvSpPr>
          <p:nvPr>
            <p:ph type="sldNum" sz="quarter" idx="12"/>
          </p:nvPr>
        </p:nvSpPr>
        <p:spPr/>
        <p:txBody>
          <a:bodyPr/>
          <a:lstStyle/>
          <a:p>
            <a:fld id="{2664C292-C6B9-47C4-B12E-51016A90E5C9}" type="slidenum">
              <a:rPr lang="en-US" smtClean="0"/>
              <a:pPr/>
              <a:t>15</a:t>
            </a:fld>
            <a:endParaRPr lang="en-US" dirty="0"/>
          </a:p>
        </p:txBody>
      </p:sp>
    </p:spTree>
    <p:extLst>
      <p:ext uri="{BB962C8B-B14F-4D97-AF65-F5344CB8AC3E}">
        <p14:creationId xmlns:p14="http://schemas.microsoft.com/office/powerpoint/2010/main" val="985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4744C-510B-55A5-91B1-A31542FC7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EF832-9F9E-B2DE-87B0-DFC075568102}"/>
              </a:ext>
            </a:extLst>
          </p:cNvPr>
          <p:cNvSpPr>
            <a:spLocks noGrp="1"/>
          </p:cNvSpPr>
          <p:nvPr>
            <p:ph type="title"/>
          </p:nvPr>
        </p:nvSpPr>
        <p:spPr/>
        <p:txBody>
          <a:bodyPr/>
          <a:lstStyle/>
          <a:p>
            <a:r>
              <a:rPr lang="en-US" b="1" dirty="0"/>
              <a:t>Private Business Use - Resources</a:t>
            </a:r>
          </a:p>
        </p:txBody>
      </p:sp>
      <p:sp>
        <p:nvSpPr>
          <p:cNvPr id="5" name="TextBox 4">
            <a:extLst>
              <a:ext uri="{FF2B5EF4-FFF2-40B4-BE49-F238E27FC236}">
                <a16:creationId xmlns:a16="http://schemas.microsoft.com/office/drawing/2014/main" id="{B7014EBD-E3A1-B3D6-90A1-AFDC3818876C}"/>
              </a:ext>
            </a:extLst>
          </p:cNvPr>
          <p:cNvSpPr txBox="1"/>
          <p:nvPr/>
        </p:nvSpPr>
        <p:spPr>
          <a:xfrm>
            <a:off x="412612" y="1405678"/>
            <a:ext cx="8375392" cy="400110"/>
          </a:xfrm>
          <a:prstGeom prst="rect">
            <a:avLst/>
          </a:prstGeom>
          <a:noFill/>
        </p:spPr>
        <p:txBody>
          <a:bodyPr wrap="square">
            <a:spAutoFit/>
          </a:bodyPr>
          <a:lstStyle/>
          <a:p>
            <a:r>
              <a:rPr lang="en-US" sz="2000" b="1" dirty="0">
                <a:solidFill>
                  <a:srgbClr val="006E99"/>
                </a:solidFill>
              </a:rPr>
              <a:t>PBU Resources Available at: </a:t>
            </a:r>
            <a:r>
              <a:rPr lang="en-US" sz="2000" b="1" dirty="0">
                <a:solidFill>
                  <a:srgbClr val="006E99"/>
                </a:solidFill>
                <a:hlinkClick r:id="rId3">
                  <a:extLst>
                    <a:ext uri="{A12FA001-AC4F-418D-AE19-62706E023703}">
                      <ahyp:hlinkClr xmlns:ahyp="http://schemas.microsoft.com/office/drawing/2018/hyperlinkcolor" val="tx"/>
                    </a:ext>
                  </a:extLst>
                </a:hlinkClick>
              </a:rPr>
              <a:t>http://f2.washington.edu/treasury/pbu</a:t>
            </a:r>
            <a:endParaRPr lang="en-US" sz="2000" b="1" dirty="0">
              <a:solidFill>
                <a:srgbClr val="006E99"/>
              </a:solidFill>
            </a:endParaRPr>
          </a:p>
        </p:txBody>
      </p:sp>
      <p:sp>
        <p:nvSpPr>
          <p:cNvPr id="4" name="TextBox 3">
            <a:extLst>
              <a:ext uri="{FF2B5EF4-FFF2-40B4-BE49-F238E27FC236}">
                <a16:creationId xmlns:a16="http://schemas.microsoft.com/office/drawing/2014/main" id="{D59F5BD0-5EB7-1A28-50E7-5EF3B60C14F5}"/>
              </a:ext>
            </a:extLst>
          </p:cNvPr>
          <p:cNvSpPr txBox="1"/>
          <p:nvPr/>
        </p:nvSpPr>
        <p:spPr>
          <a:xfrm>
            <a:off x="492056" y="1992906"/>
            <a:ext cx="8216504" cy="4125230"/>
          </a:xfrm>
          <a:prstGeom prst="rect">
            <a:avLst/>
          </a:prstGeom>
          <a:noFill/>
        </p:spPr>
        <p:txBody>
          <a:bodyPr wrap="none" lIns="0" tIns="0" rIns="0" bIns="0" rtlCol="0">
            <a:normAutofit/>
          </a:bodyPr>
          <a:lstStyle/>
          <a:p>
            <a:pPr marL="0" lvl="2" defTabSz="685800">
              <a:lnSpc>
                <a:spcPct val="90000"/>
              </a:lnSpc>
              <a:spcBef>
                <a:spcPts val="375"/>
              </a:spcBef>
            </a:pPr>
            <a:endParaRPr lang="en-US" sz="2000" dirty="0">
              <a:solidFill>
                <a:srgbClr val="006E99"/>
              </a:solidFill>
            </a:endParaRPr>
          </a:p>
          <a:p>
            <a:pPr marL="285750" lvl="2" indent="-285750" defTabSz="685800">
              <a:lnSpc>
                <a:spcPct val="90000"/>
              </a:lnSpc>
              <a:spcBef>
                <a:spcPts val="375"/>
              </a:spcBef>
              <a:buFont typeface="Arial" panose="020B0604020202020204" pitchFamily="34" charset="0"/>
              <a:buChar char="•"/>
            </a:pPr>
            <a:r>
              <a:rPr lang="en-US" sz="2000" dirty="0">
                <a:solidFill>
                  <a:srgbClr val="006E99"/>
                </a:solidFill>
              </a:rPr>
              <a:t>Guide to Identifying and Measuring Private Business Use in </a:t>
            </a:r>
          </a:p>
          <a:p>
            <a:pPr marL="0" lvl="3" defTabSz="685800">
              <a:lnSpc>
                <a:spcPct val="90000"/>
              </a:lnSpc>
              <a:spcBef>
                <a:spcPts val="375"/>
              </a:spcBef>
              <a:spcAft>
                <a:spcPts val="1200"/>
              </a:spcAft>
            </a:pPr>
            <a:r>
              <a:rPr lang="en-US" sz="2000" dirty="0">
                <a:solidFill>
                  <a:srgbClr val="006E99"/>
                </a:solidFill>
              </a:rPr>
              <a:t>    Tax-Exempt Facilities</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PBU calculation examples</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Sample PBU calculation workbook</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Tax-Exempt bond-financed campus map</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Annual PBU Survey link </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Instructions for updating Space Manager for PBU survey </a:t>
            </a:r>
            <a:endParaRPr lang="en-US" dirty="0">
              <a:solidFill>
                <a:schemeClr val="accent3"/>
              </a:solidFill>
            </a:endParaRPr>
          </a:p>
          <a:p>
            <a:pPr marL="285750" indent="-285750">
              <a:spcAft>
                <a:spcPts val="1200"/>
              </a:spcAft>
              <a:buFont typeface="Arial" panose="020B0604020202020204" pitchFamily="34" charset="0"/>
              <a:buChar char="•"/>
            </a:pPr>
            <a:endParaRPr lang="en-US" dirty="0">
              <a:solidFill>
                <a:schemeClr val="accent3"/>
              </a:solidFill>
            </a:endParaRPr>
          </a:p>
          <a:p>
            <a:pPr marL="285750" indent="-285750">
              <a:spcAft>
                <a:spcPts val="1200"/>
              </a:spcAft>
              <a:buFont typeface="Arial" panose="020B0604020202020204" pitchFamily="34" charset="0"/>
              <a:buChar char="•"/>
            </a:pPr>
            <a:endParaRPr lang="en-US" dirty="0">
              <a:solidFill>
                <a:schemeClr val="accent3"/>
              </a:solidFill>
            </a:endParaRPr>
          </a:p>
          <a:p>
            <a:pPr>
              <a:spcAft>
                <a:spcPts val="300"/>
              </a:spcAft>
            </a:pPr>
            <a:endParaRPr lang="en-US" sz="1300" dirty="0">
              <a:solidFill>
                <a:schemeClr val="accent3"/>
              </a:solidFill>
            </a:endParaRPr>
          </a:p>
        </p:txBody>
      </p:sp>
      <p:sp>
        <p:nvSpPr>
          <p:cNvPr id="3" name="Slide Number Placeholder 2">
            <a:extLst>
              <a:ext uri="{FF2B5EF4-FFF2-40B4-BE49-F238E27FC236}">
                <a16:creationId xmlns:a16="http://schemas.microsoft.com/office/drawing/2014/main" id="{E75E6160-C1FE-9F7B-3FD4-9886FFFC79B0}"/>
              </a:ext>
            </a:extLst>
          </p:cNvPr>
          <p:cNvSpPr>
            <a:spLocks noGrp="1"/>
          </p:cNvSpPr>
          <p:nvPr>
            <p:ph type="sldNum" sz="quarter" idx="12"/>
          </p:nvPr>
        </p:nvSpPr>
        <p:spPr/>
        <p:txBody>
          <a:bodyPr/>
          <a:lstStyle/>
          <a:p>
            <a:fld id="{13E832A9-06FC-46C7-8616-F00A64A610D6}" type="slidenum">
              <a:rPr lang="en-US" smtClean="0"/>
              <a:t>16</a:t>
            </a:fld>
            <a:endParaRPr lang="en-US" dirty="0"/>
          </a:p>
        </p:txBody>
      </p:sp>
    </p:spTree>
    <p:extLst>
      <p:ext uri="{BB962C8B-B14F-4D97-AF65-F5344CB8AC3E}">
        <p14:creationId xmlns:p14="http://schemas.microsoft.com/office/powerpoint/2010/main" val="16320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Tax-Exempt Financed Facilities</a:t>
            </a:r>
          </a:p>
        </p:txBody>
      </p:sp>
      <p:pic>
        <p:nvPicPr>
          <p:cNvPr id="4" name="Picture 3" descr="Map titled “Tax‑Exempt Financed Facilities” showing a university campus with buildings highlighted to indicate facilities financed with tax‑exempt debt. Buildings are color‑coded, and a note indicates the data is updated as of June 30, 2025. A callout invites users to review campus maps.">
            <a:extLst>
              <a:ext uri="{FF2B5EF4-FFF2-40B4-BE49-F238E27FC236}">
                <a16:creationId xmlns:a16="http://schemas.microsoft.com/office/drawing/2014/main" id="{CF1AB9E6-E1DE-AFE0-3070-C550FB74E380}"/>
              </a:ext>
            </a:extLst>
          </p:cNvPr>
          <p:cNvPicPr>
            <a:picLocks noChangeAspect="1"/>
          </p:cNvPicPr>
          <p:nvPr/>
        </p:nvPicPr>
        <p:blipFill>
          <a:blip r:embed="rId3"/>
          <a:srcRect r="16989"/>
          <a:stretch>
            <a:fillRect/>
          </a:stretch>
        </p:blipFill>
        <p:spPr>
          <a:xfrm>
            <a:off x="1984987" y="1185864"/>
            <a:ext cx="7062459" cy="5492606"/>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srcRect t="38330"/>
          <a:stretch>
            <a:fillRect/>
          </a:stretch>
        </p:blipFill>
        <p:spPr>
          <a:xfrm>
            <a:off x="5976256" y="695736"/>
            <a:ext cx="2638619" cy="7356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9422" y="1185864"/>
            <a:ext cx="2155371" cy="19495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6DACAD2-D817-872E-AB6A-FF158CDC0E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05001" y="277518"/>
            <a:ext cx="2726159" cy="418218"/>
          </a:xfrm>
          <a:prstGeom prst="rect">
            <a:avLst/>
          </a:prstGeom>
        </p:spPr>
      </p:pic>
      <p:sp>
        <p:nvSpPr>
          <p:cNvPr id="3" name="Slide Number Placeholder 2">
            <a:extLst>
              <a:ext uri="{FF2B5EF4-FFF2-40B4-BE49-F238E27FC236}">
                <a16:creationId xmlns:a16="http://schemas.microsoft.com/office/drawing/2014/main" id="{9FF0068C-09BB-315D-23AF-A04F24853A86}"/>
              </a:ext>
            </a:extLst>
          </p:cNvPr>
          <p:cNvSpPr>
            <a:spLocks noGrp="1"/>
          </p:cNvSpPr>
          <p:nvPr>
            <p:ph type="sldNum" sz="quarter" idx="12"/>
          </p:nvPr>
        </p:nvSpPr>
        <p:spPr/>
        <p:txBody>
          <a:bodyPr/>
          <a:lstStyle/>
          <a:p>
            <a:fld id="{13E832A9-06FC-46C7-8616-F00A64A610D6}" type="slidenum">
              <a:rPr lang="en-US" smtClean="0"/>
              <a:t>17</a:t>
            </a:fld>
            <a:endParaRPr lang="en-US" dirty="0"/>
          </a:p>
        </p:txBody>
      </p:sp>
    </p:spTree>
    <p:extLst>
      <p:ext uri="{BB962C8B-B14F-4D97-AF65-F5344CB8AC3E}">
        <p14:creationId xmlns:p14="http://schemas.microsoft.com/office/powerpoint/2010/main" val="22770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PBU Tracking Annual Process</a:t>
            </a:r>
          </a:p>
        </p:txBody>
      </p:sp>
      <p:sp>
        <p:nvSpPr>
          <p:cNvPr id="4" name="TextBox 3">
            <a:extLst>
              <a:ext uri="{FF2B5EF4-FFF2-40B4-BE49-F238E27FC236}">
                <a16:creationId xmlns:a16="http://schemas.microsoft.com/office/drawing/2014/main" id="{52D2D886-B93E-67D4-F527-F27952ED8FED}"/>
              </a:ext>
            </a:extLst>
          </p:cNvPr>
          <p:cNvSpPr txBox="1"/>
          <p:nvPr/>
        </p:nvSpPr>
        <p:spPr>
          <a:xfrm>
            <a:off x="412612" y="1315191"/>
            <a:ext cx="7699394" cy="4872519"/>
          </a:xfrm>
          <a:prstGeom prst="rect">
            <a:avLst/>
          </a:prstGeom>
          <a:noFill/>
        </p:spPr>
        <p:txBody>
          <a:bodyPr wrap="none" lIns="0" tIns="0" rIns="0" bIns="0" rtlCol="0">
            <a:normAutofit/>
          </a:bodyPr>
          <a:lstStyle/>
          <a:p>
            <a:pPr marL="285750" indent="-285750">
              <a:spcAft>
                <a:spcPts val="1200"/>
              </a:spcAft>
              <a:buFont typeface="Arial" panose="020B0604020202020204" pitchFamily="34" charset="0"/>
              <a:buChar char="•"/>
            </a:pPr>
            <a:r>
              <a:rPr lang="en-US" dirty="0">
                <a:solidFill>
                  <a:schemeClr val="accent3"/>
                </a:solidFill>
              </a:rPr>
              <a:t>Surveys are sent each summer for all bond-financed facilities</a:t>
            </a:r>
          </a:p>
          <a:p>
            <a:pPr marL="285750" indent="-285750">
              <a:spcAft>
                <a:spcPts val="1200"/>
              </a:spcAft>
              <a:buFont typeface="Arial" panose="020B0604020202020204" pitchFamily="34" charset="0"/>
              <a:buChar char="•"/>
            </a:pPr>
            <a:r>
              <a:rPr lang="en-US" dirty="0">
                <a:solidFill>
                  <a:schemeClr val="accent3"/>
                </a:solidFill>
              </a:rPr>
              <a:t>ORIS separately sends research expenditure data</a:t>
            </a:r>
          </a:p>
          <a:p>
            <a:pPr marL="285750" indent="-285750">
              <a:spcAft>
                <a:spcPts val="1200"/>
              </a:spcAft>
              <a:buFont typeface="Arial" panose="020B0604020202020204" pitchFamily="34" charset="0"/>
              <a:buChar char="•"/>
            </a:pPr>
            <a:r>
              <a:rPr lang="en-US" dirty="0">
                <a:solidFill>
                  <a:schemeClr val="accent3"/>
                </a:solidFill>
              </a:rPr>
              <a:t>School of Medicine sends HHMI investigator data</a:t>
            </a:r>
          </a:p>
          <a:p>
            <a:pPr marL="285750" indent="-285750">
              <a:spcAft>
                <a:spcPts val="1200"/>
              </a:spcAft>
              <a:buFont typeface="Arial" panose="020B0604020202020204" pitchFamily="34" charset="0"/>
              <a:buChar char="•"/>
            </a:pPr>
            <a:r>
              <a:rPr lang="en-US" dirty="0">
                <a:solidFill>
                  <a:schemeClr val="accent3"/>
                </a:solidFill>
              </a:rPr>
              <a:t>Treasury pulls current space data</a:t>
            </a:r>
          </a:p>
          <a:p>
            <a:pPr marL="285750" indent="-285750">
              <a:spcAft>
                <a:spcPts val="1200"/>
              </a:spcAft>
              <a:buFont typeface="Arial" panose="020B0604020202020204" pitchFamily="34" charset="0"/>
              <a:buChar char="•"/>
            </a:pPr>
            <a:r>
              <a:rPr lang="en-US" dirty="0">
                <a:solidFill>
                  <a:schemeClr val="accent3"/>
                </a:solidFill>
              </a:rPr>
              <a:t>Treasury reviews surveys and compiles a summary</a:t>
            </a:r>
          </a:p>
          <a:p>
            <a:pPr marL="285750" indent="-285750">
              <a:spcAft>
                <a:spcPts val="1200"/>
              </a:spcAft>
              <a:buFont typeface="Arial" panose="020B0604020202020204" pitchFamily="34" charset="0"/>
              <a:buChar char="•"/>
            </a:pPr>
            <a:r>
              <a:rPr lang="en-US" dirty="0">
                <a:solidFill>
                  <a:schemeClr val="accent3"/>
                </a:solidFill>
              </a:rPr>
              <a:t>Treasury collects any new or updated contracts</a:t>
            </a:r>
          </a:p>
          <a:p>
            <a:pPr marL="285750" indent="-285750">
              <a:spcAft>
                <a:spcPts val="1200"/>
              </a:spcAft>
              <a:buFont typeface="Arial" panose="020B0604020202020204" pitchFamily="34" charset="0"/>
              <a:buChar char="•"/>
            </a:pPr>
            <a:r>
              <a:rPr lang="en-US" dirty="0">
                <a:solidFill>
                  <a:schemeClr val="accent3"/>
                </a:solidFill>
              </a:rPr>
              <a:t>Pacifica reviews the summary, research data and contracts</a:t>
            </a:r>
          </a:p>
          <a:p>
            <a:pPr marL="285750" indent="-285750">
              <a:spcAft>
                <a:spcPts val="1200"/>
              </a:spcAft>
              <a:buFont typeface="Arial" panose="020B0604020202020204" pitchFamily="34" charset="0"/>
              <a:buChar char="•"/>
            </a:pPr>
            <a:r>
              <a:rPr lang="en-US" dirty="0">
                <a:solidFill>
                  <a:schemeClr val="accent3"/>
                </a:solidFill>
              </a:rPr>
              <a:t>Pacifica sends updated spreadsheets and summary info to DMA</a:t>
            </a:r>
          </a:p>
          <a:p>
            <a:pPr marL="285750" indent="-285750">
              <a:spcAft>
                <a:spcPts val="1200"/>
              </a:spcAft>
              <a:buFont typeface="Arial" panose="020B0604020202020204" pitchFamily="34" charset="0"/>
              <a:buChar char="•"/>
            </a:pPr>
            <a:r>
              <a:rPr lang="en-US" dirty="0">
                <a:solidFill>
                  <a:schemeClr val="accent3"/>
                </a:solidFill>
              </a:rPr>
              <a:t>Treasury compiles annual PBU book</a:t>
            </a:r>
          </a:p>
          <a:p>
            <a:pPr marL="285750" indent="-285750">
              <a:spcAft>
                <a:spcPts val="1200"/>
              </a:spcAft>
              <a:buFont typeface="Arial" panose="020B0604020202020204" pitchFamily="34" charset="0"/>
              <a:buChar char="•"/>
            </a:pPr>
            <a:r>
              <a:rPr lang="en-US" dirty="0">
                <a:solidFill>
                  <a:schemeClr val="accent3"/>
                </a:solidFill>
              </a:rPr>
              <a:t>Treasury sends SLU spreadsheets to Grow America for 990 filings</a:t>
            </a:r>
          </a:p>
          <a:p>
            <a:pPr>
              <a:spcAft>
                <a:spcPts val="300"/>
              </a:spcAft>
            </a:pPr>
            <a:endParaRPr lang="en-US" sz="1300" dirty="0">
              <a:solidFill>
                <a:schemeClr val="accent3"/>
              </a:solidFill>
            </a:endParaRPr>
          </a:p>
        </p:txBody>
      </p:sp>
      <p:sp>
        <p:nvSpPr>
          <p:cNvPr id="3" name="Slide Number Placeholder 2">
            <a:extLst>
              <a:ext uri="{FF2B5EF4-FFF2-40B4-BE49-F238E27FC236}">
                <a16:creationId xmlns:a16="http://schemas.microsoft.com/office/drawing/2014/main" id="{8435A23D-6ADD-8D09-FCF3-9695F5F5877B}"/>
              </a:ext>
            </a:extLst>
          </p:cNvPr>
          <p:cNvSpPr>
            <a:spLocks noGrp="1"/>
          </p:cNvSpPr>
          <p:nvPr>
            <p:ph type="sldNum" sz="quarter" idx="12"/>
          </p:nvPr>
        </p:nvSpPr>
        <p:spPr/>
        <p:txBody>
          <a:bodyPr/>
          <a:lstStyle/>
          <a:p>
            <a:fld id="{13E832A9-06FC-46C7-8616-F00A64A610D6}" type="slidenum">
              <a:rPr lang="en-US" smtClean="0"/>
              <a:t>18</a:t>
            </a:fld>
            <a:endParaRPr lang="en-US" dirty="0"/>
          </a:p>
        </p:txBody>
      </p:sp>
    </p:spTree>
    <p:extLst>
      <p:ext uri="{BB962C8B-B14F-4D97-AF65-F5344CB8AC3E}">
        <p14:creationId xmlns:p14="http://schemas.microsoft.com/office/powerpoint/2010/main" val="104939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Annual Building Survey (1/4)</a:t>
            </a:r>
          </a:p>
        </p:txBody>
      </p:sp>
      <p:pic>
        <p:nvPicPr>
          <p:cNvPr id="7" name="Content Placeholder 6" descr="Online form with required fields for Email, Your Name (First and Last), Your Position or Title, and Facility Name and Number. The facility field is a dropdown selection. A “Next” button appears at the bottom, with a progress indicator showing Page 1 of 17 and a “Clear form” option.">
            <a:extLst>
              <a:ext uri="{FF2B5EF4-FFF2-40B4-BE49-F238E27FC236}">
                <a16:creationId xmlns:a16="http://schemas.microsoft.com/office/drawing/2014/main" id="{51D74A1E-FFB3-F49E-40B0-B9F5C62CF169}"/>
              </a:ext>
            </a:extLst>
          </p:cNvPr>
          <p:cNvPicPr>
            <a:picLocks noGrp="1" noChangeAspect="1"/>
          </p:cNvPicPr>
          <p:nvPr>
            <p:ph idx="1"/>
          </p:nvPr>
        </p:nvPicPr>
        <p:blipFill>
          <a:blip r:embed="rId3"/>
          <a:stretch>
            <a:fillRect/>
          </a:stretch>
        </p:blipFill>
        <p:spPr>
          <a:xfrm>
            <a:off x="2046202" y="1152969"/>
            <a:ext cx="5267099" cy="5364789"/>
          </a:xfrm>
          <a:prstGeom prst="rect">
            <a:avLst/>
          </a:prstGeom>
        </p:spPr>
      </p:pic>
      <p:sp>
        <p:nvSpPr>
          <p:cNvPr id="3" name="Slide Number Placeholder 2">
            <a:extLst>
              <a:ext uri="{FF2B5EF4-FFF2-40B4-BE49-F238E27FC236}">
                <a16:creationId xmlns:a16="http://schemas.microsoft.com/office/drawing/2014/main" id="{D73E5C0E-044B-3B78-7491-ED5BDFCBE9C6}"/>
              </a:ext>
            </a:extLst>
          </p:cNvPr>
          <p:cNvSpPr>
            <a:spLocks noGrp="1"/>
          </p:cNvSpPr>
          <p:nvPr>
            <p:ph type="sldNum" sz="quarter" idx="12"/>
          </p:nvPr>
        </p:nvSpPr>
        <p:spPr/>
        <p:txBody>
          <a:bodyPr/>
          <a:lstStyle/>
          <a:p>
            <a:fld id="{13E832A9-06FC-46C7-8616-F00A64A610D6}" type="slidenum">
              <a:rPr lang="en-US" smtClean="0"/>
              <a:t>19</a:t>
            </a:fld>
            <a:endParaRPr lang="en-US" dirty="0"/>
          </a:p>
        </p:txBody>
      </p:sp>
    </p:spTree>
    <p:extLst>
      <p:ext uri="{BB962C8B-B14F-4D97-AF65-F5344CB8AC3E}">
        <p14:creationId xmlns:p14="http://schemas.microsoft.com/office/powerpoint/2010/main" val="73511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5" name="Rectangle 4"/>
          <p:cNvSpPr/>
          <p:nvPr/>
        </p:nvSpPr>
        <p:spPr>
          <a:xfrm>
            <a:off x="571499" y="1167493"/>
            <a:ext cx="7976507" cy="4018023"/>
          </a:xfrm>
          <a:prstGeom prst="rect">
            <a:avLst/>
          </a:prstGeom>
        </p:spPr>
        <p:txBody>
          <a:bodyPr wrap="square">
            <a:spAutoFit/>
          </a:bodyPr>
          <a:lstStyle/>
          <a:p>
            <a:pPr marL="0" lvl="1" defTabSz="685800">
              <a:lnSpc>
                <a:spcPct val="90000"/>
              </a:lnSpc>
              <a:spcBef>
                <a:spcPts val="375"/>
              </a:spcBef>
            </a:pPr>
            <a:endParaRPr lang="en-US" sz="1650" dirty="0">
              <a:solidFill>
                <a:srgbClr val="464646"/>
              </a:solidFill>
            </a:endParaRPr>
          </a:p>
          <a:p>
            <a:pPr marL="342900" lvl="1" indent="-342900" defTabSz="685800">
              <a:lnSpc>
                <a:spcPct val="90000"/>
              </a:lnSpc>
              <a:spcBef>
                <a:spcPts val="750"/>
              </a:spcBef>
              <a:spcAft>
                <a:spcPts val="300"/>
              </a:spcAft>
              <a:buFont typeface="Arial" panose="020B0604020202020204" pitchFamily="34" charset="0"/>
              <a:buChar char="•"/>
            </a:pPr>
            <a:r>
              <a:rPr lang="en-US" sz="2400" dirty="0">
                <a:solidFill>
                  <a:schemeClr val="accent3"/>
                </a:solidFill>
              </a:rPr>
              <a:t>Private Business Use (“PBU”) Overview</a:t>
            </a:r>
          </a:p>
          <a:p>
            <a:pPr marL="800100" lvl="2" indent="-342900" defTabSz="685800">
              <a:lnSpc>
                <a:spcPct val="90000"/>
              </a:lnSpc>
              <a:spcBef>
                <a:spcPts val="750"/>
              </a:spcBef>
              <a:spcAft>
                <a:spcPts val="300"/>
              </a:spcAft>
              <a:buFont typeface="Arial" panose="020B0604020202020204" pitchFamily="34" charset="0"/>
              <a:buChar char="•"/>
            </a:pPr>
            <a:r>
              <a:rPr lang="en-US" sz="2000" dirty="0">
                <a:solidFill>
                  <a:schemeClr val="accent3"/>
                </a:solidFill>
              </a:rPr>
              <a:t>Overview of Guidelines</a:t>
            </a:r>
          </a:p>
          <a:p>
            <a:pPr marL="800100" lvl="2" indent="-342900" defTabSz="685800">
              <a:lnSpc>
                <a:spcPct val="90000"/>
              </a:lnSpc>
              <a:spcBef>
                <a:spcPts val="750"/>
              </a:spcBef>
              <a:spcAft>
                <a:spcPts val="300"/>
              </a:spcAft>
              <a:buFont typeface="Arial" panose="020B0604020202020204" pitchFamily="34" charset="0"/>
              <a:buChar char="•"/>
            </a:pPr>
            <a:r>
              <a:rPr lang="en-US" sz="2000" dirty="0">
                <a:solidFill>
                  <a:schemeClr val="accent3"/>
                </a:solidFill>
              </a:rPr>
              <a:t>How is it measured?</a:t>
            </a:r>
          </a:p>
          <a:p>
            <a:pPr marL="800100" lvl="2" indent="-342900" defTabSz="685800">
              <a:lnSpc>
                <a:spcPct val="90000"/>
              </a:lnSpc>
              <a:spcBef>
                <a:spcPts val="750"/>
              </a:spcBef>
              <a:spcAft>
                <a:spcPts val="300"/>
              </a:spcAft>
              <a:buFont typeface="Arial" panose="020B0604020202020204" pitchFamily="34" charset="0"/>
              <a:buChar char="•"/>
            </a:pPr>
            <a:r>
              <a:rPr lang="en-US" sz="2000" dirty="0">
                <a:solidFill>
                  <a:schemeClr val="accent3"/>
                </a:solidFill>
              </a:rPr>
              <a:t>Consequences – exceeding IRS limit</a:t>
            </a:r>
          </a:p>
          <a:p>
            <a:pPr marL="342900" lvl="1" indent="-342900" defTabSz="685800">
              <a:lnSpc>
                <a:spcPct val="90000"/>
              </a:lnSpc>
              <a:spcBef>
                <a:spcPts val="750"/>
              </a:spcBef>
              <a:spcAft>
                <a:spcPts val="600"/>
              </a:spcAft>
              <a:buFont typeface="Arial" panose="020B0604020202020204" pitchFamily="34" charset="0"/>
              <a:buChar char="•"/>
            </a:pPr>
            <a:r>
              <a:rPr lang="en-US" sz="2400" dirty="0">
                <a:solidFill>
                  <a:schemeClr val="accent3"/>
                </a:solidFill>
              </a:rPr>
              <a:t>Overview of the University’s PBU Process</a:t>
            </a:r>
          </a:p>
          <a:p>
            <a:pPr marL="342900" lvl="1" indent="-342900" defTabSz="685800">
              <a:lnSpc>
                <a:spcPct val="90000"/>
              </a:lnSpc>
              <a:spcBef>
                <a:spcPts val="750"/>
              </a:spcBef>
              <a:spcAft>
                <a:spcPts val="600"/>
              </a:spcAft>
              <a:buFont typeface="Arial" panose="020B0604020202020204" pitchFamily="34" charset="0"/>
              <a:buChar char="•"/>
            </a:pPr>
            <a:r>
              <a:rPr lang="en-US" sz="2400" dirty="0">
                <a:solidFill>
                  <a:schemeClr val="accent3"/>
                </a:solidFill>
              </a:rPr>
              <a:t>InVision Replacement - FM Systems Overview</a:t>
            </a:r>
          </a:p>
          <a:p>
            <a:pPr marL="342900" lvl="1" indent="-342900" defTabSz="685800">
              <a:lnSpc>
                <a:spcPct val="90000"/>
              </a:lnSpc>
              <a:spcBef>
                <a:spcPts val="750"/>
              </a:spcBef>
              <a:spcAft>
                <a:spcPts val="600"/>
              </a:spcAft>
              <a:buFont typeface="Arial" panose="020B0604020202020204" pitchFamily="34" charset="0"/>
              <a:buChar char="•"/>
            </a:pPr>
            <a:r>
              <a:rPr lang="en-US" sz="2400" dirty="0">
                <a:solidFill>
                  <a:schemeClr val="accent3"/>
                </a:solidFill>
              </a:rPr>
              <a:t>Q&amp;A</a:t>
            </a:r>
          </a:p>
          <a:p>
            <a:pPr marL="457200" lvl="3" defTabSz="685800">
              <a:lnSpc>
                <a:spcPct val="90000"/>
              </a:lnSpc>
              <a:spcBef>
                <a:spcPts val="375"/>
              </a:spcBef>
            </a:pPr>
            <a:endParaRPr lang="en-US" sz="1650" dirty="0">
              <a:solidFill>
                <a:srgbClr val="006E99"/>
              </a:solidFill>
            </a:endParaRPr>
          </a:p>
        </p:txBody>
      </p:sp>
      <p:sp>
        <p:nvSpPr>
          <p:cNvPr id="3" name="Slide Number Placeholder 2">
            <a:extLst>
              <a:ext uri="{FF2B5EF4-FFF2-40B4-BE49-F238E27FC236}">
                <a16:creationId xmlns:a16="http://schemas.microsoft.com/office/drawing/2014/main" id="{DCE0BD44-5F2F-EEF2-18E1-8C5767642285}"/>
              </a:ext>
            </a:extLst>
          </p:cNvPr>
          <p:cNvSpPr>
            <a:spLocks noGrp="1"/>
          </p:cNvSpPr>
          <p:nvPr>
            <p:ph type="sldNum" sz="quarter" idx="12"/>
          </p:nvPr>
        </p:nvSpPr>
        <p:spPr/>
        <p:txBody>
          <a:bodyPr/>
          <a:lstStyle/>
          <a:p>
            <a:fld id="{13E832A9-06FC-46C7-8616-F00A64A610D6}" type="slidenum">
              <a:rPr lang="en-US" smtClean="0"/>
              <a:t>2</a:t>
            </a:fld>
            <a:endParaRPr lang="en-US" dirty="0"/>
          </a:p>
        </p:txBody>
      </p:sp>
    </p:spTree>
    <p:extLst>
      <p:ext uri="{BB962C8B-B14F-4D97-AF65-F5344CB8AC3E}">
        <p14:creationId xmlns:p14="http://schemas.microsoft.com/office/powerpoint/2010/main" val="163833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8041-9E7E-5FC6-BBBA-1F38A1DCA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55BBE-5C59-DE6A-7809-15264806914F}"/>
              </a:ext>
            </a:extLst>
          </p:cNvPr>
          <p:cNvSpPr>
            <a:spLocks noGrp="1"/>
          </p:cNvSpPr>
          <p:nvPr>
            <p:ph type="title"/>
          </p:nvPr>
        </p:nvSpPr>
        <p:spPr/>
        <p:txBody>
          <a:bodyPr/>
          <a:lstStyle/>
          <a:p>
            <a:r>
              <a:rPr lang="en-US" b="1" dirty="0"/>
              <a:t>Annual Building Survey (2/4)</a:t>
            </a:r>
          </a:p>
        </p:txBody>
      </p:sp>
      <p:grpSp>
        <p:nvGrpSpPr>
          <p:cNvPr id="4" name="Group 3" descr="Page titled “Annual Building Survey” showing a required form question asking whether any portion of the project or facility is privately managed or serviced. Three radio button options are shown, with the option for private management, service, or incentive payment contract selected. Below the question is a section titled “Private Management, Service, or Incentive Payment Contract” with a required prompt to upload agreement documents, instructions allowing up to 10 files with a maximum size of 10 gigabytes per file, and an “Add file” button.">
            <a:extLst>
              <a:ext uri="{FF2B5EF4-FFF2-40B4-BE49-F238E27FC236}">
                <a16:creationId xmlns:a16="http://schemas.microsoft.com/office/drawing/2014/main" id="{FBE18F13-38A9-C9B6-F7C1-471491580859}"/>
              </a:ext>
            </a:extLst>
          </p:cNvPr>
          <p:cNvGrpSpPr/>
          <p:nvPr/>
        </p:nvGrpSpPr>
        <p:grpSpPr>
          <a:xfrm>
            <a:off x="363181" y="1313855"/>
            <a:ext cx="8627239" cy="4593195"/>
            <a:chOff x="363181" y="1313855"/>
            <a:chExt cx="8627239" cy="4593195"/>
          </a:xfrm>
        </p:grpSpPr>
        <p:pic>
          <p:nvPicPr>
            <p:cNvPr id="6" name="Picture 5" descr="Page titled “Annual Building Survey” showing a required form question asking whether any portion of the project or facility is privately managed or serviced. Three radio button options are shown, with the option for private management, service, or incentive payment contract selected. Below the question is a section titled “Private Management, Service, or Incentive Payment Contract” with a required prompt to upload agreement documents, instructions allowing up to 10 files with a maximum size of 10 gigabytes per file, and an “Add file” button.">
              <a:extLst>
                <a:ext uri="{FF2B5EF4-FFF2-40B4-BE49-F238E27FC236}">
                  <a16:creationId xmlns:a16="http://schemas.microsoft.com/office/drawing/2014/main" id="{E330713E-FE94-C3D5-0E18-30961457E4F2}"/>
                </a:ext>
              </a:extLst>
            </p:cNvPr>
            <p:cNvPicPr>
              <a:picLocks noChangeAspect="1"/>
            </p:cNvPicPr>
            <p:nvPr/>
          </p:nvPicPr>
          <p:blipFill>
            <a:blip r:embed="rId3"/>
            <a:stretch>
              <a:fillRect/>
            </a:stretch>
          </p:blipFill>
          <p:spPr>
            <a:xfrm>
              <a:off x="363181" y="1313855"/>
              <a:ext cx="5378401" cy="2269403"/>
            </a:xfrm>
            <a:prstGeom prst="rect">
              <a:avLst/>
            </a:prstGeom>
          </p:spPr>
        </p:pic>
        <p:pic>
          <p:nvPicPr>
            <p:cNvPr id="9" name="Picture 8">
              <a:extLst>
                <a:ext uri="{FF2B5EF4-FFF2-40B4-BE49-F238E27FC236}">
                  <a16:creationId xmlns:a16="http://schemas.microsoft.com/office/drawing/2014/main" id="{5F32420E-DDFA-5770-3FEA-C896CD831B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07832" y="3839837"/>
              <a:ext cx="6182588" cy="2067213"/>
            </a:xfrm>
            <a:prstGeom prst="rect">
              <a:avLst/>
            </a:prstGeom>
          </p:spPr>
        </p:pic>
      </p:grpSp>
      <p:sp>
        <p:nvSpPr>
          <p:cNvPr id="3" name="Slide Number Placeholder 2">
            <a:extLst>
              <a:ext uri="{FF2B5EF4-FFF2-40B4-BE49-F238E27FC236}">
                <a16:creationId xmlns:a16="http://schemas.microsoft.com/office/drawing/2014/main" id="{8CEAD3E7-7C4E-F8C0-EC2D-4034E025A17E}"/>
              </a:ext>
            </a:extLst>
          </p:cNvPr>
          <p:cNvSpPr>
            <a:spLocks noGrp="1"/>
          </p:cNvSpPr>
          <p:nvPr>
            <p:ph type="sldNum" sz="quarter" idx="12"/>
          </p:nvPr>
        </p:nvSpPr>
        <p:spPr/>
        <p:txBody>
          <a:bodyPr/>
          <a:lstStyle/>
          <a:p>
            <a:fld id="{13E832A9-06FC-46C7-8616-F00A64A610D6}" type="slidenum">
              <a:rPr lang="en-US" smtClean="0"/>
              <a:t>20</a:t>
            </a:fld>
            <a:endParaRPr lang="en-US" dirty="0"/>
          </a:p>
        </p:txBody>
      </p:sp>
    </p:spTree>
    <p:extLst>
      <p:ext uri="{BB962C8B-B14F-4D97-AF65-F5344CB8AC3E}">
        <p14:creationId xmlns:p14="http://schemas.microsoft.com/office/powerpoint/2010/main" val="33796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88C4-8F66-366B-4AFD-FCAA7BD4A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80336-F6A7-FE0F-489B-6B2F2080E6F8}"/>
              </a:ext>
            </a:extLst>
          </p:cNvPr>
          <p:cNvSpPr>
            <a:spLocks noGrp="1"/>
          </p:cNvSpPr>
          <p:nvPr>
            <p:ph type="title"/>
          </p:nvPr>
        </p:nvSpPr>
        <p:spPr/>
        <p:txBody>
          <a:bodyPr/>
          <a:lstStyle/>
          <a:p>
            <a:r>
              <a:rPr lang="en-US" b="1" dirty="0"/>
              <a:t>Annual Building Survey (3/4)</a:t>
            </a:r>
          </a:p>
        </p:txBody>
      </p:sp>
      <p:grpSp>
        <p:nvGrpSpPr>
          <p:cNvPr id="5" name="Group 4" descr="Page titled “Annual Building Survey” showing a section labeled “Any Other Private Business.” The required question asks whether there is any other use by a private business, 501(c)(3) organization, federal entity, or public‑private joint venture, with examples listed. Two radio button options are shown, with “Yes” selected. Below is a continuation section titled “Any Other Private Business, cont.” with a required text field prompting the user to describe the private business use.">
            <a:extLst>
              <a:ext uri="{FF2B5EF4-FFF2-40B4-BE49-F238E27FC236}">
                <a16:creationId xmlns:a16="http://schemas.microsoft.com/office/drawing/2014/main" id="{F7748A2F-C202-71A5-6EE0-F0B400A63FB6}"/>
              </a:ext>
            </a:extLst>
          </p:cNvPr>
          <p:cNvGrpSpPr/>
          <p:nvPr/>
        </p:nvGrpSpPr>
        <p:grpSpPr>
          <a:xfrm>
            <a:off x="313069" y="1291463"/>
            <a:ext cx="8679295" cy="4402922"/>
            <a:chOff x="313069" y="1291463"/>
            <a:chExt cx="8679295" cy="4402922"/>
          </a:xfrm>
        </p:grpSpPr>
        <p:pic>
          <p:nvPicPr>
            <p:cNvPr id="4" name="Picture 3">
              <a:extLst>
                <a:ext uri="{FF2B5EF4-FFF2-40B4-BE49-F238E27FC236}">
                  <a16:creationId xmlns:a16="http://schemas.microsoft.com/office/drawing/2014/main" id="{0C402A06-E39A-3836-2E2E-BC19CE2C7D78}"/>
                </a:ext>
              </a:extLst>
            </p:cNvPr>
            <p:cNvPicPr>
              <a:picLocks noChangeAspect="1"/>
            </p:cNvPicPr>
            <p:nvPr/>
          </p:nvPicPr>
          <p:blipFill>
            <a:blip r:embed="rId3"/>
            <a:stretch>
              <a:fillRect/>
            </a:stretch>
          </p:blipFill>
          <p:spPr>
            <a:xfrm>
              <a:off x="313069" y="1291463"/>
              <a:ext cx="5588001" cy="2349206"/>
            </a:xfrm>
            <a:prstGeom prst="rect">
              <a:avLst/>
            </a:prstGeom>
          </p:spPr>
        </p:pic>
        <p:pic>
          <p:nvPicPr>
            <p:cNvPr id="7" name="Picture 6">
              <a:extLst>
                <a:ext uri="{FF2B5EF4-FFF2-40B4-BE49-F238E27FC236}">
                  <a16:creationId xmlns:a16="http://schemas.microsoft.com/office/drawing/2014/main" id="{9574661E-0A06-3882-D22E-0F3A221F2105}"/>
                </a:ext>
              </a:extLst>
            </p:cNvPr>
            <p:cNvPicPr>
              <a:picLocks noChangeAspect="1"/>
            </p:cNvPicPr>
            <p:nvPr/>
          </p:nvPicPr>
          <p:blipFill>
            <a:blip r:embed="rId4"/>
            <a:stretch>
              <a:fillRect/>
            </a:stretch>
          </p:blipFill>
          <p:spPr>
            <a:xfrm>
              <a:off x="2809776" y="3874856"/>
              <a:ext cx="6182588" cy="1819529"/>
            </a:xfrm>
            <a:prstGeom prst="rect">
              <a:avLst/>
            </a:prstGeom>
          </p:spPr>
        </p:pic>
      </p:grpSp>
      <p:sp>
        <p:nvSpPr>
          <p:cNvPr id="3" name="Slide Number Placeholder 2">
            <a:extLst>
              <a:ext uri="{FF2B5EF4-FFF2-40B4-BE49-F238E27FC236}">
                <a16:creationId xmlns:a16="http://schemas.microsoft.com/office/drawing/2014/main" id="{FFCA8823-9622-8B38-B8C0-EA95B06EDE3C}"/>
              </a:ext>
            </a:extLst>
          </p:cNvPr>
          <p:cNvSpPr>
            <a:spLocks noGrp="1"/>
          </p:cNvSpPr>
          <p:nvPr>
            <p:ph type="sldNum" sz="quarter" idx="12"/>
          </p:nvPr>
        </p:nvSpPr>
        <p:spPr/>
        <p:txBody>
          <a:bodyPr/>
          <a:lstStyle/>
          <a:p>
            <a:fld id="{13E832A9-06FC-46C7-8616-F00A64A610D6}" type="slidenum">
              <a:rPr lang="en-US" smtClean="0"/>
              <a:t>21</a:t>
            </a:fld>
            <a:endParaRPr lang="en-US" dirty="0"/>
          </a:p>
        </p:txBody>
      </p:sp>
    </p:spTree>
    <p:extLst>
      <p:ext uri="{BB962C8B-B14F-4D97-AF65-F5344CB8AC3E}">
        <p14:creationId xmlns:p14="http://schemas.microsoft.com/office/powerpoint/2010/main" val="42906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74D50-C9A4-ECF2-45B0-8BE63EAAFF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BD6F2-D767-82AE-2B89-CC13D10ABBFA}"/>
              </a:ext>
            </a:extLst>
          </p:cNvPr>
          <p:cNvSpPr>
            <a:spLocks noGrp="1"/>
          </p:cNvSpPr>
          <p:nvPr>
            <p:ph type="title"/>
          </p:nvPr>
        </p:nvSpPr>
        <p:spPr/>
        <p:txBody>
          <a:bodyPr/>
          <a:lstStyle/>
          <a:p>
            <a:r>
              <a:rPr lang="en-US" b="1" dirty="0"/>
              <a:t>Annual Building Survey (4/4)</a:t>
            </a:r>
          </a:p>
        </p:txBody>
      </p:sp>
      <p:grpSp>
        <p:nvGrpSpPr>
          <p:cNvPr id="6" name="Group 5" descr="Page titled “Annual Building Survey (4/4)” showing the final section of the survey. Required fields ask the user to describe any significant changes in facility use from FY24 to FY25 and to provide a contact person and email for follow‑up questions. Navigation buttons labeled “Back” and “Submit” appear at the bottom, with a progress indicator showing Page 17 of 17. The image also shows a confirmation screen stating “FY25 Annual UW Survey Regarding Use of Bond‑Financed Projects,” indicating that responses have been recorded, with options to edit the response or submit another response.">
            <a:extLst>
              <a:ext uri="{FF2B5EF4-FFF2-40B4-BE49-F238E27FC236}">
                <a16:creationId xmlns:a16="http://schemas.microsoft.com/office/drawing/2014/main" id="{CE974AEA-2A84-08B3-E037-E7AB96AD7F32}"/>
              </a:ext>
            </a:extLst>
          </p:cNvPr>
          <p:cNvGrpSpPr/>
          <p:nvPr/>
        </p:nvGrpSpPr>
        <p:grpSpPr>
          <a:xfrm>
            <a:off x="124388" y="1094717"/>
            <a:ext cx="8895224" cy="5132582"/>
            <a:chOff x="125880" y="1094717"/>
            <a:chExt cx="8895224" cy="5132582"/>
          </a:xfrm>
        </p:grpSpPr>
        <p:pic>
          <p:nvPicPr>
            <p:cNvPr id="3" name="Picture 2">
              <a:extLst>
                <a:ext uri="{FF2B5EF4-FFF2-40B4-BE49-F238E27FC236}">
                  <a16:creationId xmlns:a16="http://schemas.microsoft.com/office/drawing/2014/main" id="{05EF5883-E3A8-66A4-F209-F2B9B1C8BA5F}"/>
                </a:ext>
              </a:extLst>
            </p:cNvPr>
            <p:cNvPicPr>
              <a:picLocks noChangeAspect="1"/>
            </p:cNvPicPr>
            <p:nvPr/>
          </p:nvPicPr>
          <p:blipFill>
            <a:blip r:embed="rId3"/>
            <a:stretch>
              <a:fillRect/>
            </a:stretch>
          </p:blipFill>
          <p:spPr>
            <a:xfrm>
              <a:off x="125880" y="1094717"/>
              <a:ext cx="4712961" cy="3745640"/>
            </a:xfrm>
            <a:prstGeom prst="rect">
              <a:avLst/>
            </a:prstGeom>
          </p:spPr>
        </p:pic>
        <p:pic>
          <p:nvPicPr>
            <p:cNvPr id="4" name="Picture 3">
              <a:extLst>
                <a:ext uri="{FF2B5EF4-FFF2-40B4-BE49-F238E27FC236}">
                  <a16:creationId xmlns:a16="http://schemas.microsoft.com/office/drawing/2014/main" id="{ECDE2C6D-F132-DAB4-A65E-355B0C5AF1B2}"/>
                </a:ext>
              </a:extLst>
            </p:cNvPr>
            <p:cNvPicPr>
              <a:picLocks noChangeAspect="1"/>
            </p:cNvPicPr>
            <p:nvPr/>
          </p:nvPicPr>
          <p:blipFill>
            <a:blip r:embed="rId4"/>
            <a:stretch>
              <a:fillRect/>
            </a:stretch>
          </p:blipFill>
          <p:spPr>
            <a:xfrm>
              <a:off x="4838841" y="4569932"/>
              <a:ext cx="4182263" cy="1657367"/>
            </a:xfrm>
            <a:prstGeom prst="rect">
              <a:avLst/>
            </a:prstGeom>
          </p:spPr>
        </p:pic>
      </p:grpSp>
      <p:sp>
        <p:nvSpPr>
          <p:cNvPr id="5" name="Slide Number Placeholder 4">
            <a:extLst>
              <a:ext uri="{FF2B5EF4-FFF2-40B4-BE49-F238E27FC236}">
                <a16:creationId xmlns:a16="http://schemas.microsoft.com/office/drawing/2014/main" id="{7B7520C9-FD0D-CD28-9C64-709D213C7F48}"/>
              </a:ext>
            </a:extLst>
          </p:cNvPr>
          <p:cNvSpPr>
            <a:spLocks noGrp="1"/>
          </p:cNvSpPr>
          <p:nvPr>
            <p:ph type="sldNum" sz="quarter" idx="12"/>
          </p:nvPr>
        </p:nvSpPr>
        <p:spPr/>
        <p:txBody>
          <a:bodyPr/>
          <a:lstStyle/>
          <a:p>
            <a:fld id="{13E832A9-06FC-46C7-8616-F00A64A610D6}" type="slidenum">
              <a:rPr lang="en-US" smtClean="0"/>
              <a:t>22</a:t>
            </a:fld>
            <a:endParaRPr lang="en-US" dirty="0"/>
          </a:p>
        </p:txBody>
      </p:sp>
    </p:spTree>
    <p:extLst>
      <p:ext uri="{BB962C8B-B14F-4D97-AF65-F5344CB8AC3E}">
        <p14:creationId xmlns:p14="http://schemas.microsoft.com/office/powerpoint/2010/main" val="326618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Research Contracts - IP Flag</a:t>
            </a:r>
          </a:p>
        </p:txBody>
      </p:sp>
      <p:sp>
        <p:nvSpPr>
          <p:cNvPr id="3" name="Content Placeholder 2">
            <a:extLst>
              <a:ext uri="{FF2B5EF4-FFF2-40B4-BE49-F238E27FC236}">
                <a16:creationId xmlns:a16="http://schemas.microsoft.com/office/drawing/2014/main" id="{71D5F294-57D2-5C9B-0C7E-0194C3BBFFED}"/>
              </a:ext>
            </a:extLst>
          </p:cNvPr>
          <p:cNvSpPr>
            <a:spLocks noGrp="1"/>
          </p:cNvSpPr>
          <p:nvPr>
            <p:ph idx="1"/>
          </p:nvPr>
        </p:nvSpPr>
        <p:spPr>
          <a:xfrm>
            <a:off x="571500" y="1228436"/>
            <a:ext cx="8216504" cy="4484851"/>
          </a:xfrm>
        </p:spPr>
        <p:txBody>
          <a:bodyPr/>
          <a:lstStyle/>
          <a:p>
            <a:r>
              <a:rPr lang="en-US" sz="1800" b="0" dirty="0">
                <a:solidFill>
                  <a:schemeClr val="accent3"/>
                </a:solidFill>
              </a:rPr>
              <a:t>Instead of reviewing annually, sponsored research contracts are reviewed by OSP when entered into and flagged for potential private use using the following questions:</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5" name="TextBox 4">
            <a:extLst>
              <a:ext uri="{FF2B5EF4-FFF2-40B4-BE49-F238E27FC236}">
                <a16:creationId xmlns:a16="http://schemas.microsoft.com/office/drawing/2014/main" id="{9D9562A2-2792-4BB0-8E53-4B7AB71106EC}"/>
              </a:ext>
            </a:extLst>
          </p:cNvPr>
          <p:cNvSpPr txBox="1"/>
          <p:nvPr/>
        </p:nvSpPr>
        <p:spPr>
          <a:xfrm>
            <a:off x="427380" y="2084508"/>
            <a:ext cx="8289240" cy="3998241"/>
          </a:xfrm>
          <a:prstGeom prst="rect">
            <a:avLst/>
          </a:prstGeom>
          <a:noFill/>
        </p:spPr>
        <p:txBody>
          <a:bodyPr wrap="square" lIns="0" tIns="0" rIns="0" bIns="0" rtlCol="0">
            <a:noAutofit/>
          </a:bodyPr>
          <a:lstStyle/>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Does sponsor have a license or right to use (or receive royalties from) any resulting technology? Yes/No </a:t>
            </a:r>
          </a:p>
          <a:p>
            <a:pPr marL="902970" defTabSz="685800">
              <a:lnSpc>
                <a:spcPct val="90000"/>
              </a:lnSpc>
              <a:spcBef>
                <a:spcPts val="375"/>
              </a:spcBef>
              <a:buFont typeface="Arial" panose="020B0604020202020204" pitchFamily="34" charset="0"/>
            </a:pPr>
            <a:r>
              <a:rPr lang="en-US" sz="1600" dirty="0">
                <a:solidFill>
                  <a:schemeClr val="accent3"/>
                </a:solidFill>
              </a:rPr>
              <a:t>-If yes, is the price to be paid for the license or use at least fair market value? Yes/No</a:t>
            </a:r>
          </a:p>
          <a:p>
            <a:pPr marL="902970" defTabSz="685800">
              <a:lnSpc>
                <a:spcPct val="90000"/>
              </a:lnSpc>
              <a:spcBef>
                <a:spcPts val="375"/>
              </a:spcBef>
              <a:buFont typeface="Arial" panose="020B0604020202020204" pitchFamily="34" charset="0"/>
            </a:pPr>
            <a:r>
              <a:rPr lang="en-US" sz="1600" dirty="0">
                <a:solidFill>
                  <a:schemeClr val="accent3"/>
                </a:solidFill>
              </a:rPr>
              <a:t>-Is the price to be determined when the license or technology is available for use? Yes/No</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Does the University (or University personnel) determine the research to be performed and the manner performed? Yes/No </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Does title to any patent or product resulting incidentally from the basic research lie exclusively with the University? Yes/No</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Is the sponsor entitled only to a non-exclusive, royalty-free license to use the product of the research? Yes/No</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If federally sponsored, are there any “march-in” rights over licensing (other than those mandated by the Bayh-Dole Act)?  Yes/No</a:t>
            </a:r>
          </a:p>
          <a:p>
            <a:endParaRPr lang="en-US" sz="1600" dirty="0">
              <a:solidFill>
                <a:schemeClr val="tx2"/>
              </a:solidFill>
            </a:endParaRPr>
          </a:p>
        </p:txBody>
      </p:sp>
      <p:sp>
        <p:nvSpPr>
          <p:cNvPr id="4" name="Slide Number Placeholder 3">
            <a:extLst>
              <a:ext uri="{FF2B5EF4-FFF2-40B4-BE49-F238E27FC236}">
                <a16:creationId xmlns:a16="http://schemas.microsoft.com/office/drawing/2014/main" id="{C6664B3E-0ADF-71A2-9C47-E7D6264FF149}"/>
              </a:ext>
            </a:extLst>
          </p:cNvPr>
          <p:cNvSpPr>
            <a:spLocks noGrp="1"/>
          </p:cNvSpPr>
          <p:nvPr>
            <p:ph type="sldNum" sz="quarter" idx="12"/>
          </p:nvPr>
        </p:nvSpPr>
        <p:spPr/>
        <p:txBody>
          <a:bodyPr/>
          <a:lstStyle/>
          <a:p>
            <a:fld id="{13E832A9-06FC-46C7-8616-F00A64A610D6}" type="slidenum">
              <a:rPr lang="en-US" smtClean="0"/>
              <a:t>23</a:t>
            </a:fld>
            <a:endParaRPr lang="en-US" dirty="0"/>
          </a:p>
        </p:txBody>
      </p:sp>
    </p:spTree>
    <p:extLst>
      <p:ext uri="{BB962C8B-B14F-4D97-AF65-F5344CB8AC3E}">
        <p14:creationId xmlns:p14="http://schemas.microsoft.com/office/powerpoint/2010/main" val="338408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Research PBU Summary</a:t>
            </a:r>
          </a:p>
        </p:txBody>
      </p:sp>
      <p:sp>
        <p:nvSpPr>
          <p:cNvPr id="5" name="TextBox 4"/>
          <p:cNvSpPr txBox="1"/>
          <p:nvPr/>
        </p:nvSpPr>
        <p:spPr>
          <a:xfrm>
            <a:off x="571500" y="3551411"/>
            <a:ext cx="7876376" cy="2135567"/>
          </a:xfrm>
          <a:prstGeom prst="rect">
            <a:avLst/>
          </a:prstGeom>
          <a:noFill/>
        </p:spPr>
        <p:txBody>
          <a:bodyPr wrap="none" lIns="0" tIns="0" rIns="0" bIns="0" rtlCol="0">
            <a:noAutofit/>
          </a:bodyPr>
          <a:lstStyle/>
          <a:p>
            <a:pPr>
              <a:spcAft>
                <a:spcPts val="600"/>
              </a:spcAft>
            </a:pPr>
            <a:r>
              <a:rPr lang="en-US" sz="1600" dirty="0">
                <a:solidFill>
                  <a:schemeClr val="accent3"/>
                </a:solidFill>
              </a:rPr>
              <a:t>(HHMI + IP Flag)/(HHMI + Total Research) = % PBU Research</a:t>
            </a:r>
          </a:p>
          <a:p>
            <a:pPr>
              <a:spcAft>
                <a:spcPts val="600"/>
              </a:spcAft>
            </a:pPr>
            <a:r>
              <a:rPr lang="en-US" sz="1600" dirty="0">
                <a:solidFill>
                  <a:schemeClr val="accent3"/>
                </a:solidFill>
              </a:rPr>
              <a:t>Research Space * % PBU Research = % PBU Building</a:t>
            </a:r>
          </a:p>
          <a:p>
            <a:pPr>
              <a:spcAft>
                <a:spcPts val="600"/>
              </a:spcAft>
            </a:pPr>
            <a:r>
              <a:rPr lang="en-US" sz="1600" dirty="0">
                <a:solidFill>
                  <a:schemeClr val="accent3"/>
                </a:solidFill>
              </a:rPr>
              <a:t>If Equity &gt; % PBU Building, then PBU Bonds = 0</a:t>
            </a:r>
          </a:p>
          <a:p>
            <a:pPr>
              <a:spcAft>
                <a:spcPts val="600"/>
              </a:spcAft>
            </a:pPr>
            <a:r>
              <a:rPr lang="en-US" sz="1600" dirty="0">
                <a:solidFill>
                  <a:schemeClr val="accent3"/>
                </a:solidFill>
              </a:rPr>
              <a:t>If Equity&lt;% PBU Building, then PBU Bonds = % PBU Building – Equity</a:t>
            </a:r>
          </a:p>
        </p:txBody>
      </p:sp>
      <p:pic>
        <p:nvPicPr>
          <p:cNvPr id="3" name="Picture 2" descr="Table titled “FY 2022–2023” listing multiple facilities with columns for research space percentage, total expenditures, HHMI funding, IP flag amounts, and percentages of private business use (PBU) by category, including research, building, equity, and PBU bonds. Rows include facilities such as 4225 Roosevelt, Animal Care and Research, Ben Hall, Molecular Engineering, Magnuson Health Sciences, and Life Sciences, showing varying levels of research space usage, expenditures, and PBU percentages.">
            <a:extLst>
              <a:ext uri="{FF2B5EF4-FFF2-40B4-BE49-F238E27FC236}">
                <a16:creationId xmlns:a16="http://schemas.microsoft.com/office/drawing/2014/main" id="{8313C8E4-C606-B57E-2840-C84CFC95B6B3}"/>
              </a:ext>
            </a:extLst>
          </p:cNvPr>
          <p:cNvPicPr>
            <a:picLocks noChangeAspect="1"/>
          </p:cNvPicPr>
          <p:nvPr/>
        </p:nvPicPr>
        <p:blipFill>
          <a:blip r:embed="rId3"/>
          <a:stretch>
            <a:fillRect/>
          </a:stretch>
        </p:blipFill>
        <p:spPr>
          <a:xfrm>
            <a:off x="438150" y="1290883"/>
            <a:ext cx="8267700" cy="2026920"/>
          </a:xfrm>
          <a:prstGeom prst="rect">
            <a:avLst/>
          </a:prstGeom>
        </p:spPr>
      </p:pic>
      <p:sp>
        <p:nvSpPr>
          <p:cNvPr id="4" name="Slide Number Placeholder 3">
            <a:extLst>
              <a:ext uri="{FF2B5EF4-FFF2-40B4-BE49-F238E27FC236}">
                <a16:creationId xmlns:a16="http://schemas.microsoft.com/office/drawing/2014/main" id="{5919148C-E663-57C7-F3D2-C3C1808E8A01}"/>
              </a:ext>
            </a:extLst>
          </p:cNvPr>
          <p:cNvSpPr>
            <a:spLocks noGrp="1"/>
          </p:cNvSpPr>
          <p:nvPr>
            <p:ph type="sldNum" sz="quarter" idx="12"/>
          </p:nvPr>
        </p:nvSpPr>
        <p:spPr/>
        <p:txBody>
          <a:bodyPr/>
          <a:lstStyle/>
          <a:p>
            <a:fld id="{13E832A9-06FC-46C7-8616-F00A64A610D6}" type="slidenum">
              <a:rPr lang="en-US" smtClean="0"/>
              <a:t>24</a:t>
            </a:fld>
            <a:endParaRPr lang="en-US" dirty="0"/>
          </a:p>
        </p:txBody>
      </p:sp>
    </p:spTree>
    <p:extLst>
      <p:ext uri="{BB962C8B-B14F-4D97-AF65-F5344CB8AC3E}">
        <p14:creationId xmlns:p14="http://schemas.microsoft.com/office/powerpoint/2010/main" val="3469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PBU Summary by Bond Issue</a:t>
            </a:r>
          </a:p>
        </p:txBody>
      </p:sp>
      <p:sp>
        <p:nvSpPr>
          <p:cNvPr id="11" name="TextBox 10"/>
          <p:cNvSpPr txBox="1"/>
          <p:nvPr/>
        </p:nvSpPr>
        <p:spPr>
          <a:xfrm>
            <a:off x="571499" y="1172954"/>
            <a:ext cx="7935573" cy="914400"/>
          </a:xfrm>
          <a:prstGeom prst="rect">
            <a:avLst/>
          </a:prstGeom>
          <a:noFill/>
        </p:spPr>
        <p:txBody>
          <a:bodyPr wrap="square" lIns="0" tIns="0" rIns="0" bIns="0" rtlCol="0">
            <a:noAutofit/>
          </a:bodyPr>
          <a:lstStyle/>
          <a:p>
            <a:r>
              <a:rPr lang="en-US" sz="2000" dirty="0">
                <a:solidFill>
                  <a:schemeClr val="accent3"/>
                </a:solidFill>
              </a:rPr>
              <a:t>All PBU data gathered, including the research data, is then compiled in a summary for each bond issue.  This is the 2009 Bonds summary from 2023:</a:t>
            </a:r>
          </a:p>
        </p:txBody>
      </p:sp>
      <p:pic>
        <p:nvPicPr>
          <p:cNvPr id="4" name="Picture 3" descr="Table titled “2009B General Revenue Bonds – New Money Projects” showing bond proceeds allocated to buildings and private business use for 2023. Columns include building name, 2009B proceeds, percentage of total 2009B proceeds, QE percentage, PBU project percentage, and percent private business use. Buildings listed include Mol E, HUB, PACCAR Business School, Hall Health, Pediatric Dentistry, Tower TI/UW, Magnuson AAALAC, H&amp;D 1A and 1B, and UWMC Expansion Phase 1 at Montlake. Total 2009B new money projects equal $74,149,145, with an overall private business use of 6.70%.">
            <a:extLst>
              <a:ext uri="{FF2B5EF4-FFF2-40B4-BE49-F238E27FC236}">
                <a16:creationId xmlns:a16="http://schemas.microsoft.com/office/drawing/2014/main" id="{D8E78680-1C7A-FF41-9D5F-862FC00EBDEC}"/>
              </a:ext>
            </a:extLst>
          </p:cNvPr>
          <p:cNvPicPr>
            <a:picLocks noChangeAspect="1"/>
          </p:cNvPicPr>
          <p:nvPr/>
        </p:nvPicPr>
        <p:blipFill>
          <a:blip r:embed="rId3"/>
          <a:stretch>
            <a:fillRect/>
          </a:stretch>
        </p:blipFill>
        <p:spPr>
          <a:xfrm>
            <a:off x="520412" y="2348013"/>
            <a:ext cx="7986659" cy="2631491"/>
          </a:xfrm>
          <a:prstGeom prst="rect">
            <a:avLst/>
          </a:prstGeom>
        </p:spPr>
      </p:pic>
      <p:sp>
        <p:nvSpPr>
          <p:cNvPr id="3" name="Slide Number Placeholder 2">
            <a:extLst>
              <a:ext uri="{FF2B5EF4-FFF2-40B4-BE49-F238E27FC236}">
                <a16:creationId xmlns:a16="http://schemas.microsoft.com/office/drawing/2014/main" id="{D5A84315-6ADC-E9BD-43F9-FC10E9C88B58}"/>
              </a:ext>
            </a:extLst>
          </p:cNvPr>
          <p:cNvSpPr>
            <a:spLocks noGrp="1"/>
          </p:cNvSpPr>
          <p:nvPr>
            <p:ph type="sldNum" sz="quarter" idx="12"/>
          </p:nvPr>
        </p:nvSpPr>
        <p:spPr/>
        <p:txBody>
          <a:bodyPr/>
          <a:lstStyle/>
          <a:p>
            <a:fld id="{13E832A9-06FC-46C7-8616-F00A64A610D6}" type="slidenum">
              <a:rPr lang="en-US" smtClean="0"/>
              <a:t>25</a:t>
            </a:fld>
            <a:endParaRPr lang="en-US" dirty="0"/>
          </a:p>
        </p:txBody>
      </p:sp>
    </p:spTree>
    <p:extLst>
      <p:ext uri="{BB962C8B-B14F-4D97-AF65-F5344CB8AC3E}">
        <p14:creationId xmlns:p14="http://schemas.microsoft.com/office/powerpoint/2010/main" val="307877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PBU Summary all Bond Issues </a:t>
            </a:r>
          </a:p>
        </p:txBody>
      </p:sp>
      <p:sp>
        <p:nvSpPr>
          <p:cNvPr id="11" name="TextBox 10"/>
          <p:cNvSpPr txBox="1"/>
          <p:nvPr/>
        </p:nvSpPr>
        <p:spPr>
          <a:xfrm>
            <a:off x="571500" y="1172953"/>
            <a:ext cx="7953375" cy="1062247"/>
          </a:xfrm>
          <a:prstGeom prst="rect">
            <a:avLst/>
          </a:prstGeom>
          <a:noFill/>
        </p:spPr>
        <p:txBody>
          <a:bodyPr wrap="square" lIns="0" tIns="0" rIns="0" bIns="0" rtlCol="0">
            <a:noAutofit/>
          </a:bodyPr>
          <a:lstStyle/>
          <a:p>
            <a:r>
              <a:rPr lang="en-US" dirty="0">
                <a:solidFill>
                  <a:schemeClr val="accent3"/>
                </a:solidFill>
              </a:rPr>
              <a:t>“Master Summary” tracks all bond issues over time. </a:t>
            </a:r>
          </a:p>
          <a:p>
            <a:r>
              <a:rPr lang="en-US" dirty="0">
                <a:solidFill>
                  <a:schemeClr val="accent3"/>
                </a:solidFill>
              </a:rPr>
              <a:t>Note: the 10% PBU restriction is measured over the life of the bonds. Exceeding 10% in one year is not a violation.</a:t>
            </a:r>
          </a:p>
        </p:txBody>
      </p:sp>
      <p:pic>
        <p:nvPicPr>
          <p:cNvPr id="4" name="Picture 3" descr="Table rows summarizing private business use by bond issue, showing columns for bond issue, final maturity, average private business use, prior PBU, and annual PBU percentages from 2017 through 2023. The rows list multiple bond issues, including 2009, 2009B, 2010B BABs, 2012C, several 2015B and 2015C series, 2016, 2018, 2020A, 2021A, and 2022 issues, with values indicating how private business use changes over time for each bond issue.">
            <a:extLst>
              <a:ext uri="{FF2B5EF4-FFF2-40B4-BE49-F238E27FC236}">
                <a16:creationId xmlns:a16="http://schemas.microsoft.com/office/drawing/2014/main" id="{56A7BFAA-584F-216C-6E94-02A782F66058}"/>
              </a:ext>
            </a:extLst>
          </p:cNvPr>
          <p:cNvPicPr>
            <a:picLocks noChangeAspect="1"/>
          </p:cNvPicPr>
          <p:nvPr/>
        </p:nvPicPr>
        <p:blipFill>
          <a:blip r:embed="rId3"/>
          <a:stretch>
            <a:fillRect/>
          </a:stretch>
        </p:blipFill>
        <p:spPr>
          <a:xfrm>
            <a:off x="464145" y="2235200"/>
            <a:ext cx="8260994" cy="3423758"/>
          </a:xfrm>
          <a:prstGeom prst="rect">
            <a:avLst/>
          </a:prstGeom>
        </p:spPr>
      </p:pic>
      <p:sp>
        <p:nvSpPr>
          <p:cNvPr id="3" name="Slide Number Placeholder 2">
            <a:extLst>
              <a:ext uri="{FF2B5EF4-FFF2-40B4-BE49-F238E27FC236}">
                <a16:creationId xmlns:a16="http://schemas.microsoft.com/office/drawing/2014/main" id="{030A8835-AB7C-7075-9B66-887EA4DC119B}"/>
              </a:ext>
            </a:extLst>
          </p:cNvPr>
          <p:cNvSpPr>
            <a:spLocks noGrp="1"/>
          </p:cNvSpPr>
          <p:nvPr>
            <p:ph type="sldNum" sz="quarter" idx="12"/>
          </p:nvPr>
        </p:nvSpPr>
        <p:spPr/>
        <p:txBody>
          <a:bodyPr/>
          <a:lstStyle/>
          <a:p>
            <a:fld id="{13E832A9-06FC-46C7-8616-F00A64A610D6}" type="slidenum">
              <a:rPr lang="en-US" smtClean="0"/>
              <a:t>26</a:t>
            </a:fld>
            <a:endParaRPr lang="en-US" dirty="0"/>
          </a:p>
        </p:txBody>
      </p:sp>
    </p:spTree>
    <p:extLst>
      <p:ext uri="{BB962C8B-B14F-4D97-AF65-F5344CB8AC3E}">
        <p14:creationId xmlns:p14="http://schemas.microsoft.com/office/powerpoint/2010/main" val="29894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15D7AC-A1C2-7F77-13B5-5DEEBC3F32EA}"/>
              </a:ext>
            </a:extLst>
          </p:cNvPr>
          <p:cNvSpPr>
            <a:spLocks noGrp="1"/>
          </p:cNvSpPr>
          <p:nvPr>
            <p:ph type="title"/>
          </p:nvPr>
        </p:nvSpPr>
        <p:spPr/>
        <p:txBody>
          <a:bodyPr/>
          <a:lstStyle/>
          <a:p>
            <a:r>
              <a:rPr lang="en-US" sz="3200" b="1" dirty="0"/>
              <a:t>Accomplishments &amp; Goals</a:t>
            </a:r>
          </a:p>
        </p:txBody>
      </p:sp>
      <p:sp>
        <p:nvSpPr>
          <p:cNvPr id="3" name="Content Placeholder 2"/>
          <p:cNvSpPr>
            <a:spLocks noGrp="1"/>
          </p:cNvSpPr>
          <p:nvPr>
            <p:ph sz="half" idx="1"/>
          </p:nvPr>
        </p:nvSpPr>
        <p:spPr>
          <a:xfrm>
            <a:off x="586999" y="1057275"/>
            <a:ext cx="3829226" cy="4528423"/>
          </a:xfrm>
        </p:spPr>
        <p:txBody>
          <a:bodyPr/>
          <a:lstStyle/>
          <a:p>
            <a:r>
              <a:rPr lang="en-US" sz="2400" b="0" u="sng" dirty="0">
                <a:solidFill>
                  <a:schemeClr val="accent4"/>
                </a:solidFill>
                <a:latin typeface="+mj-lt"/>
                <a:ea typeface="+mj-ea"/>
                <a:cs typeface="+mj-cs"/>
              </a:rPr>
              <a:t>Accomplishments</a:t>
            </a:r>
            <a:endParaRPr lang="en-US" sz="1800" b="0" u="sng" dirty="0">
              <a:solidFill>
                <a:schemeClr val="accent3"/>
              </a:solidFill>
            </a:endParaRPr>
          </a:p>
          <a:p>
            <a:pPr marL="342900" indent="-342900">
              <a:buFont typeface="Arial" panose="020B0604020202020204" pitchFamily="34" charset="0"/>
              <a:buChar char="•"/>
            </a:pPr>
            <a:r>
              <a:rPr lang="en-US" sz="2000" b="0" dirty="0">
                <a:solidFill>
                  <a:schemeClr val="accent3"/>
                </a:solidFill>
              </a:rPr>
              <a:t>Multi-year development of annual private use tracking and documentation process has been successfully implemented</a:t>
            </a:r>
          </a:p>
          <a:p>
            <a:pPr marL="342900" indent="-342900">
              <a:buFont typeface="Arial" panose="020B0604020202020204" pitchFamily="34" charset="0"/>
              <a:buChar char="•"/>
            </a:pPr>
            <a:r>
              <a:rPr lang="en-US" sz="2000" b="0" dirty="0">
                <a:solidFill>
                  <a:schemeClr val="accent3"/>
                </a:solidFill>
              </a:rPr>
              <a:t>IP Flag implemented</a:t>
            </a:r>
          </a:p>
          <a:p>
            <a:pPr marL="342900" indent="-342900">
              <a:buFont typeface="Arial" panose="020B0604020202020204" pitchFamily="34" charset="0"/>
              <a:buChar char="•"/>
            </a:pPr>
            <a:r>
              <a:rPr lang="en-US" sz="2000" b="0" dirty="0">
                <a:solidFill>
                  <a:schemeClr val="accent3"/>
                </a:solidFill>
              </a:rPr>
              <a:t>Annual PBU Book</a:t>
            </a:r>
          </a:p>
          <a:p>
            <a:pPr marL="342900" indent="-342900">
              <a:buFont typeface="Arial" panose="020B0604020202020204" pitchFamily="34" charset="0"/>
              <a:buChar char="•"/>
            </a:pPr>
            <a:r>
              <a:rPr lang="en-US" sz="2000" b="0" dirty="0">
                <a:solidFill>
                  <a:schemeClr val="accent3"/>
                </a:solidFill>
              </a:rPr>
              <a:t>Increased awareness by facilities managers of private use issues</a:t>
            </a:r>
          </a:p>
          <a:p>
            <a:pPr marL="342900" indent="-342900">
              <a:buFont typeface="Arial" panose="020B0604020202020204" pitchFamily="34" charset="0"/>
              <a:buChar char="•"/>
            </a:pPr>
            <a:r>
              <a:rPr lang="en-US" sz="2000" b="0" dirty="0">
                <a:solidFill>
                  <a:schemeClr val="accent3"/>
                </a:solidFill>
              </a:rPr>
              <a:t>UWM supplemental surveys for small works projects and affiliation agreements</a:t>
            </a:r>
          </a:p>
          <a:p>
            <a:pPr marL="342900" indent="-342900">
              <a:buFont typeface="Arial" panose="020B0604020202020204" pitchFamily="34" charset="0"/>
              <a:buChar char="•"/>
            </a:pPr>
            <a:r>
              <a:rPr lang="en-US" sz="2000" b="0" dirty="0">
                <a:solidFill>
                  <a:schemeClr val="accent3"/>
                </a:solidFill>
              </a:rPr>
              <a:t>Digital surveys </a:t>
            </a:r>
          </a:p>
          <a:p>
            <a:pPr marL="342900" indent="-342900">
              <a:buFont typeface="Arial" panose="020B0604020202020204" pitchFamily="34" charset="0"/>
              <a:buChar char="•"/>
            </a:pPr>
            <a:endParaRPr lang="en-US" sz="2000" b="0" dirty="0">
              <a:solidFill>
                <a:schemeClr val="accent3"/>
              </a:solidFill>
            </a:endParaRPr>
          </a:p>
        </p:txBody>
      </p:sp>
      <p:sp>
        <p:nvSpPr>
          <p:cNvPr id="4" name="Content Placeholder 3"/>
          <p:cNvSpPr>
            <a:spLocks noGrp="1"/>
          </p:cNvSpPr>
          <p:nvPr>
            <p:ph sz="half" idx="2"/>
          </p:nvPr>
        </p:nvSpPr>
        <p:spPr>
          <a:xfrm>
            <a:off x="4727777" y="1057274"/>
            <a:ext cx="4086339" cy="5214161"/>
          </a:xfrm>
        </p:spPr>
        <p:txBody>
          <a:bodyPr>
            <a:normAutofit fontScale="85000" lnSpcReduction="10000"/>
          </a:bodyPr>
          <a:lstStyle/>
          <a:p>
            <a:pPr>
              <a:lnSpc>
                <a:spcPct val="100000"/>
              </a:lnSpc>
            </a:pPr>
            <a:r>
              <a:rPr lang="en-US" sz="2900" b="0" u="sng" dirty="0">
                <a:solidFill>
                  <a:schemeClr val="accent4"/>
                </a:solidFill>
                <a:latin typeface="+mj-lt"/>
                <a:ea typeface="+mj-ea"/>
                <a:cs typeface="+mj-cs"/>
              </a:rPr>
              <a:t>Goals</a:t>
            </a:r>
            <a:endParaRPr lang="en-US" sz="2400" b="0" u="sng" dirty="0">
              <a:solidFill>
                <a:schemeClr val="accent3"/>
              </a:solidFill>
            </a:endParaRPr>
          </a:p>
          <a:p>
            <a:pPr marL="342900" indent="-342900">
              <a:lnSpc>
                <a:spcPct val="100000"/>
              </a:lnSpc>
              <a:buFont typeface="Arial" panose="020B0604020202020204" pitchFamily="34" charset="0"/>
              <a:buChar char="•"/>
            </a:pPr>
            <a:r>
              <a:rPr lang="en-US" sz="2200" b="0" dirty="0">
                <a:solidFill>
                  <a:schemeClr val="accent3"/>
                </a:solidFill>
              </a:rPr>
              <a:t>Continue to streamline and automate the process</a:t>
            </a:r>
          </a:p>
          <a:p>
            <a:pPr marL="342900" lvl="1" indent="-342900">
              <a:lnSpc>
                <a:spcPct val="100000"/>
              </a:lnSpc>
              <a:spcBef>
                <a:spcPts val="750"/>
              </a:spcBef>
              <a:buFont typeface="Arial" panose="020B0604020202020204" pitchFamily="34" charset="0"/>
              <a:buChar char="•"/>
            </a:pPr>
            <a:r>
              <a:rPr lang="en-US" sz="2200" dirty="0">
                <a:solidFill>
                  <a:schemeClr val="accent3"/>
                </a:solidFill>
              </a:rPr>
              <a:t>Verification of final facilities costs and qualified equity as needed</a:t>
            </a:r>
          </a:p>
          <a:p>
            <a:pPr marL="342900" indent="-342900">
              <a:lnSpc>
                <a:spcPct val="100000"/>
              </a:lnSpc>
              <a:buFont typeface="Arial" panose="020B0604020202020204" pitchFamily="34" charset="0"/>
              <a:buChar char="•"/>
            </a:pPr>
            <a:r>
              <a:rPr lang="en-US" sz="2200" b="0" dirty="0">
                <a:solidFill>
                  <a:schemeClr val="accent3"/>
                </a:solidFill>
              </a:rPr>
              <a:t>Maximize efficiency and minimize duplicative efforts</a:t>
            </a:r>
          </a:p>
          <a:p>
            <a:pPr marL="342900" indent="-342900">
              <a:lnSpc>
                <a:spcPct val="100000"/>
              </a:lnSpc>
              <a:buFont typeface="Arial" panose="020B0604020202020204" pitchFamily="34" charset="0"/>
              <a:buChar char="•"/>
            </a:pPr>
            <a:r>
              <a:rPr lang="en-US" sz="2200" b="0" dirty="0">
                <a:solidFill>
                  <a:schemeClr val="accent3"/>
                </a:solidFill>
              </a:rPr>
              <a:t>Complete process more quickly each year</a:t>
            </a:r>
          </a:p>
          <a:p>
            <a:pPr marL="342900" indent="-342900">
              <a:lnSpc>
                <a:spcPct val="100000"/>
              </a:lnSpc>
              <a:buFont typeface="Arial" panose="020B0604020202020204" pitchFamily="34" charset="0"/>
              <a:buChar char="•"/>
            </a:pPr>
            <a:r>
              <a:rPr lang="en-US" sz="2200" b="0" dirty="0">
                <a:solidFill>
                  <a:schemeClr val="accent3"/>
                </a:solidFill>
              </a:rPr>
              <a:t>Improve process documentation to reduce impacts of staffing changes</a:t>
            </a:r>
          </a:p>
          <a:p>
            <a:pPr marL="342900" indent="-342900">
              <a:lnSpc>
                <a:spcPct val="100000"/>
              </a:lnSpc>
              <a:buFont typeface="Arial" panose="020B0604020202020204" pitchFamily="34" charset="0"/>
              <a:buChar char="•"/>
            </a:pPr>
            <a:r>
              <a:rPr lang="en-US" sz="2200" b="0" dirty="0">
                <a:solidFill>
                  <a:schemeClr val="accent3"/>
                </a:solidFill>
              </a:rPr>
              <a:t>Process checklists</a:t>
            </a:r>
          </a:p>
          <a:p>
            <a:pPr marL="342900" indent="-342900">
              <a:lnSpc>
                <a:spcPct val="100000"/>
              </a:lnSpc>
              <a:buFont typeface="Arial" panose="020B0604020202020204" pitchFamily="34" charset="0"/>
              <a:buChar char="•"/>
            </a:pPr>
            <a:r>
              <a:rPr lang="en-US" sz="2200" b="0" dirty="0">
                <a:solidFill>
                  <a:schemeClr val="accent3"/>
                </a:solidFill>
              </a:rPr>
              <a:t>Units to complete space data updates in FM Systems annually </a:t>
            </a:r>
          </a:p>
          <a:p>
            <a:pPr marL="342900" indent="-342900">
              <a:lnSpc>
                <a:spcPct val="100000"/>
              </a:lnSpc>
              <a:buFont typeface="Arial" panose="020B0604020202020204" pitchFamily="34" charset="0"/>
              <a:buChar char="•"/>
            </a:pPr>
            <a:r>
              <a:rPr lang="en-US" sz="2200" b="0" dirty="0">
                <a:solidFill>
                  <a:schemeClr val="accent3"/>
                </a:solidFill>
              </a:rPr>
              <a:t>For rooms with research activity, units to add/update grant </a:t>
            </a:r>
            <a:r>
              <a:rPr lang="en-US" sz="2200" b="0" dirty="0" err="1">
                <a:solidFill>
                  <a:schemeClr val="accent3"/>
                </a:solidFill>
              </a:rPr>
              <a:t>worktags</a:t>
            </a:r>
            <a:endParaRPr lang="en-US" sz="2200" b="0" dirty="0">
              <a:solidFill>
                <a:schemeClr val="accent3"/>
              </a:solidFill>
            </a:endParaRPr>
          </a:p>
          <a:p>
            <a:pPr marL="342900" indent="-342900">
              <a:buFont typeface="Arial" panose="020B0604020202020204" pitchFamily="34" charset="0"/>
              <a:buChar char="•"/>
            </a:pPr>
            <a:endParaRPr lang="en-US" sz="2000" b="0" dirty="0">
              <a:solidFill>
                <a:schemeClr val="accent3"/>
              </a:solidFill>
            </a:endParaRPr>
          </a:p>
          <a:p>
            <a:endParaRPr lang="en-US" sz="2000" b="0" dirty="0">
              <a:solidFill>
                <a:schemeClr val="accent3"/>
              </a:solidFill>
            </a:endParaRPr>
          </a:p>
          <a:p>
            <a:endParaRPr lang="en-US" sz="2000" dirty="0">
              <a:solidFill>
                <a:schemeClr val="accent3"/>
              </a:solidFill>
            </a:endParaRPr>
          </a:p>
        </p:txBody>
      </p:sp>
      <p:sp>
        <p:nvSpPr>
          <p:cNvPr id="2" name="Slide Number Placeholder 1">
            <a:extLst>
              <a:ext uri="{FF2B5EF4-FFF2-40B4-BE49-F238E27FC236}">
                <a16:creationId xmlns:a16="http://schemas.microsoft.com/office/drawing/2014/main" id="{7B93DB9C-88A4-D179-E358-9EB0E34B3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4C292-C6B9-47C4-B12E-51016A90E5C9}" type="slidenum">
              <a:rPr kumimoji="0" lang="en-US" sz="900" b="0" i="0" u="none" strike="noStrike" kern="1200" cap="none" spc="0" normalizeH="0" baseline="0" noProof="0" smtClean="0">
                <a:ln>
                  <a:noFill/>
                </a:ln>
                <a:solidFill>
                  <a:srgbClr val="B3B3B3"/>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B3B3B3"/>
              </a:solidFill>
              <a:effectLst/>
              <a:uLnTx/>
              <a:uFillTx/>
              <a:latin typeface="+mn-lt"/>
              <a:ea typeface="+mn-ea"/>
              <a:cs typeface="+mn-cs"/>
            </a:endParaRPr>
          </a:p>
        </p:txBody>
      </p:sp>
    </p:spTree>
    <p:extLst>
      <p:ext uri="{BB962C8B-B14F-4D97-AF65-F5344CB8AC3E}">
        <p14:creationId xmlns:p14="http://schemas.microsoft.com/office/powerpoint/2010/main" val="22588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A53-0EA4-FC73-5C24-BBCD111FB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2E68B-EBC4-49EB-F05A-3193315E0A87}"/>
              </a:ext>
            </a:extLst>
          </p:cNvPr>
          <p:cNvSpPr>
            <a:spLocks noGrp="1"/>
          </p:cNvSpPr>
          <p:nvPr>
            <p:ph type="title"/>
          </p:nvPr>
        </p:nvSpPr>
        <p:spPr>
          <a:xfrm>
            <a:off x="406245" y="3181622"/>
            <a:ext cx="8001001" cy="768928"/>
          </a:xfrm>
        </p:spPr>
        <p:txBody>
          <a:bodyPr/>
          <a:lstStyle/>
          <a:p>
            <a:r>
              <a:rPr lang="en-US" dirty="0"/>
              <a:t>InVision Replacement - FM Systems</a:t>
            </a:r>
            <a:endParaRPr lang="en-US" b="1" dirty="0"/>
          </a:p>
        </p:txBody>
      </p:sp>
      <p:sp>
        <p:nvSpPr>
          <p:cNvPr id="3" name="Slide Number Placeholder 2">
            <a:extLst>
              <a:ext uri="{FF2B5EF4-FFF2-40B4-BE49-F238E27FC236}">
                <a16:creationId xmlns:a16="http://schemas.microsoft.com/office/drawing/2014/main" id="{3E1CDFF3-3789-7139-3B8F-ED6BE128A99C}"/>
              </a:ext>
            </a:extLst>
          </p:cNvPr>
          <p:cNvSpPr>
            <a:spLocks noGrp="1"/>
          </p:cNvSpPr>
          <p:nvPr>
            <p:ph type="sldNum" sz="quarter" idx="12"/>
          </p:nvPr>
        </p:nvSpPr>
        <p:spPr/>
        <p:txBody>
          <a:bodyPr/>
          <a:lstStyle/>
          <a:p>
            <a:fld id="{2664C292-C6B9-47C4-B12E-51016A90E5C9}" type="slidenum">
              <a:rPr lang="en-US" smtClean="0"/>
              <a:pPr/>
              <a:t>28</a:t>
            </a:fld>
            <a:endParaRPr lang="en-US" dirty="0"/>
          </a:p>
        </p:txBody>
      </p:sp>
    </p:spTree>
    <p:extLst>
      <p:ext uri="{BB962C8B-B14F-4D97-AF65-F5344CB8AC3E}">
        <p14:creationId xmlns:p14="http://schemas.microsoft.com/office/powerpoint/2010/main" val="17878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45" y="3181622"/>
            <a:ext cx="8001001" cy="768928"/>
          </a:xfrm>
        </p:spPr>
        <p:txBody>
          <a:bodyPr/>
          <a:lstStyle/>
          <a:p>
            <a:r>
              <a:rPr lang="en-US" dirty="0"/>
              <a:t>Discussion</a:t>
            </a:r>
            <a:endParaRPr lang="en-US" b="1" dirty="0"/>
          </a:p>
        </p:txBody>
      </p:sp>
      <p:sp>
        <p:nvSpPr>
          <p:cNvPr id="3" name="Slide Number Placeholder 2">
            <a:extLst>
              <a:ext uri="{FF2B5EF4-FFF2-40B4-BE49-F238E27FC236}">
                <a16:creationId xmlns:a16="http://schemas.microsoft.com/office/drawing/2014/main" id="{2EB3C360-2693-9671-494A-4AE9DCE69DBB}"/>
              </a:ext>
            </a:extLst>
          </p:cNvPr>
          <p:cNvSpPr>
            <a:spLocks noGrp="1"/>
          </p:cNvSpPr>
          <p:nvPr>
            <p:ph type="sldNum" sz="quarter" idx="12"/>
          </p:nvPr>
        </p:nvSpPr>
        <p:spPr/>
        <p:txBody>
          <a:bodyPr/>
          <a:lstStyle/>
          <a:p>
            <a:fld id="{2664C292-C6B9-47C4-B12E-51016A90E5C9}" type="slidenum">
              <a:rPr lang="en-US" smtClean="0"/>
              <a:pPr/>
              <a:t>29</a:t>
            </a:fld>
            <a:endParaRPr lang="en-US" dirty="0"/>
          </a:p>
        </p:txBody>
      </p:sp>
    </p:spTree>
    <p:extLst>
      <p:ext uri="{BB962C8B-B14F-4D97-AF65-F5344CB8AC3E}">
        <p14:creationId xmlns:p14="http://schemas.microsoft.com/office/powerpoint/2010/main" val="41937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Business Use: </a:t>
            </a:r>
            <a:br>
              <a:rPr lang="en-US" dirty="0"/>
            </a:br>
            <a:r>
              <a:rPr lang="en-US" dirty="0"/>
              <a:t>Overview</a:t>
            </a:r>
          </a:p>
        </p:txBody>
      </p:sp>
      <p:sp>
        <p:nvSpPr>
          <p:cNvPr id="3" name="Slide Number Placeholder 2">
            <a:extLst>
              <a:ext uri="{FF2B5EF4-FFF2-40B4-BE49-F238E27FC236}">
                <a16:creationId xmlns:a16="http://schemas.microsoft.com/office/drawing/2014/main" id="{94592E17-A547-5922-9AE2-75242F2D94C2}"/>
              </a:ext>
            </a:extLst>
          </p:cNvPr>
          <p:cNvSpPr>
            <a:spLocks noGrp="1"/>
          </p:cNvSpPr>
          <p:nvPr>
            <p:ph type="sldNum" sz="quarter" idx="12"/>
          </p:nvPr>
        </p:nvSpPr>
        <p:spPr/>
        <p:txBody>
          <a:bodyPr/>
          <a:lstStyle/>
          <a:p>
            <a:fld id="{2664C292-C6B9-47C4-B12E-51016A90E5C9}" type="slidenum">
              <a:rPr lang="en-US" smtClean="0"/>
              <a:pPr/>
              <a:t>3</a:t>
            </a:fld>
            <a:endParaRPr lang="en-US" dirty="0"/>
          </a:p>
        </p:txBody>
      </p:sp>
    </p:spTree>
    <p:extLst>
      <p:ext uri="{BB962C8B-B14F-4D97-AF65-F5344CB8AC3E}">
        <p14:creationId xmlns:p14="http://schemas.microsoft.com/office/powerpoint/2010/main" val="198976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Steps</a:t>
            </a:r>
          </a:p>
        </p:txBody>
      </p:sp>
      <p:sp>
        <p:nvSpPr>
          <p:cNvPr id="3" name="Content Placeholder 2">
            <a:extLst>
              <a:ext uri="{FF2B5EF4-FFF2-40B4-BE49-F238E27FC236}">
                <a16:creationId xmlns:a16="http://schemas.microsoft.com/office/drawing/2014/main" id="{09499570-6AE3-144C-A72B-DAA3EA6CABDD}"/>
              </a:ext>
            </a:extLst>
          </p:cNvPr>
          <p:cNvSpPr>
            <a:spLocks noGrp="1"/>
          </p:cNvSpPr>
          <p:nvPr>
            <p:ph idx="1"/>
          </p:nvPr>
        </p:nvSpPr>
        <p:spPr>
          <a:xfrm>
            <a:off x="571500" y="1424765"/>
            <a:ext cx="8216504" cy="4288521"/>
          </a:xfrm>
        </p:spPr>
        <p:txBody>
          <a:bodyPr/>
          <a:lstStyle/>
          <a:p>
            <a:pPr lvl="3">
              <a:buFont typeface="Arial" panose="020B0604020202020204" pitchFamily="34" charset="0"/>
              <a:buChar char="•"/>
            </a:pPr>
            <a:r>
              <a:rPr lang="en-US" sz="2000" dirty="0">
                <a:solidFill>
                  <a:srgbClr val="006E99"/>
                </a:solidFill>
              </a:rPr>
              <a:t>Surveys will be distributed within the next 1-2 days</a:t>
            </a:r>
          </a:p>
          <a:p>
            <a:pPr lvl="3">
              <a:buFont typeface="Arial" panose="020B0604020202020204" pitchFamily="34" charset="0"/>
              <a:buChar char="•"/>
            </a:pPr>
            <a:r>
              <a:rPr lang="en-US" sz="2000" dirty="0">
                <a:solidFill>
                  <a:srgbClr val="006E99"/>
                </a:solidFill>
              </a:rPr>
              <a:t>Update space data (FM Systems)</a:t>
            </a:r>
          </a:p>
          <a:p>
            <a:pPr lvl="3">
              <a:buFont typeface="Arial" panose="020B0604020202020204" pitchFamily="34" charset="0"/>
              <a:buChar char="•"/>
            </a:pPr>
            <a:r>
              <a:rPr lang="en-US" sz="2000" dirty="0">
                <a:solidFill>
                  <a:srgbClr val="006E99"/>
                </a:solidFill>
              </a:rPr>
              <a:t>Responses due back November 21, 2025</a:t>
            </a:r>
          </a:p>
          <a:p>
            <a:pPr lvl="3">
              <a:buFont typeface="Arial" panose="020B0604020202020204" pitchFamily="34" charset="0"/>
              <a:buChar char="•"/>
            </a:pPr>
            <a:endParaRPr lang="en-US" sz="2000" dirty="0">
              <a:solidFill>
                <a:srgbClr val="006E99"/>
              </a:solidFill>
            </a:endParaRPr>
          </a:p>
          <a:p>
            <a:pPr lvl="3">
              <a:spcAft>
                <a:spcPts val="600"/>
              </a:spcAft>
              <a:buFont typeface="Arial" panose="020B0604020202020204" pitchFamily="34" charset="0"/>
              <a:buChar char="•"/>
            </a:pPr>
            <a:r>
              <a:rPr lang="en-US" sz="2000" dirty="0">
                <a:solidFill>
                  <a:srgbClr val="006E99"/>
                </a:solidFill>
              </a:rPr>
              <a:t>Questions? Contact:</a:t>
            </a:r>
          </a:p>
          <a:p>
            <a:pPr marL="526256" lvl="4" indent="0">
              <a:buNone/>
            </a:pPr>
            <a:r>
              <a:rPr lang="en-US" sz="2000" dirty="0">
                <a:solidFill>
                  <a:srgbClr val="006E99"/>
                </a:solidFill>
              </a:rPr>
              <a:t>Shannon Thompson </a:t>
            </a:r>
            <a:r>
              <a:rPr lang="en-US" sz="2000" dirty="0">
                <a:solidFill>
                  <a:srgbClr val="006E99"/>
                </a:solidFill>
                <a:hlinkClick r:id="rId3"/>
              </a:rPr>
              <a:t>sbthomp@uw.edu</a:t>
            </a:r>
            <a:endParaRPr lang="en-US" sz="2000" dirty="0">
              <a:solidFill>
                <a:srgbClr val="006E99"/>
              </a:solidFill>
            </a:endParaRPr>
          </a:p>
          <a:p>
            <a:pPr marL="526256" lvl="4" indent="0">
              <a:buNone/>
            </a:pPr>
            <a:r>
              <a:rPr lang="en-US" sz="2000" dirty="0">
                <a:solidFill>
                  <a:srgbClr val="006E99"/>
                </a:solidFill>
              </a:rPr>
              <a:t>Nick Herrera </a:t>
            </a:r>
            <a:r>
              <a:rPr lang="en-US" sz="2000" dirty="0">
                <a:solidFill>
                  <a:srgbClr val="006E99"/>
                </a:solidFill>
                <a:hlinkClick r:id="rId4"/>
              </a:rPr>
              <a:t>nickherr@uw.edu</a:t>
            </a:r>
            <a:endParaRPr lang="en-US" sz="2000" dirty="0">
              <a:solidFill>
                <a:srgbClr val="006E99"/>
              </a:solidFill>
            </a:endParaRPr>
          </a:p>
          <a:p>
            <a:pPr marL="526256" lvl="4" indent="0">
              <a:buNone/>
            </a:pPr>
            <a:r>
              <a:rPr lang="en-US" sz="2000" dirty="0">
                <a:solidFill>
                  <a:srgbClr val="006E99"/>
                </a:solidFill>
              </a:rPr>
              <a:t>Caroline Sabella </a:t>
            </a:r>
            <a:r>
              <a:rPr lang="en-US" sz="2000" dirty="0">
                <a:solidFill>
                  <a:srgbClr val="006E99"/>
                </a:solidFill>
                <a:hlinkClick r:id="rId5"/>
              </a:rPr>
              <a:t>criley24@uw.edu</a:t>
            </a:r>
            <a:endParaRPr lang="en-US" sz="2000" dirty="0">
              <a:solidFill>
                <a:srgbClr val="006E99"/>
              </a:solidFill>
            </a:endParaRPr>
          </a:p>
          <a:p>
            <a:pPr marL="526256" lvl="4" indent="0">
              <a:buNone/>
            </a:pPr>
            <a:endParaRPr lang="en-US" sz="2000" dirty="0">
              <a:solidFill>
                <a:srgbClr val="006E99"/>
              </a:solidFill>
            </a:endParaRPr>
          </a:p>
          <a:p>
            <a:pPr lvl="3">
              <a:buFont typeface="Arial" panose="020B0604020202020204" pitchFamily="34" charset="0"/>
              <a:buChar char="•"/>
            </a:pPr>
            <a:endParaRPr lang="en-US" dirty="0">
              <a:solidFill>
                <a:srgbClr val="006E99"/>
              </a:solidFill>
            </a:endParaRPr>
          </a:p>
          <a:p>
            <a:pPr marL="223838" lvl="3" indent="0">
              <a:buNone/>
            </a:pPr>
            <a:endParaRPr lang="en-US" dirty="0"/>
          </a:p>
        </p:txBody>
      </p:sp>
      <p:sp>
        <p:nvSpPr>
          <p:cNvPr id="4" name="Slide Number Placeholder 3">
            <a:extLst>
              <a:ext uri="{FF2B5EF4-FFF2-40B4-BE49-F238E27FC236}">
                <a16:creationId xmlns:a16="http://schemas.microsoft.com/office/drawing/2014/main" id="{358CF1B5-BF5D-22F2-3855-F474B7B00C51}"/>
              </a:ext>
            </a:extLst>
          </p:cNvPr>
          <p:cNvSpPr>
            <a:spLocks noGrp="1"/>
          </p:cNvSpPr>
          <p:nvPr>
            <p:ph type="sldNum" sz="quarter" idx="12"/>
          </p:nvPr>
        </p:nvSpPr>
        <p:spPr/>
        <p:txBody>
          <a:bodyPr/>
          <a:lstStyle/>
          <a:p>
            <a:fld id="{13E832A9-06FC-46C7-8616-F00A64A610D6}" type="slidenum">
              <a:rPr lang="en-US" smtClean="0"/>
              <a:t>30</a:t>
            </a:fld>
            <a:endParaRPr lang="en-US" dirty="0"/>
          </a:p>
        </p:txBody>
      </p:sp>
    </p:spTree>
    <p:extLst>
      <p:ext uri="{BB962C8B-B14F-4D97-AF65-F5344CB8AC3E}">
        <p14:creationId xmlns:p14="http://schemas.microsoft.com/office/powerpoint/2010/main" val="349930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Q&amp;A</a:t>
            </a:r>
          </a:p>
        </p:txBody>
      </p:sp>
      <p:sp>
        <p:nvSpPr>
          <p:cNvPr id="2" name="Content Placeholder 1"/>
          <p:cNvSpPr>
            <a:spLocks noGrp="1"/>
          </p:cNvSpPr>
          <p:nvPr>
            <p:ph sz="half" idx="2"/>
          </p:nvPr>
        </p:nvSpPr>
        <p:spPr>
          <a:xfrm>
            <a:off x="571500" y="1533167"/>
            <a:ext cx="2984499" cy="4398764"/>
          </a:xfrm>
        </p:spPr>
        <p:txBody>
          <a:bodyPr/>
          <a:lstStyle/>
          <a:p>
            <a:r>
              <a:rPr lang="en-US" sz="2200" dirty="0"/>
              <a:t>Thanks for joining us!</a:t>
            </a:r>
          </a:p>
          <a:p>
            <a:endParaRPr lang="en-US" sz="2200" dirty="0"/>
          </a:p>
        </p:txBody>
      </p:sp>
      <p:sp>
        <p:nvSpPr>
          <p:cNvPr id="6" name="Slide Number Placeholder 5"/>
          <p:cNvSpPr>
            <a:spLocks noGrp="1"/>
          </p:cNvSpPr>
          <p:nvPr>
            <p:ph type="sldNum" sz="quarter" idx="12"/>
          </p:nvPr>
        </p:nvSpPr>
        <p:spPr/>
        <p:txBody>
          <a:bodyPr/>
          <a:lstStyle/>
          <a:p>
            <a:fld id="{2664C292-C6B9-47C4-B12E-51016A90E5C9}" type="slidenum">
              <a:rPr lang="en-US" smtClean="0"/>
              <a:t>31</a:t>
            </a:fld>
            <a:endParaRPr lang="en-US" dirty="0"/>
          </a:p>
        </p:txBody>
      </p:sp>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8137" r="18137"/>
          <a:stretch/>
        </p:blipFill>
        <p:spPr/>
      </p:pic>
    </p:spTree>
    <p:extLst>
      <p:ext uri="{BB962C8B-B14F-4D97-AF65-F5344CB8AC3E}">
        <p14:creationId xmlns:p14="http://schemas.microsoft.com/office/powerpoint/2010/main" val="1529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Basic Rule (Governmental)</a:t>
            </a:r>
          </a:p>
        </p:txBody>
      </p:sp>
      <p:sp>
        <p:nvSpPr>
          <p:cNvPr id="4" name="Slide Number Placeholder 3"/>
          <p:cNvSpPr>
            <a:spLocks noGrp="1"/>
          </p:cNvSpPr>
          <p:nvPr>
            <p:ph type="sldNum" sz="quarter" idx="12"/>
          </p:nvPr>
        </p:nvSpPr>
        <p:spPr/>
        <p:txBody>
          <a:bodyPr/>
          <a:lstStyle/>
          <a:p>
            <a:fld id="{13E832A9-06FC-46C7-8616-F00A64A610D6}" type="slidenum">
              <a:rPr lang="en-US" smtClean="0"/>
              <a:t>4</a:t>
            </a:fld>
            <a:endParaRPr lang="en-US"/>
          </a:p>
        </p:txBody>
      </p:sp>
      <p:sp>
        <p:nvSpPr>
          <p:cNvPr id="8" name="Content Placeholder 2">
            <a:extLst>
              <a:ext uri="{FF2B5EF4-FFF2-40B4-BE49-F238E27FC236}">
                <a16:creationId xmlns:a16="http://schemas.microsoft.com/office/drawing/2014/main" id="{6403625B-CD1A-F271-F0B0-262FF30F6211}"/>
              </a:ext>
            </a:extLst>
          </p:cNvPr>
          <p:cNvSpPr>
            <a:spLocks noGrp="1"/>
          </p:cNvSpPr>
          <p:nvPr>
            <p:ph idx="1"/>
          </p:nvPr>
        </p:nvSpPr>
        <p:spPr>
          <a:xfrm>
            <a:off x="571500" y="1423988"/>
            <a:ext cx="8216900" cy="4289425"/>
          </a:xfrm>
        </p:spPr>
        <p:txBody>
          <a:bodyPr/>
          <a:lstStyle/>
          <a:p>
            <a:r>
              <a:rPr lang="en-US" sz="2000" b="0" dirty="0"/>
              <a:t>Bonds issued as governmental bonds will become “</a:t>
            </a:r>
            <a:r>
              <a:rPr lang="en-US" sz="2000" b="0" dirty="0">
                <a:solidFill>
                  <a:schemeClr val="accent3"/>
                </a:solidFill>
              </a:rPr>
              <a:t>private activity bonds</a:t>
            </a:r>
            <a:r>
              <a:rPr lang="en-US" sz="2000" b="0" dirty="0"/>
              <a:t>” and therefore lose their tax status if:</a:t>
            </a:r>
          </a:p>
          <a:p>
            <a:endParaRPr lang="en-US" sz="1600" b="0" dirty="0"/>
          </a:p>
          <a:p>
            <a:pPr marL="342900" lvl="1" indent="-342900">
              <a:spcBef>
                <a:spcPts val="0"/>
              </a:spcBef>
              <a:spcAft>
                <a:spcPts val="600"/>
              </a:spcAft>
              <a:buFont typeface="+mj-lt"/>
              <a:buAutoNum type="arabicPeriod"/>
            </a:pPr>
            <a:r>
              <a:rPr lang="en-US" sz="1800" dirty="0">
                <a:solidFill>
                  <a:schemeClr val="accent3"/>
                </a:solidFill>
              </a:rPr>
              <a:t>More than 10% of bond proceeds are used for a “</a:t>
            </a:r>
            <a:r>
              <a:rPr lang="en-US" sz="1800" b="1" dirty="0">
                <a:solidFill>
                  <a:schemeClr val="accent3"/>
                </a:solidFill>
              </a:rPr>
              <a:t>private business use</a:t>
            </a:r>
            <a:r>
              <a:rPr lang="en-US" sz="1800" dirty="0">
                <a:solidFill>
                  <a:schemeClr val="accent3"/>
                </a:solidFill>
              </a:rPr>
              <a:t>” and </a:t>
            </a:r>
          </a:p>
          <a:p>
            <a:pPr marL="342900" lvl="1" indent="-342900">
              <a:spcBef>
                <a:spcPts val="0"/>
              </a:spcBef>
              <a:spcAft>
                <a:spcPts val="600"/>
              </a:spcAft>
              <a:buFont typeface="+mj-lt"/>
              <a:buAutoNum type="arabicPeriod"/>
            </a:pPr>
            <a:r>
              <a:rPr lang="en-US" sz="1800" dirty="0">
                <a:solidFill>
                  <a:schemeClr val="accent3"/>
                </a:solidFill>
              </a:rPr>
              <a:t>More than 10% of the debt service on the bonds is directly or indirectly payable from or secured by property used in a private business.</a:t>
            </a:r>
          </a:p>
          <a:p>
            <a:pPr marL="342900" lvl="1" indent="-342900">
              <a:spcBef>
                <a:spcPts val="0"/>
              </a:spcBef>
              <a:spcAft>
                <a:spcPts val="600"/>
              </a:spcAft>
              <a:buFont typeface="+mj-lt"/>
              <a:buAutoNum type="arabicPeriod"/>
            </a:pPr>
            <a:r>
              <a:rPr lang="en-US" sz="1800" dirty="0">
                <a:solidFill>
                  <a:schemeClr val="accent3"/>
                </a:solidFill>
              </a:rPr>
              <a:t>Or, more than 5% of the bond proceeds are loaned to a private entity</a:t>
            </a:r>
          </a:p>
          <a:p>
            <a:endParaRPr lang="en-US" sz="2400" b="0" dirty="0"/>
          </a:p>
        </p:txBody>
      </p:sp>
      <p:sp>
        <p:nvSpPr>
          <p:cNvPr id="9" name="TextBox 8">
            <a:extLst>
              <a:ext uri="{FF2B5EF4-FFF2-40B4-BE49-F238E27FC236}">
                <a16:creationId xmlns:a16="http://schemas.microsoft.com/office/drawing/2014/main" id="{A1D3F67D-8C7B-4D32-8CEE-26D024998844}"/>
              </a:ext>
            </a:extLst>
          </p:cNvPr>
          <p:cNvSpPr txBox="1"/>
          <p:nvPr/>
        </p:nvSpPr>
        <p:spPr>
          <a:xfrm>
            <a:off x="4918425" y="3916707"/>
            <a:ext cx="3488416" cy="1630915"/>
          </a:xfrm>
          <a:prstGeom prst="rect">
            <a:avLst/>
          </a:prstGeom>
          <a:noFill/>
        </p:spPr>
        <p:txBody>
          <a:bodyPr wrap="square" lIns="0" tIns="0" rIns="0" bIns="0" rtlCol="0">
            <a:noAutofit/>
          </a:bodyPr>
          <a:lstStyle/>
          <a:p>
            <a:r>
              <a:rPr lang="en-US" sz="2000" dirty="0">
                <a:solidFill>
                  <a:schemeClr val="tx2"/>
                </a:solidFill>
              </a:rPr>
              <a:t>Note: Special rule for bond issues above $150 million: The amount of private business use is effectively capped at $15 million per issue.</a:t>
            </a:r>
          </a:p>
          <a:p>
            <a:endParaRPr lang="en-US" sz="1600" dirty="0">
              <a:solidFill>
                <a:schemeClr val="tx2"/>
              </a:solidFill>
            </a:endParaRPr>
          </a:p>
        </p:txBody>
      </p:sp>
      <p:sp>
        <p:nvSpPr>
          <p:cNvPr id="10" name="Freeform 7">
            <a:extLst>
              <a:ext uri="{FF2B5EF4-FFF2-40B4-BE49-F238E27FC236}">
                <a16:creationId xmlns:a16="http://schemas.microsoft.com/office/drawing/2014/main" id="{5610EC1C-2683-65C1-0AE5-4B008023A8AB}"/>
              </a:ext>
              <a:ext uri="{C183D7F6-B498-43B3-948B-1728B52AA6E4}">
                <adec:decorative xmlns:adec="http://schemas.microsoft.com/office/drawing/2017/decorative" val="1"/>
              </a:ext>
            </a:extLst>
          </p:cNvPr>
          <p:cNvSpPr/>
          <p:nvPr/>
        </p:nvSpPr>
        <p:spPr>
          <a:xfrm>
            <a:off x="1778046" y="3815203"/>
            <a:ext cx="1463040" cy="1463040"/>
          </a:xfrm>
          <a:custGeom>
            <a:avLst/>
            <a:gdLst/>
            <a:ahLst/>
            <a:cxnLst/>
            <a:rect l="l" t="t" r="r" b="b"/>
            <a:pathLst>
              <a:path w="1463040" h="1463040">
                <a:moveTo>
                  <a:pt x="0" y="0"/>
                </a:moveTo>
                <a:lnTo>
                  <a:pt x="1463040" y="0"/>
                </a:lnTo>
                <a:lnTo>
                  <a:pt x="1463040" y="1463040"/>
                </a:lnTo>
                <a:lnTo>
                  <a:pt x="0" y="14630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22103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4763-13D9-DC80-E63B-AAAD09AEE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1C3FD-903E-2724-A559-4F858261EED4}"/>
              </a:ext>
            </a:extLst>
          </p:cNvPr>
          <p:cNvSpPr>
            <a:spLocks noGrp="1"/>
          </p:cNvSpPr>
          <p:nvPr>
            <p:ph type="title"/>
          </p:nvPr>
        </p:nvSpPr>
        <p:spPr/>
        <p:txBody>
          <a:bodyPr/>
          <a:lstStyle/>
          <a:p>
            <a:r>
              <a:rPr lang="en-US" sz="2800" b="1" dirty="0"/>
              <a:t>Private Business Users</a:t>
            </a:r>
          </a:p>
        </p:txBody>
      </p:sp>
      <p:sp>
        <p:nvSpPr>
          <p:cNvPr id="3" name="Content Placeholder 2">
            <a:extLst>
              <a:ext uri="{FF2B5EF4-FFF2-40B4-BE49-F238E27FC236}">
                <a16:creationId xmlns:a16="http://schemas.microsoft.com/office/drawing/2014/main" id="{D507D724-E9BE-838C-8CF6-D21E1F6DD82B}"/>
              </a:ext>
            </a:extLst>
          </p:cNvPr>
          <p:cNvSpPr>
            <a:spLocks noGrp="1"/>
          </p:cNvSpPr>
          <p:nvPr>
            <p:ph idx="1"/>
          </p:nvPr>
        </p:nvSpPr>
        <p:spPr/>
        <p:txBody>
          <a:bodyPr/>
          <a:lstStyle/>
          <a:p>
            <a:pPr marL="342900" indent="-342900">
              <a:spcAft>
                <a:spcPts val="600"/>
              </a:spcAft>
              <a:buFont typeface="Arial" panose="020B0604020202020204" pitchFamily="34" charset="0"/>
              <a:buChar char="•"/>
            </a:pPr>
            <a:r>
              <a:rPr lang="en-US" sz="2400" b="0" dirty="0">
                <a:solidFill>
                  <a:schemeClr val="accent3"/>
                </a:solidFill>
              </a:rPr>
              <a:t>Federal government</a:t>
            </a:r>
          </a:p>
          <a:p>
            <a:pPr marL="342900" indent="-342900">
              <a:spcAft>
                <a:spcPts val="600"/>
              </a:spcAft>
              <a:buFont typeface="Arial" panose="020B0604020202020204" pitchFamily="34" charset="0"/>
              <a:buChar char="•"/>
            </a:pPr>
            <a:r>
              <a:rPr lang="en-US" sz="2400" b="0" dirty="0">
                <a:solidFill>
                  <a:schemeClr val="accent3"/>
                </a:solidFill>
              </a:rPr>
              <a:t>Foreign governments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Corporations, partnerships or any other entity engaged in business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Natural persons engaged in a trade or business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Governmental Bonds: 501(c)(3) organizations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Special rules for partnerships with private users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Note: Students are not private users. They are natural persons, not engaged in a trade or business.</a:t>
            </a:r>
          </a:p>
          <a:p>
            <a:pPr lvl="1"/>
            <a:endParaRPr lang="en-US" dirty="0"/>
          </a:p>
        </p:txBody>
      </p:sp>
      <p:sp>
        <p:nvSpPr>
          <p:cNvPr id="4" name="Slide Number Placeholder 3">
            <a:extLst>
              <a:ext uri="{FF2B5EF4-FFF2-40B4-BE49-F238E27FC236}">
                <a16:creationId xmlns:a16="http://schemas.microsoft.com/office/drawing/2014/main" id="{20052247-6C40-4FB2-13F6-6B0706DF601C}"/>
              </a:ext>
            </a:extLst>
          </p:cNvPr>
          <p:cNvSpPr>
            <a:spLocks noGrp="1"/>
          </p:cNvSpPr>
          <p:nvPr>
            <p:ph type="sldNum" sz="quarter" idx="12"/>
          </p:nvPr>
        </p:nvSpPr>
        <p:spPr/>
        <p:txBody>
          <a:bodyPr/>
          <a:lstStyle/>
          <a:p>
            <a:fld id="{13E832A9-06FC-46C7-8616-F00A64A610D6}" type="slidenum">
              <a:rPr lang="en-US" smtClean="0"/>
              <a:t>5</a:t>
            </a:fld>
            <a:endParaRPr lang="en-US"/>
          </a:p>
        </p:txBody>
      </p:sp>
    </p:spTree>
    <p:extLst>
      <p:ext uri="{BB962C8B-B14F-4D97-AF65-F5344CB8AC3E}">
        <p14:creationId xmlns:p14="http://schemas.microsoft.com/office/powerpoint/2010/main" val="12678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Types of Private Use</a:t>
            </a:r>
          </a:p>
        </p:txBody>
      </p:sp>
      <p:sp>
        <p:nvSpPr>
          <p:cNvPr id="3" name="Content Placeholder 2"/>
          <p:cNvSpPr>
            <a:spLocks noGrp="1"/>
          </p:cNvSpPr>
          <p:nvPr>
            <p:ph idx="1"/>
          </p:nvPr>
        </p:nvSpPr>
        <p:spPr/>
        <p:txBody>
          <a:bodyPr/>
          <a:lstStyle/>
          <a:p>
            <a:pPr marL="228600" lvl="2" indent="-228600">
              <a:spcAft>
                <a:spcPts val="600"/>
              </a:spcAft>
            </a:pPr>
            <a:r>
              <a:rPr lang="en-US" sz="2400" dirty="0"/>
              <a:t>Ownership</a:t>
            </a:r>
          </a:p>
          <a:p>
            <a:pPr marL="228600" lvl="2" indent="-228600">
              <a:spcAft>
                <a:spcPts val="600"/>
              </a:spcAft>
            </a:pPr>
            <a:r>
              <a:rPr lang="en-US" sz="2400" dirty="0"/>
              <a:t>Leases</a:t>
            </a:r>
          </a:p>
          <a:p>
            <a:pPr marL="228600" lvl="2" indent="-228600">
              <a:spcAft>
                <a:spcPts val="600"/>
              </a:spcAft>
            </a:pPr>
            <a:r>
              <a:rPr lang="en-US" sz="2400" dirty="0"/>
              <a:t>Management Contracts</a:t>
            </a:r>
          </a:p>
          <a:p>
            <a:pPr marL="228600" lvl="2" indent="-228600">
              <a:spcAft>
                <a:spcPts val="600"/>
              </a:spcAft>
            </a:pPr>
            <a:r>
              <a:rPr lang="en-US" sz="2400" dirty="0"/>
              <a:t>Output Contracts</a:t>
            </a:r>
          </a:p>
          <a:p>
            <a:pPr marL="228600" lvl="2" indent="-228600">
              <a:spcAft>
                <a:spcPts val="600"/>
              </a:spcAft>
            </a:pPr>
            <a:r>
              <a:rPr lang="en-US" sz="2400" dirty="0"/>
              <a:t>Sponsored Research Agreements</a:t>
            </a:r>
          </a:p>
          <a:p>
            <a:pPr marL="228600" lvl="2" indent="-228600">
              <a:spcAft>
                <a:spcPts val="600"/>
              </a:spcAft>
            </a:pPr>
            <a:r>
              <a:rPr lang="en-US" sz="2400" dirty="0"/>
              <a:t>Other actual or beneficial use </a:t>
            </a:r>
          </a:p>
          <a:p>
            <a:pPr lvl="3">
              <a:spcAft>
                <a:spcPts val="600"/>
              </a:spcAft>
            </a:pPr>
            <a:r>
              <a:rPr lang="en-US" sz="2400" dirty="0">
                <a:solidFill>
                  <a:schemeClr val="accent3"/>
                </a:solidFill>
              </a:rPr>
              <a:t> Special Legal Entitlements</a:t>
            </a:r>
          </a:p>
          <a:p>
            <a:pPr lvl="3">
              <a:spcAft>
                <a:spcPts val="600"/>
              </a:spcAft>
            </a:pPr>
            <a:r>
              <a:rPr lang="en-US" sz="2400" dirty="0">
                <a:solidFill>
                  <a:schemeClr val="accent3"/>
                </a:solidFill>
              </a:rPr>
              <a:t> Priority Rights</a:t>
            </a:r>
          </a:p>
          <a:p>
            <a:pPr lvl="3">
              <a:spcAft>
                <a:spcPts val="600"/>
              </a:spcAft>
            </a:pPr>
            <a:r>
              <a:rPr lang="en-US" sz="2400" dirty="0">
                <a:solidFill>
                  <a:schemeClr val="accent3"/>
                </a:solidFill>
              </a:rPr>
              <a:t> Naming Rights</a:t>
            </a:r>
          </a:p>
          <a:p>
            <a:pPr marL="526256" lvl="4" indent="0">
              <a:buNone/>
            </a:pPr>
            <a:endParaRPr lang="en-US" sz="2800" dirty="0"/>
          </a:p>
        </p:txBody>
      </p:sp>
      <p:sp>
        <p:nvSpPr>
          <p:cNvPr id="4" name="Slide Number Placeholder 3"/>
          <p:cNvSpPr>
            <a:spLocks noGrp="1"/>
          </p:cNvSpPr>
          <p:nvPr>
            <p:ph type="sldNum" sz="quarter" idx="12"/>
          </p:nvPr>
        </p:nvSpPr>
        <p:spPr/>
        <p:txBody>
          <a:bodyPr/>
          <a:lstStyle/>
          <a:p>
            <a:fld id="{13E832A9-06FC-46C7-8616-F00A64A610D6}" type="slidenum">
              <a:rPr lang="en-US" smtClean="0"/>
              <a:t>6</a:t>
            </a:fld>
            <a:endParaRPr lang="en-US" dirty="0"/>
          </a:p>
        </p:txBody>
      </p:sp>
    </p:spTree>
    <p:extLst>
      <p:ext uri="{BB962C8B-B14F-4D97-AF65-F5344CB8AC3E}">
        <p14:creationId xmlns:p14="http://schemas.microsoft.com/office/powerpoint/2010/main" val="32533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6F72-905C-68F6-C68A-1962A4516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95E07-8A14-E37C-B866-80B55496C6BD}"/>
              </a:ext>
            </a:extLst>
          </p:cNvPr>
          <p:cNvSpPr>
            <a:spLocks noGrp="1"/>
          </p:cNvSpPr>
          <p:nvPr>
            <p:ph type="title"/>
          </p:nvPr>
        </p:nvSpPr>
        <p:spPr/>
        <p:txBody>
          <a:bodyPr/>
          <a:lstStyle/>
          <a:p>
            <a:r>
              <a:rPr lang="en-US" sz="2800" b="1" dirty="0"/>
              <a:t>Short Term Use Exceptions</a:t>
            </a:r>
          </a:p>
        </p:txBody>
      </p:sp>
      <p:sp>
        <p:nvSpPr>
          <p:cNvPr id="4" name="Slide Number Placeholder 3">
            <a:extLst>
              <a:ext uri="{FF2B5EF4-FFF2-40B4-BE49-F238E27FC236}">
                <a16:creationId xmlns:a16="http://schemas.microsoft.com/office/drawing/2014/main" id="{4B1E2093-3ADF-41CA-28C3-4537552D3594}"/>
              </a:ext>
            </a:extLst>
          </p:cNvPr>
          <p:cNvSpPr>
            <a:spLocks noGrp="1"/>
          </p:cNvSpPr>
          <p:nvPr>
            <p:ph type="sldNum" sz="quarter" idx="12"/>
          </p:nvPr>
        </p:nvSpPr>
        <p:spPr/>
        <p:txBody>
          <a:bodyPr/>
          <a:lstStyle/>
          <a:p>
            <a:fld id="{13E832A9-06FC-46C7-8616-F00A64A610D6}" type="slidenum">
              <a:rPr lang="en-US" smtClean="0"/>
              <a:t>7</a:t>
            </a:fld>
            <a:endParaRPr lang="en-US" dirty="0"/>
          </a:p>
        </p:txBody>
      </p:sp>
      <p:sp>
        <p:nvSpPr>
          <p:cNvPr id="7" name="Content Placeholder 2">
            <a:extLst>
              <a:ext uri="{FF2B5EF4-FFF2-40B4-BE49-F238E27FC236}">
                <a16:creationId xmlns:a16="http://schemas.microsoft.com/office/drawing/2014/main" id="{96883D29-2472-5F05-9521-9F9DD67F223A}"/>
              </a:ext>
            </a:extLst>
          </p:cNvPr>
          <p:cNvSpPr txBox="1">
            <a:spLocks/>
          </p:cNvSpPr>
          <p:nvPr/>
        </p:nvSpPr>
        <p:spPr>
          <a:xfrm>
            <a:off x="571500" y="1364729"/>
            <a:ext cx="8216504" cy="4288521"/>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1650" b="1"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650" kern="1200">
                <a:solidFill>
                  <a:schemeClr val="tx2"/>
                </a:solidFill>
                <a:latin typeface="+mn-lt"/>
                <a:ea typeface="+mn-ea"/>
                <a:cs typeface="+mn-cs"/>
              </a:defRPr>
            </a:lvl2pPr>
            <a:lvl3pPr marL="116681" indent="-116681" algn="l" defTabSz="685800" rtl="0" eaLnBrk="1" latinLnBrk="0" hangingPunct="1">
              <a:lnSpc>
                <a:spcPct val="90000"/>
              </a:lnSpc>
              <a:spcBef>
                <a:spcPts val="375"/>
              </a:spcBef>
              <a:buFont typeface="Arial" panose="020B0604020202020204" pitchFamily="34" charset="0"/>
              <a:buChar char="•"/>
              <a:defRPr sz="1650" kern="1200">
                <a:solidFill>
                  <a:schemeClr val="accent3"/>
                </a:solidFill>
                <a:latin typeface="+mn-lt"/>
                <a:ea typeface="+mn-ea"/>
                <a:cs typeface="+mn-cs"/>
              </a:defRPr>
            </a:lvl3pPr>
            <a:lvl4pPr marL="500063" indent="-276225"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650081" indent="-123825"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b="0" dirty="0"/>
              <a:t>50 Day Short Term Use Exception</a:t>
            </a:r>
          </a:p>
          <a:p>
            <a:pPr marL="285750" indent="-285750">
              <a:buFont typeface="Arial" panose="020B0604020202020204" pitchFamily="34" charset="0"/>
              <a:buChar char="•"/>
            </a:pPr>
            <a:r>
              <a:rPr lang="en-US" sz="2000" b="0" dirty="0">
                <a:solidFill>
                  <a:schemeClr val="accent3"/>
                </a:solidFill>
              </a:rPr>
              <a:t>Use by a nongovernmental person is not PBU if</a:t>
            </a:r>
          </a:p>
          <a:p>
            <a:pPr marL="785813" lvl="3" indent="-285750"/>
            <a:r>
              <a:rPr lang="en-US" sz="1800" dirty="0">
                <a:solidFill>
                  <a:schemeClr val="accent6"/>
                </a:solidFill>
              </a:rPr>
              <a:t>Term not greater than 50 days</a:t>
            </a:r>
          </a:p>
          <a:p>
            <a:pPr marL="785813" lvl="3" indent="-285750"/>
            <a:r>
              <a:rPr lang="en-US" sz="1800" dirty="0">
                <a:solidFill>
                  <a:schemeClr val="accent6"/>
                </a:solidFill>
              </a:rPr>
              <a:t>Negotiated arm’s length arrangement with fair market value compensation</a:t>
            </a:r>
          </a:p>
          <a:p>
            <a:pPr marL="785813" lvl="3" indent="-285750"/>
            <a:r>
              <a:rPr lang="en-US" sz="1800" dirty="0">
                <a:solidFill>
                  <a:schemeClr val="accent6"/>
                </a:solidFill>
              </a:rPr>
              <a:t>The property was not financed for the principal purpose of providing that property for use by that nongovernmental person</a:t>
            </a:r>
          </a:p>
          <a:p>
            <a:pPr marL="785813" lvl="3" indent="-285750"/>
            <a:r>
              <a:rPr lang="en-US" sz="1800" dirty="0">
                <a:solidFill>
                  <a:schemeClr val="accent6"/>
                </a:solidFill>
              </a:rPr>
              <a:t>Renewal options: for this purpose, it means a provision providing either party a legally enforceable right to renew the contract</a:t>
            </a:r>
          </a:p>
          <a:p>
            <a:pPr marL="935831" lvl="4" indent="-285750"/>
            <a:r>
              <a:rPr lang="en-US" sz="1800" dirty="0"/>
              <a:t>Does not include “evergreen” provisions if either party can cancel </a:t>
            </a:r>
          </a:p>
          <a:p>
            <a:r>
              <a:rPr lang="en-US" sz="2200" b="0" dirty="0"/>
              <a:t>100 Day Short Term Use Exception</a:t>
            </a:r>
            <a:endParaRPr lang="en-US" sz="2200" b="0" dirty="0">
              <a:solidFill>
                <a:schemeClr val="accent3"/>
              </a:solidFill>
            </a:endParaRPr>
          </a:p>
          <a:p>
            <a:pPr marL="285750" indent="-285750">
              <a:buFont typeface="Arial" panose="020B0604020202020204" pitchFamily="34" charset="0"/>
              <a:buChar char="•"/>
            </a:pPr>
            <a:r>
              <a:rPr lang="en-US" sz="2000" b="0" dirty="0">
                <a:solidFill>
                  <a:schemeClr val="accent3"/>
                </a:solidFill>
              </a:rPr>
              <a:t>Only applies if facilities aren’t available for use by the public (i.e. prisons)</a:t>
            </a:r>
          </a:p>
        </p:txBody>
      </p:sp>
    </p:spTree>
    <p:extLst>
      <p:ext uri="{BB962C8B-B14F-4D97-AF65-F5344CB8AC3E}">
        <p14:creationId xmlns:p14="http://schemas.microsoft.com/office/powerpoint/2010/main" val="36561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Management Contracts 101</a:t>
            </a:r>
          </a:p>
        </p:txBody>
      </p:sp>
      <p:sp>
        <p:nvSpPr>
          <p:cNvPr id="3" name="Content Placeholder 2"/>
          <p:cNvSpPr>
            <a:spLocks noGrp="1"/>
          </p:cNvSpPr>
          <p:nvPr>
            <p:ph idx="1"/>
          </p:nvPr>
        </p:nvSpPr>
        <p:spPr>
          <a:xfrm>
            <a:off x="571500" y="1424767"/>
            <a:ext cx="8216504" cy="4702531"/>
          </a:xfrm>
        </p:spPr>
        <p:txBody>
          <a:bodyPr/>
          <a:lstStyle/>
          <a:p>
            <a:r>
              <a:rPr lang="en-US" sz="2000" b="0" dirty="0"/>
              <a:t>What is a management contract?  </a:t>
            </a:r>
          </a:p>
          <a:p>
            <a:pPr lvl="2"/>
            <a:r>
              <a:rPr lang="en-US" sz="2000" dirty="0"/>
              <a:t>A management, service, or incentive payment contract between a governmental person and a service provider under which the service provider provides services involving all, a portion of, or any function of, a facility. </a:t>
            </a:r>
          </a:p>
          <a:p>
            <a:pPr lvl="3"/>
            <a:r>
              <a:rPr lang="en-US" sz="1700" dirty="0">
                <a:solidFill>
                  <a:schemeClr val="accent6"/>
                </a:solidFill>
              </a:rPr>
              <a:t>Examples: Contract for management of dining services, incentive payment contract for physician services at a hospital.</a:t>
            </a:r>
          </a:p>
          <a:p>
            <a:pPr lvl="2"/>
            <a:r>
              <a:rPr lang="en-US" sz="2000" dirty="0"/>
              <a:t>Can result in private business use unless: </a:t>
            </a:r>
          </a:p>
          <a:p>
            <a:pPr lvl="3"/>
            <a:r>
              <a:rPr lang="en-US" sz="1700" dirty="0">
                <a:solidFill>
                  <a:schemeClr val="accent6"/>
                </a:solidFill>
              </a:rPr>
              <a:t>The Regulations specifically say it is not treated as a management contract.</a:t>
            </a:r>
          </a:p>
          <a:p>
            <a:pPr lvl="3"/>
            <a:r>
              <a:rPr lang="en-US" sz="1700" dirty="0">
                <a:solidFill>
                  <a:schemeClr val="accent6"/>
                </a:solidFill>
              </a:rPr>
              <a:t>The contract is a “qualified management contract” under Revenue Procedure 2017-13.</a:t>
            </a:r>
          </a:p>
          <a:p>
            <a:pPr lvl="3"/>
            <a:r>
              <a:rPr lang="en-US" sz="1700" dirty="0">
                <a:solidFill>
                  <a:schemeClr val="accent6"/>
                </a:solidFill>
              </a:rPr>
              <a:t>The contract under the “facts and circumstances” does not result in a net profits arrangement or otherwise constitute private business use.</a:t>
            </a:r>
          </a:p>
          <a:p>
            <a:pPr lvl="2"/>
            <a:r>
              <a:rPr lang="en-US" sz="2300" dirty="0"/>
              <a:t> </a:t>
            </a:r>
            <a:r>
              <a:rPr lang="en-US" sz="2000" dirty="0"/>
              <a:t>Net profit compensation is a problem</a:t>
            </a:r>
          </a:p>
          <a:p>
            <a:pPr lvl="1"/>
            <a:endParaRPr lang="en-US" dirty="0"/>
          </a:p>
        </p:txBody>
      </p:sp>
      <p:sp>
        <p:nvSpPr>
          <p:cNvPr id="4" name="Slide Number Placeholder 3"/>
          <p:cNvSpPr>
            <a:spLocks noGrp="1"/>
          </p:cNvSpPr>
          <p:nvPr>
            <p:ph type="sldNum" sz="quarter" idx="12"/>
          </p:nvPr>
        </p:nvSpPr>
        <p:spPr/>
        <p:txBody>
          <a:bodyPr/>
          <a:lstStyle/>
          <a:p>
            <a:fld id="{13E832A9-06FC-46C7-8616-F00A64A610D6}" type="slidenum">
              <a:rPr lang="en-US" smtClean="0"/>
              <a:t>8</a:t>
            </a:fld>
            <a:endParaRPr lang="en-US" dirty="0"/>
          </a:p>
        </p:txBody>
      </p:sp>
      <p:sp>
        <p:nvSpPr>
          <p:cNvPr id="5" name="Freeform 11">
            <a:extLst>
              <a:ext uri="{C183D7F6-B498-43B3-948B-1728B52AA6E4}">
                <adec:decorative xmlns:adec="http://schemas.microsoft.com/office/drawing/2017/decorative" val="1"/>
              </a:ext>
            </a:extLst>
          </p:cNvPr>
          <p:cNvSpPr>
            <a:spLocks noChangeAspect="1"/>
          </p:cNvSpPr>
          <p:nvPr/>
        </p:nvSpPr>
        <p:spPr>
          <a:xfrm>
            <a:off x="4938568" y="5090923"/>
            <a:ext cx="262357" cy="229234"/>
          </a:xfrm>
          <a:custGeom>
            <a:avLst/>
            <a:gdLst/>
            <a:ahLst/>
            <a:cxnLst/>
            <a:rect l="l" t="t" r="r" b="b"/>
            <a:pathLst>
              <a:path w="1520546" h="1328577">
                <a:moveTo>
                  <a:pt x="0" y="0"/>
                </a:moveTo>
                <a:lnTo>
                  <a:pt x="1520546" y="0"/>
                </a:lnTo>
                <a:lnTo>
                  <a:pt x="1520546" y="1328577"/>
                </a:lnTo>
                <a:lnTo>
                  <a:pt x="0" y="132857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9109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Research Agreements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1800" b="0" dirty="0">
                <a:solidFill>
                  <a:schemeClr val="accent3"/>
                </a:solidFill>
              </a:rPr>
              <a:t>What is a research agreement? An agreement by a nonqualified person to sponsor research performed by a qualified person.</a:t>
            </a:r>
          </a:p>
          <a:p>
            <a:pPr marL="842963" lvl="3" indent="-342900"/>
            <a:r>
              <a:rPr lang="en-US" sz="1650" dirty="0">
                <a:solidFill>
                  <a:schemeClr val="accent6"/>
                </a:solidFill>
              </a:rPr>
              <a:t>Might also be called Collaboration Agreement, Material Transfer Agreement.</a:t>
            </a:r>
          </a:p>
          <a:p>
            <a:pPr marL="285750" indent="-285750">
              <a:buFont typeface="Arial" panose="020B0604020202020204" pitchFamily="34" charset="0"/>
              <a:buChar char="•"/>
            </a:pPr>
            <a:r>
              <a:rPr lang="en-US" sz="1800" b="0" dirty="0">
                <a:solidFill>
                  <a:schemeClr val="accent3"/>
                </a:solidFill>
              </a:rPr>
              <a:t>Why would this be private use? Basically, the IRS does not want private entities using the University to do their product testing for them or to be the primary beneficiaries of University research.</a:t>
            </a:r>
          </a:p>
          <a:p>
            <a:pPr marL="285750" indent="-285750">
              <a:buFont typeface="Arial" panose="020B0604020202020204" pitchFamily="34" charset="0"/>
              <a:buChar char="•"/>
            </a:pPr>
            <a:r>
              <a:rPr lang="en-US" sz="1800" b="0" dirty="0">
                <a:solidFill>
                  <a:schemeClr val="accent3"/>
                </a:solidFill>
              </a:rPr>
              <a:t>Sponsored “applied research” is generally private business use. For example, product testing supporting the trade or business of a specific nongovernmental person is applied research</a:t>
            </a:r>
            <a:r>
              <a:rPr lang="en-US" sz="2000" b="0" dirty="0">
                <a:solidFill>
                  <a:schemeClr val="accent3"/>
                </a:solidFill>
              </a:rPr>
              <a:t>.</a:t>
            </a:r>
          </a:p>
          <a:p>
            <a:pPr marL="285750" indent="-285750">
              <a:buFont typeface="Arial" panose="020B0604020202020204" pitchFamily="34" charset="0"/>
              <a:buChar char="•"/>
            </a:pPr>
            <a:r>
              <a:rPr lang="en-US" sz="1800" b="0" dirty="0">
                <a:solidFill>
                  <a:schemeClr val="accent3"/>
                </a:solidFill>
              </a:rPr>
              <a:t>Sponsored basic research may or may not be private business use. “Basic research” means any original investigation for the advancement of scientific knowledge not having a specific commercial objective. </a:t>
            </a:r>
            <a:endParaRPr lang="en-US" sz="2000" b="0" dirty="0">
              <a:solidFill>
                <a:schemeClr val="accent3"/>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9</a:t>
            </a:fld>
            <a:endParaRPr lang="en-US" dirty="0"/>
          </a:p>
        </p:txBody>
      </p:sp>
    </p:spTree>
    <p:extLst>
      <p:ext uri="{BB962C8B-B14F-4D97-AF65-F5344CB8AC3E}">
        <p14:creationId xmlns:p14="http://schemas.microsoft.com/office/powerpoint/2010/main" val="28765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cifica Law Group 4-3 2017">
  <a:themeElements>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fontScheme name="Pacifica Law 2017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600" smtClean="0">
            <a:solidFill>
              <a:schemeClr val="tx2"/>
            </a:solidFill>
          </a:defRPr>
        </a:defPPr>
      </a:lstStyle>
    </a:txDef>
  </a:objectDefaults>
  <a:extraClrSchemeLst/>
  <a:extLst>
    <a:ext uri="{05A4C25C-085E-4340-85A3-A5531E510DB2}">
      <thm15:themeFamily xmlns:thm15="http://schemas.microsoft.com/office/thememl/2012/main" name="Pacifica Law Group 4-3 2017" id="{5D41D4ED-E67A-4188-9508-62FC0F9B79A0}" vid="{EC2206EC-4A54-4D85-AE17-9FE923CD6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9cbde4-65be-46fa-b450-73a5f66fd14e">
      <Terms xmlns="http://schemas.microsoft.com/office/infopath/2007/PartnerControls"/>
    </lcf76f155ced4ddcb4097134ff3c332f>
    <TaxCatchAll xmlns="1d5b3db5-d07c-460b-b875-ff5b6ab434e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08029719A8E14D805D87FE9D5DD0A9" ma:contentTypeVersion="15" ma:contentTypeDescription="Create a new document." ma:contentTypeScope="" ma:versionID="f306059fd50b61138863d30efd1119a3">
  <xsd:schema xmlns:xsd="http://www.w3.org/2001/XMLSchema" xmlns:xs="http://www.w3.org/2001/XMLSchema" xmlns:p="http://schemas.microsoft.com/office/2006/metadata/properties" xmlns:ns2="1d5b3db5-d07c-460b-b875-ff5b6ab434e8" xmlns:ns3="719cbde4-65be-46fa-b450-73a5f66fd14e" targetNamespace="http://schemas.microsoft.com/office/2006/metadata/properties" ma:root="true" ma:fieldsID="66ac2b0dfd8a64077a553897038db80c" ns2:_="" ns3:_="">
    <xsd:import namespace="1d5b3db5-d07c-460b-b875-ff5b6ab434e8"/>
    <xsd:import namespace="719cbde4-65be-46fa-b450-73a5f66fd1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b3db5-d07c-460b-b875-ff5b6ab434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ca592a8-9422-48ed-b826-5bcefd527270}" ma:internalName="TaxCatchAll" ma:showField="CatchAllData" ma:web="1d5b3db5-d07c-460b-b875-ff5b6ab434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9cbde4-65be-46fa-b450-73a5f66fd1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DAEB60-C33C-4271-ADF8-1FB3C15D7228}">
  <ds:schemaRefs>
    <ds:schemaRef ds:uri="http://schemas.microsoft.com/office/2006/metadata/properties"/>
    <ds:schemaRef ds:uri="http://schemas.microsoft.com/office/infopath/2007/PartnerControls"/>
    <ds:schemaRef ds:uri="719cbde4-65be-46fa-b450-73a5f66fd14e"/>
    <ds:schemaRef ds:uri="1d5b3db5-d07c-460b-b875-ff5b6ab434e8"/>
  </ds:schemaRefs>
</ds:datastoreItem>
</file>

<file path=customXml/itemProps2.xml><?xml version="1.0" encoding="utf-8"?>
<ds:datastoreItem xmlns:ds="http://schemas.openxmlformats.org/officeDocument/2006/customXml" ds:itemID="{04D2A93C-72F9-4AC6-83B8-781ABDBE8AAD}">
  <ds:schemaRefs>
    <ds:schemaRef ds:uri="http://schemas.microsoft.com/sharepoint/v3/contenttype/forms"/>
  </ds:schemaRefs>
</ds:datastoreItem>
</file>

<file path=customXml/itemProps3.xml><?xml version="1.0" encoding="utf-8"?>
<ds:datastoreItem xmlns:ds="http://schemas.openxmlformats.org/officeDocument/2006/customXml" ds:itemID="{AA584124-32DB-4613-869C-6AF0E41128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5b3db5-d07c-460b-b875-ff5b6ab434e8"/>
    <ds:schemaRef ds:uri="719cbde4-65be-46fa-b450-73a5f66fd1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426f8eb-43e7-4c1b-b7a5-a0a324bdadda}" enabled="1" method="Privileged" siteId="{f6b6dd5b-f02f-441a-99a0-162ac5060bd2}" contentBits="0" removed="0"/>
</clbl:labelList>
</file>

<file path=docProps/app.xml><?xml version="1.0" encoding="utf-8"?>
<Properties xmlns="http://schemas.openxmlformats.org/officeDocument/2006/extended-properties" xmlns:vt="http://schemas.openxmlformats.org/officeDocument/2006/docPropsVTypes">
  <Template>Pacifica Law Group 4-3 2017</Template>
  <TotalTime>3400</TotalTime>
  <Words>2412</Words>
  <Application>Microsoft Office PowerPoint</Application>
  <PresentationFormat>On-screen Show (4:3)</PresentationFormat>
  <Paragraphs>302</Paragraphs>
  <Slides>31</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Pacifica Law Group 4-3 2017</vt:lpstr>
      <vt:lpstr>University of Washington  Private Business Use Training</vt:lpstr>
      <vt:lpstr>Agenda</vt:lpstr>
      <vt:lpstr>Private Business Use:  Overview</vt:lpstr>
      <vt:lpstr>Basic Rule (Governmental)</vt:lpstr>
      <vt:lpstr>Private Business Users</vt:lpstr>
      <vt:lpstr>Types of Private Use</vt:lpstr>
      <vt:lpstr>Short Term Use Exceptions</vt:lpstr>
      <vt:lpstr>Management Contracts 101</vt:lpstr>
      <vt:lpstr>Research Agreements</vt:lpstr>
      <vt:lpstr>Qualified Research Agreements</vt:lpstr>
      <vt:lpstr>Qualified Research Agreements</vt:lpstr>
      <vt:lpstr>Basic Measurements</vt:lpstr>
      <vt:lpstr>PBU Calculation Example</vt:lpstr>
      <vt:lpstr>Remedial Action, VCAP, Audits</vt:lpstr>
      <vt:lpstr>Post Issuance Tax Compliance:  UW Resources and Process</vt:lpstr>
      <vt:lpstr>Private Business Use - Resources</vt:lpstr>
      <vt:lpstr>Tax-Exempt Financed Facilities</vt:lpstr>
      <vt:lpstr>PBU Tracking Annual Process</vt:lpstr>
      <vt:lpstr>Annual Building Survey (1/4)</vt:lpstr>
      <vt:lpstr>Annual Building Survey (2/4)</vt:lpstr>
      <vt:lpstr>Annual Building Survey (3/4)</vt:lpstr>
      <vt:lpstr>Annual Building Survey (4/4)</vt:lpstr>
      <vt:lpstr>Research Contracts - IP Flag</vt:lpstr>
      <vt:lpstr>Research PBU Summary</vt:lpstr>
      <vt:lpstr>PBU Summary by Bond Issue</vt:lpstr>
      <vt:lpstr>PBU Summary all Bond Issues </vt:lpstr>
      <vt:lpstr>Accomplishments &amp; Goals</vt:lpstr>
      <vt:lpstr>InVision Replacement - FM Systems</vt:lpstr>
      <vt:lpstr>Discussion</vt:lpstr>
      <vt:lpstr>Next Steps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Sharp</dc:creator>
  <cp:lastModifiedBy>Daniela Choto</cp:lastModifiedBy>
  <cp:revision>258</cp:revision>
  <cp:lastPrinted>2017-10-09T01:32:07Z</cp:lastPrinted>
  <dcterms:created xsi:type="dcterms:W3CDTF">2017-04-16T22:48:48Z</dcterms:created>
  <dcterms:modified xsi:type="dcterms:W3CDTF">2026-06-09T22:36:50Z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0x010100CE08029719A8E14D805D87FE9D5DD0A9</vt:lpwstr>
  </property>
  <property fmtid="{D5CDD505-2E9C-101B-9397-08002B2CF9AE}" pid="3" name="MediaServiceImageTags">
    <vt:lpwstr/>
  </property>
</Properties>
</file>