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460" r:id="rId4"/>
    <p:sldMasterId id="2147484533" r:id="rId5"/>
    <p:sldMasterId id="2147484891" r:id="rId6"/>
    <p:sldMasterId id="2147484951" r:id="rId7"/>
    <p:sldMasterId id="2147484956" r:id="rId8"/>
    <p:sldMasterId id="2147484967" r:id="rId9"/>
    <p:sldMasterId id="2147484989" r:id="rId10"/>
    <p:sldMasterId id="2147485016" r:id="rId11"/>
    <p:sldMasterId id="2147483650" r:id="rId12"/>
    <p:sldMasterId id="2147483652" r:id="rId13"/>
    <p:sldMasterId id="2147485036" r:id="rId14"/>
    <p:sldMasterId id="2147485042" r:id="rId15"/>
    <p:sldMasterId id="2147485075" r:id="rId16"/>
  </p:sldMasterIdLst>
  <p:notesMasterIdLst>
    <p:notesMasterId r:id="rId29"/>
  </p:notesMasterIdLst>
  <p:handoutMasterIdLst>
    <p:handoutMasterId r:id="rId30"/>
  </p:handoutMasterIdLst>
  <p:sldIdLst>
    <p:sldId id="6050" r:id="rId17"/>
    <p:sldId id="4909" r:id="rId18"/>
    <p:sldId id="2147376138" r:id="rId19"/>
    <p:sldId id="2147376026" r:id="rId20"/>
    <p:sldId id="5462" r:id="rId21"/>
    <p:sldId id="2147376142" r:id="rId22"/>
    <p:sldId id="2147376139" r:id="rId23"/>
    <p:sldId id="2147376143" r:id="rId24"/>
    <p:sldId id="2147376144" r:id="rId25"/>
    <p:sldId id="2147376145" r:id="rId26"/>
    <p:sldId id="2147376010" r:id="rId27"/>
    <p:sldId id="2147376011" r:id="rId28"/>
  </p:sldIdLst>
  <p:sldSz cx="13004800" cy="7315200"/>
  <p:notesSz cx="9388475" cy="7102475"/>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BF7FD-5784-43D2-9F78-9EAEC33213F6}">
          <p14:sldIdLst>
            <p14:sldId id="6050"/>
            <p14:sldId id="4909"/>
            <p14:sldId id="2147376138"/>
            <p14:sldId id="2147376026"/>
            <p14:sldId id="5462"/>
            <p14:sldId id="2147376142"/>
            <p14:sldId id="2147376139"/>
            <p14:sldId id="2147376143"/>
            <p14:sldId id="2147376144"/>
            <p14:sldId id="2147376145"/>
          </p14:sldIdLst>
        </p14:section>
        <p14:section name="Appendix" id="{F4D773BC-F2EE-4A3E-909D-8AB9E6E1CB80}">
          <p14:sldIdLst>
            <p14:sldId id="2147376010"/>
            <p14:sldId id="2147376011"/>
          </p14:sldIdLst>
        </p14:section>
      </p14:sectionLst>
    </p:ex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41"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E53"/>
    <a:srgbClr val="000000"/>
    <a:srgbClr val="D9D9D9"/>
    <a:srgbClr val="E3C88D"/>
    <a:srgbClr val="31006F"/>
    <a:srgbClr val="E8D2A0"/>
    <a:srgbClr val="00B050"/>
    <a:srgbClr val="C5EDD8"/>
    <a:srgbClr val="F1E7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9FD8A-8154-4EC5-AAFB-7759BE055C37}" v="4196" dt="2024-01-09T16:43:44.064"/>
    <p1510:client id="{9384A404-12DF-40F5-A104-1A14515F641C}" v="74" vWet="329" dt="2024-01-09T16:43:45.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796" autoAdjust="0"/>
  </p:normalViewPr>
  <p:slideViewPr>
    <p:cSldViewPr snapToGrid="0">
      <p:cViewPr varScale="1">
        <p:scale>
          <a:sx n="63" d="100"/>
          <a:sy n="63" d="100"/>
        </p:scale>
        <p:origin x="684" y="32"/>
      </p:cViewPr>
      <p:guideLst>
        <p:guide orient="horz" pos="2544"/>
        <p:guide/>
        <p:guide orient="horz" pos="4566"/>
        <p:guide pos="616"/>
        <p:guide pos="7792"/>
        <p:guide pos="3377"/>
        <p:guide orient="horz" pos="3528"/>
        <p:guide pos="5789"/>
      </p:guideLst>
    </p:cSldViewPr>
  </p:slideViewPr>
  <p:outlineViewPr>
    <p:cViewPr>
      <p:scale>
        <a:sx n="33" d="100"/>
        <a:sy n="33" d="100"/>
      </p:scale>
      <p:origin x="0" y="-3701"/>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2240" y="3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80615-7E91-402B-A89C-EA88814A8D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13972FA-2561-4AC5-8EBD-C7179DA38680}">
      <dgm:prSet phldrT="[Text]"/>
      <dgm:spPr/>
      <dgm:t>
        <a:bodyPr/>
        <a:lstStyle/>
        <a:p>
          <a:r>
            <a:rPr lang="en-US" dirty="0"/>
            <a:t>Single Ledger Account</a:t>
          </a:r>
        </a:p>
      </dgm:t>
    </dgm:pt>
    <dgm:pt modelId="{0347A52E-1E2D-4A91-AC28-7D8B773BAF93}" type="parTrans" cxnId="{C943582E-6A8B-442F-8927-32AD640FC927}">
      <dgm:prSet/>
      <dgm:spPr/>
      <dgm:t>
        <a:bodyPr/>
        <a:lstStyle/>
        <a:p>
          <a:endParaRPr lang="en-US"/>
        </a:p>
      </dgm:t>
    </dgm:pt>
    <dgm:pt modelId="{C34BD60D-B927-4AE4-98B6-E373DBF57B6D}" type="sibTrans" cxnId="{C943582E-6A8B-442F-8927-32AD640FC927}">
      <dgm:prSet/>
      <dgm:spPr/>
      <dgm:t>
        <a:bodyPr/>
        <a:lstStyle/>
        <a:p>
          <a:endParaRPr lang="en-US"/>
        </a:p>
      </dgm:t>
    </dgm:pt>
    <dgm:pt modelId="{D7583692-2ACB-400B-985F-A4AEF6433445}">
      <dgm:prSet phldrT="[Text]"/>
      <dgm:spPr/>
      <dgm:t>
        <a:bodyPr/>
        <a:lstStyle/>
        <a:p>
          <a:r>
            <a:rPr lang="en-US" dirty="0"/>
            <a:t>Having accounting hit a single ledger account for Debit and Credit</a:t>
          </a:r>
        </a:p>
      </dgm:t>
    </dgm:pt>
    <dgm:pt modelId="{0BF9BF80-0D07-480D-A29A-026FBECB0AA2}" type="parTrans" cxnId="{8A5123C7-A14C-4F41-B7F0-53E3FBC297FF}">
      <dgm:prSet/>
      <dgm:spPr/>
      <dgm:t>
        <a:bodyPr/>
        <a:lstStyle/>
        <a:p>
          <a:endParaRPr lang="en-US"/>
        </a:p>
      </dgm:t>
    </dgm:pt>
    <dgm:pt modelId="{2A6E0ECB-63D1-44E9-9354-4EC5E2D2F5E7}" type="sibTrans" cxnId="{8A5123C7-A14C-4F41-B7F0-53E3FBC297FF}">
      <dgm:prSet/>
      <dgm:spPr/>
      <dgm:t>
        <a:bodyPr/>
        <a:lstStyle/>
        <a:p>
          <a:endParaRPr lang="en-US"/>
        </a:p>
      </dgm:t>
    </dgm:pt>
    <dgm:pt modelId="{7F21C33B-BAFB-42DC-ABA1-DB8E821F1101}">
      <dgm:prSet phldrT="[Text]"/>
      <dgm:spPr/>
      <dgm:t>
        <a:bodyPr/>
        <a:lstStyle/>
        <a:p>
          <a:r>
            <a:rPr lang="en-US" b="1" dirty="0"/>
            <a:t>Example</a:t>
          </a:r>
          <a:r>
            <a:rPr lang="en-US" dirty="0"/>
            <a:t>: Use of a single ledger account UW Medicine Shared Services Allocation</a:t>
          </a:r>
        </a:p>
      </dgm:t>
    </dgm:pt>
    <dgm:pt modelId="{A9C3D05E-FFF0-40A3-BD52-A40798101F39}" type="parTrans" cxnId="{C63DA701-D592-46A8-8102-F819FA9A9113}">
      <dgm:prSet/>
      <dgm:spPr/>
      <dgm:t>
        <a:bodyPr/>
        <a:lstStyle/>
        <a:p>
          <a:endParaRPr lang="en-US"/>
        </a:p>
      </dgm:t>
    </dgm:pt>
    <dgm:pt modelId="{40C12D1A-D4CE-4224-9E49-FA7E2A6F4FCB}" type="sibTrans" cxnId="{C63DA701-D592-46A8-8102-F819FA9A9113}">
      <dgm:prSet/>
      <dgm:spPr/>
      <dgm:t>
        <a:bodyPr/>
        <a:lstStyle/>
        <a:p>
          <a:endParaRPr lang="en-US"/>
        </a:p>
      </dgm:t>
    </dgm:pt>
    <dgm:pt modelId="{6D66A86E-D918-4464-A58A-43F663E0D845}">
      <dgm:prSet phldrT="[Text]"/>
      <dgm:spPr/>
      <dgm:t>
        <a:bodyPr/>
        <a:lstStyle/>
        <a:p>
          <a:r>
            <a:rPr lang="en-US" dirty="0"/>
            <a:t>Ledger Account Summary</a:t>
          </a:r>
        </a:p>
      </dgm:t>
    </dgm:pt>
    <dgm:pt modelId="{590F04C5-15AD-4CC9-B7CB-7CBCF2FF77E7}" type="parTrans" cxnId="{C8E922B9-2C01-45B3-B0DA-BABEE099EFB0}">
      <dgm:prSet/>
      <dgm:spPr/>
      <dgm:t>
        <a:bodyPr/>
        <a:lstStyle/>
        <a:p>
          <a:endParaRPr lang="en-US"/>
        </a:p>
      </dgm:t>
    </dgm:pt>
    <dgm:pt modelId="{73EA8B4A-0A27-4C47-B421-8E493F5F399C}" type="sibTrans" cxnId="{C8E922B9-2C01-45B3-B0DA-BABEE099EFB0}">
      <dgm:prSet/>
      <dgm:spPr/>
      <dgm:t>
        <a:bodyPr/>
        <a:lstStyle/>
        <a:p>
          <a:endParaRPr lang="en-US"/>
        </a:p>
      </dgm:t>
    </dgm:pt>
    <dgm:pt modelId="{79E0B904-D99C-4D84-BA83-BD2417753FB0}">
      <dgm:prSet phldrT="[Text]"/>
      <dgm:spPr/>
      <dgm:t>
        <a:bodyPr/>
        <a:lstStyle/>
        <a:p>
          <a:r>
            <a:rPr lang="en-US" dirty="0"/>
            <a:t>Using a Ledger Account Summary (hierarchy for Ledger Accounts) to group offsetting Debits/Credits in the same reporting line</a:t>
          </a:r>
        </a:p>
      </dgm:t>
    </dgm:pt>
    <dgm:pt modelId="{6BF63A9C-B93E-4269-B155-E3DEF3EBF9EB}" type="parTrans" cxnId="{4812647B-43C8-4717-AA64-B59759601515}">
      <dgm:prSet/>
      <dgm:spPr/>
      <dgm:t>
        <a:bodyPr/>
        <a:lstStyle/>
        <a:p>
          <a:endParaRPr lang="en-US"/>
        </a:p>
      </dgm:t>
    </dgm:pt>
    <dgm:pt modelId="{DB9A44EA-6398-48C6-8425-578CB2EE58F1}" type="sibTrans" cxnId="{4812647B-43C8-4717-AA64-B59759601515}">
      <dgm:prSet/>
      <dgm:spPr/>
      <dgm:t>
        <a:bodyPr/>
        <a:lstStyle/>
        <a:p>
          <a:endParaRPr lang="en-US"/>
        </a:p>
      </dgm:t>
    </dgm:pt>
    <dgm:pt modelId="{F6AF7C89-950F-4B4F-98F4-690FF2B5EC45}">
      <dgm:prSet phldrT="[Text]"/>
      <dgm:spPr/>
      <dgm:t>
        <a:bodyPr/>
        <a:lstStyle/>
        <a:p>
          <a:r>
            <a:rPr lang="en-US" b="1" dirty="0"/>
            <a:t>Example</a:t>
          </a:r>
          <a:r>
            <a:rPr lang="en-US" b="0" dirty="0"/>
            <a:t>: Use of a two ledgers for funding transfers, within LAS Other Revenue</a:t>
          </a:r>
          <a:endParaRPr lang="en-US" b="1" dirty="0"/>
        </a:p>
      </dgm:t>
    </dgm:pt>
    <dgm:pt modelId="{659BF89D-A82E-4B65-9B40-83410A3109B0}" type="parTrans" cxnId="{3C4DC103-737F-414F-AA1D-0520508B93C7}">
      <dgm:prSet/>
      <dgm:spPr/>
      <dgm:t>
        <a:bodyPr/>
        <a:lstStyle/>
        <a:p>
          <a:endParaRPr lang="en-US"/>
        </a:p>
      </dgm:t>
    </dgm:pt>
    <dgm:pt modelId="{2E5E604D-179A-4230-93FB-974349E460D4}" type="sibTrans" cxnId="{3C4DC103-737F-414F-AA1D-0520508B93C7}">
      <dgm:prSet/>
      <dgm:spPr/>
      <dgm:t>
        <a:bodyPr/>
        <a:lstStyle/>
        <a:p>
          <a:endParaRPr lang="en-US"/>
        </a:p>
      </dgm:t>
    </dgm:pt>
    <dgm:pt modelId="{38F814D7-9E2A-4798-B4F0-DCAF3834E126}">
      <dgm:prSet phldrT="[Text]"/>
      <dgm:spPr/>
      <dgm:t>
        <a:bodyPr/>
        <a:lstStyle/>
        <a:p>
          <a:pPr>
            <a:buNone/>
          </a:pPr>
          <a:r>
            <a:rPr lang="en-US" b="1" dirty="0"/>
            <a:t>Ledger Account summary:</a:t>
          </a:r>
        </a:p>
      </dgm:t>
    </dgm:pt>
    <dgm:pt modelId="{0695E7BB-7E74-435E-8BCD-64285F440773}" type="parTrans" cxnId="{5BA06528-6246-425E-B193-2C582B7C3040}">
      <dgm:prSet/>
      <dgm:spPr/>
      <dgm:t>
        <a:bodyPr/>
        <a:lstStyle/>
        <a:p>
          <a:endParaRPr lang="en-US"/>
        </a:p>
      </dgm:t>
    </dgm:pt>
    <dgm:pt modelId="{4C4563C6-6F86-4ED5-8671-F38F8F824737}" type="sibTrans" cxnId="{5BA06528-6246-425E-B193-2C582B7C3040}">
      <dgm:prSet/>
      <dgm:spPr/>
      <dgm:t>
        <a:bodyPr/>
        <a:lstStyle/>
        <a:p>
          <a:endParaRPr lang="en-US"/>
        </a:p>
      </dgm:t>
    </dgm:pt>
    <dgm:pt modelId="{2B20AED1-6298-418D-8F49-79AB109950DE}">
      <dgm:prSet phldrT="[Text]"/>
      <dgm:spPr/>
      <dgm:t>
        <a:bodyPr/>
        <a:lstStyle/>
        <a:p>
          <a:pPr>
            <a:buNone/>
          </a:pPr>
          <a:endParaRPr lang="en-US" b="1" dirty="0"/>
        </a:p>
      </dgm:t>
    </dgm:pt>
    <dgm:pt modelId="{FDA8399D-E7BD-415A-A43D-17CB6BA0A7F6}" type="parTrans" cxnId="{1FC07132-01CE-4D6D-8BFA-6C6D86CF5D51}">
      <dgm:prSet/>
      <dgm:spPr/>
      <dgm:t>
        <a:bodyPr/>
        <a:lstStyle/>
        <a:p>
          <a:endParaRPr lang="en-US"/>
        </a:p>
      </dgm:t>
    </dgm:pt>
    <dgm:pt modelId="{EBD88EF5-C046-45C5-A94F-64256D61D042}" type="sibTrans" cxnId="{1FC07132-01CE-4D6D-8BFA-6C6D86CF5D51}">
      <dgm:prSet/>
      <dgm:spPr/>
      <dgm:t>
        <a:bodyPr/>
        <a:lstStyle/>
        <a:p>
          <a:endParaRPr lang="en-US"/>
        </a:p>
      </dgm:t>
    </dgm:pt>
    <dgm:pt modelId="{3D59210F-28DF-4F1B-AE70-FC0AEC351FAF}">
      <dgm:prSet phldrT="[Text]"/>
      <dgm:spPr/>
      <dgm:t>
        <a:bodyPr/>
        <a:lstStyle/>
        <a:p>
          <a:pPr>
            <a:buNone/>
          </a:pPr>
          <a:r>
            <a:rPr lang="en-US" b="0" i="0" dirty="0"/>
            <a:t>Dr. 47110: Funding Transfers Out</a:t>
          </a:r>
        </a:p>
      </dgm:t>
    </dgm:pt>
    <dgm:pt modelId="{006E787B-833C-4453-AAD7-1AA7CD40CD5D}" type="parTrans" cxnId="{D9152823-0033-4C53-8641-DE8C996169CB}">
      <dgm:prSet/>
      <dgm:spPr/>
      <dgm:t>
        <a:bodyPr/>
        <a:lstStyle/>
        <a:p>
          <a:endParaRPr lang="en-US"/>
        </a:p>
      </dgm:t>
    </dgm:pt>
    <dgm:pt modelId="{62653C3D-7F6C-4BC3-A13B-99AF18DCD650}" type="sibTrans" cxnId="{D9152823-0033-4C53-8641-DE8C996169CB}">
      <dgm:prSet/>
      <dgm:spPr/>
      <dgm:t>
        <a:bodyPr/>
        <a:lstStyle/>
        <a:p>
          <a:endParaRPr lang="en-US"/>
        </a:p>
      </dgm:t>
    </dgm:pt>
    <dgm:pt modelId="{3F33320F-027D-4E11-AE61-B9ACEB9C1362}">
      <dgm:prSet phldrT="[Text]"/>
      <dgm:spPr/>
      <dgm:t>
        <a:bodyPr/>
        <a:lstStyle/>
        <a:p>
          <a:pPr>
            <a:buNone/>
          </a:pPr>
          <a:r>
            <a:rPr lang="en-US" b="0" i="0" dirty="0"/>
            <a:t>Cr. 47100 Funding Transfers In</a:t>
          </a:r>
        </a:p>
      </dgm:t>
    </dgm:pt>
    <dgm:pt modelId="{249D7201-43DE-45B1-A380-BEAB1D227CE2}" type="parTrans" cxnId="{C7846DDC-6D26-4128-8B2E-95482A83663D}">
      <dgm:prSet/>
      <dgm:spPr/>
      <dgm:t>
        <a:bodyPr/>
        <a:lstStyle/>
        <a:p>
          <a:endParaRPr lang="en-US"/>
        </a:p>
      </dgm:t>
    </dgm:pt>
    <dgm:pt modelId="{D31DA854-2BCC-4854-9AA1-9A597DE3EF97}" type="sibTrans" cxnId="{C7846DDC-6D26-4128-8B2E-95482A83663D}">
      <dgm:prSet/>
      <dgm:spPr/>
      <dgm:t>
        <a:bodyPr/>
        <a:lstStyle/>
        <a:p>
          <a:endParaRPr lang="en-US"/>
        </a:p>
      </dgm:t>
    </dgm:pt>
    <dgm:pt modelId="{F637BA65-F77C-4970-BCD3-22C11AB5955E}">
      <dgm:prSet phldrT="[Text]"/>
      <dgm:spPr/>
      <dgm:t>
        <a:bodyPr/>
        <a:lstStyle/>
        <a:p>
          <a:pPr>
            <a:buNone/>
          </a:pPr>
          <a:r>
            <a:rPr lang="en-US" b="0" i="1" dirty="0"/>
            <a:t>Common approach where intra-company eliminations are necessary</a:t>
          </a:r>
        </a:p>
      </dgm:t>
    </dgm:pt>
    <dgm:pt modelId="{90C96F59-97C4-4D41-9669-6CB81DC80FEF}" type="parTrans" cxnId="{8EE0467C-5C3B-4C9B-B229-A0D55528A4F4}">
      <dgm:prSet/>
      <dgm:spPr/>
      <dgm:t>
        <a:bodyPr/>
        <a:lstStyle/>
        <a:p>
          <a:endParaRPr lang="en-US"/>
        </a:p>
      </dgm:t>
    </dgm:pt>
    <dgm:pt modelId="{89AB4CEE-37B7-45F9-B201-F3E20B18B9AD}" type="sibTrans" cxnId="{8EE0467C-5C3B-4C9B-B229-A0D55528A4F4}">
      <dgm:prSet/>
      <dgm:spPr/>
      <dgm:t>
        <a:bodyPr/>
        <a:lstStyle/>
        <a:p>
          <a:endParaRPr lang="en-US"/>
        </a:p>
      </dgm:t>
    </dgm:pt>
    <dgm:pt modelId="{7E2CB33B-E247-4D22-9727-01B23774065F}">
      <dgm:prSet phldrT="[Text]"/>
      <dgm:spPr/>
      <dgm:t>
        <a:bodyPr/>
        <a:lstStyle/>
        <a:p>
          <a:pPr>
            <a:buNone/>
          </a:pPr>
          <a:endParaRPr lang="en-US" b="1" i="0" dirty="0"/>
        </a:p>
      </dgm:t>
    </dgm:pt>
    <dgm:pt modelId="{898EC364-57FA-40F4-B01F-7E745786DFB8}" type="parTrans" cxnId="{BAE38E0B-3E12-4FEC-B7BA-BAC434C6538F}">
      <dgm:prSet/>
      <dgm:spPr/>
      <dgm:t>
        <a:bodyPr/>
        <a:lstStyle/>
        <a:p>
          <a:endParaRPr lang="en-US"/>
        </a:p>
      </dgm:t>
    </dgm:pt>
    <dgm:pt modelId="{563C9ADE-A780-4050-A10D-44E50C729306}" type="sibTrans" cxnId="{BAE38E0B-3E12-4FEC-B7BA-BAC434C6538F}">
      <dgm:prSet/>
      <dgm:spPr/>
      <dgm:t>
        <a:bodyPr/>
        <a:lstStyle/>
        <a:p>
          <a:endParaRPr lang="en-US"/>
        </a:p>
      </dgm:t>
    </dgm:pt>
    <dgm:pt modelId="{B185E3D6-F59D-4C26-8957-A477F92AC177}">
      <dgm:prSet phldrT="[Text]"/>
      <dgm:spPr/>
      <dgm:t>
        <a:bodyPr/>
        <a:lstStyle/>
        <a:p>
          <a:pPr>
            <a:buNone/>
          </a:pPr>
          <a:r>
            <a:rPr lang="en-US" dirty="0"/>
            <a:t>Dr. 65000: Shared Services Allocation</a:t>
          </a:r>
          <a:br>
            <a:rPr lang="en-US" dirty="0"/>
          </a:br>
          <a:r>
            <a:rPr lang="en-US" dirty="0"/>
            <a:t>	Cr 65000 Shared Services Allocation</a:t>
          </a:r>
        </a:p>
      </dgm:t>
    </dgm:pt>
    <dgm:pt modelId="{E2160945-935E-4D80-B994-8FD4AAB6860D}" type="parTrans" cxnId="{3E9426DB-5530-4DA7-BA03-DB11729B1777}">
      <dgm:prSet/>
      <dgm:spPr/>
      <dgm:t>
        <a:bodyPr/>
        <a:lstStyle/>
        <a:p>
          <a:endParaRPr lang="en-US"/>
        </a:p>
      </dgm:t>
    </dgm:pt>
    <dgm:pt modelId="{9BFE6E82-3CB4-4465-9961-17317C88672C}" type="sibTrans" cxnId="{3E9426DB-5530-4DA7-BA03-DB11729B1777}">
      <dgm:prSet/>
      <dgm:spPr/>
      <dgm:t>
        <a:bodyPr/>
        <a:lstStyle/>
        <a:p>
          <a:endParaRPr lang="en-US"/>
        </a:p>
      </dgm:t>
    </dgm:pt>
    <dgm:pt modelId="{B83DD887-EA3B-424A-A215-8DD6D091BDA4}">
      <dgm:prSet phldrT="[Text]"/>
      <dgm:spPr/>
      <dgm:t>
        <a:bodyPr/>
        <a:lstStyle/>
        <a:p>
          <a:endParaRPr lang="en-US" dirty="0"/>
        </a:p>
      </dgm:t>
    </dgm:pt>
    <dgm:pt modelId="{5A131D3E-0A04-495E-867C-EDECF968A635}" type="parTrans" cxnId="{C55A8FAB-80A4-4AF0-991A-2B7FEFFEF8E3}">
      <dgm:prSet/>
      <dgm:spPr/>
      <dgm:t>
        <a:bodyPr/>
        <a:lstStyle/>
        <a:p>
          <a:endParaRPr lang="en-US"/>
        </a:p>
      </dgm:t>
    </dgm:pt>
    <dgm:pt modelId="{0A6AF57F-8E35-4815-894C-AED3B06E59A9}" type="sibTrans" cxnId="{C55A8FAB-80A4-4AF0-991A-2B7FEFFEF8E3}">
      <dgm:prSet/>
      <dgm:spPr/>
      <dgm:t>
        <a:bodyPr/>
        <a:lstStyle/>
        <a:p>
          <a:endParaRPr lang="en-US"/>
        </a:p>
      </dgm:t>
    </dgm:pt>
    <dgm:pt modelId="{0313A429-08D7-4FD8-8BEE-B3F651BCD26B}" type="pres">
      <dgm:prSet presAssocID="{14F80615-7E91-402B-A89C-EA88814A8DEA}" presName="Name0" presStyleCnt="0">
        <dgm:presLayoutVars>
          <dgm:dir/>
          <dgm:animLvl val="lvl"/>
          <dgm:resizeHandles val="exact"/>
        </dgm:presLayoutVars>
      </dgm:prSet>
      <dgm:spPr/>
    </dgm:pt>
    <dgm:pt modelId="{B3F93EB7-1D3E-4EA2-AE21-D73C4399008B}" type="pres">
      <dgm:prSet presAssocID="{E13972FA-2561-4AC5-8EBD-C7179DA38680}" presName="composite" presStyleCnt="0"/>
      <dgm:spPr/>
    </dgm:pt>
    <dgm:pt modelId="{F17949A2-DAFE-4EFF-83E5-34BE707D05FD}" type="pres">
      <dgm:prSet presAssocID="{E13972FA-2561-4AC5-8EBD-C7179DA38680}" presName="parTx" presStyleLbl="alignNode1" presStyleIdx="0" presStyleCnt="2">
        <dgm:presLayoutVars>
          <dgm:chMax val="0"/>
          <dgm:chPref val="0"/>
          <dgm:bulletEnabled val="1"/>
        </dgm:presLayoutVars>
      </dgm:prSet>
      <dgm:spPr/>
    </dgm:pt>
    <dgm:pt modelId="{FCEA6529-620D-476C-96E6-6B0BE95FC1B9}" type="pres">
      <dgm:prSet presAssocID="{E13972FA-2561-4AC5-8EBD-C7179DA38680}" presName="desTx" presStyleLbl="alignAccFollowNode1" presStyleIdx="0" presStyleCnt="2">
        <dgm:presLayoutVars>
          <dgm:bulletEnabled val="1"/>
        </dgm:presLayoutVars>
      </dgm:prSet>
      <dgm:spPr/>
    </dgm:pt>
    <dgm:pt modelId="{BCFD78DB-E4BA-449E-A650-0BE1F81A4C85}" type="pres">
      <dgm:prSet presAssocID="{C34BD60D-B927-4AE4-98B6-E373DBF57B6D}" presName="space" presStyleCnt="0"/>
      <dgm:spPr/>
    </dgm:pt>
    <dgm:pt modelId="{65A5F2B0-87F1-4607-A6EC-129B8EF34082}" type="pres">
      <dgm:prSet presAssocID="{6D66A86E-D918-4464-A58A-43F663E0D845}" presName="composite" presStyleCnt="0"/>
      <dgm:spPr/>
    </dgm:pt>
    <dgm:pt modelId="{C7800540-7D58-43D5-B4E9-0717C0B7C862}" type="pres">
      <dgm:prSet presAssocID="{6D66A86E-D918-4464-A58A-43F663E0D845}" presName="parTx" presStyleLbl="alignNode1" presStyleIdx="1" presStyleCnt="2">
        <dgm:presLayoutVars>
          <dgm:chMax val="0"/>
          <dgm:chPref val="0"/>
          <dgm:bulletEnabled val="1"/>
        </dgm:presLayoutVars>
      </dgm:prSet>
      <dgm:spPr/>
    </dgm:pt>
    <dgm:pt modelId="{77BC7616-4B06-41F7-8F8E-CCE787B0B5EA}" type="pres">
      <dgm:prSet presAssocID="{6D66A86E-D918-4464-A58A-43F663E0D845}" presName="desTx" presStyleLbl="alignAccFollowNode1" presStyleIdx="1" presStyleCnt="2">
        <dgm:presLayoutVars>
          <dgm:bulletEnabled val="1"/>
        </dgm:presLayoutVars>
      </dgm:prSet>
      <dgm:spPr/>
    </dgm:pt>
  </dgm:ptLst>
  <dgm:cxnLst>
    <dgm:cxn modelId="{C63DA701-D592-46A8-8102-F819FA9A9113}" srcId="{E13972FA-2561-4AC5-8EBD-C7179DA38680}" destId="{7F21C33B-BAFB-42DC-ABA1-DB8E821F1101}" srcOrd="1" destOrd="0" parTransId="{A9C3D05E-FFF0-40A3-BD52-A40798101F39}" sibTransId="{40C12D1A-D4CE-4224-9E49-FA7E2A6F4FCB}"/>
    <dgm:cxn modelId="{3C4DC103-737F-414F-AA1D-0520508B93C7}" srcId="{6D66A86E-D918-4464-A58A-43F663E0D845}" destId="{F6AF7C89-950F-4B4F-98F4-690FF2B5EC45}" srcOrd="1" destOrd="0" parTransId="{659BF89D-A82E-4B65-9B40-83410A3109B0}" sibTransId="{2E5E604D-179A-4230-93FB-974349E460D4}"/>
    <dgm:cxn modelId="{79A06D05-00E1-4A1C-B9E6-CB25FA59962F}" type="presOf" srcId="{2B20AED1-6298-418D-8F49-79AB109950DE}" destId="{77BC7616-4B06-41F7-8F8E-CCE787B0B5EA}" srcOrd="0" destOrd="2" presId="urn:microsoft.com/office/officeart/2005/8/layout/hList1"/>
    <dgm:cxn modelId="{8E5A4B07-8E28-4FC2-A892-D11702326582}" type="presOf" srcId="{3D59210F-28DF-4F1B-AE70-FC0AEC351FAF}" destId="{77BC7616-4B06-41F7-8F8E-CCE787B0B5EA}" srcOrd="0" destOrd="4" presId="urn:microsoft.com/office/officeart/2005/8/layout/hList1"/>
    <dgm:cxn modelId="{D677EF0A-C945-4379-AD3A-AE0DAE76DA7E}" type="presOf" srcId="{F6AF7C89-950F-4B4F-98F4-690FF2B5EC45}" destId="{77BC7616-4B06-41F7-8F8E-CCE787B0B5EA}" srcOrd="0" destOrd="1" presId="urn:microsoft.com/office/officeart/2005/8/layout/hList1"/>
    <dgm:cxn modelId="{BAE38E0B-3E12-4FEC-B7BA-BAC434C6538F}" srcId="{3D59210F-28DF-4F1B-AE70-FC0AEC351FAF}" destId="{7E2CB33B-E247-4D22-9727-01B23774065F}" srcOrd="1" destOrd="0" parTransId="{898EC364-57FA-40F4-B01F-7E745786DFB8}" sibTransId="{563C9ADE-A780-4050-A10D-44E50C729306}"/>
    <dgm:cxn modelId="{77325721-EA08-49DC-9378-4CB70513425F}" type="presOf" srcId="{B83DD887-EA3B-424A-A215-8DD6D091BDA4}" destId="{FCEA6529-620D-476C-96E6-6B0BE95FC1B9}" srcOrd="0" destOrd="2" presId="urn:microsoft.com/office/officeart/2005/8/layout/hList1"/>
    <dgm:cxn modelId="{D9152823-0033-4C53-8641-DE8C996169CB}" srcId="{6D66A86E-D918-4464-A58A-43F663E0D845}" destId="{3D59210F-28DF-4F1B-AE70-FC0AEC351FAF}" srcOrd="4" destOrd="0" parTransId="{006E787B-833C-4453-AAD7-1AA7CD40CD5D}" sibTransId="{62653C3D-7F6C-4BC3-A13B-99AF18DCD650}"/>
    <dgm:cxn modelId="{5BA06528-6246-425E-B193-2C582B7C3040}" srcId="{6D66A86E-D918-4464-A58A-43F663E0D845}" destId="{38F814D7-9E2A-4798-B4F0-DCAF3834E126}" srcOrd="3" destOrd="0" parTransId="{0695E7BB-7E74-435E-8BCD-64285F440773}" sibTransId="{4C4563C6-6F86-4ED5-8671-F38F8F824737}"/>
    <dgm:cxn modelId="{C943582E-6A8B-442F-8927-32AD640FC927}" srcId="{14F80615-7E91-402B-A89C-EA88814A8DEA}" destId="{E13972FA-2561-4AC5-8EBD-C7179DA38680}" srcOrd="0" destOrd="0" parTransId="{0347A52E-1E2D-4A91-AC28-7D8B773BAF93}" sibTransId="{C34BD60D-B927-4AE4-98B6-E373DBF57B6D}"/>
    <dgm:cxn modelId="{1FC07132-01CE-4D6D-8BFA-6C6D86CF5D51}" srcId="{6D66A86E-D918-4464-A58A-43F663E0D845}" destId="{2B20AED1-6298-418D-8F49-79AB109950DE}" srcOrd="2" destOrd="0" parTransId="{FDA8399D-E7BD-415A-A43D-17CB6BA0A7F6}" sibTransId="{EBD88EF5-C046-45C5-A94F-64256D61D042}"/>
    <dgm:cxn modelId="{0BAEC245-FFA1-4658-BC48-6ED74BF6739E}" type="presOf" srcId="{79E0B904-D99C-4D84-BA83-BD2417753FB0}" destId="{77BC7616-4B06-41F7-8F8E-CCE787B0B5EA}" srcOrd="0" destOrd="0" presId="urn:microsoft.com/office/officeart/2005/8/layout/hList1"/>
    <dgm:cxn modelId="{4812647B-43C8-4717-AA64-B59759601515}" srcId="{6D66A86E-D918-4464-A58A-43F663E0D845}" destId="{79E0B904-D99C-4D84-BA83-BD2417753FB0}" srcOrd="0" destOrd="0" parTransId="{6BF63A9C-B93E-4269-B155-E3DEF3EBF9EB}" sibTransId="{DB9A44EA-6398-48C6-8425-578CB2EE58F1}"/>
    <dgm:cxn modelId="{59892C7C-78DF-4FD2-842B-5A8FBD70909D}" type="presOf" srcId="{B185E3D6-F59D-4C26-8957-A477F92AC177}" destId="{FCEA6529-620D-476C-96E6-6B0BE95FC1B9}" srcOrd="0" destOrd="3" presId="urn:microsoft.com/office/officeart/2005/8/layout/hList1"/>
    <dgm:cxn modelId="{8EE0467C-5C3B-4C9B-B229-A0D55528A4F4}" srcId="{3D59210F-28DF-4F1B-AE70-FC0AEC351FAF}" destId="{F637BA65-F77C-4970-BCD3-22C11AB5955E}" srcOrd="2" destOrd="0" parTransId="{90C96F59-97C4-4D41-9669-6CB81DC80FEF}" sibTransId="{89AB4CEE-37B7-45F9-B201-F3E20B18B9AD}"/>
    <dgm:cxn modelId="{5CAB2985-F898-4AF4-A6CF-75278B00D120}" type="presOf" srcId="{6D66A86E-D918-4464-A58A-43F663E0D845}" destId="{C7800540-7D58-43D5-B4E9-0717C0B7C862}" srcOrd="0" destOrd="0" presId="urn:microsoft.com/office/officeart/2005/8/layout/hList1"/>
    <dgm:cxn modelId="{424A7B94-B09E-4E09-83CC-FDD94A442F9A}" type="presOf" srcId="{14F80615-7E91-402B-A89C-EA88814A8DEA}" destId="{0313A429-08D7-4FD8-8BEE-B3F651BCD26B}" srcOrd="0" destOrd="0" presId="urn:microsoft.com/office/officeart/2005/8/layout/hList1"/>
    <dgm:cxn modelId="{0C72FA94-1AB2-4E34-A72D-C71DB01A4950}" type="presOf" srcId="{7F21C33B-BAFB-42DC-ABA1-DB8E821F1101}" destId="{FCEA6529-620D-476C-96E6-6B0BE95FC1B9}" srcOrd="0" destOrd="1" presId="urn:microsoft.com/office/officeart/2005/8/layout/hList1"/>
    <dgm:cxn modelId="{6DE2C295-5975-4931-83B3-11A02256D983}" type="presOf" srcId="{D7583692-2ACB-400B-985F-A4AEF6433445}" destId="{FCEA6529-620D-476C-96E6-6B0BE95FC1B9}" srcOrd="0" destOrd="0" presId="urn:microsoft.com/office/officeart/2005/8/layout/hList1"/>
    <dgm:cxn modelId="{DF12D2A0-99CF-4558-9515-764578C9B99F}" type="presOf" srcId="{3F33320F-027D-4E11-AE61-B9ACEB9C1362}" destId="{77BC7616-4B06-41F7-8F8E-CCE787B0B5EA}" srcOrd="0" destOrd="5" presId="urn:microsoft.com/office/officeart/2005/8/layout/hList1"/>
    <dgm:cxn modelId="{C55A8FAB-80A4-4AF0-991A-2B7FEFFEF8E3}" srcId="{E13972FA-2561-4AC5-8EBD-C7179DA38680}" destId="{B83DD887-EA3B-424A-A215-8DD6D091BDA4}" srcOrd="2" destOrd="0" parTransId="{5A131D3E-0A04-495E-867C-EDECF968A635}" sibTransId="{0A6AF57F-8E35-4815-894C-AED3B06E59A9}"/>
    <dgm:cxn modelId="{E5CBEBAB-BE85-4686-865C-647E05E89F3E}" type="presOf" srcId="{E13972FA-2561-4AC5-8EBD-C7179DA38680}" destId="{F17949A2-DAFE-4EFF-83E5-34BE707D05FD}" srcOrd="0" destOrd="0" presId="urn:microsoft.com/office/officeart/2005/8/layout/hList1"/>
    <dgm:cxn modelId="{C8E922B9-2C01-45B3-B0DA-BABEE099EFB0}" srcId="{14F80615-7E91-402B-A89C-EA88814A8DEA}" destId="{6D66A86E-D918-4464-A58A-43F663E0D845}" srcOrd="1" destOrd="0" parTransId="{590F04C5-15AD-4CC9-B7CB-7CBCF2FF77E7}" sibTransId="{73EA8B4A-0A27-4C47-B421-8E493F5F399C}"/>
    <dgm:cxn modelId="{3F1359BA-AA55-4A88-BFA0-CAC321ABC828}" type="presOf" srcId="{38F814D7-9E2A-4798-B4F0-DCAF3834E126}" destId="{77BC7616-4B06-41F7-8F8E-CCE787B0B5EA}" srcOrd="0" destOrd="3" presId="urn:microsoft.com/office/officeart/2005/8/layout/hList1"/>
    <dgm:cxn modelId="{145C6CC2-4CC9-43B4-8D2B-5EF06BAD44B3}" type="presOf" srcId="{F637BA65-F77C-4970-BCD3-22C11AB5955E}" destId="{77BC7616-4B06-41F7-8F8E-CCE787B0B5EA}" srcOrd="0" destOrd="7" presId="urn:microsoft.com/office/officeart/2005/8/layout/hList1"/>
    <dgm:cxn modelId="{8A5123C7-A14C-4F41-B7F0-53E3FBC297FF}" srcId="{E13972FA-2561-4AC5-8EBD-C7179DA38680}" destId="{D7583692-2ACB-400B-985F-A4AEF6433445}" srcOrd="0" destOrd="0" parTransId="{0BF9BF80-0D07-480D-A29A-026FBECB0AA2}" sibTransId="{2A6E0ECB-63D1-44E9-9354-4EC5E2D2F5E7}"/>
    <dgm:cxn modelId="{3E9426DB-5530-4DA7-BA03-DB11729B1777}" srcId="{E13972FA-2561-4AC5-8EBD-C7179DA38680}" destId="{B185E3D6-F59D-4C26-8957-A477F92AC177}" srcOrd="3" destOrd="0" parTransId="{E2160945-935E-4D80-B994-8FD4AAB6860D}" sibTransId="{9BFE6E82-3CB4-4465-9961-17317C88672C}"/>
    <dgm:cxn modelId="{C7846DDC-6D26-4128-8B2E-95482A83663D}" srcId="{3D59210F-28DF-4F1B-AE70-FC0AEC351FAF}" destId="{3F33320F-027D-4E11-AE61-B9ACEB9C1362}" srcOrd="0" destOrd="0" parTransId="{249D7201-43DE-45B1-A380-BEAB1D227CE2}" sibTransId="{D31DA854-2BCC-4854-9AA1-9A597DE3EF97}"/>
    <dgm:cxn modelId="{4DD453E5-AF99-4AE4-BB67-0F05FA460CD1}" type="presOf" srcId="{7E2CB33B-E247-4D22-9727-01B23774065F}" destId="{77BC7616-4B06-41F7-8F8E-CCE787B0B5EA}" srcOrd="0" destOrd="6" presId="urn:microsoft.com/office/officeart/2005/8/layout/hList1"/>
    <dgm:cxn modelId="{AA61C6DF-7EE8-4AC7-9F1A-17191EB525D7}" type="presParOf" srcId="{0313A429-08D7-4FD8-8BEE-B3F651BCD26B}" destId="{B3F93EB7-1D3E-4EA2-AE21-D73C4399008B}" srcOrd="0" destOrd="0" presId="urn:microsoft.com/office/officeart/2005/8/layout/hList1"/>
    <dgm:cxn modelId="{68E442F8-BB67-4F1D-84B0-C89C0DAE3885}" type="presParOf" srcId="{B3F93EB7-1D3E-4EA2-AE21-D73C4399008B}" destId="{F17949A2-DAFE-4EFF-83E5-34BE707D05FD}" srcOrd="0" destOrd="0" presId="urn:microsoft.com/office/officeart/2005/8/layout/hList1"/>
    <dgm:cxn modelId="{14E7275A-C206-4EA4-9796-F79F5351053B}" type="presParOf" srcId="{B3F93EB7-1D3E-4EA2-AE21-D73C4399008B}" destId="{FCEA6529-620D-476C-96E6-6B0BE95FC1B9}" srcOrd="1" destOrd="0" presId="urn:microsoft.com/office/officeart/2005/8/layout/hList1"/>
    <dgm:cxn modelId="{D094C9B2-88F1-4445-8046-037670CF5059}" type="presParOf" srcId="{0313A429-08D7-4FD8-8BEE-B3F651BCD26B}" destId="{BCFD78DB-E4BA-449E-A650-0BE1F81A4C85}" srcOrd="1" destOrd="0" presId="urn:microsoft.com/office/officeart/2005/8/layout/hList1"/>
    <dgm:cxn modelId="{AE3D9F4F-119E-4EB5-AE13-A75AC1F9C923}" type="presParOf" srcId="{0313A429-08D7-4FD8-8BEE-B3F651BCD26B}" destId="{65A5F2B0-87F1-4607-A6EC-129B8EF34082}" srcOrd="2" destOrd="0" presId="urn:microsoft.com/office/officeart/2005/8/layout/hList1"/>
    <dgm:cxn modelId="{9F780D59-962F-4E45-9412-06DD9282C770}" type="presParOf" srcId="{65A5F2B0-87F1-4607-A6EC-129B8EF34082}" destId="{C7800540-7D58-43D5-B4E9-0717C0B7C862}" srcOrd="0" destOrd="0" presId="urn:microsoft.com/office/officeart/2005/8/layout/hList1"/>
    <dgm:cxn modelId="{6BAEF7E8-834E-435C-ACA0-CDD00633626B}" type="presParOf" srcId="{65A5F2B0-87F1-4607-A6EC-129B8EF34082}" destId="{77BC7616-4B06-41F7-8F8E-CCE787B0B5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949A2-DAFE-4EFF-83E5-34BE707D05FD}">
      <dsp:nvSpPr>
        <dsp:cNvPr id="0" name=""/>
        <dsp:cNvSpPr/>
      </dsp:nvSpPr>
      <dsp:spPr>
        <a:xfrm>
          <a:off x="56" y="31398"/>
          <a:ext cx="543111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Single Ledger Account</a:t>
          </a:r>
        </a:p>
      </dsp:txBody>
      <dsp:txXfrm>
        <a:off x="56" y="31398"/>
        <a:ext cx="5431114" cy="518400"/>
      </dsp:txXfrm>
    </dsp:sp>
    <dsp:sp modelId="{FCEA6529-620D-476C-96E6-6B0BE95FC1B9}">
      <dsp:nvSpPr>
        <dsp:cNvPr id="0" name=""/>
        <dsp:cNvSpPr/>
      </dsp:nvSpPr>
      <dsp:spPr>
        <a:xfrm>
          <a:off x="56" y="549798"/>
          <a:ext cx="5431114" cy="35853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Having accounting hit a single ledger account for Debit and Credit</a:t>
          </a:r>
        </a:p>
        <a:p>
          <a:pPr marL="171450" lvl="1" indent="-171450" algn="l" defTabSz="800100">
            <a:lnSpc>
              <a:spcPct val="90000"/>
            </a:lnSpc>
            <a:spcBef>
              <a:spcPct val="0"/>
            </a:spcBef>
            <a:spcAft>
              <a:spcPct val="15000"/>
            </a:spcAft>
            <a:buChar char="•"/>
          </a:pPr>
          <a:r>
            <a:rPr lang="en-US" sz="1800" b="1" kern="1200" dirty="0"/>
            <a:t>Example</a:t>
          </a:r>
          <a:r>
            <a:rPr lang="en-US" sz="1800" kern="1200" dirty="0"/>
            <a:t>: Use of a single ledger account UW Medicine Shared Services Allocation</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None/>
          </a:pPr>
          <a:r>
            <a:rPr lang="en-US" sz="1800" kern="1200" dirty="0"/>
            <a:t>Dr. 65000: Shared Services Allocation</a:t>
          </a:r>
          <a:br>
            <a:rPr lang="en-US" sz="1800" kern="1200" dirty="0"/>
          </a:br>
          <a:r>
            <a:rPr lang="en-US" sz="1800" kern="1200" dirty="0"/>
            <a:t>	Cr 65000 Shared Services Allocation</a:t>
          </a:r>
        </a:p>
      </dsp:txBody>
      <dsp:txXfrm>
        <a:off x="56" y="549798"/>
        <a:ext cx="5431114" cy="3585313"/>
      </dsp:txXfrm>
    </dsp:sp>
    <dsp:sp modelId="{C7800540-7D58-43D5-B4E9-0717C0B7C862}">
      <dsp:nvSpPr>
        <dsp:cNvPr id="0" name=""/>
        <dsp:cNvSpPr/>
      </dsp:nvSpPr>
      <dsp:spPr>
        <a:xfrm>
          <a:off x="6191527" y="31398"/>
          <a:ext cx="543111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Ledger Account Summary</a:t>
          </a:r>
        </a:p>
      </dsp:txBody>
      <dsp:txXfrm>
        <a:off x="6191527" y="31398"/>
        <a:ext cx="5431114" cy="518400"/>
      </dsp:txXfrm>
    </dsp:sp>
    <dsp:sp modelId="{77BC7616-4B06-41F7-8F8E-CCE787B0B5EA}">
      <dsp:nvSpPr>
        <dsp:cNvPr id="0" name=""/>
        <dsp:cNvSpPr/>
      </dsp:nvSpPr>
      <dsp:spPr>
        <a:xfrm>
          <a:off x="6191527" y="549798"/>
          <a:ext cx="5431114" cy="35853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Using a Ledger Account Summary (hierarchy for Ledger Accounts) to group offsetting Debits/Credits in the same reporting line</a:t>
          </a:r>
        </a:p>
        <a:p>
          <a:pPr marL="171450" lvl="1" indent="-171450" algn="l" defTabSz="800100">
            <a:lnSpc>
              <a:spcPct val="90000"/>
            </a:lnSpc>
            <a:spcBef>
              <a:spcPct val="0"/>
            </a:spcBef>
            <a:spcAft>
              <a:spcPct val="15000"/>
            </a:spcAft>
            <a:buChar char="•"/>
          </a:pPr>
          <a:r>
            <a:rPr lang="en-US" sz="1800" b="1" kern="1200" dirty="0"/>
            <a:t>Example</a:t>
          </a:r>
          <a:r>
            <a:rPr lang="en-US" sz="1800" b="0" kern="1200" dirty="0"/>
            <a:t>: Use of a two ledgers for funding transfers, within LAS Other Revenue</a:t>
          </a:r>
          <a:endParaRPr lang="en-US" sz="1800" b="1" kern="1200" dirty="0"/>
        </a:p>
        <a:p>
          <a:pPr marL="171450" lvl="1" indent="-171450" algn="l" defTabSz="800100">
            <a:lnSpc>
              <a:spcPct val="90000"/>
            </a:lnSpc>
            <a:spcBef>
              <a:spcPct val="0"/>
            </a:spcBef>
            <a:spcAft>
              <a:spcPct val="15000"/>
            </a:spcAft>
            <a:buNone/>
          </a:pPr>
          <a:endParaRPr lang="en-US" sz="1800" b="1" kern="1200" dirty="0"/>
        </a:p>
        <a:p>
          <a:pPr marL="171450" lvl="1" indent="-171450" algn="l" defTabSz="800100">
            <a:lnSpc>
              <a:spcPct val="90000"/>
            </a:lnSpc>
            <a:spcBef>
              <a:spcPct val="0"/>
            </a:spcBef>
            <a:spcAft>
              <a:spcPct val="15000"/>
            </a:spcAft>
            <a:buNone/>
          </a:pPr>
          <a:r>
            <a:rPr lang="en-US" sz="1800" b="1" kern="1200" dirty="0"/>
            <a:t>Ledger Account summary:</a:t>
          </a:r>
        </a:p>
        <a:p>
          <a:pPr marL="171450" lvl="1" indent="-171450" algn="l" defTabSz="800100">
            <a:lnSpc>
              <a:spcPct val="90000"/>
            </a:lnSpc>
            <a:spcBef>
              <a:spcPct val="0"/>
            </a:spcBef>
            <a:spcAft>
              <a:spcPct val="15000"/>
            </a:spcAft>
            <a:buNone/>
          </a:pPr>
          <a:r>
            <a:rPr lang="en-US" sz="1800" b="0" i="0" kern="1200" dirty="0"/>
            <a:t>Dr. 47110: Funding Transfers Out</a:t>
          </a:r>
        </a:p>
        <a:p>
          <a:pPr marL="342900" lvl="2" indent="-171450" algn="l" defTabSz="800100">
            <a:lnSpc>
              <a:spcPct val="90000"/>
            </a:lnSpc>
            <a:spcBef>
              <a:spcPct val="0"/>
            </a:spcBef>
            <a:spcAft>
              <a:spcPct val="15000"/>
            </a:spcAft>
            <a:buNone/>
          </a:pPr>
          <a:r>
            <a:rPr lang="en-US" sz="1800" b="0" i="0" kern="1200" dirty="0"/>
            <a:t>Cr. 47100 Funding Transfers In</a:t>
          </a:r>
        </a:p>
        <a:p>
          <a:pPr marL="342900" lvl="2" indent="-171450" algn="l" defTabSz="800100">
            <a:lnSpc>
              <a:spcPct val="90000"/>
            </a:lnSpc>
            <a:spcBef>
              <a:spcPct val="0"/>
            </a:spcBef>
            <a:spcAft>
              <a:spcPct val="15000"/>
            </a:spcAft>
            <a:buNone/>
          </a:pPr>
          <a:endParaRPr lang="en-US" sz="1800" b="1" i="0" kern="1200" dirty="0"/>
        </a:p>
        <a:p>
          <a:pPr marL="342900" lvl="2" indent="-171450" algn="l" defTabSz="800100">
            <a:lnSpc>
              <a:spcPct val="90000"/>
            </a:lnSpc>
            <a:spcBef>
              <a:spcPct val="0"/>
            </a:spcBef>
            <a:spcAft>
              <a:spcPct val="15000"/>
            </a:spcAft>
            <a:buNone/>
          </a:pPr>
          <a:r>
            <a:rPr lang="en-US" sz="1800" b="0" i="1" kern="1200" dirty="0"/>
            <a:t>Common approach where intra-company eliminations are necessary</a:t>
          </a:r>
        </a:p>
      </dsp:txBody>
      <dsp:txXfrm>
        <a:off x="6191527" y="549798"/>
        <a:ext cx="5431114" cy="35853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dirty="0"/>
          </a:p>
        </p:txBody>
      </p:sp>
      <p:sp>
        <p:nvSpPr>
          <p:cNvPr id="3" name="Date Placeholder 2"/>
          <p:cNvSpPr>
            <a:spLocks noGrp="1"/>
          </p:cNvSpPr>
          <p:nvPr>
            <p:ph type="dt" sz="quarter" idx="1"/>
          </p:nvPr>
        </p:nvSpPr>
        <p:spPr>
          <a:xfrm>
            <a:off x="5317972" y="4"/>
            <a:ext cx="4068340" cy="355124"/>
          </a:xfrm>
          <a:prstGeom prst="rect">
            <a:avLst/>
          </a:prstGeom>
        </p:spPr>
        <p:txBody>
          <a:bodyPr vert="horz" lIns="93406" tIns="46702" rIns="93406" bIns="46702" rtlCol="0"/>
          <a:lstStyle>
            <a:lvl1pPr algn="r">
              <a:defRPr sz="1200"/>
            </a:lvl1pPr>
          </a:lstStyle>
          <a:p>
            <a:fld id="{685F0F4D-3143-F54F-90D7-A2ABC584E48E}" type="datetimeFigureOut">
              <a:rPr lang="en-US" smtClean="0"/>
              <a:t>1/8/2024</a:t>
            </a:fld>
            <a:endParaRPr lang="en-US" dirty="0"/>
          </a:p>
        </p:txBody>
      </p:sp>
      <p:sp>
        <p:nvSpPr>
          <p:cNvPr id="4" name="Footer Placeholder 3"/>
          <p:cNvSpPr>
            <a:spLocks noGrp="1"/>
          </p:cNvSpPr>
          <p:nvPr>
            <p:ph type="ftr" sz="quarter" idx="2"/>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72" y="6746119"/>
            <a:ext cx="4068340" cy="355124"/>
          </a:xfrm>
          <a:prstGeom prst="rect">
            <a:avLst/>
          </a:prstGeom>
        </p:spPr>
        <p:txBody>
          <a:bodyPr vert="horz" lIns="93406" tIns="46702" rIns="93406" bIns="46702" rtlCol="0" anchor="b"/>
          <a:lstStyle>
            <a:lvl1pPr algn="r">
              <a:defRPr sz="1200"/>
            </a:lvl1pPr>
          </a:lstStyle>
          <a:p>
            <a:fld id="{7F49EE16-A310-AE4D-9E91-6A244C3B01D6}" type="slidenum">
              <a:rPr lang="en-US" smtClean="0"/>
              <a:t>‹#›</a:t>
            </a:fld>
            <a:endParaRPr lang="en-US" dirty="0"/>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dirty="0"/>
          </a:p>
        </p:txBody>
      </p:sp>
      <p:sp>
        <p:nvSpPr>
          <p:cNvPr id="3" name="Date Placeholder 2"/>
          <p:cNvSpPr>
            <a:spLocks noGrp="1"/>
          </p:cNvSpPr>
          <p:nvPr>
            <p:ph type="dt" idx="1"/>
          </p:nvPr>
        </p:nvSpPr>
        <p:spPr>
          <a:xfrm>
            <a:off x="5317972" y="4"/>
            <a:ext cx="4068340" cy="355124"/>
          </a:xfrm>
          <a:prstGeom prst="rect">
            <a:avLst/>
          </a:prstGeom>
        </p:spPr>
        <p:txBody>
          <a:bodyPr vert="horz" lIns="93406" tIns="46702" rIns="93406" bIns="46702" rtlCol="0"/>
          <a:lstStyle>
            <a:lvl1pPr algn="r">
              <a:defRPr sz="1200"/>
            </a:lvl1pPr>
          </a:lstStyle>
          <a:p>
            <a:fld id="{F133C62B-1BF1-F54A-8DA9-002D51A9B8EA}" type="datetimeFigureOut">
              <a:rPr lang="en-US" smtClean="0"/>
              <a:t>1/8/2024</a:t>
            </a:fld>
            <a:endParaRPr lang="en-US" dirty="0"/>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93406" tIns="46702" rIns="93406" bIns="46702" rtlCol="0" anchor="ctr"/>
          <a:lstStyle/>
          <a:p>
            <a:endParaRPr lang="en-US" dirty="0"/>
          </a:p>
        </p:txBody>
      </p:sp>
      <p:sp>
        <p:nvSpPr>
          <p:cNvPr id="5" name="Notes Placeholder 4"/>
          <p:cNvSpPr>
            <a:spLocks noGrp="1"/>
          </p:cNvSpPr>
          <p:nvPr>
            <p:ph type="body" sz="quarter" idx="3"/>
          </p:nvPr>
        </p:nvSpPr>
        <p:spPr>
          <a:xfrm>
            <a:off x="938849" y="3373677"/>
            <a:ext cx="7510780" cy="3196114"/>
          </a:xfrm>
          <a:prstGeom prst="rect">
            <a:avLst/>
          </a:prstGeom>
        </p:spPr>
        <p:txBody>
          <a:bodyPr vert="horz" lIns="93406" tIns="46702" rIns="93406" bIns="46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72" y="6746119"/>
            <a:ext cx="4068340" cy="355124"/>
          </a:xfrm>
          <a:prstGeom prst="rect">
            <a:avLst/>
          </a:prstGeom>
        </p:spPr>
        <p:txBody>
          <a:bodyPr vert="horz" lIns="93406" tIns="46702" rIns="93406" bIns="46702" rtlCol="0" anchor="b"/>
          <a:lstStyle>
            <a:lvl1pPr algn="r">
              <a:defRPr sz="1200"/>
            </a:lvl1pPr>
          </a:lstStyle>
          <a:p>
            <a:fld id="{21F0486C-94EE-7249-8AC8-76A196C667CD}" type="slidenum">
              <a:rPr lang="en-US" smtClean="0"/>
              <a:t>‹#›</a:t>
            </a:fld>
            <a:endParaRPr lang="en-US" dirty="0"/>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0</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2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7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Salary over the cap – Nicole worked with WD but design is weak and needs optimization/enhancement, in meantime, core issue is expenses billed to sponsors that are not allowable. UWFT-103582 https://jira.cac.washington.edu/browse/UWFT-103582</a:t>
            </a:r>
          </a:p>
        </p:txBody>
      </p:sp>
      <p:sp>
        <p:nvSpPr>
          <p:cNvPr id="4" name="Slide Number Placeholder 3"/>
          <p:cNvSpPr>
            <a:spLocks noGrp="1"/>
          </p:cNvSpPr>
          <p:nvPr>
            <p:ph type="sldNum" sz="quarter" idx="5"/>
          </p:nvPr>
        </p:nvSpPr>
        <p:spPr/>
        <p:txBody>
          <a:bodyPr/>
          <a:lstStyle/>
          <a:p>
            <a:fld id="{21F0486C-94EE-7249-8AC8-76A196C667CD}" type="slidenum">
              <a:rPr lang="en-US" smtClean="0"/>
              <a:t>3</a:t>
            </a:fld>
            <a:endParaRPr lang="en-US" dirty="0"/>
          </a:p>
        </p:txBody>
      </p:sp>
    </p:spTree>
    <p:extLst>
      <p:ext uri="{BB962C8B-B14F-4D97-AF65-F5344CB8AC3E}">
        <p14:creationId xmlns:p14="http://schemas.microsoft.com/office/powerpoint/2010/main" val="243738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A078BD8-4E2D-452C-8C7A-D118A76AE7DF}" type="slidenum">
              <a:rPr lang="en-US" smtClean="0"/>
              <a:t>4</a:t>
            </a:fld>
            <a:endParaRPr lang="en-US"/>
          </a:p>
        </p:txBody>
      </p:sp>
    </p:spTree>
    <p:extLst>
      <p:ext uri="{BB962C8B-B14F-4D97-AF65-F5344CB8AC3E}">
        <p14:creationId xmlns:p14="http://schemas.microsoft.com/office/powerpoint/2010/main" val="174911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Salary over the cap – Nicole worked with WD but design is weak and needs optimization/enhancement, in meantime, core issue is expenses billed to sponsors that are not allowable. UWFT-103582 https://jira.cac.washington.edu/browse/UWFT-103582</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15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67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14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2579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654755" y="1083063"/>
            <a:ext cx="1569822" cy="137049"/>
          </a:xfrm>
          <a:prstGeom prst="rect">
            <a:avLst/>
          </a:prstGeom>
        </p:spPr>
      </p:pic>
      <p:sp>
        <p:nvSpPr>
          <p:cNvPr id="8" name="Text Placeholder 9"/>
          <p:cNvSpPr>
            <a:spLocks noGrp="1"/>
          </p:cNvSpPr>
          <p:nvPr>
            <p:ph type="body" sz="quarter" idx="11" hasCustomPrompt="1"/>
          </p:nvPr>
        </p:nvSpPr>
        <p:spPr>
          <a:xfrm>
            <a:off x="637047" y="1323623"/>
            <a:ext cx="11658117" cy="5048729"/>
          </a:xfrm>
          <a:prstGeom prst="rect">
            <a:avLst/>
          </a:prstGeom>
        </p:spPr>
        <p:txBody>
          <a:bodyPr anchor="ct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0" name="Picture 9" descr="A close up of a logo&#10;&#10;Description automatically generated">
            <a:extLst>
              <a:ext uri="{FF2B5EF4-FFF2-40B4-BE49-F238E27FC236}">
                <a16:creationId xmlns:a16="http://schemas.microsoft.com/office/drawing/2014/main" id="{12290F2C-BE27-4FCA-A660-C90CC0BA8F0C}"/>
              </a:ext>
            </a:extLst>
          </p:cNvPr>
          <p:cNvPicPr>
            <a:picLocks noChangeAspect="1"/>
          </p:cNvPicPr>
          <p:nvPr userDrawn="1"/>
        </p:nvPicPr>
        <p:blipFill>
          <a:blip r:embed="rId3"/>
          <a:stretch>
            <a:fillRect/>
          </a:stretch>
        </p:blipFill>
        <p:spPr>
          <a:xfrm>
            <a:off x="10005004" y="6720870"/>
            <a:ext cx="2335316" cy="303658"/>
          </a:xfrm>
          <a:prstGeom prst="rect">
            <a:avLst/>
          </a:prstGeom>
        </p:spPr>
      </p:pic>
    </p:spTree>
    <p:extLst>
      <p:ext uri="{BB962C8B-B14F-4D97-AF65-F5344CB8AC3E}">
        <p14:creationId xmlns:p14="http://schemas.microsoft.com/office/powerpoint/2010/main" val="2166658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6919954"/>
            <a:ext cx="3449308" cy="174266"/>
          </a:xfrm>
          <a:prstGeom prst="rect">
            <a:avLst/>
          </a:prstGeom>
        </p:spPr>
      </p:pic>
      <p:pic>
        <p:nvPicPr>
          <p:cNvPr id="8" name="Picture 7"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844" y="6919954"/>
            <a:ext cx="3449308" cy="174266"/>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9750" y="6919954"/>
            <a:ext cx="3449308" cy="174266"/>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stretch>
            <a:fillRect/>
          </a:stretch>
        </p:blipFill>
        <p:spPr>
          <a:xfrm>
            <a:off x="807938" y="6540241"/>
            <a:ext cx="3436477" cy="30362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575357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917323"/>
            <a:ext cx="9989035"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649643"/>
            <a:ext cx="3612444" cy="24506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1893082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8370"/>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9"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3374710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5843"/>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7"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811044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6" name="Chart Placeholder 11"/>
          <p:cNvSpPr>
            <a:spLocks noGrp="1"/>
          </p:cNvSpPr>
          <p:nvPr>
            <p:ph type="chart" sz="quarter" idx="12" hasCustomPrompt="1"/>
          </p:nvPr>
        </p:nvSpPr>
        <p:spPr>
          <a:xfrm>
            <a:off x="637046" y="2453301"/>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5120687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78378250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877298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3"/>
            <a:ext cx="2335316" cy="303657"/>
          </a:xfrm>
          <a:prstGeom prst="rect">
            <a:avLst/>
          </a:prstGeom>
        </p:spPr>
      </p:pic>
    </p:spTree>
    <p:extLst>
      <p:ext uri="{BB962C8B-B14F-4D97-AF65-F5344CB8AC3E}">
        <p14:creationId xmlns:p14="http://schemas.microsoft.com/office/powerpoint/2010/main" val="34423327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4131946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1"/>
            <a:ext cx="2335316" cy="303657"/>
          </a:xfrm>
          <a:prstGeom prst="rect">
            <a:avLst/>
          </a:prstGeom>
        </p:spPr>
      </p:pic>
    </p:spTree>
    <p:extLst>
      <p:ext uri="{BB962C8B-B14F-4D97-AF65-F5344CB8AC3E}">
        <p14:creationId xmlns:p14="http://schemas.microsoft.com/office/powerpoint/2010/main" val="20402286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366414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2"/>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1044190802"/>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13532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4403013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543276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74998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09894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EF4F52D-E178-42C6-9597-FF75E0336081}"/>
              </a:ext>
            </a:extLst>
          </p:cNvPr>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a:extLst>
              <a:ext uri="{FF2B5EF4-FFF2-40B4-BE49-F238E27FC236}">
                <a16:creationId xmlns:a16="http://schemas.microsoft.com/office/drawing/2014/main" id="{84B26974-13BB-4B72-B68E-094B650A0DD5}"/>
              </a:ext>
            </a:extLst>
          </p:cNvPr>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a:extLst>
              <a:ext uri="{FF2B5EF4-FFF2-40B4-BE49-F238E27FC236}">
                <a16:creationId xmlns:a16="http://schemas.microsoft.com/office/drawing/2014/main" id="{E33A4C5D-08C6-4F99-B6B4-63E7B91AB3A1}"/>
              </a:ext>
            </a:extLst>
          </p:cNvPr>
          <p:cNvPicPr>
            <a:picLocks noChangeAspect="1"/>
          </p:cNvPicPr>
          <p:nvPr userDrawn="1"/>
        </p:nvPicPr>
        <p:blipFill>
          <a:blip r:embed="rId2"/>
          <a:stretch>
            <a:fillRect/>
          </a:stretch>
        </p:blipFill>
        <p:spPr>
          <a:xfrm>
            <a:off x="780845" y="1939212"/>
            <a:ext cx="1569822" cy="137049"/>
          </a:xfrm>
          <a:prstGeom prst="rect">
            <a:avLst/>
          </a:prstGeom>
        </p:spPr>
      </p:pic>
      <p:sp>
        <p:nvSpPr>
          <p:cNvPr id="12" name="Title 1">
            <a:extLst>
              <a:ext uri="{FF2B5EF4-FFF2-40B4-BE49-F238E27FC236}">
                <a16:creationId xmlns:a16="http://schemas.microsoft.com/office/drawing/2014/main" id="{12D7105C-074D-4774-999B-8E6677BD9E10}"/>
              </a:ext>
            </a:extLst>
          </p:cNvPr>
          <p:cNvSpPr>
            <a:spLocks noGrp="1"/>
          </p:cNvSpPr>
          <p:nvPr>
            <p:ph type="title" hasCustomPrompt="1"/>
          </p:nvPr>
        </p:nvSpPr>
        <p:spPr>
          <a:xfrm>
            <a:off x="637047" y="528372"/>
            <a:ext cx="11658117"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descr="A screenshot of a cell phone&#10;&#10;Description automatically generated">
            <a:extLst>
              <a:ext uri="{FF2B5EF4-FFF2-40B4-BE49-F238E27FC236}">
                <a16:creationId xmlns:a16="http://schemas.microsoft.com/office/drawing/2014/main" id="{53D3DDB7-D1F0-46A9-9D4F-CAAF6C5095FA}"/>
              </a:ext>
            </a:extLst>
          </p:cNvPr>
          <p:cNvPicPr>
            <a:picLocks noChangeAspect="1"/>
          </p:cNvPicPr>
          <p:nvPr userDrawn="1"/>
        </p:nvPicPr>
        <p:blipFill>
          <a:blip r:embed="rId3"/>
          <a:stretch>
            <a:fillRect/>
          </a:stretch>
        </p:blipFill>
        <p:spPr>
          <a:xfrm>
            <a:off x="10277404" y="6681966"/>
            <a:ext cx="2017759" cy="262366"/>
          </a:xfrm>
          <a:prstGeom prst="rect">
            <a:avLst/>
          </a:prstGeom>
        </p:spPr>
      </p:pic>
    </p:spTree>
    <p:extLst>
      <p:ext uri="{BB962C8B-B14F-4D97-AF65-F5344CB8AC3E}">
        <p14:creationId xmlns:p14="http://schemas.microsoft.com/office/powerpoint/2010/main" val="3247690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2203153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6"/>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5"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53529304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6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3230887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24841576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100050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8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5886952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653756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4961551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8"/>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4" y="3009785"/>
            <a:ext cx="11658118" cy="706685"/>
          </a:xfrm>
          <a:prstGeom prst="rect">
            <a:avLst/>
          </a:prstGeom>
        </p:spPr>
        <p:txBody>
          <a:bodyPr anchor="b"/>
          <a:lstStyle>
            <a:lvl1pPr algn="l">
              <a:defRPr sz="32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6"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40783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7"/>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366700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nd Content w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0"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5" y="320612"/>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892554"/>
            <a:ext cx="1177366" cy="102787"/>
          </a:xfrm>
          <a:prstGeom prst="rect">
            <a:avLst/>
          </a:prstGeom>
        </p:spPr>
      </p:pic>
      <p:pic>
        <p:nvPicPr>
          <p:cNvPr id="5" name="Picture 4">
            <a:extLst>
              <a:ext uri="{FF2B5EF4-FFF2-40B4-BE49-F238E27FC236}">
                <a16:creationId xmlns:a16="http://schemas.microsoft.com/office/drawing/2014/main" id="{A8B02F48-3E6F-4547-AF06-A81D40B63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401" y="6586003"/>
            <a:ext cx="3381247" cy="442406"/>
          </a:xfrm>
          <a:prstGeom prst="rect">
            <a:avLst/>
          </a:prstGeom>
        </p:spPr>
      </p:pic>
      <p:sp>
        <p:nvSpPr>
          <p:cNvPr id="9" name="Text Placeholder 9">
            <a:extLst>
              <a:ext uri="{FF2B5EF4-FFF2-40B4-BE49-F238E27FC236}">
                <a16:creationId xmlns:a16="http://schemas.microsoft.com/office/drawing/2014/main" id="{60C8692A-3266-4835-A694-F786994C3230}"/>
              </a:ext>
            </a:extLst>
          </p:cNvPr>
          <p:cNvSpPr>
            <a:spLocks noGrp="1"/>
          </p:cNvSpPr>
          <p:nvPr>
            <p:ph type="body" sz="quarter" idx="11" hasCustomPrompt="1"/>
          </p:nvPr>
        </p:nvSpPr>
        <p:spPr>
          <a:xfrm>
            <a:off x="715265" y="1084392"/>
            <a:ext cx="11481381" cy="5336306"/>
          </a:xfrm>
          <a:prstGeom prst="rect">
            <a:avLst/>
          </a:prstGeom>
        </p:spPr>
        <p:txBody>
          <a:bodyPr/>
          <a:lstStyle>
            <a:lvl1pPr marL="365774" indent="-36577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46" indent="-243850">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44" indent="-243850">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2413847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24" indent="0">
              <a:buNone/>
              <a:defRPr b="0" i="0">
                <a:solidFill>
                  <a:srgbClr val="E8D3A2"/>
                </a:solidFill>
                <a:latin typeface="Encode Sans Normal Black"/>
                <a:cs typeface="Encode Sans Normal Black"/>
              </a:defRPr>
            </a:lvl2pPr>
            <a:lvl3pPr marL="975247" indent="0">
              <a:buNone/>
              <a:defRPr b="0" i="0">
                <a:solidFill>
                  <a:srgbClr val="E8D3A2"/>
                </a:solidFill>
                <a:latin typeface="Encode Sans Normal Black"/>
                <a:cs typeface="Encode Sans Normal Black"/>
              </a:defRPr>
            </a:lvl3pPr>
            <a:lvl4pPr marL="1462871" indent="0">
              <a:buNone/>
              <a:defRPr b="0" i="0">
                <a:solidFill>
                  <a:srgbClr val="E8D3A2"/>
                </a:solidFill>
                <a:latin typeface="Encode Sans Normal Black"/>
                <a:cs typeface="Encode Sans Normal Black"/>
              </a:defRPr>
            </a:lvl4pPr>
            <a:lvl5pPr marL="19504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5"/>
            <a:ext cx="11658118" cy="3202505"/>
          </a:xfrm>
          <a:prstGeom prst="rect">
            <a:avLst/>
          </a:prstGeom>
        </p:spPr>
        <p:txBody>
          <a:bodyPr/>
          <a:lstStyle>
            <a:lvl1pPr marL="365719" indent="-365719">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60" indent="-243812">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02" indent="-243812">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1855626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4"/>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0" indent="0">
              <a:buNone/>
              <a:defRPr b="0" i="0">
                <a:solidFill>
                  <a:srgbClr val="E8D3A2"/>
                </a:solidFill>
                <a:latin typeface="Encode Sans Normal Black"/>
                <a:cs typeface="Encode Sans Normal Black"/>
              </a:defRPr>
            </a:lvl2pPr>
            <a:lvl3pPr marL="731479" indent="0">
              <a:buNone/>
              <a:defRPr b="0" i="0">
                <a:solidFill>
                  <a:srgbClr val="E8D3A2"/>
                </a:solidFill>
                <a:latin typeface="Encode Sans Normal Black"/>
                <a:cs typeface="Encode Sans Normal Black"/>
              </a:defRPr>
            </a:lvl3pPr>
            <a:lvl4pPr marL="1097219" indent="0">
              <a:buNone/>
              <a:defRPr b="0" i="0">
                <a:solidFill>
                  <a:srgbClr val="E8D3A2"/>
                </a:solidFill>
                <a:latin typeface="Encode Sans Normal Black"/>
                <a:cs typeface="Encode Sans Normal Black"/>
              </a:defRPr>
            </a:lvl4pPr>
            <a:lvl5pPr marL="146295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04" indent="-274304">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48" indent="-182871">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27" indent="-182871">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6"/>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3" y="6722973"/>
            <a:ext cx="3606663" cy="471900"/>
          </a:xfrm>
          <a:prstGeom prst="rect">
            <a:avLst/>
          </a:prstGeom>
        </p:spPr>
      </p:pic>
    </p:spTree>
    <p:extLst>
      <p:ext uri="{BB962C8B-B14F-4D97-AF65-F5344CB8AC3E}">
        <p14:creationId xmlns:p14="http://schemas.microsoft.com/office/powerpoint/2010/main" val="41236756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248819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12" y="4273162"/>
            <a:ext cx="3248786" cy="120289"/>
          </a:xfrm>
          <a:prstGeom prst="rect">
            <a:avLst/>
          </a:prstGeom>
        </p:spPr>
      </p:pic>
      <p:sp>
        <p:nvSpPr>
          <p:cNvPr id="3" name="Title 2"/>
          <p:cNvSpPr>
            <a:spLocks noGrp="1"/>
          </p:cNvSpPr>
          <p:nvPr>
            <p:ph type="title" hasCustomPrompt="1"/>
          </p:nvPr>
        </p:nvSpPr>
        <p:spPr>
          <a:xfrm>
            <a:off x="955388" y="1244934"/>
            <a:ext cx="9916160" cy="2817873"/>
          </a:xfrm>
          <a:prstGeom prst="rect">
            <a:avLst/>
          </a:prstGeom>
        </p:spPr>
        <p:txBody>
          <a:bodyPr anchor="b"/>
          <a:lstStyle>
            <a:lvl1pPr algn="l">
              <a:defRPr sz="5336"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086" y="6319996"/>
            <a:ext cx="4689028" cy="613518"/>
          </a:xfrm>
          <a:prstGeom prst="rect">
            <a:avLst/>
          </a:prstGeom>
        </p:spPr>
      </p:pic>
    </p:spTree>
    <p:extLst>
      <p:ext uri="{BB962C8B-B14F-4D97-AF65-F5344CB8AC3E}">
        <p14:creationId xmlns:p14="http://schemas.microsoft.com/office/powerpoint/2010/main" val="352103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White_Content Slide 3_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Regular" charset="0"/>
                <a:ea typeface="Uni Sans Regular" charset="0"/>
                <a:cs typeface="Uni Sans Regular"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0822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37" indent="0">
              <a:buNone/>
              <a:defRPr b="0" i="0">
                <a:solidFill>
                  <a:srgbClr val="E8D3A2"/>
                </a:solidFill>
                <a:latin typeface="Encode Sans Normal Black"/>
                <a:cs typeface="Encode Sans Normal Black"/>
              </a:defRPr>
            </a:lvl2pPr>
            <a:lvl3pPr marL="975271" indent="0">
              <a:buNone/>
              <a:defRPr b="0" i="0">
                <a:solidFill>
                  <a:srgbClr val="E8D3A2"/>
                </a:solidFill>
                <a:latin typeface="Encode Sans Normal Black"/>
                <a:cs typeface="Encode Sans Normal Black"/>
              </a:defRPr>
            </a:lvl3pPr>
            <a:lvl4pPr marL="1462906" indent="0">
              <a:buNone/>
              <a:defRPr b="0" i="0">
                <a:solidFill>
                  <a:srgbClr val="E8D3A2"/>
                </a:solidFill>
                <a:latin typeface="Encode Sans Normal Black"/>
                <a:cs typeface="Encode Sans Normal Black"/>
              </a:defRPr>
            </a:lvl4pPr>
            <a:lvl5pPr marL="1950542"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4"/>
            <a:ext cx="11658118" cy="3202505"/>
          </a:xfrm>
          <a:prstGeom prst="rect">
            <a:avLst/>
          </a:prstGeom>
        </p:spPr>
        <p:txBody>
          <a:bodyPr/>
          <a:lstStyle>
            <a:lvl1pPr marL="365727" indent="-365727">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90" indent="-243818">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58" indent="-243818">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96167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256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2618439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3"/>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9" indent="0">
              <a:buNone/>
              <a:defRPr b="0" i="0">
                <a:solidFill>
                  <a:srgbClr val="E8D3A2"/>
                </a:solidFill>
                <a:latin typeface="Encode Sans Normal Black"/>
                <a:cs typeface="Encode Sans Normal Black"/>
              </a:defRPr>
            </a:lvl2pPr>
            <a:lvl3pPr marL="731497" indent="0">
              <a:buNone/>
              <a:defRPr b="0" i="0">
                <a:solidFill>
                  <a:srgbClr val="E8D3A2"/>
                </a:solidFill>
                <a:latin typeface="Encode Sans Normal Black"/>
                <a:cs typeface="Encode Sans Normal Black"/>
              </a:defRPr>
            </a:lvl3pPr>
            <a:lvl4pPr marL="1097246" indent="0">
              <a:buNone/>
              <a:defRPr b="0" i="0">
                <a:solidFill>
                  <a:srgbClr val="E8D3A2"/>
                </a:solidFill>
                <a:latin typeface="Encode Sans Normal Black"/>
                <a:cs typeface="Encode Sans Normal Black"/>
              </a:defRPr>
            </a:lvl4pPr>
            <a:lvl5pPr marL="146299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11" indent="-274311">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71" indent="-182875">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68" indent="-182875">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5"/>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1" y="6722972"/>
            <a:ext cx="3606663" cy="471900"/>
          </a:xfrm>
          <a:prstGeom prst="rect">
            <a:avLst/>
          </a:prstGeom>
        </p:spPr>
      </p:pic>
    </p:spTree>
    <p:extLst>
      <p:ext uri="{BB962C8B-B14F-4D97-AF65-F5344CB8AC3E}">
        <p14:creationId xmlns:p14="http://schemas.microsoft.com/office/powerpoint/2010/main" val="22761580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062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1_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2"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2"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835480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2" name="Picture 1" descr="Wordmark_center_Purple_HEX.png">
            <a:extLst>
              <a:ext uri="{FF2B5EF4-FFF2-40B4-BE49-F238E27FC236}">
                <a16:creationId xmlns:a16="http://schemas.microsoft.com/office/drawing/2014/main" id="{8FA5D6A6-37E1-E538-8539-6EF3C7979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52419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540813"/>
            <a:ext cx="3449210" cy="303322"/>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1924922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274083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2464786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3717328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8680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2" name="Picture 1" descr="W logo">
            <a:extLst>
              <a:ext uri="{FF2B5EF4-FFF2-40B4-BE49-F238E27FC236}">
                <a16:creationId xmlns:a16="http://schemas.microsoft.com/office/drawing/2014/main" id="{A1625C45-CF9F-63CE-E171-708DA9CA0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6696" y="6123184"/>
            <a:ext cx="1371600" cy="923544"/>
          </a:xfrm>
          <a:prstGeom prst="rect">
            <a:avLst/>
          </a:prstGeom>
        </p:spPr>
      </p:pic>
    </p:spTree>
    <p:extLst>
      <p:ext uri="{BB962C8B-B14F-4D97-AF65-F5344CB8AC3E}">
        <p14:creationId xmlns:p14="http://schemas.microsoft.com/office/powerpoint/2010/main" val="117051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924606"/>
            <a:ext cx="948267" cy="390595"/>
          </a:xfrm>
          <a:prstGeom prst="rect">
            <a:avLst/>
          </a:prstGeom>
        </p:spPr>
        <p:txBody>
          <a:bodyPr/>
          <a:lstStyle>
            <a:lvl1pPr algn="l">
              <a:defRPr sz="1707">
                <a:solidFill>
                  <a:schemeClr val="tx2"/>
                </a:solidFill>
              </a:defRPr>
            </a:lvl1pPr>
          </a:lstStyle>
          <a:p>
            <a:fld id="{95471BDC-C822-445D-A28A-E864ABD6C12F}" type="slidenum">
              <a:rPr lang="en-US" smtClean="0"/>
              <a:pPr/>
              <a:t>‹#›</a:t>
            </a:fld>
            <a:endParaRPr lang="en-US"/>
          </a:p>
        </p:txBody>
      </p:sp>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3"/>
          <a:stretch>
            <a:fillRect/>
          </a:stretch>
        </p:blipFill>
        <p:spPr>
          <a:xfrm>
            <a:off x="780845" y="1235054"/>
            <a:ext cx="1569822" cy="137048"/>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2" name="Picture 1" descr="W logo">
            <a:extLst>
              <a:ext uri="{FF2B5EF4-FFF2-40B4-BE49-F238E27FC236}">
                <a16:creationId xmlns:a16="http://schemas.microsoft.com/office/drawing/2014/main" id="{994E4F0D-3A53-BD98-CA84-66EDB32B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2389" y="6196359"/>
            <a:ext cx="1371600" cy="923544"/>
          </a:xfrm>
          <a:prstGeom prst="rect">
            <a:avLst/>
          </a:prstGeom>
        </p:spPr>
      </p:pic>
    </p:spTree>
    <p:extLst>
      <p:ext uri="{BB962C8B-B14F-4D97-AF65-F5344CB8AC3E}">
        <p14:creationId xmlns:p14="http://schemas.microsoft.com/office/powerpoint/2010/main" val="7385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 logo">
            <a:extLst>
              <a:ext uri="{FF2B5EF4-FFF2-40B4-BE49-F238E27FC236}">
                <a16:creationId xmlns:a16="http://schemas.microsoft.com/office/drawing/2014/main" id="{70634C4C-C400-FD4F-A934-2CA6F38A79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3722" y="6473393"/>
            <a:ext cx="1049532" cy="706685"/>
          </a:xfrm>
          <a:prstGeom prst="rect">
            <a:avLst/>
          </a:prstGeom>
        </p:spPr>
      </p:pic>
    </p:spTree>
    <p:extLst>
      <p:ext uri="{BB962C8B-B14F-4D97-AF65-F5344CB8AC3E}">
        <p14:creationId xmlns:p14="http://schemas.microsoft.com/office/powerpoint/2010/main" val="97103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2" name="Picture 1" descr="W logo">
            <a:extLst>
              <a:ext uri="{FF2B5EF4-FFF2-40B4-BE49-F238E27FC236}">
                <a16:creationId xmlns:a16="http://schemas.microsoft.com/office/drawing/2014/main" id="{97CBA4BA-2AC5-759D-196C-67CA4CAC5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9455" y="6718307"/>
            <a:ext cx="685800" cy="461772"/>
          </a:xfrm>
          <a:prstGeom prst="rect">
            <a:avLst/>
          </a:prstGeom>
        </p:spPr>
      </p:pic>
    </p:spTree>
    <p:extLst>
      <p:ext uri="{BB962C8B-B14F-4D97-AF65-F5344CB8AC3E}">
        <p14:creationId xmlns:p14="http://schemas.microsoft.com/office/powerpoint/2010/main" val="551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4"/>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1" y="3026889"/>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2" y="6738111"/>
            <a:ext cx="2017759" cy="262366"/>
          </a:xfrm>
          <a:prstGeom prst="rect">
            <a:avLst/>
          </a:prstGeom>
        </p:spPr>
      </p:pic>
    </p:spTree>
    <p:extLst>
      <p:ext uri="{BB962C8B-B14F-4D97-AF65-F5344CB8AC3E}">
        <p14:creationId xmlns:p14="http://schemas.microsoft.com/office/powerpoint/2010/main" val="30851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7773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ordmark_center_Purple_HEX.png">
            <a:extLst>
              <a:ext uri="{FF2B5EF4-FFF2-40B4-BE49-F238E27FC236}">
                <a16:creationId xmlns:a16="http://schemas.microsoft.com/office/drawing/2014/main" id="{0F0A494C-4833-D7CA-2848-D19DA1B44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13542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13022990" cy="73152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2" name="Title 1"/>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dirty="0"/>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02" y="4873174"/>
            <a:ext cx="2271913" cy="198684"/>
          </a:xfrm>
          <a:prstGeom prst="rect">
            <a:avLst/>
          </a:prstGeom>
        </p:spPr>
      </p:pic>
      <p:pic>
        <p:nvPicPr>
          <p:cNvPr id="3" name="Picture 2" descr="Wordmark_center_Purple_HEX.png">
            <a:extLst>
              <a:ext uri="{FF2B5EF4-FFF2-40B4-BE49-F238E27FC236}">
                <a16:creationId xmlns:a16="http://schemas.microsoft.com/office/drawing/2014/main" id="{E83C033D-B55F-DDA9-79B8-893841B07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9337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2778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92650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23865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6320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55629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08980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117273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513629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00620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9301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71289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9A2-AD67-685A-3C26-9F15EC1E89DB}"/>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E72DF9E8-3201-7E95-1DB8-2F5E3C9DB72C}"/>
              </a:ext>
            </a:extLst>
          </p:cNvPr>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6024B699-A3C8-77BC-B95C-477677A3EEE4}"/>
              </a:ext>
            </a:extLst>
          </p:cNvPr>
          <p:cNvSpPr>
            <a:spLocks noGrp="1"/>
          </p:cNvSpPr>
          <p:nvPr>
            <p:ph type="dt" sz="half" idx="10"/>
          </p:nvPr>
        </p:nvSpPr>
        <p:spPr/>
        <p:txBody>
          <a:bodyPr/>
          <a:lstStyle/>
          <a:p>
            <a:fld id="{4D8130A6-171A-41CD-A435-A3766BFF2223}" type="datetimeFigureOut">
              <a:rPr lang="en-US" smtClean="0"/>
              <a:t>1/8/2024</a:t>
            </a:fld>
            <a:endParaRPr lang="en-US"/>
          </a:p>
        </p:txBody>
      </p:sp>
      <p:sp>
        <p:nvSpPr>
          <p:cNvPr id="5" name="Footer Placeholder 4">
            <a:extLst>
              <a:ext uri="{FF2B5EF4-FFF2-40B4-BE49-F238E27FC236}">
                <a16:creationId xmlns:a16="http://schemas.microsoft.com/office/drawing/2014/main" id="{235718D4-D776-3CE4-E28A-4EACE222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57405-4C1E-4DFF-ABD9-427BB4C99BF8}"/>
              </a:ext>
            </a:extLst>
          </p:cNvPr>
          <p:cNvSpPr>
            <a:spLocks noGrp="1"/>
          </p:cNvSpPr>
          <p:nvPr>
            <p:ph type="sldNum" sz="quarter" idx="12"/>
          </p:nvPr>
        </p:nvSpPr>
        <p:spPr/>
        <p:txBody>
          <a:bodyPr/>
          <a:lstStyle/>
          <a:p>
            <a:fld id="{AF25CEFC-263F-4D81-9B15-69B887466F8C}" type="slidenum">
              <a:rPr lang="en-US" smtClean="0"/>
              <a:t>‹#›</a:t>
            </a:fld>
            <a:endParaRPr lang="en-US"/>
          </a:p>
        </p:txBody>
      </p:sp>
    </p:spTree>
    <p:extLst>
      <p:ext uri="{BB962C8B-B14F-4D97-AF65-F5344CB8AC3E}">
        <p14:creationId xmlns:p14="http://schemas.microsoft.com/office/powerpoint/2010/main" val="47911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6" name="Picture 15" descr="A close up of a logo&#10;&#10;Description automatically generated">
            <a:extLst>
              <a:ext uri="{FF2B5EF4-FFF2-40B4-BE49-F238E27FC236}">
                <a16:creationId xmlns:a16="http://schemas.microsoft.com/office/drawing/2014/main" id="{A8997D49-82C9-418E-8092-D1F42D9A6F89}"/>
              </a:ext>
            </a:extLst>
          </p:cNvPr>
          <p:cNvPicPr>
            <a:picLocks noChangeAspect="1"/>
          </p:cNvPicPr>
          <p:nvPr userDrawn="1"/>
        </p:nvPicPr>
        <p:blipFill>
          <a:blip r:embed="rId3"/>
          <a:stretch>
            <a:fillRect/>
          </a:stretch>
        </p:blipFill>
        <p:spPr>
          <a:xfrm>
            <a:off x="9959848" y="6738117"/>
            <a:ext cx="2335316" cy="303657"/>
          </a:xfrm>
          <a:prstGeom prst="rect">
            <a:avLst/>
          </a:prstGeom>
        </p:spPr>
      </p:pic>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277659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50"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9"/>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48" y="6738120"/>
            <a:ext cx="2335316" cy="303657"/>
          </a:xfrm>
          <a:prstGeom prst="rect">
            <a:avLst/>
          </a:prstGeom>
        </p:spPr>
      </p:pic>
    </p:spTree>
    <p:extLst>
      <p:ext uri="{BB962C8B-B14F-4D97-AF65-F5344CB8AC3E}">
        <p14:creationId xmlns:p14="http://schemas.microsoft.com/office/powerpoint/2010/main" val="23806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4"/>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8" y="6599039"/>
            <a:ext cx="2250270" cy="533289"/>
          </a:xfrm>
          <a:prstGeom prst="rect">
            <a:avLst/>
          </a:prstGeom>
        </p:spPr>
      </p:pic>
    </p:spTree>
    <p:extLst>
      <p:ext uri="{BB962C8B-B14F-4D97-AF65-F5344CB8AC3E}">
        <p14:creationId xmlns:p14="http://schemas.microsoft.com/office/powerpoint/2010/main" val="42606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0" y="6043210"/>
            <a:ext cx="455110" cy="620004"/>
          </a:xfrm>
          <a:prstGeom prst="rect">
            <a:avLst/>
          </a:prstGeom>
        </p:spPr>
      </p:pic>
      <p:sp>
        <p:nvSpPr>
          <p:cNvPr id="23" name="Title 21"/>
          <p:cNvSpPr>
            <a:spLocks noGrp="1"/>
          </p:cNvSpPr>
          <p:nvPr>
            <p:ph type="title" hasCustomPrompt="1"/>
          </p:nvPr>
        </p:nvSpPr>
        <p:spPr>
          <a:xfrm>
            <a:off x="561418" y="457519"/>
            <a:ext cx="11705995" cy="443924"/>
          </a:xfrm>
          <a:prstGeom prst="rect">
            <a:avLst/>
          </a:prstGeom>
        </p:spPr>
        <p:txBody>
          <a:bodyPr/>
          <a:lstStyle>
            <a:lvl1pPr>
              <a:defRPr sz="3200" cap="all" baseline="0">
                <a:solidFill>
                  <a:schemeClr val="tx2"/>
                </a:solidFill>
              </a:defRPr>
            </a:lvl1pPr>
          </a:lstStyle>
          <a:p>
            <a:r>
              <a:rPr lang="en-US"/>
              <a:t>BLANK PAGE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13218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2" y="6043211"/>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88" y="971114"/>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0" y="1540816"/>
            <a:ext cx="6037503" cy="479573"/>
          </a:xfrm>
        </p:spPr>
        <p:txBody>
          <a:bodyPr>
            <a:normAutofit/>
          </a:bodyPr>
          <a:lstStyle>
            <a:lvl1pPr marL="0" marR="0" indent="0" algn="l" defTabSz="975321"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5" y="2187788"/>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88" y="2187788"/>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4047072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6" y="6043213"/>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92" y="971116"/>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4" y="1540816"/>
            <a:ext cx="6037503" cy="479573"/>
          </a:xfrm>
        </p:spPr>
        <p:txBody>
          <a:bodyPr>
            <a:normAutofit/>
          </a:bodyPr>
          <a:lstStyle>
            <a:lvl1pPr marL="0" marR="0" indent="0" algn="l" defTabSz="975345"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9" y="2187789"/>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92" y="2187789"/>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7576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7"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1761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1647334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3"/>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4" y="6749922"/>
            <a:ext cx="2242596" cy="513866"/>
          </a:xfrm>
          <a:prstGeom prst="rect">
            <a:avLst/>
          </a:prstGeom>
        </p:spPr>
      </p:pic>
    </p:spTree>
    <p:extLst>
      <p:ext uri="{BB962C8B-B14F-4D97-AF65-F5344CB8AC3E}">
        <p14:creationId xmlns:p14="http://schemas.microsoft.com/office/powerpoint/2010/main" val="32669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mn-l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2282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8A7-9ECA-97DA-C8D2-97AADA6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8E92-A7C0-C914-BEB0-444CCBDED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4F862-BBB7-EA59-8815-E8842B341813}"/>
              </a:ext>
            </a:extLst>
          </p:cNvPr>
          <p:cNvSpPr>
            <a:spLocks noGrp="1"/>
          </p:cNvSpPr>
          <p:nvPr>
            <p:ph type="dt" sz="half" idx="10"/>
          </p:nvPr>
        </p:nvSpPr>
        <p:spPr/>
        <p:txBody>
          <a:bodyPr/>
          <a:lstStyle/>
          <a:p>
            <a:fld id="{17988099-32B5-4A36-8DFD-FBE07A9DD641}" type="datetimeFigureOut">
              <a:rPr lang="en-US" smtClean="0"/>
              <a:t>1/8/2024</a:t>
            </a:fld>
            <a:endParaRPr lang="en-US"/>
          </a:p>
        </p:txBody>
      </p:sp>
      <p:sp>
        <p:nvSpPr>
          <p:cNvPr id="5" name="Footer Placeholder 4">
            <a:extLst>
              <a:ext uri="{FF2B5EF4-FFF2-40B4-BE49-F238E27FC236}">
                <a16:creationId xmlns:a16="http://schemas.microsoft.com/office/drawing/2014/main" id="{D0EB4288-4359-3F9E-1333-F66CEE7C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2649-DC30-3944-7EBC-891D3E0743DB}"/>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167497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744042" y="8670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210436"/>
            <a:ext cx="11658118" cy="706685"/>
          </a:xfrm>
          <a:prstGeom prst="rect">
            <a:avLst/>
          </a:prstGeom>
        </p:spPr>
        <p:txBody>
          <a:bodyPr anchor="b"/>
          <a:lstStyle>
            <a:lvl1pPr algn="l">
              <a:defRPr sz="4267" b="1" i="0" cap="all" baseline="0">
                <a:solidFill>
                  <a:srgbClr val="7030A0"/>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mn-l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628021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B8C-6D02-BB28-7CC5-2C47B035DFE1}"/>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BAFE5FA-C560-CD6C-BF85-12FEDD159E56}"/>
              </a:ext>
            </a:extLst>
          </p:cNvPr>
          <p:cNvSpPr>
            <a:spLocks noGrp="1"/>
          </p:cNvSpPr>
          <p:nvPr>
            <p:ph type="subTitle" idx="1"/>
          </p:nvPr>
        </p:nvSpPr>
        <p:spPr>
          <a:xfrm>
            <a:off x="1625600" y="3842173"/>
            <a:ext cx="9753600" cy="1766147"/>
          </a:xfrm>
        </p:spPr>
        <p:txBody>
          <a:bodyPr/>
          <a:lstStyle>
            <a:lvl1pPr marL="0" indent="0" algn="ctr">
              <a:buNone/>
              <a:defRPr sz="2560"/>
            </a:lvl1pPr>
            <a:lvl2pPr marL="487661" indent="0" algn="ctr">
              <a:buNone/>
              <a:defRPr sz="2133"/>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8DEAF085-FF6C-5950-A4B4-DE3FFD895B5D}"/>
              </a:ext>
            </a:extLst>
          </p:cNvPr>
          <p:cNvSpPr>
            <a:spLocks noGrp="1"/>
          </p:cNvSpPr>
          <p:nvPr>
            <p:ph type="dt" sz="half" idx="10"/>
          </p:nvPr>
        </p:nvSpPr>
        <p:spPr/>
        <p:txBody>
          <a:bodyPr/>
          <a:lstStyle/>
          <a:p>
            <a:fld id="{17988099-32B5-4A36-8DFD-FBE07A9DD641}" type="datetimeFigureOut">
              <a:rPr lang="en-US" smtClean="0"/>
              <a:t>1/8/2024</a:t>
            </a:fld>
            <a:endParaRPr lang="en-US"/>
          </a:p>
        </p:txBody>
      </p:sp>
      <p:sp>
        <p:nvSpPr>
          <p:cNvPr id="5" name="Footer Placeholder 4">
            <a:extLst>
              <a:ext uri="{FF2B5EF4-FFF2-40B4-BE49-F238E27FC236}">
                <a16:creationId xmlns:a16="http://schemas.microsoft.com/office/drawing/2014/main" id="{03A18566-2962-E0DD-756A-A00BA6FF4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BD6B-AB27-B609-9948-9E56AF6CCF5A}"/>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926637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4"/>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3" y="6249611"/>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100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17093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6933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4983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5"/>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2" y="3009782"/>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3"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41007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257192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020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821832" y="7165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24851" y="47215"/>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
        <p:nvSpPr>
          <p:cNvPr id="3" name="Text Placeholder 2">
            <a:extLst>
              <a:ext uri="{FF2B5EF4-FFF2-40B4-BE49-F238E27FC236}">
                <a16:creationId xmlns:a16="http://schemas.microsoft.com/office/drawing/2014/main" id="{8D0C1EFB-D411-43C8-A17F-A6FC52D98DE5}"/>
              </a:ext>
            </a:extLst>
          </p:cNvPr>
          <p:cNvSpPr>
            <a:spLocks noGrp="1"/>
          </p:cNvSpPr>
          <p:nvPr>
            <p:ph type="body" sz="quarter" idx="14"/>
          </p:nvPr>
        </p:nvSpPr>
        <p:spPr>
          <a:xfrm>
            <a:off x="4389120" y="4041987"/>
            <a:ext cx="975360" cy="975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51465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615536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122659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2"/>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3"/>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6" y="6599038"/>
            <a:ext cx="2250270" cy="533289"/>
          </a:xfrm>
          <a:prstGeom prst="rect">
            <a:avLst/>
          </a:prstGeom>
        </p:spPr>
      </p:pic>
    </p:spTree>
    <p:extLst>
      <p:ext uri="{BB962C8B-B14F-4D97-AF65-F5344CB8AC3E}">
        <p14:creationId xmlns:p14="http://schemas.microsoft.com/office/powerpoint/2010/main" val="7311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32307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20766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5"/>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2" y="6599041"/>
            <a:ext cx="2250270" cy="533289"/>
          </a:xfrm>
          <a:prstGeom prst="rect">
            <a:avLst/>
          </a:prstGeom>
        </p:spPr>
      </p:pic>
    </p:spTree>
    <p:extLst>
      <p:ext uri="{BB962C8B-B14F-4D97-AF65-F5344CB8AC3E}">
        <p14:creationId xmlns:p14="http://schemas.microsoft.com/office/powerpoint/2010/main" val="287998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4013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105765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45972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442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694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824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0392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5227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White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1381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7" indent="0">
              <a:buNone/>
              <a:defRPr b="0" i="0">
                <a:solidFill>
                  <a:srgbClr val="E8D3A2"/>
                </a:solidFill>
                <a:latin typeface="Encode Sans Normal Black"/>
                <a:cs typeface="Encode Sans Normal Black"/>
              </a:defRPr>
            </a:lvl4pPr>
            <a:lvl5pPr marL="195070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57" indent="-36575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89" indent="-243839">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540" indent="-243839">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29"/>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6781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399" y="6586003"/>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9"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7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7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2"/>
            <a:ext cx="11481380" cy="4323789"/>
          </a:xfrm>
          <a:prstGeom prst="rect">
            <a:avLst/>
          </a:prstGeom>
        </p:spPr>
        <p:txBody>
          <a:bodyPr/>
          <a:lstStyle>
            <a:lvl1pPr marL="365753" indent="-365753">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75" indent="-24383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517" indent="-24383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6" y="1797863"/>
            <a:ext cx="1177365" cy="102785"/>
          </a:xfrm>
          <a:prstGeom prst="rect">
            <a:avLst/>
          </a:prstGeom>
        </p:spPr>
      </p:pic>
    </p:spTree>
    <p:extLst>
      <p:ext uri="{BB962C8B-B14F-4D97-AF65-F5344CB8AC3E}">
        <p14:creationId xmlns:p14="http://schemas.microsoft.com/office/powerpoint/2010/main" val="396254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3078151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0654444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1/8/2024</a:t>
            </a:fld>
            <a:endParaRPr lang="en-US" dirty="0"/>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dirty="0"/>
          </a:p>
        </p:txBody>
      </p:sp>
    </p:spTree>
    <p:extLst>
      <p:ext uri="{BB962C8B-B14F-4D97-AF65-F5344CB8AC3E}">
        <p14:creationId xmlns:p14="http://schemas.microsoft.com/office/powerpoint/2010/main" val="1123794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49" indent="-365749">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58" indent="-243833">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486" indent="-243833">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2"/>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4186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405"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70" y="113050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70" y="1996072"/>
            <a:ext cx="11481380" cy="4323789"/>
          </a:xfrm>
          <a:prstGeom prst="rect">
            <a:avLst/>
          </a:prstGeom>
        </p:spPr>
        <p:txBody>
          <a:bodyPr/>
          <a:lstStyle>
            <a:lvl1pPr marL="365744" indent="-36574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45" indent="-243831">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463" indent="-243831">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8" y="1797866"/>
            <a:ext cx="1177365" cy="102785"/>
          </a:xfrm>
          <a:prstGeom prst="rect">
            <a:avLst/>
          </a:prstGeom>
        </p:spPr>
      </p:pic>
    </p:spTree>
    <p:extLst>
      <p:ext uri="{BB962C8B-B14F-4D97-AF65-F5344CB8AC3E}">
        <p14:creationId xmlns:p14="http://schemas.microsoft.com/office/powerpoint/2010/main" val="12345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993922510"/>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19" indent="-365719">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60" indent="-243813">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07" indent="-243813">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422738102"/>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4045548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0840162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270" y="6730163"/>
            <a:ext cx="2711863" cy="354823"/>
          </a:xfrm>
          <a:prstGeom prst="rect">
            <a:avLst/>
          </a:prstGeom>
        </p:spPr>
      </p:pic>
    </p:spTree>
    <p:extLst>
      <p:ext uri="{BB962C8B-B14F-4D97-AF65-F5344CB8AC3E}">
        <p14:creationId xmlns:p14="http://schemas.microsoft.com/office/powerpoint/2010/main" val="3434089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93"/>
            </a:lvl1pPr>
            <a:lvl2pPr marL="840453" indent="-323250">
              <a:lnSpc>
                <a:spcPct val="90000"/>
              </a:lnSpc>
              <a:buFont typeface="Lucida Grande"/>
              <a:buChar char="–"/>
              <a:defRPr sz="1387"/>
            </a:lvl2pPr>
            <a:lvl3pPr>
              <a:lnSpc>
                <a:spcPct val="90000"/>
              </a:lnSpc>
              <a:defRPr sz="1387"/>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77445" y="529382"/>
            <a:ext cx="11843766" cy="450001"/>
          </a:xfrm>
        </p:spPr>
        <p:txBody>
          <a:bodyPr/>
          <a:lstStyle>
            <a:lvl1pPr marL="0" indent="0">
              <a:buNone/>
              <a:defRPr sz="1547"/>
            </a:lvl1pPr>
          </a:lstStyle>
          <a:p>
            <a:pPr lvl="0"/>
            <a:r>
              <a:rPr lang="en-US"/>
              <a:t>Click to edit Master text styles</a:t>
            </a:r>
          </a:p>
        </p:txBody>
      </p:sp>
      <p:sp>
        <p:nvSpPr>
          <p:cNvPr id="17" name="Title 1"/>
          <p:cNvSpPr>
            <a:spLocks noGrp="1"/>
          </p:cNvSpPr>
          <p:nvPr>
            <p:ph type="title"/>
          </p:nvPr>
        </p:nvSpPr>
        <p:spPr>
          <a:xfrm>
            <a:off x="580518" y="181230"/>
            <a:ext cx="11843766" cy="340956"/>
          </a:xfrm>
        </p:spPr>
        <p:txBody>
          <a:bodyPr/>
          <a:lstStyle>
            <a:lvl1pPr>
              <a:defRPr sz="2322">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ISC - Transition to Operations </a:t>
            </a:r>
          </a:p>
        </p:txBody>
      </p:sp>
    </p:spTree>
    <p:extLst>
      <p:ext uri="{BB962C8B-B14F-4D97-AF65-F5344CB8AC3E}">
        <p14:creationId xmlns:p14="http://schemas.microsoft.com/office/powerpoint/2010/main" val="1628391247"/>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530254"/>
            <a:ext cx="11704320" cy="616030"/>
          </a:xfrm>
          <a:prstGeom prst="rect">
            <a:avLst/>
          </a:prstGeom>
        </p:spPr>
        <p:txBody>
          <a:bodyPr anchor="ctr"/>
          <a:lstStyle>
            <a:lvl1pPr algn="l">
              <a:defRPr sz="3982"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50" y="6738119"/>
            <a:ext cx="2335316" cy="303657"/>
          </a:xfrm>
          <a:prstGeom prst="rect">
            <a:avLst/>
          </a:prstGeom>
        </p:spPr>
      </p:pic>
      <p:sp>
        <p:nvSpPr>
          <p:cNvPr id="6" name="Slide Number Placeholder 2">
            <a:extLst>
              <a:ext uri="{FF2B5EF4-FFF2-40B4-BE49-F238E27FC236}">
                <a16:creationId xmlns:a16="http://schemas.microsoft.com/office/drawing/2014/main" id="{34D6F7B5-8F00-4C4C-9129-354F4A9CA98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8" name="Picture 7">
            <a:extLst>
              <a:ext uri="{FF2B5EF4-FFF2-40B4-BE49-F238E27FC236}">
                <a16:creationId xmlns:a16="http://schemas.microsoft.com/office/drawing/2014/main" id="{3CBA265A-1CAA-4A31-867A-CFB64110CDE8}"/>
              </a:ext>
            </a:extLst>
          </p:cNvPr>
          <p:cNvPicPr>
            <a:picLocks noChangeAspect="1"/>
          </p:cNvPicPr>
          <p:nvPr userDrawn="1"/>
        </p:nvPicPr>
        <p:blipFill>
          <a:blip r:embed="rId3"/>
          <a:stretch>
            <a:fillRect/>
          </a:stretch>
        </p:blipFill>
        <p:spPr>
          <a:xfrm>
            <a:off x="780846" y="1232526"/>
            <a:ext cx="1569822" cy="137048"/>
          </a:xfrm>
          <a:prstGeom prst="rect">
            <a:avLst/>
          </a:prstGeom>
        </p:spPr>
      </p:pic>
    </p:spTree>
    <p:extLst>
      <p:ext uri="{BB962C8B-B14F-4D97-AF65-F5344CB8AC3E}">
        <p14:creationId xmlns:p14="http://schemas.microsoft.com/office/powerpoint/2010/main" val="186189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937678" y="1327575"/>
            <a:ext cx="11658118" cy="5052905"/>
          </a:xfrm>
          <a:prstGeom prst="rect">
            <a:avLst/>
          </a:prstGeom>
        </p:spPr>
        <p:txBody>
          <a:bodyPr/>
          <a:lstStyle>
            <a:lvl1pPr marL="365744" indent="-365744">
              <a:buFont typeface="Lucida Grande"/>
              <a:buChar char="&gt;"/>
              <a:defRPr sz="2560" b="0" i="0" baseline="0">
                <a:solidFill>
                  <a:schemeClr val="accent4">
                    <a:lumMod val="10000"/>
                  </a:schemeClr>
                </a:solidFill>
                <a:latin typeface="Calibri Light"/>
                <a:cs typeface="Calibri Light"/>
              </a:defRPr>
            </a:lvl1pPr>
            <a:lvl2pPr>
              <a:defRPr sz="2133" b="0" i="0" baseline="0">
                <a:solidFill>
                  <a:schemeClr val="accent4">
                    <a:lumMod val="10000"/>
                  </a:schemeClr>
                </a:solidFill>
                <a:latin typeface="Calibri Light"/>
                <a:cs typeface="Calibri Light"/>
              </a:defRPr>
            </a:lvl2pPr>
            <a:lvl3pPr marL="1219150" indent="-243831">
              <a:buSzPct val="100000"/>
              <a:buFont typeface="Lucida Grande"/>
              <a:buChar char="&gt;"/>
              <a:defRPr sz="1920" b="0" i="0" baseline="0">
                <a:solidFill>
                  <a:schemeClr val="accent4">
                    <a:lumMod val="10000"/>
                  </a:schemeClr>
                </a:solidFill>
                <a:latin typeface="Calibri Light"/>
                <a:cs typeface="Calibri Light"/>
              </a:defRPr>
            </a:lvl3pPr>
            <a:lvl4pPr>
              <a:defRPr sz="1707" b="0" i="0" baseline="0">
                <a:solidFill>
                  <a:schemeClr val="accent4">
                    <a:lumMod val="10000"/>
                  </a:schemeClr>
                </a:solidFill>
                <a:latin typeface="Calibri Light"/>
                <a:cs typeface="Calibri Light"/>
              </a:defRPr>
            </a:lvl4pPr>
            <a:lvl5pPr marL="2194472" indent="-243831">
              <a:buFont typeface="Lucida Grande"/>
              <a:buChar char="&gt;"/>
              <a:defRPr sz="1493" b="0" i="0" baseline="0">
                <a:solidFill>
                  <a:schemeClr val="accent4">
                    <a:lumMod val="10000"/>
                  </a:schemeClr>
                </a:solidFill>
                <a:latin typeface="Calibri Light"/>
                <a:cs typeface="Calibri Light"/>
              </a:defRPr>
            </a:lvl5pPr>
          </a:lstStyle>
          <a:p>
            <a:pPr lvl="0"/>
            <a:r>
              <a:rPr lang="en-US"/>
              <a:t>Content here (Calibri Light, 24 pt.)</a:t>
            </a:r>
          </a:p>
          <a:p>
            <a:pPr lvl="1"/>
            <a:r>
              <a:rPr lang="en-US"/>
              <a:t>Second level (Calibri Light, 20)</a:t>
            </a:r>
          </a:p>
          <a:p>
            <a:pPr lvl="2"/>
            <a:r>
              <a:rPr lang="en-US"/>
              <a:t>Third level (Calibri Light, 18)</a:t>
            </a:r>
          </a:p>
          <a:p>
            <a:pPr lvl="3"/>
            <a:r>
              <a:rPr lang="en-US"/>
              <a:t>Fourth level (Calibri Light, 16)</a:t>
            </a:r>
          </a:p>
          <a:p>
            <a:pPr lvl="4"/>
            <a:r>
              <a:rPr lang="en-US"/>
              <a:t>Fifth level (Calibri Light, 14)</a:t>
            </a:r>
          </a:p>
        </p:txBody>
      </p:sp>
      <p:pic>
        <p:nvPicPr>
          <p:cNvPr id="10" name="Picture 9"/>
          <p:cNvPicPr>
            <a:picLocks noChangeAspect="1"/>
          </p:cNvPicPr>
          <p:nvPr userDrawn="1"/>
        </p:nvPicPr>
        <p:blipFill>
          <a:blip r:embed="rId2"/>
          <a:stretch>
            <a:fillRect/>
          </a:stretch>
        </p:blipFill>
        <p:spPr>
          <a:xfrm>
            <a:off x="1090509" y="939637"/>
            <a:ext cx="1569822" cy="102787"/>
          </a:xfrm>
          <a:prstGeom prst="rect">
            <a:avLst/>
          </a:prstGeom>
        </p:spPr>
      </p:pic>
      <p:sp>
        <p:nvSpPr>
          <p:cNvPr id="11" name="Text Placeholder 5"/>
          <p:cNvSpPr>
            <a:spLocks noGrp="1"/>
          </p:cNvSpPr>
          <p:nvPr>
            <p:ph type="body" sz="quarter" idx="10" hasCustomPrompt="1"/>
          </p:nvPr>
        </p:nvSpPr>
        <p:spPr>
          <a:xfrm>
            <a:off x="955388" y="396277"/>
            <a:ext cx="11640408" cy="497803"/>
          </a:xfrm>
          <a:prstGeom prst="rect">
            <a:avLst/>
          </a:prstGeom>
        </p:spPr>
        <p:txBody>
          <a:bodyPr>
            <a:normAutofit/>
          </a:bodyPr>
          <a:lstStyle>
            <a:lvl1pPr marL="0" indent="0">
              <a:lnSpc>
                <a:spcPct val="90000"/>
              </a:lnSpc>
              <a:buNone/>
              <a:defRPr sz="3200" b="0" i="0" baseline="0">
                <a:solidFill>
                  <a:srgbClr val="33006F"/>
                </a:solidFill>
                <a:latin typeface="Arial Black" panose="020B0A04020102020204" pitchFamily="34" charset="0"/>
                <a:cs typeface="Arial Black" panose="020B0A04020102020204" pitchFamily="34" charset="0"/>
              </a:defRPr>
            </a:lvl1pPr>
            <a:lvl2pPr marL="487661" indent="0">
              <a:buNone/>
              <a:defRPr b="0" i="0">
                <a:solidFill>
                  <a:srgbClr val="E8D3A2"/>
                </a:solidFill>
                <a:latin typeface="Encode Sans Normal Black"/>
                <a:cs typeface="Encode Sans Normal Black"/>
              </a:defRPr>
            </a:lvl2pPr>
            <a:lvl3pPr marL="975321"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HEADER HERE (ARIAL BLACK, 30 PT.)</a:t>
            </a:r>
          </a:p>
        </p:txBody>
      </p:sp>
      <p:sp>
        <p:nvSpPr>
          <p:cNvPr id="7" name="Slide Number Placeholder 3"/>
          <p:cNvSpPr>
            <a:spLocks noGrp="1"/>
          </p:cNvSpPr>
          <p:nvPr>
            <p:ph type="sldNum" sz="quarter" idx="4"/>
          </p:nvPr>
        </p:nvSpPr>
        <p:spPr>
          <a:xfrm>
            <a:off x="8199616" y="6780109"/>
            <a:ext cx="3034453" cy="389467"/>
          </a:xfrm>
          <a:prstGeom prst="rect">
            <a:avLst/>
          </a:prstGeom>
        </p:spPr>
        <p:txBody>
          <a:bodyPr vert="horz" lIns="91440" tIns="45720" rIns="91440" bIns="45720" rtlCol="0" anchor="ctr"/>
          <a:lstStyle>
            <a:lvl1pPr algn="r">
              <a:defRPr sz="1173">
                <a:solidFill>
                  <a:schemeClr val="tx1">
                    <a:tint val="75000"/>
                  </a:schemeClr>
                </a:solidFill>
              </a:defRPr>
            </a:lvl1pPr>
          </a:lstStyle>
          <a:p>
            <a:fld id="{0EB19F11-7C95-0E48-8438-1F242063E0A9}" type="slidenum">
              <a:rPr lang="en-US" smtClean="0"/>
              <a:pPr/>
              <a:t>‹#›</a:t>
            </a:fld>
            <a:endParaRPr lang="en-US"/>
          </a:p>
        </p:txBody>
      </p:sp>
    </p:spTree>
    <p:extLst>
      <p:ext uri="{BB962C8B-B14F-4D97-AF65-F5344CB8AC3E}">
        <p14:creationId xmlns:p14="http://schemas.microsoft.com/office/powerpoint/2010/main" val="22247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Tree>
    <p:extLst>
      <p:ext uri="{BB962C8B-B14F-4D97-AF65-F5344CB8AC3E}">
        <p14:creationId xmlns:p14="http://schemas.microsoft.com/office/powerpoint/2010/main" val="8806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963680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3520611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100307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856147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42005825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70449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1/8/2024</a:t>
            </a:fld>
            <a:endParaRPr lang="en-US" dirty="0"/>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dirty="0"/>
          </a:p>
        </p:txBody>
      </p:sp>
    </p:spTree>
    <p:extLst>
      <p:ext uri="{BB962C8B-B14F-4D97-AF65-F5344CB8AC3E}">
        <p14:creationId xmlns:p14="http://schemas.microsoft.com/office/powerpoint/2010/main" val="1667609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23882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9" name="Picture 18"/>
          <p:cNvPicPr>
            <a:picLocks noChangeAspect="1"/>
          </p:cNvPicPr>
          <p:nvPr userDrawn="1"/>
        </p:nvPicPr>
        <p:blipFill>
          <a:blip r:embed="rId3"/>
          <a:stretch>
            <a:fillRect/>
          </a:stretch>
        </p:blipFill>
        <p:spPr>
          <a:xfrm>
            <a:off x="715265" y="963293"/>
            <a:ext cx="1177366" cy="102786"/>
          </a:xfrm>
          <a:prstGeom prst="rect">
            <a:avLst/>
          </a:prstGeom>
        </p:spPr>
      </p:pic>
    </p:spTree>
    <p:extLst>
      <p:ext uri="{BB962C8B-B14F-4D97-AF65-F5344CB8AC3E}">
        <p14:creationId xmlns:p14="http://schemas.microsoft.com/office/powerpoint/2010/main" val="2300599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75360" y="741274"/>
            <a:ext cx="11054080" cy="633984"/>
          </a:xfrm>
        </p:spPr>
        <p:txBody>
          <a:bodyPr vert="horz" lIns="0" tIns="45720" rIns="0" bIns="0" rtlCol="0" anchor="b" anchorCtr="0">
            <a:noAutofit/>
          </a:bodyPr>
          <a:lstStyle>
            <a:lvl1pPr>
              <a:defRPr lang="en-US" sz="3840" spc="-80" dirty="0">
                <a:latin typeface="+mj-lt"/>
              </a:defRPr>
            </a:lvl1pPr>
          </a:lstStyle>
          <a:p>
            <a:pPr lvl="0" defTabSz="731543">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75702" y="1443533"/>
            <a:ext cx="11053739" cy="507187"/>
          </a:xfrm>
        </p:spPr>
        <p:txBody>
          <a:bodyPr vert="horz" lIns="0" tIns="0" rIns="0" bIns="0" rtlCol="0">
            <a:noAutofit/>
          </a:bodyPr>
          <a:lstStyle>
            <a:lvl1pPr marL="0" indent="0">
              <a:buNone/>
              <a:defRPr lang="en-US" sz="1280"/>
            </a:lvl1pPr>
          </a:lstStyle>
          <a:p>
            <a:pPr marL="243848" lvl="0" indent="-243848">
              <a:lnSpc>
                <a:spcPct val="130000"/>
              </a:lnSpc>
            </a:pPr>
            <a:r>
              <a:rPr lang="en-US"/>
              <a:t>Edit Master text styles</a:t>
            </a:r>
          </a:p>
        </p:txBody>
      </p:sp>
      <p:sp>
        <p:nvSpPr>
          <p:cNvPr id="8" name="Text Placeholder 5"/>
          <p:cNvSpPr>
            <a:spLocks noGrp="1"/>
          </p:cNvSpPr>
          <p:nvPr>
            <p:ph type="body" sz="quarter" idx="15" hasCustomPrompt="1"/>
          </p:nvPr>
        </p:nvSpPr>
        <p:spPr>
          <a:xfrm>
            <a:off x="975969" y="497433"/>
            <a:ext cx="3579571" cy="216747"/>
          </a:xfrm>
        </p:spPr>
        <p:txBody>
          <a:bodyPr vert="horz" lIns="0" tIns="0" rIns="0" bIns="0" rtlCol="0">
            <a:noAutofit/>
          </a:bodyPr>
          <a:lstStyle>
            <a:lvl1pPr marL="0" indent="0">
              <a:buNone/>
              <a:defRPr lang="en-US" sz="960" b="1" kern="0" cap="all" spc="267" baseline="0" dirty="0">
                <a:solidFill>
                  <a:schemeClr val="accent5">
                    <a:lumMod val="60000"/>
                    <a:lumOff val="40000"/>
                  </a:schemeClr>
                </a:solidFill>
                <a:ea typeface="Nexa Black" charset="0"/>
                <a:cs typeface="Nexa Black" charset="0"/>
              </a:defRPr>
            </a:lvl1pPr>
          </a:lstStyle>
          <a:p>
            <a:pPr marL="243848" lvl="0" indent="-243848"/>
            <a:r>
              <a:rPr lang="en-US" dirty="0"/>
              <a:t>BREADCRUMBS</a:t>
            </a:r>
          </a:p>
        </p:txBody>
      </p:sp>
    </p:spTree>
    <p:extLst>
      <p:ext uri="{BB962C8B-B14F-4D97-AF65-F5344CB8AC3E}">
        <p14:creationId xmlns:p14="http://schemas.microsoft.com/office/powerpoint/2010/main" val="24745956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6119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0"/>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11" name="Picture 10"/>
          <p:cNvPicPr>
            <a:picLocks noChangeAspect="1"/>
          </p:cNvPicPr>
          <p:nvPr userDrawn="1"/>
        </p:nvPicPr>
        <p:blipFill>
          <a:blip r:embed="rId3"/>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4"/>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descr="A close up of a logo&#10;&#10;Description automatically generated">
            <a:extLst>
              <a:ext uri="{FF2B5EF4-FFF2-40B4-BE49-F238E27FC236}">
                <a16:creationId xmlns:a16="http://schemas.microsoft.com/office/drawing/2014/main" id="{E83EAACA-91C2-475E-8300-A03026DB0423}"/>
              </a:ext>
            </a:extLst>
          </p:cNvPr>
          <p:cNvPicPr>
            <a:picLocks noChangeAspect="1"/>
          </p:cNvPicPr>
          <p:nvPr userDrawn="1"/>
        </p:nvPicPr>
        <p:blipFill>
          <a:blip r:embed="rId5"/>
          <a:stretch>
            <a:fillRect/>
          </a:stretch>
        </p:blipFill>
        <p:spPr>
          <a:xfrm>
            <a:off x="9959849" y="6638167"/>
            <a:ext cx="2335316" cy="303658"/>
          </a:xfrm>
          <a:prstGeom prst="rect">
            <a:avLst/>
          </a:prstGeom>
        </p:spPr>
      </p:pic>
    </p:spTree>
    <p:extLst>
      <p:ext uri="{BB962C8B-B14F-4D97-AF65-F5344CB8AC3E}">
        <p14:creationId xmlns:p14="http://schemas.microsoft.com/office/powerpoint/2010/main" val="298826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dirty="0"/>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35344668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Tree>
    <p:extLst>
      <p:ext uri="{BB962C8B-B14F-4D97-AF65-F5344CB8AC3E}">
        <p14:creationId xmlns:p14="http://schemas.microsoft.com/office/powerpoint/2010/main" val="12984293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38962200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4143166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1959736942"/>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1/8/2024</a:t>
            </a:fld>
            <a:endParaRPr lang="en-US" dirty="0"/>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dirty="0"/>
          </a:p>
        </p:txBody>
      </p:sp>
    </p:spTree>
    <p:extLst>
      <p:ext uri="{BB962C8B-B14F-4D97-AF65-F5344CB8AC3E}">
        <p14:creationId xmlns:p14="http://schemas.microsoft.com/office/powerpoint/2010/main" val="27369339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58479"/>
            <a:ext cx="9916160" cy="2817873"/>
          </a:xfrm>
          <a:prstGeom prst="rect">
            <a:avLst/>
          </a:prstGeom>
        </p:spPr>
        <p:txBody>
          <a:bodyPr anchor="b"/>
          <a:lstStyle>
            <a:lvl1pPr algn="l">
              <a:defRPr sz="5334"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stretch>
            <a:fillRect/>
          </a:stretch>
        </p:blipFill>
        <p:spPr>
          <a:xfrm>
            <a:off x="963320" y="6777850"/>
            <a:ext cx="3612444" cy="284480"/>
          </a:xfrm>
          <a:prstGeom prst="rect">
            <a:avLst/>
          </a:prstGeom>
        </p:spPr>
      </p:pic>
      <p:pic>
        <p:nvPicPr>
          <p:cNvPr id="5" name="Picture 4"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8" y="389407"/>
            <a:ext cx="11640408" cy="1065003"/>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5"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FFFFFF"/>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469518"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487226" cy="4283197"/>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11.xml"/><Relationship Id="rId5" Type="http://schemas.openxmlformats.org/officeDocument/2006/relationships/slideLayout" Target="../slideLayouts/slideLayout108.xml"/><Relationship Id="rId4"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theme" Target="../theme/theme1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2.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theme" Target="../theme/theme13.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12.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oleObject" Target="../embeddings/oleObject1.bin"/><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5" Type="http://schemas.openxmlformats.org/officeDocument/2006/relationships/theme" Target="../theme/theme9.xml"/><Relationship Id="rId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67499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7" r:id="rId6"/>
    <p:sldLayoutId id="2147484469" r:id="rId7"/>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324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10"/>
            <a:ext cx="2926080" cy="390595"/>
          </a:xfrm>
          <a:prstGeom prst="rect">
            <a:avLst/>
          </a:prstGeom>
        </p:spPr>
        <p:txBody>
          <a:bodyPr vert="horz" lIns="91440" tIns="45720" rIns="91440" bIns="45720" rtlCol="0" anchor="ctr"/>
          <a:lstStyle>
            <a:lvl1pPr algn="l">
              <a:defRPr sz="128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7995604"/>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72" r:id="rId30"/>
    <p:sldLayoutId id="2147485073" r:id="rId31"/>
  </p:sldLayoutIdLst>
  <p:hf hdr="0" ftr="0" dt="0"/>
  <p:txStyles>
    <p:titleStyle>
      <a:lvl1pPr algn="ctr" defTabSz="487637" rtl="0" eaLnBrk="1" latinLnBrk="0" hangingPunct="1">
        <a:spcBef>
          <a:spcPct val="0"/>
        </a:spcBef>
        <a:buNone/>
        <a:defRPr sz="4693" kern="1200">
          <a:solidFill>
            <a:schemeClr val="tx1"/>
          </a:solidFill>
          <a:latin typeface="+mj-lt"/>
          <a:ea typeface="+mj-ea"/>
          <a:cs typeface="+mj-cs"/>
        </a:defRPr>
      </a:lvl1pPr>
    </p:titleStyle>
    <p:bodyStyle>
      <a:lvl1pPr marL="365727" indent="-365727" algn="l" defTabSz="487637" rtl="0" eaLnBrk="1" latinLnBrk="0" hangingPunct="1">
        <a:spcBef>
          <a:spcPct val="20000"/>
        </a:spcBef>
        <a:buFont typeface="Arial"/>
        <a:buChar char="•"/>
        <a:defRPr sz="3413" kern="1200">
          <a:solidFill>
            <a:schemeClr val="tx1"/>
          </a:solidFill>
          <a:latin typeface="+mn-lt"/>
          <a:ea typeface="+mn-ea"/>
          <a:cs typeface="+mn-cs"/>
        </a:defRPr>
      </a:lvl1pPr>
      <a:lvl2pPr marL="792409" indent="-304773" algn="l" defTabSz="487637" rtl="0" eaLnBrk="1" latinLnBrk="0" hangingPunct="1">
        <a:spcBef>
          <a:spcPct val="20000"/>
        </a:spcBef>
        <a:buFont typeface="Arial"/>
        <a:buChar char="–"/>
        <a:defRPr sz="2987" kern="1200">
          <a:solidFill>
            <a:schemeClr val="tx1"/>
          </a:solidFill>
          <a:latin typeface="+mn-lt"/>
          <a:ea typeface="+mn-ea"/>
          <a:cs typeface="+mn-cs"/>
        </a:defRPr>
      </a:lvl2pPr>
      <a:lvl3pPr marL="1219090" indent="-243818" algn="l" defTabSz="487637" rtl="0" eaLnBrk="1" latinLnBrk="0" hangingPunct="1">
        <a:spcBef>
          <a:spcPct val="20000"/>
        </a:spcBef>
        <a:buFont typeface="Arial"/>
        <a:buChar char="•"/>
        <a:defRPr sz="2560" kern="1200">
          <a:solidFill>
            <a:schemeClr val="tx1"/>
          </a:solidFill>
          <a:latin typeface="+mn-lt"/>
          <a:ea typeface="+mn-ea"/>
          <a:cs typeface="+mn-cs"/>
        </a:defRPr>
      </a:lvl3pPr>
      <a:lvl4pPr marL="1706724" indent="-243818" algn="l" defTabSz="487637" rtl="0" eaLnBrk="1" latinLnBrk="0" hangingPunct="1">
        <a:spcBef>
          <a:spcPct val="20000"/>
        </a:spcBef>
        <a:buFont typeface="Arial"/>
        <a:buChar char="–"/>
        <a:defRPr sz="2133" kern="1200">
          <a:solidFill>
            <a:schemeClr val="tx1"/>
          </a:solidFill>
          <a:latin typeface="+mn-lt"/>
          <a:ea typeface="+mn-ea"/>
          <a:cs typeface="+mn-cs"/>
        </a:defRPr>
      </a:lvl4pPr>
      <a:lvl5pPr marL="2194358" indent="-243818" algn="l" defTabSz="487637" rtl="0" eaLnBrk="1" latinLnBrk="0" hangingPunct="1">
        <a:spcBef>
          <a:spcPct val="20000"/>
        </a:spcBef>
        <a:buFont typeface="Arial"/>
        <a:buChar char="»"/>
        <a:defRPr sz="2133" kern="1200">
          <a:solidFill>
            <a:schemeClr val="tx1"/>
          </a:solidFill>
          <a:latin typeface="+mn-lt"/>
          <a:ea typeface="+mn-ea"/>
          <a:cs typeface="+mn-cs"/>
        </a:defRPr>
      </a:lvl5pPr>
      <a:lvl6pPr marL="2681993" indent="-243818" algn="l" defTabSz="487637" rtl="0" eaLnBrk="1" latinLnBrk="0" hangingPunct="1">
        <a:spcBef>
          <a:spcPct val="20000"/>
        </a:spcBef>
        <a:buFont typeface="Arial"/>
        <a:buChar char="•"/>
        <a:defRPr sz="2133" kern="1200">
          <a:solidFill>
            <a:schemeClr val="tx1"/>
          </a:solidFill>
          <a:latin typeface="+mn-lt"/>
          <a:ea typeface="+mn-ea"/>
          <a:cs typeface="+mn-cs"/>
        </a:defRPr>
      </a:lvl6pPr>
      <a:lvl7pPr marL="3169630" indent="-243818" algn="l" defTabSz="487637" rtl="0" eaLnBrk="1" latinLnBrk="0" hangingPunct="1">
        <a:spcBef>
          <a:spcPct val="20000"/>
        </a:spcBef>
        <a:buFont typeface="Arial"/>
        <a:buChar char="•"/>
        <a:defRPr sz="2133" kern="1200">
          <a:solidFill>
            <a:schemeClr val="tx1"/>
          </a:solidFill>
          <a:latin typeface="+mn-lt"/>
          <a:ea typeface="+mn-ea"/>
          <a:cs typeface="+mn-cs"/>
        </a:defRPr>
      </a:lvl7pPr>
      <a:lvl8pPr marL="3657264" indent="-243818" algn="l" defTabSz="487637" rtl="0" eaLnBrk="1" latinLnBrk="0" hangingPunct="1">
        <a:spcBef>
          <a:spcPct val="20000"/>
        </a:spcBef>
        <a:buFont typeface="Arial"/>
        <a:buChar char="•"/>
        <a:defRPr sz="2133" kern="1200">
          <a:solidFill>
            <a:schemeClr val="tx1"/>
          </a:solidFill>
          <a:latin typeface="+mn-lt"/>
          <a:ea typeface="+mn-ea"/>
          <a:cs typeface="+mn-cs"/>
        </a:defRPr>
      </a:lvl8pPr>
      <a:lvl9pPr marL="4144900" indent="-243818" algn="l" defTabSz="48763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37" rtl="0" eaLnBrk="1" latinLnBrk="0" hangingPunct="1">
        <a:defRPr sz="1920" kern="1200">
          <a:solidFill>
            <a:schemeClr val="tx1"/>
          </a:solidFill>
          <a:latin typeface="+mn-lt"/>
          <a:ea typeface="+mn-ea"/>
          <a:cs typeface="+mn-cs"/>
        </a:defRPr>
      </a:lvl1pPr>
      <a:lvl2pPr marL="487637" algn="l" defTabSz="487637" rtl="0" eaLnBrk="1" latinLnBrk="0" hangingPunct="1">
        <a:defRPr sz="1920" kern="1200">
          <a:solidFill>
            <a:schemeClr val="tx1"/>
          </a:solidFill>
          <a:latin typeface="+mn-lt"/>
          <a:ea typeface="+mn-ea"/>
          <a:cs typeface="+mn-cs"/>
        </a:defRPr>
      </a:lvl2pPr>
      <a:lvl3pPr marL="975271" algn="l" defTabSz="487637" rtl="0" eaLnBrk="1" latinLnBrk="0" hangingPunct="1">
        <a:defRPr sz="1920" kern="1200">
          <a:solidFill>
            <a:schemeClr val="tx1"/>
          </a:solidFill>
          <a:latin typeface="+mn-lt"/>
          <a:ea typeface="+mn-ea"/>
          <a:cs typeface="+mn-cs"/>
        </a:defRPr>
      </a:lvl3pPr>
      <a:lvl4pPr marL="1462906" algn="l" defTabSz="487637" rtl="0" eaLnBrk="1" latinLnBrk="0" hangingPunct="1">
        <a:defRPr sz="1920" kern="1200">
          <a:solidFill>
            <a:schemeClr val="tx1"/>
          </a:solidFill>
          <a:latin typeface="+mn-lt"/>
          <a:ea typeface="+mn-ea"/>
          <a:cs typeface="+mn-cs"/>
        </a:defRPr>
      </a:lvl4pPr>
      <a:lvl5pPr marL="1950542" algn="l" defTabSz="487637" rtl="0" eaLnBrk="1" latinLnBrk="0" hangingPunct="1">
        <a:defRPr sz="1920" kern="1200">
          <a:solidFill>
            <a:schemeClr val="tx1"/>
          </a:solidFill>
          <a:latin typeface="+mn-lt"/>
          <a:ea typeface="+mn-ea"/>
          <a:cs typeface="+mn-cs"/>
        </a:defRPr>
      </a:lvl5pPr>
      <a:lvl6pPr marL="2438177" algn="l" defTabSz="487637" rtl="0" eaLnBrk="1" latinLnBrk="0" hangingPunct="1">
        <a:defRPr sz="1920" kern="1200">
          <a:solidFill>
            <a:schemeClr val="tx1"/>
          </a:solidFill>
          <a:latin typeface="+mn-lt"/>
          <a:ea typeface="+mn-ea"/>
          <a:cs typeface="+mn-cs"/>
        </a:defRPr>
      </a:lvl6pPr>
      <a:lvl7pPr marL="2925812" algn="l" defTabSz="487637" rtl="0" eaLnBrk="1" latinLnBrk="0" hangingPunct="1">
        <a:defRPr sz="1920" kern="1200">
          <a:solidFill>
            <a:schemeClr val="tx1"/>
          </a:solidFill>
          <a:latin typeface="+mn-lt"/>
          <a:ea typeface="+mn-ea"/>
          <a:cs typeface="+mn-cs"/>
        </a:defRPr>
      </a:lvl7pPr>
      <a:lvl8pPr marL="3413446" algn="l" defTabSz="487637" rtl="0" eaLnBrk="1" latinLnBrk="0" hangingPunct="1">
        <a:defRPr sz="1920" kern="1200">
          <a:solidFill>
            <a:schemeClr val="tx1"/>
          </a:solidFill>
          <a:latin typeface="+mn-lt"/>
          <a:ea typeface="+mn-ea"/>
          <a:cs typeface="+mn-cs"/>
        </a:defRPr>
      </a:lvl8pPr>
      <a:lvl9pPr marL="3901083" algn="l" defTabSz="487637" rtl="0" eaLnBrk="1" latinLnBrk="0" hangingPunct="1">
        <a:defRPr sz="19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387966"/>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01101"/>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955" r:id="rId7"/>
  </p:sldLayoutIdLst>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924606"/>
            <a:ext cx="2926080" cy="390595"/>
          </a:xfrm>
          <a:prstGeom prst="rect">
            <a:avLst/>
          </a:prstGeom>
        </p:spPr>
        <p:txBody>
          <a:bodyPr vert="horz" lIns="91440" tIns="45720" rIns="91440" bIns="45720" rtlCol="0" anchor="ctr"/>
          <a:lstStyle>
            <a:lvl1pPr algn="l">
              <a:defRPr sz="1707">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096495120"/>
      </p:ext>
    </p:extLst>
  </p:cSld>
  <p:clrMap bg1="dk1" tx1="lt1" bg2="dk2" tx2="lt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231628407"/>
      </p:ext>
    </p:extLst>
  </p:cSld>
  <p:clrMap bg1="lt1" tx1="dk1" bg2="lt2" tx2="dk2" accent1="accent1" accent2="accent2" accent3="accent3" accent4="accent4" accent5="accent5" accent6="accent6" hlink="hlink" folHlink="folHlink"/>
  <p:sldLayoutIdLst>
    <p:sldLayoutId id="2147484952" r:id="rId1"/>
    <p:sldLayoutId id="2147484954" r:id="rId2"/>
  </p:sldLayoutIdLs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4"/>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15" imgW="524" imgH="526" progId="TCLayout.ActiveDocument.1">
                  <p:embed/>
                </p:oleObj>
              </mc:Choice>
              <mc:Fallback>
                <p:oleObj name="think-cell Slide" r:id="rId15"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16"/>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52940633"/>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5" r:id="rId8"/>
    <p:sldLayoutId id="2147484966" r:id="rId9"/>
    <p:sldLayoutId id="2147485034" r:id="rId10"/>
    <p:sldLayoutId id="2147485035" r:id="rId11"/>
    <p:sldLayoutId id="2147485081" r:id="rId12"/>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72973519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636650543"/>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 id="2147485008" r:id="rId19"/>
    <p:sldLayoutId id="2147485009" r:id="rId20"/>
    <p:sldLayoutId id="2147485010" r:id="rId21"/>
    <p:sldLayoutId id="2147485011" r:id="rId22"/>
    <p:sldLayoutId id="2147485012" r:id="rId23"/>
    <p:sldLayoutId id="2147485013" r:id="rId24"/>
    <p:sldLayoutId id="2147485014" r:id="rId25"/>
    <p:sldLayoutId id="214748501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41387"/>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6" y="917323"/>
            <a:ext cx="11980588" cy="3757164"/>
          </a:xfrm>
        </p:spPr>
        <p:txBody>
          <a:bodyPr lIns="91440" tIns="45720" rIns="91440" bIns="45720" anchor="b">
            <a:normAutofit/>
          </a:bodyPr>
          <a:lstStyle/>
          <a:p>
            <a:r>
              <a:rPr lang="en-US" sz="4400" dirty="0">
                <a:latin typeface="Encode Sans Normal Black"/>
              </a:rPr>
              <a:t>Shared Environment accounting forum</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r>
              <a:rPr lang="en-US" sz="2800" b="0" dirty="0">
                <a:solidFill>
                  <a:schemeClr val="tx2"/>
                </a:solidFill>
                <a:latin typeface="Encode Sans Normal Black"/>
              </a:rPr>
              <a:t>January 9, 2024</a:t>
            </a:r>
          </a:p>
        </p:txBody>
      </p:sp>
    </p:spTree>
    <p:extLst>
      <p:ext uri="{BB962C8B-B14F-4D97-AF65-F5344CB8AC3E}">
        <p14:creationId xmlns:p14="http://schemas.microsoft.com/office/powerpoint/2010/main" val="25798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6E6D5-E0D8-399A-F0DC-911658A37557}"/>
              </a:ext>
            </a:extLst>
          </p:cNvPr>
          <p:cNvSpPr>
            <a:spLocks noGrp="1"/>
          </p:cNvSpPr>
          <p:nvPr>
            <p:ph type="body" sz="quarter" idx="10"/>
          </p:nvPr>
        </p:nvSpPr>
        <p:spPr/>
        <p:txBody>
          <a:bodyPr>
            <a:normAutofit fontScale="92500" lnSpcReduction="10000"/>
          </a:bodyPr>
          <a:lstStyle/>
          <a:p>
            <a:r>
              <a:rPr lang="en-US" dirty="0"/>
              <a:t>Resources </a:t>
            </a:r>
          </a:p>
        </p:txBody>
      </p:sp>
      <p:sp>
        <p:nvSpPr>
          <p:cNvPr id="3" name="Text Placeholder 2">
            <a:extLst>
              <a:ext uri="{FF2B5EF4-FFF2-40B4-BE49-F238E27FC236}">
                <a16:creationId xmlns:a16="http://schemas.microsoft.com/office/drawing/2014/main" id="{12C19ED0-8DB8-7CDC-248B-4448BA32942D}"/>
              </a:ext>
            </a:extLst>
          </p:cNvPr>
          <p:cNvSpPr>
            <a:spLocks noGrp="1"/>
          </p:cNvSpPr>
          <p:nvPr>
            <p:ph type="body" sz="quarter" idx="11"/>
          </p:nvPr>
        </p:nvSpPr>
        <p:spPr/>
        <p:txBody>
          <a:bodyPr/>
          <a:lstStyle/>
          <a:p>
            <a:r>
              <a:rPr lang="en-US" sz="2400" dirty="0"/>
              <a:t>Relationship with Fund must be maintained</a:t>
            </a:r>
          </a:p>
          <a:p>
            <a:r>
              <a:rPr lang="en-US" sz="2400" dirty="0"/>
              <a:t>Some resources/fund cannot be transferred</a:t>
            </a:r>
          </a:p>
          <a:p>
            <a:pPr lvl="1"/>
            <a:r>
              <a:rPr lang="en-US" sz="2000" dirty="0"/>
              <a:t>changes the “color of money” (i.e. state appropriation resource/fund transferred to self-sustaining resource/fund)</a:t>
            </a:r>
          </a:p>
          <a:p>
            <a:pPr lvl="1"/>
            <a:r>
              <a:rPr lang="en-US" sz="2000" dirty="0"/>
              <a:t>Remember that funding transfer in/out is rolled up to other revenue per LAS for eliminations</a:t>
            </a:r>
          </a:p>
          <a:p>
            <a:pPr lvl="1"/>
            <a:r>
              <a:rPr lang="en-US" sz="2000" dirty="0"/>
              <a:t>Example – funding transfer in/out from State fund to Aux fund would increase/decrease other revenue in those funds for state reporting</a:t>
            </a:r>
          </a:p>
          <a:p>
            <a:r>
              <a:rPr lang="en-US" sz="2400" dirty="0"/>
              <a:t>Some resources may be able to be crossed, particularly if the fund is not crossed</a:t>
            </a:r>
          </a:p>
          <a:p>
            <a:pPr lvl="1"/>
            <a:r>
              <a:rPr lang="en-US" sz="2000" dirty="0"/>
              <a:t>We will need to build a list of allowable transfers</a:t>
            </a:r>
          </a:p>
          <a:p>
            <a:r>
              <a:rPr lang="en-US" sz="2400" dirty="0"/>
              <a:t>In the interim please submit a ticket to request the ability to transfer between resources, we will work with you on the appropriateness of the transfer or offer alternatives</a:t>
            </a:r>
          </a:p>
          <a:p>
            <a:endParaRPr lang="en-US" sz="2400" dirty="0"/>
          </a:p>
        </p:txBody>
      </p:sp>
    </p:spTree>
    <p:extLst>
      <p:ext uri="{BB962C8B-B14F-4D97-AF65-F5344CB8AC3E}">
        <p14:creationId xmlns:p14="http://schemas.microsoft.com/office/powerpoint/2010/main" val="424400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5" y="917323"/>
            <a:ext cx="12120211" cy="3757164"/>
          </a:xfrm>
        </p:spPr>
        <p:txBody>
          <a:bodyPr lIns="91440" tIns="45720" rIns="91440" bIns="45720" anchor="b">
            <a:normAutofit/>
          </a:bodyPr>
          <a:lstStyle/>
          <a:p>
            <a:r>
              <a:rPr lang="en-US" sz="4400" dirty="0">
                <a:latin typeface="Encode Sans Normal Black"/>
              </a:rPr>
              <a:t>Reference documents – </a:t>
            </a:r>
            <a:br>
              <a:rPr lang="en-US" sz="4400" dirty="0">
                <a:latin typeface="Encode Sans Normal Black"/>
              </a:rPr>
            </a:br>
            <a:r>
              <a:rPr lang="en-US" sz="4400" dirty="0">
                <a:latin typeface="Encode Sans Normal Black"/>
              </a:rPr>
              <a:t>X</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endParaRPr lang="en-US" sz="2800" b="0" dirty="0">
              <a:solidFill>
                <a:schemeClr val="tx2"/>
              </a:solidFill>
              <a:latin typeface="Encode Sans Normal Black"/>
            </a:endParaRPr>
          </a:p>
        </p:txBody>
      </p:sp>
    </p:spTree>
    <p:extLst>
      <p:ext uri="{BB962C8B-B14F-4D97-AF65-F5344CB8AC3E}">
        <p14:creationId xmlns:p14="http://schemas.microsoft.com/office/powerpoint/2010/main" val="420242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380313" cy="477011"/>
          </a:xfrm>
        </p:spPr>
        <p:txBody>
          <a:bodyPr>
            <a:noAutofit/>
          </a:bodyPr>
          <a:lstStyle/>
          <a:p>
            <a:r>
              <a:rPr lang="en-US" sz="3000" b="1" cap="all" dirty="0">
                <a:solidFill>
                  <a:srgbClr val="4B2E83"/>
                </a:solidFill>
                <a:latin typeface="Encode Sans Normal Black" charset="0"/>
              </a:rPr>
              <a:t>Future Discussion Topics</a:t>
            </a:r>
            <a:endParaRPr lang="en-US" sz="3000" b="1" cap="all" dirty="0">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023741028"/>
              </p:ext>
            </p:extLst>
          </p:nvPr>
        </p:nvGraphicFramePr>
        <p:xfrm>
          <a:off x="532343" y="1057058"/>
          <a:ext cx="11680017" cy="3808521"/>
        </p:xfrm>
        <a:graphic>
          <a:graphicData uri="http://schemas.openxmlformats.org/drawingml/2006/table">
            <a:tbl>
              <a:tblPr>
                <a:tableStyleId>{5DA37D80-6434-44D0-A028-1B22A696006F}</a:tableStyleId>
              </a:tblPr>
              <a:tblGrid>
                <a:gridCol w="512482">
                  <a:extLst>
                    <a:ext uri="{9D8B030D-6E8A-4147-A177-3AD203B41FA5}">
                      <a16:colId xmlns:a16="http://schemas.microsoft.com/office/drawing/2014/main" val="2417359873"/>
                    </a:ext>
                  </a:extLst>
                </a:gridCol>
                <a:gridCol w="2118539">
                  <a:extLst>
                    <a:ext uri="{9D8B030D-6E8A-4147-A177-3AD203B41FA5}">
                      <a16:colId xmlns:a16="http://schemas.microsoft.com/office/drawing/2014/main" val="420156850"/>
                    </a:ext>
                  </a:extLst>
                </a:gridCol>
                <a:gridCol w="7113319">
                  <a:extLst>
                    <a:ext uri="{9D8B030D-6E8A-4147-A177-3AD203B41FA5}">
                      <a16:colId xmlns:a16="http://schemas.microsoft.com/office/drawing/2014/main" val="1594515221"/>
                    </a:ext>
                  </a:extLst>
                </a:gridCol>
                <a:gridCol w="1935677">
                  <a:extLst>
                    <a:ext uri="{9D8B030D-6E8A-4147-A177-3AD203B41FA5}">
                      <a16:colId xmlns:a16="http://schemas.microsoft.com/office/drawing/2014/main" val="1913697892"/>
                    </a:ext>
                  </a:extLst>
                </a:gridCol>
              </a:tblGrid>
              <a:tr h="608121">
                <a:tc>
                  <a:txBody>
                    <a:bodyPr/>
                    <a:lstStyle/>
                    <a:p>
                      <a:pPr algn="ctr" fontAlgn="ctr"/>
                      <a:r>
                        <a:rPr lang="en-US" sz="1600" b="1" u="none" strike="noStrike" dirty="0">
                          <a:solidFill>
                            <a:schemeClr val="bg2"/>
                          </a:solidFill>
                          <a:effectLst/>
                          <a:latin typeface="Open Sans"/>
                          <a:ea typeface="Open Sans"/>
                          <a:cs typeface="Open Sans"/>
                        </a:rPr>
                        <a:t>#</a:t>
                      </a:r>
                      <a:endParaRPr lang="en-US" sz="1600" b="1" i="0" u="none" strike="noStrike" dirty="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dirty="0">
                          <a:solidFill>
                            <a:schemeClr val="bg2"/>
                          </a:solidFill>
                          <a:effectLst/>
                          <a:latin typeface="Open Sans"/>
                          <a:ea typeface="Open Sans" panose="020B0606030504020204" pitchFamily="34" charset="0"/>
                          <a:cs typeface="Open Sans" panose="020B0606030504020204" pitchFamily="34" charset="0"/>
                        </a:rPr>
                        <a:t>Topic</a:t>
                      </a:r>
                      <a:endPar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endParaRP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OBJECTIVE </a:t>
                      </a: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Tentative Date</a:t>
                      </a:r>
                    </a:p>
                  </a:txBody>
                  <a:tcPr marL="0" marR="0" marT="0" marB="0" anchor="ctr">
                    <a:solidFill>
                      <a:schemeClr val="tx1"/>
                    </a:solidFill>
                  </a:tcPr>
                </a:tc>
                <a:extLst>
                  <a:ext uri="{0D108BD9-81ED-4DB2-BD59-A6C34878D82A}">
                    <a16:rowId xmlns:a16="http://schemas.microsoft.com/office/drawing/2014/main" val="1282170829"/>
                  </a:ext>
                </a:extLst>
              </a:tr>
              <a:tr h="640080">
                <a:tc>
                  <a:txBody>
                    <a:bodyPr/>
                    <a:lstStyle/>
                    <a:p>
                      <a:pPr lvl="0" algn="ctr">
                        <a:buNone/>
                      </a:pPr>
                      <a:r>
                        <a:rPr lang="en-US" b="1" dirty="0"/>
                        <a:t>1</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endParaRPr lang="en-US" sz="1900" b="1" dirty="0"/>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10695842"/>
                  </a:ext>
                </a:extLst>
              </a:tr>
              <a:tr h="640080">
                <a:tc>
                  <a:txBody>
                    <a:bodyPr/>
                    <a:lstStyle/>
                    <a:p>
                      <a:pPr lvl="0" algn="ctr">
                        <a:buNone/>
                      </a:pPr>
                      <a:r>
                        <a:rPr lang="en-US" b="1" dirty="0"/>
                        <a:t>2</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endParaRPr lang="en-US" sz="1900" b="1" dirty="0"/>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3457452384"/>
                  </a:ext>
                </a:extLst>
              </a:tr>
              <a:tr h="640080">
                <a:tc>
                  <a:txBody>
                    <a:bodyPr/>
                    <a:lstStyle/>
                    <a:p>
                      <a:pPr lvl="0" algn="ctr">
                        <a:buNone/>
                      </a:pPr>
                      <a:r>
                        <a:rPr lang="en-US" b="1" dirty="0"/>
                        <a:t>3</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4093913590"/>
                  </a:ext>
                </a:extLst>
              </a:tr>
              <a:tr h="640080">
                <a:tc>
                  <a:txBody>
                    <a:bodyPr/>
                    <a:lstStyle/>
                    <a:p>
                      <a:pPr lvl="0" algn="ctr">
                        <a:buNone/>
                      </a:pPr>
                      <a:r>
                        <a:rPr lang="en-US" b="1" dirty="0"/>
                        <a:t>4</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554076045"/>
                  </a:ext>
                </a:extLst>
              </a:tr>
              <a:tr h="640080">
                <a:tc>
                  <a:txBody>
                    <a:bodyPr/>
                    <a:lstStyle/>
                    <a:p>
                      <a:pPr lvl="0" algn="ctr">
                        <a:buNone/>
                      </a:pPr>
                      <a:r>
                        <a:rPr lang="en-US" b="1" dirty="0"/>
                        <a:t>5</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523719829"/>
                  </a:ext>
                </a:extLst>
              </a:tr>
            </a:tbl>
          </a:graphicData>
        </a:graphic>
      </p:graphicFrame>
      <p:sp>
        <p:nvSpPr>
          <p:cNvPr id="6" name="TextBox 5">
            <a:extLst>
              <a:ext uri="{FF2B5EF4-FFF2-40B4-BE49-F238E27FC236}">
                <a16:creationId xmlns:a16="http://schemas.microsoft.com/office/drawing/2014/main" id="{9C5BA07C-1CDA-4EE3-9A65-D7E60573FE20}"/>
              </a:ext>
            </a:extLst>
          </p:cNvPr>
          <p:cNvSpPr txBox="1"/>
          <p:nvPr/>
        </p:nvSpPr>
        <p:spPr>
          <a:xfrm>
            <a:off x="4452238" y="7643598"/>
            <a:ext cx="2623174" cy="584775"/>
          </a:xfrm>
          <a:prstGeom prst="rect">
            <a:avLst/>
          </a:prstGeom>
          <a:noFill/>
        </p:spPr>
        <p:txBody>
          <a:bodyPr wrap="square" rtlCol="0">
            <a:spAutoFit/>
          </a:bodyPr>
          <a:lstStyle/>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6538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380313" cy="477011"/>
          </a:xfrm>
        </p:spPr>
        <p:txBody>
          <a:bodyPr>
            <a:noAutofit/>
          </a:bodyPr>
          <a:lstStyle/>
          <a:p>
            <a:r>
              <a:rPr lang="en-US" sz="3000" b="1" cap="all" dirty="0">
                <a:solidFill>
                  <a:srgbClr val="4B2E83"/>
                </a:solidFill>
                <a:latin typeface="Encode Sans Normal Black" charset="0"/>
              </a:rPr>
              <a:t>Discussion topics</a:t>
            </a:r>
            <a:endParaRPr lang="en-US" sz="3000" b="1" cap="all" dirty="0">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217329901"/>
              </p:ext>
            </p:extLst>
          </p:nvPr>
        </p:nvGraphicFramePr>
        <p:xfrm>
          <a:off x="631602" y="1343453"/>
          <a:ext cx="12054587" cy="5128467"/>
        </p:xfrm>
        <a:graphic>
          <a:graphicData uri="http://schemas.openxmlformats.org/drawingml/2006/table">
            <a:tbl>
              <a:tblPr>
                <a:tableStyleId>{5DA37D80-6434-44D0-A028-1B22A696006F}</a:tableStyleId>
              </a:tblPr>
              <a:tblGrid>
                <a:gridCol w="528917">
                  <a:extLst>
                    <a:ext uri="{9D8B030D-6E8A-4147-A177-3AD203B41FA5}">
                      <a16:colId xmlns:a16="http://schemas.microsoft.com/office/drawing/2014/main" val="2417359873"/>
                    </a:ext>
                  </a:extLst>
                </a:gridCol>
                <a:gridCol w="2356623">
                  <a:extLst>
                    <a:ext uri="{9D8B030D-6E8A-4147-A177-3AD203B41FA5}">
                      <a16:colId xmlns:a16="http://schemas.microsoft.com/office/drawing/2014/main" val="420156850"/>
                    </a:ext>
                  </a:extLst>
                </a:gridCol>
                <a:gridCol w="6266050">
                  <a:extLst>
                    <a:ext uri="{9D8B030D-6E8A-4147-A177-3AD203B41FA5}">
                      <a16:colId xmlns:a16="http://schemas.microsoft.com/office/drawing/2014/main" val="1594515221"/>
                    </a:ext>
                  </a:extLst>
                </a:gridCol>
                <a:gridCol w="2902997">
                  <a:extLst>
                    <a:ext uri="{9D8B030D-6E8A-4147-A177-3AD203B41FA5}">
                      <a16:colId xmlns:a16="http://schemas.microsoft.com/office/drawing/2014/main" val="1913697892"/>
                    </a:ext>
                  </a:extLst>
                </a:gridCol>
              </a:tblGrid>
              <a:tr h="986985">
                <a:tc>
                  <a:txBody>
                    <a:bodyPr/>
                    <a:lstStyle/>
                    <a:p>
                      <a:pPr algn="ctr" fontAlgn="ctr"/>
                      <a:r>
                        <a:rPr lang="en-US" sz="1600" b="1" u="none" strike="noStrike" dirty="0">
                          <a:solidFill>
                            <a:schemeClr val="bg2"/>
                          </a:solidFill>
                          <a:effectLst/>
                          <a:latin typeface="Open Sans"/>
                          <a:ea typeface="Open Sans"/>
                          <a:cs typeface="Open Sans"/>
                        </a:rPr>
                        <a:t>#</a:t>
                      </a:r>
                      <a:endParaRPr lang="en-US" sz="1600" b="1" i="0" u="none" strike="noStrike" dirty="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dirty="0">
                          <a:solidFill>
                            <a:schemeClr val="bg2"/>
                          </a:solidFill>
                          <a:effectLst/>
                          <a:latin typeface="Open Sans"/>
                          <a:ea typeface="Open Sans" panose="020B0606030504020204" pitchFamily="34" charset="0"/>
                          <a:cs typeface="Open Sans" panose="020B0606030504020204" pitchFamily="34" charset="0"/>
                        </a:rPr>
                        <a:t>Topic</a:t>
                      </a:r>
                      <a:endPar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endParaRP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OBJECTIVE </a:t>
                      </a: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Lead</a:t>
                      </a:r>
                    </a:p>
                  </a:txBody>
                  <a:tcPr marL="0" marR="0" marT="0" marB="0" anchor="ctr">
                    <a:solidFill>
                      <a:schemeClr val="tx1"/>
                    </a:solidFill>
                  </a:tcPr>
                </a:tc>
                <a:extLst>
                  <a:ext uri="{0D108BD9-81ED-4DB2-BD59-A6C34878D82A}">
                    <a16:rowId xmlns:a16="http://schemas.microsoft.com/office/drawing/2014/main" val="1282170829"/>
                  </a:ext>
                </a:extLst>
              </a:tr>
              <a:tr h="737882">
                <a:tc>
                  <a:txBody>
                    <a:bodyPr/>
                    <a:lstStyle/>
                    <a:p>
                      <a:pPr lvl="0" algn="ctr">
                        <a:buNone/>
                      </a:pPr>
                      <a:r>
                        <a:rPr lang="en-US" b="1" dirty="0"/>
                        <a:t>1</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dirty="0"/>
                        <a:t>Welcome</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Introductions, purpose, format</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dirty="0">
                          <a:solidFill>
                            <a:schemeClr val="tx1"/>
                          </a:solidFill>
                          <a:latin typeface="+mn-lt"/>
                        </a:rPr>
                        <a:t>Erick Winger</a:t>
                      </a:r>
                    </a:p>
                  </a:txBody>
                  <a:tcPr marL="45721" marR="0" marT="0" marB="0" anchor="ctr"/>
                </a:tc>
                <a:extLst>
                  <a:ext uri="{0D108BD9-81ED-4DB2-BD59-A6C34878D82A}">
                    <a16:rowId xmlns:a16="http://schemas.microsoft.com/office/drawing/2014/main" val="890265012"/>
                  </a:ext>
                </a:extLst>
              </a:tr>
              <a:tr h="975360">
                <a:tc>
                  <a:txBody>
                    <a:bodyPr/>
                    <a:lstStyle/>
                    <a:p>
                      <a:pPr lvl="0" algn="ctr">
                        <a:buNone/>
                      </a:pPr>
                      <a:r>
                        <a:rPr lang="en-US" b="1" dirty="0"/>
                        <a:t>2</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dirty="0"/>
                        <a:t>Eliminations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Concept</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Methods of Workday Eliminations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What it means to SE</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dirty="0">
                          <a:solidFill>
                            <a:schemeClr val="tx1"/>
                          </a:solidFill>
                          <a:latin typeface="+mn-lt"/>
                        </a:rPr>
                        <a:t>Erick Winger</a:t>
                      </a:r>
                    </a:p>
                  </a:txBody>
                  <a:tcPr marL="45721" marR="0" marT="0" marB="0" anchor="ctr"/>
                </a:tc>
                <a:extLst>
                  <a:ext uri="{0D108BD9-81ED-4DB2-BD59-A6C34878D82A}">
                    <a16:rowId xmlns:a16="http://schemas.microsoft.com/office/drawing/2014/main" val="2220405771"/>
                  </a:ext>
                </a:extLst>
              </a:tr>
              <a:tr h="741680">
                <a:tc>
                  <a:txBody>
                    <a:bodyPr/>
                    <a:lstStyle/>
                    <a:p>
                      <a:pPr lvl="0" algn="ctr">
                        <a:buNone/>
                      </a:pPr>
                      <a:r>
                        <a:rPr lang="en-US" b="1" dirty="0"/>
                        <a:t>3</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dirty="0"/>
                        <a:t>Gift Funds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Gift Fund IDs (207, 209, 214, 300)</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Erick Winger</a:t>
                      </a:r>
                    </a:p>
                  </a:txBody>
                  <a:tcPr marL="45721" marR="0" marT="0" marB="0" anchor="ctr"/>
                </a:tc>
                <a:extLst>
                  <a:ext uri="{0D108BD9-81ED-4DB2-BD59-A6C34878D82A}">
                    <a16:rowId xmlns:a16="http://schemas.microsoft.com/office/drawing/2014/main" val="1752402044"/>
                  </a:ext>
                </a:extLst>
              </a:tr>
              <a:tr h="772160">
                <a:tc>
                  <a:txBody>
                    <a:bodyPr/>
                    <a:lstStyle/>
                    <a:p>
                      <a:pPr lvl="0" algn="ctr">
                        <a:buNone/>
                      </a:pPr>
                      <a:r>
                        <a:rPr lang="en-US" b="1" dirty="0"/>
                        <a:t>4</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dirty="0"/>
                        <a:t>Reclassifying Resource</a:t>
                      </a:r>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r>
                        <a:rPr lang="en-US" sz="1900" b="0" kern="1200" cap="none" baseline="0" dirty="0">
                          <a:solidFill>
                            <a:schemeClr val="tx1"/>
                          </a:solidFill>
                          <a:latin typeface="+mn-lt"/>
                          <a:ea typeface="Open Sans"/>
                          <a:cs typeface="Open Sans"/>
                        </a:rPr>
                        <a:t>When is it appropriate to change Resource </a:t>
                      </a:r>
                      <a:r>
                        <a:rPr lang="en-US" sz="1900" b="0" kern="1200" cap="none" baseline="0" dirty="0" err="1">
                          <a:solidFill>
                            <a:schemeClr val="tx1"/>
                          </a:solidFill>
                          <a:latin typeface="+mn-lt"/>
                          <a:ea typeface="Open Sans"/>
                          <a:cs typeface="Open Sans"/>
                        </a:rPr>
                        <a:t>worktag</a:t>
                      </a: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Erick Winger</a:t>
                      </a:r>
                    </a:p>
                  </a:txBody>
                  <a:tcPr marL="45721" marR="0" marT="0" marB="0" anchor="ctr"/>
                </a:tc>
                <a:extLst>
                  <a:ext uri="{0D108BD9-81ED-4DB2-BD59-A6C34878D82A}">
                    <a16:rowId xmlns:a16="http://schemas.microsoft.com/office/drawing/2014/main" val="1909524018"/>
                  </a:ext>
                </a:extLst>
              </a:tr>
              <a:tr h="914400">
                <a:tc>
                  <a:txBody>
                    <a:bodyPr/>
                    <a:lstStyle/>
                    <a:p>
                      <a:pPr lvl="0" algn="ctr">
                        <a:buNone/>
                      </a:pPr>
                      <a:r>
                        <a:rPr lang="en-US" b="1" dirty="0"/>
                        <a:t>5</a:t>
                      </a:r>
                    </a:p>
                  </a:txBody>
                  <a:tcPr marL="45721" marR="0" marT="0" marB="0" anchor="ctr"/>
                </a:tc>
                <a:tc>
                  <a:txBody>
                    <a:bodyPr/>
                    <a:lstStyle/>
                    <a:p>
                      <a:pPr marL="182880" lvl="0"/>
                      <a:r>
                        <a:rPr lang="en-US" sz="1900" b="1" kern="1200" dirty="0">
                          <a:solidFill>
                            <a:schemeClr val="tx1"/>
                          </a:solidFill>
                          <a:latin typeface="+mn-lt"/>
                          <a:ea typeface="+mn-ea"/>
                          <a:cs typeface="+mn-cs"/>
                        </a:rPr>
                        <a:t>Future Topics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pPr>
                      <a:r>
                        <a:rPr lang="en-US" sz="1900" b="0" kern="1200" cap="none" baseline="0" dirty="0">
                          <a:solidFill>
                            <a:schemeClr val="tx1"/>
                          </a:solidFill>
                          <a:latin typeface="+mn-lt"/>
                          <a:ea typeface="Open Sans"/>
                          <a:cs typeface="Open Sans"/>
                        </a:rPr>
                        <a:t>Fixed Price Surplus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pPr>
                      <a:r>
                        <a:rPr lang="en-US" sz="1900" b="0" kern="1200" cap="none" baseline="0" dirty="0">
                          <a:solidFill>
                            <a:schemeClr val="tx1"/>
                          </a:solidFill>
                          <a:latin typeface="+mn-lt"/>
                          <a:ea typeface="Open Sans"/>
                          <a:cs typeface="Open Sans"/>
                        </a:rPr>
                        <a:t>STF accounts – new process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pPr>
                      <a:r>
                        <a:rPr lang="en-US" sz="1900" b="0" kern="1200" cap="none" baseline="0" dirty="0">
                          <a:solidFill>
                            <a:schemeClr val="tx1"/>
                          </a:solidFill>
                          <a:latin typeface="+mn-lt"/>
                          <a:ea typeface="Open Sans"/>
                          <a:cs typeface="Open Sans"/>
                        </a:rPr>
                        <a:t>Definition of “deficit”</a:t>
                      </a: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323395731"/>
                  </a:ext>
                </a:extLst>
              </a:tr>
            </a:tbl>
          </a:graphicData>
        </a:graphic>
      </p:graphicFrame>
      <p:sp>
        <p:nvSpPr>
          <p:cNvPr id="6" name="TextBox 5">
            <a:extLst>
              <a:ext uri="{FF2B5EF4-FFF2-40B4-BE49-F238E27FC236}">
                <a16:creationId xmlns:a16="http://schemas.microsoft.com/office/drawing/2014/main" id="{9C5BA07C-1CDA-4EE3-9A65-D7E60573FE20}"/>
              </a:ext>
            </a:extLst>
          </p:cNvPr>
          <p:cNvSpPr txBox="1"/>
          <p:nvPr/>
        </p:nvSpPr>
        <p:spPr>
          <a:xfrm>
            <a:off x="4452238" y="7643598"/>
            <a:ext cx="2623174" cy="584775"/>
          </a:xfrm>
          <a:prstGeom prst="rect">
            <a:avLst/>
          </a:prstGeom>
          <a:noFill/>
        </p:spPr>
        <p:txBody>
          <a:bodyPr wrap="square" rtlCol="0">
            <a:spAutoFit/>
          </a:bodyPr>
          <a:lstStyle/>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2671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dirty="0"/>
              <a:t>Eliminations</a:t>
            </a:r>
          </a:p>
        </p:txBody>
      </p:sp>
    </p:spTree>
    <p:extLst>
      <p:ext uri="{BB962C8B-B14F-4D97-AF65-F5344CB8AC3E}">
        <p14:creationId xmlns:p14="http://schemas.microsoft.com/office/powerpoint/2010/main" val="108532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p:txBody>
          <a:bodyPr>
            <a:normAutofit fontScale="92500" lnSpcReduction="10000"/>
          </a:bodyPr>
          <a:lstStyle/>
          <a:p>
            <a:r>
              <a:rPr lang="en-US" b="1" dirty="0"/>
              <a:t>Eliminations</a:t>
            </a:r>
          </a:p>
        </p:txBody>
      </p:sp>
      <p:sp>
        <p:nvSpPr>
          <p:cNvPr id="4" name="Text Placeholder 3">
            <a:extLst>
              <a:ext uri="{FF2B5EF4-FFF2-40B4-BE49-F238E27FC236}">
                <a16:creationId xmlns:a16="http://schemas.microsoft.com/office/drawing/2014/main" id="{DBA6A68B-F813-49D0-9A77-08E2C5966AFE}"/>
              </a:ext>
            </a:extLst>
          </p:cNvPr>
          <p:cNvSpPr>
            <a:spLocks noGrp="1"/>
          </p:cNvSpPr>
          <p:nvPr>
            <p:ph type="body" sz="quarter" idx="11"/>
          </p:nvPr>
        </p:nvSpPr>
        <p:spPr>
          <a:xfrm>
            <a:off x="633581" y="1331651"/>
            <a:ext cx="12007551" cy="5507370"/>
          </a:xfrm>
        </p:spPr>
        <p:txBody>
          <a:bodyPr lIns="91440" tIns="45720" rIns="91440" bIns="45720" anchor="t"/>
          <a:lstStyle/>
          <a:p>
            <a:pPr marL="365760" indent="-365760">
              <a:spcBef>
                <a:spcPts val="1200"/>
              </a:spcBef>
              <a:spcAft>
                <a:spcPts val="1200"/>
              </a:spcAft>
            </a:pPr>
            <a:r>
              <a:rPr lang="en-US" sz="2800" b="0" kern="1200" cap="none" baseline="0" dirty="0">
                <a:solidFill>
                  <a:schemeClr val="tx1"/>
                </a:solidFill>
                <a:latin typeface="Open Sans"/>
                <a:ea typeface="Open Sans"/>
                <a:cs typeface="Open Sans"/>
              </a:rPr>
              <a:t>Activity within the “Financial Reporting Ent</a:t>
            </a:r>
            <a:r>
              <a:rPr lang="en-US" sz="2800" dirty="0">
                <a:solidFill>
                  <a:schemeClr val="tx1"/>
                </a:solidFill>
                <a:latin typeface="Open Sans"/>
                <a:ea typeface="Open Sans"/>
                <a:cs typeface="Open Sans"/>
              </a:rPr>
              <a:t>ity” needs to be eliminated, rather than grossed up</a:t>
            </a:r>
          </a:p>
          <a:p>
            <a:pPr marL="792507" lvl="1" indent="-365760">
              <a:spcBef>
                <a:spcPts val="1200"/>
              </a:spcBef>
              <a:spcAft>
                <a:spcPts val="1200"/>
              </a:spcAft>
            </a:pPr>
            <a:r>
              <a:rPr lang="en-US" sz="2373" dirty="0">
                <a:solidFill>
                  <a:schemeClr val="tx1"/>
                </a:solidFill>
                <a:latin typeface="Open Sans"/>
                <a:ea typeface="Open Sans"/>
                <a:cs typeface="Open Sans"/>
              </a:rPr>
              <a:t>Certain revenues and expenses (as well as balance sheet balances)</a:t>
            </a:r>
          </a:p>
          <a:p>
            <a:pPr marL="792507" lvl="1" indent="-365760">
              <a:spcBef>
                <a:spcPts val="1200"/>
              </a:spcBef>
              <a:spcAft>
                <a:spcPts val="1200"/>
              </a:spcAft>
            </a:pPr>
            <a:r>
              <a:rPr lang="en-US" sz="2373" dirty="0">
                <a:solidFill>
                  <a:schemeClr val="tx1"/>
                </a:solidFill>
                <a:latin typeface="Open Sans"/>
                <a:ea typeface="Open Sans"/>
                <a:cs typeface="Open Sans"/>
              </a:rPr>
              <a:t>In some scenarios, while an internal unit (whether balancing unit or cost center level) may need to reflect revenue or expense for management of funds, the enterprise financial statements DO NOT warrant revenue or expense reporting</a:t>
            </a:r>
            <a:endParaRPr lang="en-US" sz="2373" b="0" kern="1200" cap="none" baseline="0" dirty="0">
              <a:solidFill>
                <a:schemeClr val="tx1"/>
              </a:solidFill>
            </a:endParaRPr>
          </a:p>
          <a:p>
            <a:pPr marL="792480" lvl="1" indent="-365760">
              <a:spcBef>
                <a:spcPts val="1200"/>
              </a:spcBef>
              <a:spcAft>
                <a:spcPts val="1200"/>
              </a:spcAft>
            </a:pPr>
            <a:endParaRPr lang="en-US" sz="2800" dirty="0"/>
          </a:p>
          <a:p>
            <a:pPr marL="792480" lvl="1" indent="-365760">
              <a:spcBef>
                <a:spcPts val="1200"/>
              </a:spcBef>
              <a:spcAft>
                <a:spcPts val="1200"/>
              </a:spcAft>
            </a:pPr>
            <a:endParaRPr lang="en-US" sz="2350" dirty="0"/>
          </a:p>
          <a:p>
            <a:pPr marL="792480" lvl="1" indent="-365760">
              <a:spcBef>
                <a:spcPts val="1200"/>
              </a:spcBef>
              <a:spcAft>
                <a:spcPts val="1200"/>
              </a:spcAft>
            </a:pPr>
            <a:endParaRPr lang="en-US" sz="2350" dirty="0"/>
          </a:p>
        </p:txBody>
      </p:sp>
    </p:spTree>
    <p:extLst>
      <p:ext uri="{BB962C8B-B14F-4D97-AF65-F5344CB8AC3E}">
        <p14:creationId xmlns:p14="http://schemas.microsoft.com/office/powerpoint/2010/main" val="38304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E043-5547-41B1-9E79-3CED14056192}"/>
              </a:ext>
            </a:extLst>
          </p:cNvPr>
          <p:cNvSpPr>
            <a:spLocks noGrp="1"/>
          </p:cNvSpPr>
          <p:nvPr>
            <p:ph type="title"/>
          </p:nvPr>
        </p:nvSpPr>
        <p:spPr/>
        <p:txBody>
          <a:bodyPr/>
          <a:lstStyle/>
          <a:p>
            <a:r>
              <a:rPr lang="en-US" sz="2844" dirty="0"/>
              <a:t>Ways to use workday to aid in eliminations</a:t>
            </a:r>
          </a:p>
        </p:txBody>
      </p:sp>
      <p:sp>
        <p:nvSpPr>
          <p:cNvPr id="4" name="Slide Number Placeholder 3">
            <a:extLst>
              <a:ext uri="{FF2B5EF4-FFF2-40B4-BE49-F238E27FC236}">
                <a16:creationId xmlns:a16="http://schemas.microsoft.com/office/drawing/2014/main" id="{E96D27FD-0FED-4B49-B0C9-038E8A8CA593}"/>
              </a:ext>
            </a:extLst>
          </p:cNvPr>
          <p:cNvSpPr>
            <a:spLocks noGrp="1"/>
          </p:cNvSpPr>
          <p:nvPr>
            <p:ph type="sldNum" sz="quarter" idx="13"/>
          </p:nvPr>
        </p:nvSpPr>
        <p:spPr/>
        <p:txBody>
          <a:bodyPr/>
          <a:lstStyle/>
          <a:p>
            <a:fld id="{95471BDC-C822-445D-A28A-E864ABD6C12F}" type="slidenum">
              <a:rPr lang="en-US" smtClean="0"/>
              <a:pPr/>
              <a:t>4</a:t>
            </a:fld>
            <a:endParaRPr lang="en-US"/>
          </a:p>
        </p:txBody>
      </p:sp>
      <p:sp>
        <p:nvSpPr>
          <p:cNvPr id="7" name="Rectangle 3">
            <a:extLst>
              <a:ext uri="{FF2B5EF4-FFF2-40B4-BE49-F238E27FC236}">
                <a16:creationId xmlns:a16="http://schemas.microsoft.com/office/drawing/2014/main" id="{B307CDDA-4858-40E8-AF10-5A5A9F30EAB0}"/>
              </a:ext>
            </a:extLst>
          </p:cNvPr>
          <p:cNvSpPr>
            <a:spLocks noChangeArrowheads="1"/>
          </p:cNvSpPr>
          <p:nvPr/>
        </p:nvSpPr>
        <p:spPr bwMode="auto">
          <a:xfrm>
            <a:off x="0" y="-393954"/>
            <a:ext cx="262701" cy="7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0048" tIns="0" rIns="130048" bIns="0" numCol="1" anchor="ctr" anchorCtr="0" compatLnSpc="1">
            <a:prstTxWarp prst="textNoShape">
              <a:avLst/>
            </a:prstTxWarp>
            <a:spAutoFit/>
          </a:bodyPr>
          <a:lstStyle/>
          <a:p>
            <a:pPr defTabSz="1300460" eaLnBrk="0" fontAlgn="base" hangingPunct="0">
              <a:spcBef>
                <a:spcPct val="0"/>
              </a:spcBef>
              <a:spcAft>
                <a:spcPct val="0"/>
              </a:spcAft>
            </a:pPr>
            <a:endParaRPr lang="en-US" altLang="en-US" sz="2560" dirty="0">
              <a:latin typeface="Arial" panose="020B0604020202020204" pitchFamily="34" charset="0"/>
            </a:endParaRPr>
          </a:p>
          <a:p>
            <a:pPr defTabSz="1300460" eaLnBrk="0" fontAlgn="base" hangingPunct="0">
              <a:spcBef>
                <a:spcPct val="0"/>
              </a:spcBef>
              <a:spcAft>
                <a:spcPct val="0"/>
              </a:spcAft>
            </a:pPr>
            <a:endParaRPr lang="en-US" altLang="en-US" sz="2560" dirty="0">
              <a:latin typeface="Arial" panose="020B0604020202020204" pitchFamily="34" charset="0"/>
            </a:endParaRPr>
          </a:p>
        </p:txBody>
      </p:sp>
      <p:sp>
        <p:nvSpPr>
          <p:cNvPr id="8" name="Text Placeholder 4">
            <a:extLst>
              <a:ext uri="{FF2B5EF4-FFF2-40B4-BE49-F238E27FC236}">
                <a16:creationId xmlns:a16="http://schemas.microsoft.com/office/drawing/2014/main" id="{87AE6ECD-A52E-40A0-8BAA-578CB333B7C3}"/>
              </a:ext>
            </a:extLst>
          </p:cNvPr>
          <p:cNvSpPr txBox="1">
            <a:spLocks/>
          </p:cNvSpPr>
          <p:nvPr/>
        </p:nvSpPr>
        <p:spPr>
          <a:xfrm>
            <a:off x="629839" y="1937895"/>
            <a:ext cx="11384210" cy="4825778"/>
          </a:xfrm>
          <a:prstGeom prst="rect">
            <a:avLst/>
          </a:prstGeom>
        </p:spPr>
        <p:txBody>
          <a:bodyPr/>
          <a:lstStyle>
            <a:lvl1pPr marL="342900" indent="-342900" algn="l" defTabSz="342900" rtl="0" eaLnBrk="1" latinLnBrk="0" hangingPunct="1">
              <a:spcBef>
                <a:spcPct val="20000"/>
              </a:spcBef>
              <a:buFont typeface="Lucida Grande"/>
              <a:buChar char="&gt;"/>
              <a:defRPr sz="2400" b="1" i="0" kern="1200" baseline="0">
                <a:solidFill>
                  <a:schemeClr val="tx2"/>
                </a:solidFill>
                <a:latin typeface="Open Sans" charset="0"/>
                <a:ea typeface="Open Sans" charset="0"/>
                <a:cs typeface="Open Sans" charset="0"/>
              </a:defRPr>
            </a:lvl1pPr>
            <a:lvl2pPr marL="557213" indent="-214313" algn="l" defTabSz="342900" rtl="0" eaLnBrk="1" latinLnBrk="0" hangingPunct="1">
              <a:spcBef>
                <a:spcPct val="20000"/>
              </a:spcBef>
              <a:buFont typeface="Arial"/>
              <a:buChar char="–"/>
              <a:defRPr sz="2000" b="0" i="0" kern="1200" baseline="0">
                <a:solidFill>
                  <a:schemeClr val="tx2"/>
                </a:solidFill>
                <a:latin typeface="Open Sans" charset="0"/>
                <a:ea typeface="Open Sans" charset="0"/>
                <a:cs typeface="Open Sans" charset="0"/>
              </a:defRPr>
            </a:lvl2pPr>
            <a:lvl3pPr marL="1143000" indent="-228600" algn="l" defTabSz="342900" rtl="0" eaLnBrk="1" latinLnBrk="0" hangingPunct="1">
              <a:spcBef>
                <a:spcPct val="20000"/>
              </a:spcBef>
              <a:buSzPct val="100000"/>
              <a:buFont typeface="Lucida Grande"/>
              <a:buChar char="&gt;"/>
              <a:defRPr sz="1800" b="0" i="0" kern="1200" baseline="0">
                <a:solidFill>
                  <a:schemeClr val="tx2"/>
                </a:solidFill>
                <a:latin typeface="Open Sans" charset="0"/>
                <a:ea typeface="Open Sans" charset="0"/>
                <a:cs typeface="Open Sans" charset="0"/>
              </a:defRPr>
            </a:lvl3pPr>
            <a:lvl4pPr marL="1200150" indent="-171450" algn="l" defTabSz="342900" rtl="0" eaLnBrk="1" latinLnBrk="0" hangingPunct="1">
              <a:spcBef>
                <a:spcPct val="20000"/>
              </a:spcBef>
              <a:buFont typeface="Arial"/>
              <a:buChar char="–"/>
              <a:defRPr sz="1600" b="0" i="0" kern="1200" baseline="0">
                <a:solidFill>
                  <a:schemeClr val="tx2"/>
                </a:solidFill>
                <a:latin typeface="Open Sans" charset="0"/>
                <a:ea typeface="Open Sans" charset="0"/>
                <a:cs typeface="Open Sans" charset="0"/>
              </a:defRPr>
            </a:lvl4pPr>
            <a:lvl5pPr marL="2057400" indent="-228600" algn="l" defTabSz="342900" rtl="0" eaLnBrk="1" latinLnBrk="0" hangingPunct="1">
              <a:spcBef>
                <a:spcPct val="20000"/>
              </a:spcBef>
              <a:buFont typeface="Lucida Grande"/>
              <a:buChar char="&gt;"/>
              <a:defRPr sz="1400" b="0" i="0" kern="1200" baseline="0">
                <a:solidFill>
                  <a:schemeClr val="tx2"/>
                </a:solidFill>
                <a:latin typeface="Open Sans" charset="0"/>
                <a:ea typeface="Open Sans" charset="0"/>
                <a:cs typeface="Open Sans" charset="0"/>
              </a:defRPr>
            </a:lvl5pPr>
            <a:lvl6pPr marL="1885950" indent="-171450" algn="l" defTabSz="342900" rtl="0" eaLnBrk="1" latinLnBrk="0" hangingPunct="1">
              <a:spcBef>
                <a:spcPct val="20000"/>
              </a:spcBef>
              <a:buFont typeface="Arial"/>
              <a:buChar char="•"/>
              <a:defRPr sz="1500" kern="1200" baseline="0">
                <a:solidFill>
                  <a:schemeClr val="tx2"/>
                </a:solidFill>
                <a:latin typeface="+mn-lt"/>
                <a:ea typeface="+mn-ea"/>
                <a:cs typeface="+mn-cs"/>
              </a:defRPr>
            </a:lvl6pPr>
            <a:lvl7pPr marL="2228850" indent="-171450" algn="l" defTabSz="342900" rtl="0" eaLnBrk="1" latinLnBrk="0" hangingPunct="1">
              <a:spcBef>
                <a:spcPct val="20000"/>
              </a:spcBef>
              <a:buFont typeface="Arial"/>
              <a:buChar char="•"/>
              <a:defRPr sz="1500" kern="1200" baseline="0">
                <a:solidFill>
                  <a:schemeClr val="tx2"/>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endParaRPr lang="en-US" sz="1991" dirty="0">
              <a:latin typeface="Encode Sans Normal" panose="02000000000000000000" pitchFamily="2" charset="0"/>
            </a:endParaRPr>
          </a:p>
          <a:p>
            <a:endParaRPr lang="en-US" sz="2560" dirty="0">
              <a:latin typeface="Encode Sans Normal" panose="02000000000000000000" pitchFamily="2" charset="0"/>
            </a:endParaRPr>
          </a:p>
        </p:txBody>
      </p:sp>
      <p:graphicFrame>
        <p:nvGraphicFramePr>
          <p:cNvPr id="9" name="Diagram 8">
            <a:extLst>
              <a:ext uri="{FF2B5EF4-FFF2-40B4-BE49-F238E27FC236}">
                <a16:creationId xmlns:a16="http://schemas.microsoft.com/office/drawing/2014/main" id="{9275A883-EBA9-4739-B7B9-F8A7B564060D}"/>
              </a:ext>
            </a:extLst>
          </p:cNvPr>
          <p:cNvGraphicFramePr/>
          <p:nvPr>
            <p:extLst>
              <p:ext uri="{D42A27DB-BD31-4B8C-83A1-F6EECF244321}">
                <p14:modId xmlns:p14="http://schemas.microsoft.com/office/powerpoint/2010/main" val="565587913"/>
              </p:ext>
            </p:extLst>
          </p:nvPr>
        </p:nvGraphicFramePr>
        <p:xfrm>
          <a:off x="838983" y="1450688"/>
          <a:ext cx="11622699" cy="4166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Left 4">
            <a:extLst>
              <a:ext uri="{FF2B5EF4-FFF2-40B4-BE49-F238E27FC236}">
                <a16:creationId xmlns:a16="http://schemas.microsoft.com/office/drawing/2014/main" id="{F1044FF4-2897-4FBA-AE91-BE897582C7E9}"/>
              </a:ext>
            </a:extLst>
          </p:cNvPr>
          <p:cNvSpPr/>
          <p:nvPr/>
        </p:nvSpPr>
        <p:spPr>
          <a:xfrm>
            <a:off x="838983" y="5651027"/>
            <a:ext cx="11622699" cy="498704"/>
          </a:xfrm>
          <a:prstGeom prst="lef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algn="ctr"/>
            <a:r>
              <a:rPr lang="en-US" sz="1991" dirty="0">
                <a:solidFill>
                  <a:schemeClr val="tx1"/>
                </a:solidFill>
                <a:latin typeface="Open Sans" panose="020B0606030504020204" pitchFamily="34" charset="0"/>
                <a:ea typeface="Open Sans" panose="020B0606030504020204" pitchFamily="34" charset="0"/>
                <a:cs typeface="Open Sans" panose="020B0606030504020204" pitchFamily="34" charset="0"/>
              </a:rPr>
              <a:t>Maintenance</a:t>
            </a:r>
          </a:p>
        </p:txBody>
      </p:sp>
      <p:sp>
        <p:nvSpPr>
          <p:cNvPr id="6" name="TextBox 5">
            <a:extLst>
              <a:ext uri="{FF2B5EF4-FFF2-40B4-BE49-F238E27FC236}">
                <a16:creationId xmlns:a16="http://schemas.microsoft.com/office/drawing/2014/main" id="{7B510376-995C-4072-8AF7-264E7835437E}"/>
              </a:ext>
            </a:extLst>
          </p:cNvPr>
          <p:cNvSpPr txBox="1"/>
          <p:nvPr/>
        </p:nvSpPr>
        <p:spPr>
          <a:xfrm>
            <a:off x="1344193" y="5649706"/>
            <a:ext cx="1223982" cy="442557"/>
          </a:xfrm>
          <a:prstGeom prst="rect">
            <a:avLst/>
          </a:prstGeom>
          <a:noFill/>
        </p:spPr>
        <p:txBody>
          <a:bodyPr wrap="square" rtlCol="0">
            <a:spAutoFit/>
          </a:bodyPr>
          <a:lstStyle/>
          <a:p>
            <a:r>
              <a:rPr lang="en-US" sz="2276" dirty="0"/>
              <a:t>Low</a:t>
            </a:r>
          </a:p>
        </p:txBody>
      </p:sp>
      <p:sp>
        <p:nvSpPr>
          <p:cNvPr id="10" name="TextBox 9">
            <a:extLst>
              <a:ext uri="{FF2B5EF4-FFF2-40B4-BE49-F238E27FC236}">
                <a16:creationId xmlns:a16="http://schemas.microsoft.com/office/drawing/2014/main" id="{BCCC19D6-A582-4406-A068-32E5FAFB350E}"/>
              </a:ext>
            </a:extLst>
          </p:cNvPr>
          <p:cNvSpPr txBox="1"/>
          <p:nvPr/>
        </p:nvSpPr>
        <p:spPr>
          <a:xfrm>
            <a:off x="2368961" y="6184802"/>
            <a:ext cx="1619907" cy="508152"/>
          </a:xfrm>
          <a:prstGeom prst="rect">
            <a:avLst/>
          </a:prstGeom>
          <a:noFill/>
        </p:spPr>
        <p:txBody>
          <a:bodyPr wrap="square" rtlCol="0">
            <a:spAutoFit/>
          </a:bodyPr>
          <a:lstStyle/>
          <a:p>
            <a:pPr algn="ctr"/>
            <a:r>
              <a:rPr lang="en-US" sz="2702" dirty="0"/>
              <a:t>In Service</a:t>
            </a:r>
          </a:p>
        </p:txBody>
      </p:sp>
      <p:pic>
        <p:nvPicPr>
          <p:cNvPr id="13" name="Graphic 12" descr="Checkmark with solid fill">
            <a:extLst>
              <a:ext uri="{FF2B5EF4-FFF2-40B4-BE49-F238E27FC236}">
                <a16:creationId xmlns:a16="http://schemas.microsoft.com/office/drawing/2014/main" id="{3A3F8DA8-E5C2-47BF-9A63-83AFA97E2C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56185" y="6184803"/>
            <a:ext cx="498704" cy="498704"/>
          </a:xfrm>
          <a:prstGeom prst="rect">
            <a:avLst/>
          </a:prstGeom>
        </p:spPr>
      </p:pic>
      <p:sp>
        <p:nvSpPr>
          <p:cNvPr id="14" name="TextBox 13">
            <a:extLst>
              <a:ext uri="{FF2B5EF4-FFF2-40B4-BE49-F238E27FC236}">
                <a16:creationId xmlns:a16="http://schemas.microsoft.com/office/drawing/2014/main" id="{1F099089-4015-4E40-969F-C3BD4789057A}"/>
              </a:ext>
            </a:extLst>
          </p:cNvPr>
          <p:cNvSpPr txBox="1"/>
          <p:nvPr/>
        </p:nvSpPr>
        <p:spPr>
          <a:xfrm>
            <a:off x="9099007" y="6182982"/>
            <a:ext cx="1619907" cy="508152"/>
          </a:xfrm>
          <a:prstGeom prst="rect">
            <a:avLst/>
          </a:prstGeom>
          <a:noFill/>
        </p:spPr>
        <p:txBody>
          <a:bodyPr wrap="square" rtlCol="0">
            <a:spAutoFit/>
          </a:bodyPr>
          <a:lstStyle/>
          <a:p>
            <a:pPr algn="ctr"/>
            <a:r>
              <a:rPr lang="en-US" sz="2702" dirty="0"/>
              <a:t>In Service</a:t>
            </a:r>
          </a:p>
        </p:txBody>
      </p:sp>
      <p:pic>
        <p:nvPicPr>
          <p:cNvPr id="15" name="Graphic 14" descr="Checkmark with solid fill">
            <a:extLst>
              <a:ext uri="{FF2B5EF4-FFF2-40B4-BE49-F238E27FC236}">
                <a16:creationId xmlns:a16="http://schemas.microsoft.com/office/drawing/2014/main" id="{76823D18-81DF-4059-965C-4009A26B3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86231" y="6182982"/>
            <a:ext cx="498704" cy="498704"/>
          </a:xfrm>
          <a:prstGeom prst="rect">
            <a:avLst/>
          </a:prstGeom>
        </p:spPr>
      </p:pic>
    </p:spTree>
    <p:extLst>
      <p:ext uri="{BB962C8B-B14F-4D97-AF65-F5344CB8AC3E}">
        <p14:creationId xmlns:p14="http://schemas.microsoft.com/office/powerpoint/2010/main" val="219337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a:t>Gift Funds</a:t>
            </a:r>
            <a:endParaRPr lang="en-US" sz="5400" b="1" dirty="0"/>
          </a:p>
        </p:txBody>
      </p:sp>
    </p:spTree>
    <p:extLst>
      <p:ext uri="{BB962C8B-B14F-4D97-AF65-F5344CB8AC3E}">
        <p14:creationId xmlns:p14="http://schemas.microsoft.com/office/powerpoint/2010/main" val="38348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p:txBody>
          <a:bodyPr lIns="91440" tIns="45720" rIns="91440" bIns="45720" anchor="t">
            <a:normAutofit fontScale="85000" lnSpcReduction="20000"/>
          </a:bodyPr>
          <a:lstStyle/>
          <a:p>
            <a:r>
              <a:rPr lang="en-US" sz="3900" b="1" dirty="0">
                <a:latin typeface="Open Sans"/>
                <a:ea typeface="Open Sans"/>
                <a:cs typeface="Open Sans"/>
              </a:rPr>
              <a:t>Gift Funds</a:t>
            </a:r>
            <a:endParaRPr lang="en-US" sz="3900" b="1" dirty="0"/>
          </a:p>
        </p:txBody>
      </p:sp>
      <p:sp>
        <p:nvSpPr>
          <p:cNvPr id="4" name="Text Placeholder 3">
            <a:extLst>
              <a:ext uri="{FF2B5EF4-FFF2-40B4-BE49-F238E27FC236}">
                <a16:creationId xmlns:a16="http://schemas.microsoft.com/office/drawing/2014/main" id="{DBA6A68B-F813-49D0-9A77-08E2C5966AFE}"/>
              </a:ext>
            </a:extLst>
          </p:cNvPr>
          <p:cNvSpPr>
            <a:spLocks noGrp="1"/>
          </p:cNvSpPr>
          <p:nvPr>
            <p:ph type="body" sz="quarter" idx="11"/>
          </p:nvPr>
        </p:nvSpPr>
        <p:spPr>
          <a:xfrm>
            <a:off x="695725" y="1258960"/>
            <a:ext cx="12007551" cy="5659959"/>
          </a:xfrm>
        </p:spPr>
        <p:txBody>
          <a:bodyPr lIns="91440" tIns="45720" rIns="91440" bIns="45720" anchor="t"/>
          <a:lstStyle/>
          <a:p>
            <a:pPr>
              <a:buFont typeface="Arial" panose="020B0604020202020204" pitchFamily="34" charset="0"/>
              <a:buChar char="•"/>
            </a:pPr>
            <a:r>
              <a:rPr lang="en-US" sz="2400" dirty="0">
                <a:latin typeface="Open Sans"/>
                <a:ea typeface="Open Sans"/>
                <a:cs typeface="Open Sans"/>
              </a:rPr>
              <a:t>207 – Current Use Gift and Endowment Distribution Fund</a:t>
            </a:r>
          </a:p>
          <a:p>
            <a:pPr>
              <a:buFont typeface="Arial" panose="020B0604020202020204" pitchFamily="34" charset="0"/>
              <a:buChar char="•"/>
            </a:pPr>
            <a:r>
              <a:rPr lang="en-US" sz="2400" dirty="0">
                <a:latin typeface="Open Sans"/>
                <a:ea typeface="Open Sans"/>
                <a:cs typeface="Open Sans"/>
              </a:rPr>
              <a:t>209 – Grant-in-aid Scholarship and Fellowship Fund</a:t>
            </a:r>
          </a:p>
          <a:p>
            <a:pPr>
              <a:buFont typeface="Arial" panose="020B0604020202020204" pitchFamily="34" charset="0"/>
              <a:buChar char="•"/>
            </a:pPr>
            <a:r>
              <a:rPr lang="en-US" sz="2400" dirty="0">
                <a:latin typeface="Open Sans"/>
                <a:ea typeface="Open Sans"/>
                <a:cs typeface="Open Sans"/>
              </a:rPr>
              <a:t>214 – Other Current Use Gift and Endowment Distribution Fund</a:t>
            </a:r>
          </a:p>
          <a:p>
            <a:pPr>
              <a:buFont typeface="Arial" panose="020B0604020202020204" pitchFamily="34" charset="0"/>
              <a:buChar char="•"/>
            </a:pPr>
            <a:endParaRPr lang="en-US" sz="2400" dirty="0">
              <a:latin typeface="Open Sans"/>
              <a:ea typeface="Open Sans"/>
              <a:cs typeface="Open Sans"/>
            </a:endParaRPr>
          </a:p>
          <a:p>
            <a:pPr marL="0" indent="0">
              <a:buNone/>
            </a:pPr>
            <a:r>
              <a:rPr lang="en-US" sz="2400" dirty="0">
                <a:latin typeface="Open Sans"/>
                <a:ea typeface="Open Sans"/>
                <a:cs typeface="Open Sans"/>
              </a:rPr>
              <a:t>Custom Validations</a:t>
            </a:r>
          </a:p>
          <a:p>
            <a:pPr>
              <a:buFont typeface="Arial" panose="020B0604020202020204" pitchFamily="34" charset="0"/>
              <a:buChar char="•"/>
            </a:pPr>
            <a:r>
              <a:rPr lang="en-US" sz="2400" dirty="0">
                <a:latin typeface="Open Sans"/>
                <a:ea typeface="Open Sans"/>
                <a:cs typeface="Open Sans"/>
              </a:rPr>
              <a:t>Fund 207 and 209 require Gift </a:t>
            </a:r>
            <a:r>
              <a:rPr lang="en-US" sz="2400" dirty="0" err="1">
                <a:latin typeface="Open Sans"/>
                <a:ea typeface="Open Sans"/>
                <a:cs typeface="Open Sans"/>
              </a:rPr>
              <a:t>Worktag</a:t>
            </a:r>
            <a:r>
              <a:rPr lang="en-US" sz="2400" dirty="0">
                <a:latin typeface="Open Sans"/>
                <a:ea typeface="Open Sans"/>
                <a:cs typeface="Open Sans"/>
              </a:rPr>
              <a:t> for typical department transactions (procurement, expense, ISD, accounting journals, etc.)</a:t>
            </a:r>
          </a:p>
          <a:p>
            <a:pPr>
              <a:buFont typeface="Arial" panose="020B0604020202020204" pitchFamily="34" charset="0"/>
              <a:buChar char="•"/>
            </a:pPr>
            <a:r>
              <a:rPr lang="en-US" sz="2400" dirty="0">
                <a:latin typeface="Open Sans"/>
                <a:ea typeface="Open Sans"/>
                <a:cs typeface="Open Sans"/>
              </a:rPr>
              <a:t>Fund 214 does NOT require Gift </a:t>
            </a:r>
            <a:r>
              <a:rPr lang="en-US" sz="2400" dirty="0" err="1">
                <a:latin typeface="Open Sans"/>
                <a:ea typeface="Open Sans"/>
                <a:cs typeface="Open Sans"/>
              </a:rPr>
              <a:t>Worktag</a:t>
            </a:r>
            <a:r>
              <a:rPr lang="en-US" sz="2400" dirty="0">
                <a:latin typeface="Open Sans"/>
                <a:ea typeface="Open Sans"/>
                <a:cs typeface="Open Sans"/>
              </a:rPr>
              <a:t> for typical department transactions</a:t>
            </a:r>
          </a:p>
          <a:p>
            <a:pPr lvl="1">
              <a:buFont typeface="Arial" panose="020B0604020202020204" pitchFamily="34" charset="0"/>
              <a:buChar char="•"/>
            </a:pPr>
            <a:r>
              <a:rPr lang="en-US" sz="2000" dirty="0">
                <a:latin typeface="Open Sans"/>
                <a:ea typeface="Open Sans"/>
                <a:cs typeface="Open Sans"/>
              </a:rPr>
              <a:t>This is a temporary mechanism to address gift funds that have been separated from their original gift</a:t>
            </a:r>
          </a:p>
          <a:p>
            <a:pPr lvl="1">
              <a:buFont typeface="Arial" panose="020B0604020202020204" pitchFamily="34" charset="0"/>
              <a:buChar char="•"/>
            </a:pPr>
            <a:r>
              <a:rPr lang="en-US" sz="2000" dirty="0">
                <a:latin typeface="Open Sans"/>
                <a:ea typeface="Open Sans"/>
                <a:cs typeface="Open Sans"/>
              </a:rPr>
              <a:t>Revenue received by legacy gift budget, transferred to an alternate budget (still generally a gift per budget type class, but disconnected from a WD gift ID)</a:t>
            </a:r>
            <a:endParaRPr lang="en-US" sz="2000" dirty="0"/>
          </a:p>
          <a:p>
            <a:pPr marL="365760" indent="-365760"/>
            <a:endParaRPr lang="en-US" sz="2400" dirty="0"/>
          </a:p>
          <a:p>
            <a:pPr marL="0" indent="0">
              <a:buNone/>
            </a:pPr>
            <a:endParaRPr lang="en-US" sz="3200" dirty="0"/>
          </a:p>
        </p:txBody>
      </p:sp>
    </p:spTree>
    <p:extLst>
      <p:ext uri="{BB962C8B-B14F-4D97-AF65-F5344CB8AC3E}">
        <p14:creationId xmlns:p14="http://schemas.microsoft.com/office/powerpoint/2010/main" val="51092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6E6D5-E0D8-399A-F0DC-911658A37557}"/>
              </a:ext>
            </a:extLst>
          </p:cNvPr>
          <p:cNvSpPr>
            <a:spLocks noGrp="1"/>
          </p:cNvSpPr>
          <p:nvPr>
            <p:ph type="body" sz="quarter" idx="10"/>
          </p:nvPr>
        </p:nvSpPr>
        <p:spPr/>
        <p:txBody>
          <a:bodyPr>
            <a:normAutofit fontScale="92500" lnSpcReduction="10000"/>
          </a:bodyPr>
          <a:lstStyle/>
          <a:p>
            <a:r>
              <a:rPr lang="en-US" dirty="0"/>
              <a:t>Beginning Balances</a:t>
            </a:r>
          </a:p>
        </p:txBody>
      </p:sp>
      <p:sp>
        <p:nvSpPr>
          <p:cNvPr id="3" name="Text Placeholder 2">
            <a:extLst>
              <a:ext uri="{FF2B5EF4-FFF2-40B4-BE49-F238E27FC236}">
                <a16:creationId xmlns:a16="http://schemas.microsoft.com/office/drawing/2014/main" id="{12C19ED0-8DB8-7CDC-248B-4448BA32942D}"/>
              </a:ext>
            </a:extLst>
          </p:cNvPr>
          <p:cNvSpPr>
            <a:spLocks noGrp="1"/>
          </p:cNvSpPr>
          <p:nvPr>
            <p:ph type="body" sz="quarter" idx="11"/>
          </p:nvPr>
        </p:nvSpPr>
        <p:spPr/>
        <p:txBody>
          <a:bodyPr/>
          <a:lstStyle/>
          <a:p>
            <a:r>
              <a:rPr lang="en-US" dirty="0"/>
              <a:t>Any beginning balances currently sitting in Fund 207 or 209 without a gift </a:t>
            </a:r>
            <a:r>
              <a:rPr lang="en-US" dirty="0" err="1"/>
              <a:t>worktag</a:t>
            </a:r>
            <a:r>
              <a:rPr lang="en-US" dirty="0"/>
              <a:t> associated with it, is currently “</a:t>
            </a:r>
            <a:r>
              <a:rPr lang="en-US" dirty="0" err="1"/>
              <a:t>unspendable</a:t>
            </a:r>
            <a:r>
              <a:rPr lang="en-US" dirty="0"/>
              <a:t>” via WD transactions</a:t>
            </a:r>
          </a:p>
          <a:p>
            <a:r>
              <a:rPr lang="en-US" dirty="0"/>
              <a:t>These balances will be transferred to Fund 214, making them spendable</a:t>
            </a:r>
          </a:p>
          <a:p>
            <a:r>
              <a:rPr lang="en-US" dirty="0"/>
              <a:t>After Fund 214 funds have been drawn down, no more balances will be associated with this fund</a:t>
            </a:r>
          </a:p>
          <a:p>
            <a:r>
              <a:rPr lang="en-US" dirty="0"/>
              <a:t>All new gift funds will be limited to Fund 207 or 209</a:t>
            </a:r>
          </a:p>
        </p:txBody>
      </p:sp>
    </p:spTree>
    <p:extLst>
      <p:ext uri="{BB962C8B-B14F-4D97-AF65-F5344CB8AC3E}">
        <p14:creationId xmlns:p14="http://schemas.microsoft.com/office/powerpoint/2010/main" val="274385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dirty="0"/>
              <a:t>Reclassifying Resource</a:t>
            </a:r>
            <a:endParaRPr lang="en-US" sz="5400" b="1" dirty="0"/>
          </a:p>
        </p:txBody>
      </p:sp>
    </p:spTree>
    <p:extLst>
      <p:ext uri="{BB962C8B-B14F-4D97-AF65-F5344CB8AC3E}">
        <p14:creationId xmlns:p14="http://schemas.microsoft.com/office/powerpoint/2010/main" val="1096029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1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3.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4.xml><?xml version="1.0" encoding="utf-8"?>
<a:theme xmlns:a="http://schemas.openxmlformats.org/drawingml/2006/main" name="8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19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8.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5E4E48944904EA29CA8A60EB3DD4A" ma:contentTypeVersion="10" ma:contentTypeDescription="Create a new document." ma:contentTypeScope="" ma:versionID="3f2bb726af46c6d67e0650bab344150a">
  <xsd:schema xmlns:xsd="http://www.w3.org/2001/XMLSchema" xmlns:xs="http://www.w3.org/2001/XMLSchema" xmlns:p="http://schemas.microsoft.com/office/2006/metadata/properties" xmlns:ns2="6c58eb10-3e4a-46ae-adb6-5cb727f0709d" xmlns:ns3="2ddf6f93-9cf0-4fb3-acb7-352a87fed0bf" targetNamespace="http://schemas.microsoft.com/office/2006/metadata/properties" ma:root="true" ma:fieldsID="ab04bd37a3b19354dc3012d79788df74" ns2:_="" ns3:_="">
    <xsd:import namespace="6c58eb10-3e4a-46ae-adb6-5cb727f0709d"/>
    <xsd:import namespace="2ddf6f93-9cf0-4fb3-acb7-352a87fed0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8eb10-3e4a-46ae-adb6-5cb727f07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6f93-9cf0-4fb3-acb7-352a87fed0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58eb10-3e4a-46ae-adb6-5cb727f0709d">
      <UserInfo>
        <DisplayName>Mary Esther</DisplayName>
        <AccountId>171</AccountId>
        <AccountType/>
      </UserInfo>
    </SharedWithUsers>
  </documentManagement>
</p:properties>
</file>

<file path=customXml/itemProps1.xml><?xml version="1.0" encoding="utf-8"?>
<ds:datastoreItem xmlns:ds="http://schemas.openxmlformats.org/officeDocument/2006/customXml" ds:itemID="{33E4E443-78F3-4111-999F-68B3E8F21E4F}">
  <ds:schemaRefs>
    <ds:schemaRef ds:uri="http://schemas.microsoft.com/sharepoint/v3/contenttype/forms"/>
  </ds:schemaRefs>
</ds:datastoreItem>
</file>

<file path=customXml/itemProps2.xml><?xml version="1.0" encoding="utf-8"?>
<ds:datastoreItem xmlns:ds="http://schemas.openxmlformats.org/officeDocument/2006/customXml" ds:itemID="{F7883F69-DDEC-406D-B656-8BD7E7EB8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8eb10-3e4a-46ae-adb6-5cb727f0709d"/>
    <ds:schemaRef ds:uri="2ddf6f93-9cf0-4fb3-acb7-352a87fed0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7C088-0680-4C99-AF9D-5C6550C1D7C7}">
  <ds:schemaRefs>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2ddf6f93-9cf0-4fb3-acb7-352a87fed0bf"/>
    <ds:schemaRef ds:uri="6c58eb10-3e4a-46ae-adb6-5cb727f0709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Custom</PresentationFormat>
  <Paragraphs>101</Paragraphs>
  <Slides>12</Slides>
  <Notes>7</Notes>
  <HiddenSlides>0</HiddenSlides>
  <MMClips>0</MMClips>
  <ScaleCrop>false</ScaleCrop>
  <HeadingPairs>
    <vt:vector size="8" baseType="variant">
      <vt:variant>
        <vt:lpstr>Fonts Used</vt:lpstr>
      </vt:variant>
      <vt:variant>
        <vt:i4>13</vt:i4>
      </vt:variant>
      <vt:variant>
        <vt:lpstr>Theme</vt:lpstr>
      </vt:variant>
      <vt:variant>
        <vt:i4>13</vt:i4>
      </vt:variant>
      <vt:variant>
        <vt:lpstr>Embedded OLE Servers</vt:lpstr>
      </vt:variant>
      <vt:variant>
        <vt:i4>1</vt:i4>
      </vt:variant>
      <vt:variant>
        <vt:lpstr>Slide Titles</vt:lpstr>
      </vt:variant>
      <vt:variant>
        <vt:i4>12</vt:i4>
      </vt:variant>
    </vt:vector>
  </HeadingPairs>
  <TitlesOfParts>
    <vt:vector size="39" baseType="lpstr">
      <vt:lpstr>Arial</vt:lpstr>
      <vt:lpstr>Arial Black</vt:lpstr>
      <vt:lpstr>Calibri</vt:lpstr>
      <vt:lpstr>Calibri Light</vt:lpstr>
      <vt:lpstr>Encode Sans Black</vt:lpstr>
      <vt:lpstr>Encode Sans Normal</vt:lpstr>
      <vt:lpstr>Encode Sans Normal Black</vt:lpstr>
      <vt:lpstr>Lucida Grande</vt:lpstr>
      <vt:lpstr>Open Sans</vt:lpstr>
      <vt:lpstr>Open Sans Light</vt:lpstr>
      <vt:lpstr>Uni Sans</vt:lpstr>
      <vt:lpstr>Uni Sans Book</vt:lpstr>
      <vt:lpstr>Uni Sans Regular</vt:lpstr>
      <vt:lpstr>1_UWFT_White</vt:lpstr>
      <vt:lpstr>1_Custom Design</vt:lpstr>
      <vt:lpstr>UWFT_Purple_Theme</vt:lpstr>
      <vt:lpstr>8_UWFT_White_Theme</vt:lpstr>
      <vt:lpstr>19_Custom Design</vt:lpstr>
      <vt:lpstr>UWFT_White_Theme</vt:lpstr>
      <vt:lpstr>White_Custom Design UWFT</vt:lpstr>
      <vt:lpstr>UWFT_White</vt:lpstr>
      <vt:lpstr>Custom Design</vt:lpstr>
      <vt:lpstr>1_Custom Design</vt:lpstr>
      <vt:lpstr>2_Custom Design</vt:lpstr>
      <vt:lpstr>9_UWFT_White_Theme</vt:lpstr>
      <vt:lpstr>3_Custom Design</vt:lpstr>
      <vt:lpstr>think-cell Slide</vt:lpstr>
      <vt:lpstr>Shared Environment accounting forum</vt:lpstr>
      <vt:lpstr>PowerPoint Presentation</vt:lpstr>
      <vt:lpstr>Eliminations</vt:lpstr>
      <vt:lpstr>PowerPoint Presentation</vt:lpstr>
      <vt:lpstr>Ways to use workday to aid in eliminations</vt:lpstr>
      <vt:lpstr>Gift Funds</vt:lpstr>
      <vt:lpstr>PowerPoint Presentation</vt:lpstr>
      <vt:lpstr>PowerPoint Presentation</vt:lpstr>
      <vt:lpstr>Reclassifying Resource</vt:lpstr>
      <vt:lpstr>PowerPoint Presentation</vt:lpstr>
      <vt:lpstr>Reference documents –  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Master Plan/Architect Phases</dc:title>
  <dc:creator/>
  <cp:keywords/>
  <cp:lastModifiedBy/>
  <cp:revision>1383</cp:revision>
  <dcterms:modified xsi:type="dcterms:W3CDTF">2024-01-09T16:43:44Z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StatusInfo">
    <vt:lpwstr>None</vt:lpwstr>
  </property>
  <property fmtid="{D5CDD505-2E9C-101B-9397-08002B2CF9AE}" pid="4" name="ProgMgtType">
    <vt:lpwstr>Meeting Materials</vt:lpwstr>
  </property>
  <property fmtid="{D5CDD505-2E9C-101B-9397-08002B2CF9AE}" pid="5" name="Meeting Material">
    <vt:lpwstr>Background Information</vt:lpwstr>
  </property>
  <property fmtid="{D5CDD505-2E9C-101B-9397-08002B2CF9AE}" pid="6" name="Scheduled Meeting Date">
    <vt:filetime>2019-02-06T19:03:37Z</vt:filetime>
  </property>
  <property fmtid="{D5CDD505-2E9C-101B-9397-08002B2CF9AE}" pid="7" name="MeetingCat">
    <vt:lpwstr>Workshop</vt:lpwstr>
  </property>
  <property fmtid="{D5CDD505-2E9C-101B-9397-08002B2CF9AE}" pid="8" name="AuthorIds_UIVersion_1024">
    <vt:lpwstr>69</vt:lpwstr>
  </property>
  <property fmtid="{D5CDD505-2E9C-101B-9397-08002B2CF9AE}" pid="9" name="General Topics">
    <vt:lpwstr>NONE</vt:lpwstr>
  </property>
  <property fmtid="{D5CDD505-2E9C-101B-9397-08002B2CF9AE}" pid="10" name="E2E Process">
    <vt:lpwstr>NONE</vt:lpwstr>
  </property>
  <property fmtid="{D5CDD505-2E9C-101B-9397-08002B2CF9AE}" pid="11" name="Info Type">
    <vt:lpwstr>NONE</vt:lpwstr>
  </property>
  <property fmtid="{D5CDD505-2E9C-101B-9397-08002B2CF9AE}" pid="12" name="Workstream">
    <vt:lpwstr>Operating/Support Model</vt:lpwstr>
  </property>
  <property fmtid="{D5CDD505-2E9C-101B-9397-08002B2CF9AE}" pid="13" name="Effort">
    <vt:lpwstr>130;#Op Model Working Group|1728cf52-e909-4b0f-bd23-5265ebd3f340</vt:lpwstr>
  </property>
  <property fmtid="{D5CDD505-2E9C-101B-9397-08002B2CF9AE}" pid="14" name="End to End Process">
    <vt:lpwstr/>
  </property>
  <property fmtid="{D5CDD505-2E9C-101B-9397-08002B2CF9AE}" pid="15" name="Key Doc">
    <vt:lpwstr>No</vt:lpwstr>
  </property>
  <property fmtid="{D5CDD505-2E9C-101B-9397-08002B2CF9AE}" pid="16" name="X-Functional">
    <vt:lpwstr>No</vt:lpwstr>
  </property>
  <property fmtid="{D5CDD505-2E9C-101B-9397-08002B2CF9AE}" pid="17" name="AuthorIds_UIVersion_11264">
    <vt:lpwstr>29</vt:lpwstr>
  </property>
  <property fmtid="{D5CDD505-2E9C-101B-9397-08002B2CF9AE}" pid="18" name="Doc Type">
    <vt:lpwstr>38;#Meeting Material|5ca797d6-ec80-41a8-bbd5-b5d7ff016b8a</vt:lpwstr>
  </property>
  <property fmtid="{D5CDD505-2E9C-101B-9397-08002B2CF9AE}" pid="19" name="AuthorIds_UIVersion_13312">
    <vt:lpwstr>69</vt:lpwstr>
  </property>
  <property fmtid="{D5CDD505-2E9C-101B-9397-08002B2CF9AE}" pid="20" name="FT Help Flag">
    <vt:lpwstr/>
  </property>
  <property fmtid="{D5CDD505-2E9C-101B-9397-08002B2CF9AE}" pid="21" name="Type of Document">
    <vt:lpwstr>455;#Template|ab09379f-8e9c-4109-ac8e-967692de8f42</vt:lpwstr>
  </property>
  <property fmtid="{D5CDD505-2E9C-101B-9397-08002B2CF9AE}" pid="22" name="Process Areas">
    <vt:lpwstr/>
  </property>
  <property fmtid="{D5CDD505-2E9C-101B-9397-08002B2CF9AE}" pid="23" name="OCM PIllars">
    <vt:lpwstr/>
  </property>
  <property fmtid="{D5CDD505-2E9C-101B-9397-08002B2CF9AE}" pid="24" name="IT Pillars">
    <vt:lpwstr/>
  </property>
  <property fmtid="{D5CDD505-2E9C-101B-9397-08002B2CF9AE}" pid="25" name="Move">
    <vt:lpwstr>UWFT Documents</vt:lpwstr>
  </property>
  <property fmtid="{D5CDD505-2E9C-101B-9397-08002B2CF9AE}" pid="26" name="n259a89570034573aee561765ba8e8fd">
    <vt:lpwstr>Op Model Working Group|1728cf52-e909-4b0f-bd23-5265ebd3f340</vt:lpwstr>
  </property>
  <property fmtid="{D5CDD505-2E9C-101B-9397-08002B2CF9AE}" pid="27" name="c1c28741c3ce488a89a9527edba98201">
    <vt:lpwstr/>
  </property>
  <property fmtid="{D5CDD505-2E9C-101B-9397-08002B2CF9AE}" pid="28" name="k9c4bf066cb5458da15ef6f4eaf30b30">
    <vt:lpwstr/>
  </property>
  <property fmtid="{D5CDD505-2E9C-101B-9397-08002B2CF9AE}" pid="29" name="a8521ba342074cdb909d922726f92453">
    <vt:lpwstr>Meeting Material|5ca797d6-ec80-41a8-bbd5-b5d7ff016b8a</vt:lpwstr>
  </property>
  <property fmtid="{D5CDD505-2E9C-101B-9397-08002B2CF9AE}" pid="30" name="SB Deliverables">
    <vt:lpwstr>583;#TBD Effort|ac059e7d-4f3a-4f3a-aae6-1959af6dadf3</vt:lpwstr>
  </property>
  <property fmtid="{D5CDD505-2E9C-101B-9397-08002B2CF9AE}" pid="31" name="e6e320f5c2ab4532bc0affd47f90b31c">
    <vt:lpwstr/>
  </property>
  <property fmtid="{D5CDD505-2E9C-101B-9397-08002B2CF9AE}" pid="32" name="PM_x0020_Topics">
    <vt:lpwstr/>
  </property>
  <property fmtid="{D5CDD505-2E9C-101B-9397-08002B2CF9AE}" pid="33" name="PM Topics">
    <vt:lpwstr/>
  </property>
  <property fmtid="{D5CDD505-2E9C-101B-9397-08002B2CF9AE}" pid="34" name="DocumentLink">
    <vt:lpwstr>https://uwnetid.sharepoint.com/sites/UWFTTeam//sites/UWFTTeam/Sandbox Documents/Op Model Shared Services Docs/Slide Decks Op Model Shared Services/Material Master Op Model Shared Services_PlanArchitect.pptx</vt:lpwstr>
  </property>
  <property fmtid="{D5CDD505-2E9C-101B-9397-08002B2CF9AE}" pid="35" name="SandBoxDocumentsUrl">
    <vt:lpwstr>https://uwnetid.sharepoint.com/sites/UWFTTeam/_layouts/15/wrkstat.aspx?List=9a6372f2-1c1b-4a2c-afb2-3bd48b102e88&amp;WorkflowInstanceName=d74b6768-3874-4890-96d3-1a38e71ff486, Set URL</vt:lpwstr>
  </property>
  <property fmtid="{D5CDD505-2E9C-101B-9397-08002B2CF9AE}" pid="36" name="h9d20ee9cd914b71a0d5343b7a0aee19">
    <vt:lpwstr>Template|ab09379f-8e9c-4109-ac8e-967692de8f42</vt:lpwstr>
  </property>
  <property fmtid="{D5CDD505-2E9C-101B-9397-08002B2CF9AE}" pid="37" name="d81b5cf1e51943db95f66400bc834c31">
    <vt:lpwstr/>
  </property>
  <property fmtid="{D5CDD505-2E9C-101B-9397-08002B2CF9AE}" pid="38" name="caa3166a4ef44d52a884ec95dadc7085">
    <vt:lpwstr/>
  </property>
  <property fmtid="{D5CDD505-2E9C-101B-9397-08002B2CF9AE}" pid="39" name="Type SB">
    <vt:lpwstr>627;#_TBD Type|81f31b21-3e0f-4e81-bd21-3459148e0219</vt:lpwstr>
  </property>
  <property fmtid="{D5CDD505-2E9C-101B-9397-08002B2CF9AE}" pid="40" name="_docset_NoMedatataSyncRequired">
    <vt:lpwstr>False</vt:lpwstr>
  </property>
  <property fmtid="{D5CDD505-2E9C-101B-9397-08002B2CF9AE}" pid="41" name="Status SB">
    <vt:lpwstr>NA</vt:lpwstr>
  </property>
  <property fmtid="{D5CDD505-2E9C-101B-9397-08002B2CF9AE}" pid="42" name="Stage - SB">
    <vt:lpwstr>Configure and Prototype</vt:lpwstr>
  </property>
  <property fmtid="{D5CDD505-2E9C-101B-9397-08002B2CF9AE}" pid="43" name="g8ecfd6069cd4448a46f82c4ec933d65">
    <vt:lpwstr>_TBD Type|81f31b21-3e0f-4e81-bd21-3459148e0219</vt:lpwstr>
  </property>
  <property fmtid="{D5CDD505-2E9C-101B-9397-08002B2CF9AE}" pid="44" name="h5e7189ca4ac4979a0394616daf355b0">
    <vt:lpwstr>TBD Effort|ac059e7d-4f3a-4f3a-aae6-1959af6dadf3</vt:lpwstr>
  </property>
  <property fmtid="{D5CDD505-2E9C-101B-9397-08002B2CF9AE}" pid="45" name="Process Areas L2">
    <vt:lpwstr/>
  </property>
  <property fmtid="{D5CDD505-2E9C-101B-9397-08002B2CF9AE}" pid="46" name="DocumentSetDescription">
    <vt:lpwstr/>
  </property>
  <property fmtid="{D5CDD505-2E9C-101B-9397-08002B2CF9AE}" pid="47" name="xd_ProgID">
    <vt:lpwstr/>
  </property>
  <property fmtid="{D5CDD505-2E9C-101B-9397-08002B2CF9AE}" pid="48" name="ComplianceAssetId">
    <vt:lpwstr/>
  </property>
  <property fmtid="{D5CDD505-2E9C-101B-9397-08002B2CF9AE}" pid="49" name="TemplateUrl">
    <vt:lpwstr/>
  </property>
  <property fmtid="{D5CDD505-2E9C-101B-9397-08002B2CF9AE}" pid="50" name="xd_Signature">
    <vt:bool>false</vt:bool>
  </property>
  <property fmtid="{D5CDD505-2E9C-101B-9397-08002B2CF9AE}" pid="51" name="MSIP_Label_ea60d57e-af5b-4752-ac57-3e4f28ca11dc_Enabled">
    <vt:lpwstr>true</vt:lpwstr>
  </property>
  <property fmtid="{D5CDD505-2E9C-101B-9397-08002B2CF9AE}" pid="52" name="MSIP_Label_ea60d57e-af5b-4752-ac57-3e4f28ca11dc_SetDate">
    <vt:lpwstr>2021-06-02T16:38:29Z</vt:lpwstr>
  </property>
  <property fmtid="{D5CDD505-2E9C-101B-9397-08002B2CF9AE}" pid="53" name="MSIP_Label_ea60d57e-af5b-4752-ac57-3e4f28ca11dc_Method">
    <vt:lpwstr>Standard</vt:lpwstr>
  </property>
  <property fmtid="{D5CDD505-2E9C-101B-9397-08002B2CF9AE}" pid="54" name="MSIP_Label_ea60d57e-af5b-4752-ac57-3e4f28ca11dc_Name">
    <vt:lpwstr>ea60d57e-af5b-4752-ac57-3e4f28ca11dc</vt:lpwstr>
  </property>
  <property fmtid="{D5CDD505-2E9C-101B-9397-08002B2CF9AE}" pid="55" name="MSIP_Label_ea60d57e-af5b-4752-ac57-3e4f28ca11dc_SiteId">
    <vt:lpwstr>36da45f1-dd2c-4d1f-af13-5abe46b99921</vt:lpwstr>
  </property>
  <property fmtid="{D5CDD505-2E9C-101B-9397-08002B2CF9AE}" pid="56" name="MSIP_Label_ea60d57e-af5b-4752-ac57-3e4f28ca11dc_ActionId">
    <vt:lpwstr>bba6b171-c4d7-4ece-8313-ea277101de26</vt:lpwstr>
  </property>
  <property fmtid="{D5CDD505-2E9C-101B-9397-08002B2CF9AE}" pid="57" name="MSIP_Label_ea60d57e-af5b-4752-ac57-3e4f28ca11dc_ContentBits">
    <vt:lpwstr>0</vt:lpwstr>
  </property>
  <property fmtid="{D5CDD505-2E9C-101B-9397-08002B2CF9AE}" pid="58" name="Process Areas - UWFT">
    <vt:lpwstr>5;#_NA Not Applicable|da71a9cd-6e60-49f6-8dde-ddeb91baa0aa</vt:lpwstr>
  </property>
  <property fmtid="{D5CDD505-2E9C-101B-9397-08002B2CF9AE}" pid="59" name="Doc Type - UWFT">
    <vt:lpwstr>3;#Organizing/Monitoring Work in Progress|c40c95eb-337c-4daa-8d2e-8e12d1a00b16</vt:lpwstr>
  </property>
  <property fmtid="{D5CDD505-2E9C-101B-9397-08002B2CF9AE}" pid="60" name="MediaServiceImageTags">
    <vt:lpwstr/>
  </property>
  <property fmtid="{D5CDD505-2E9C-101B-9397-08002B2CF9AE}" pid="61" name="Deliverables">
    <vt:lpwstr>593;#Op Model Effort|c89a1adc-edf5-4c45-9973-4de29aa4cbc4</vt:lpwstr>
  </property>
  <property fmtid="{D5CDD505-2E9C-101B-9397-08002B2CF9AE}" pid="62" name="Deliverable Type">
    <vt:lpwstr>NA</vt:lpwstr>
  </property>
  <property fmtid="{D5CDD505-2E9C-101B-9397-08002B2CF9AE}" pid="63" name="SharedWithUsers">
    <vt:lpwstr/>
  </property>
  <property fmtid="{D5CDD505-2E9C-101B-9397-08002B2CF9AE}" pid="64" name="lcf76f155ced4ddcb4097134ff3c332f">
    <vt:lpwstr/>
  </property>
  <property fmtid="{D5CDD505-2E9C-101B-9397-08002B2CF9AE}" pid="65" name="m20dcd23bfb146678cfadc0f8b530117">
    <vt:lpwstr/>
  </property>
  <property fmtid="{D5CDD505-2E9C-101B-9397-08002B2CF9AE}" pid="66" name="cfda4c2e6eaa4b919c52782db5a3950d">
    <vt:lpwstr/>
  </property>
  <property fmtid="{D5CDD505-2E9C-101B-9397-08002B2CF9AE}" pid="67" name="jfa7385944014aa794a01674ea6d4a75">
    <vt:lpwstr/>
  </property>
  <property fmtid="{D5CDD505-2E9C-101B-9397-08002B2CF9AE}" pid="68" name="_ExtendedDescription">
    <vt:lpwstr/>
  </property>
  <property fmtid="{D5CDD505-2E9C-101B-9397-08002B2CF9AE}" pid="69" name="Topic - UWFT">
    <vt:lpwstr>6;#Op Model Effort|c89a1adc-edf5-4c45-9973-4de29aa4cbc4</vt:lpwstr>
  </property>
  <property fmtid="{D5CDD505-2E9C-101B-9397-08002B2CF9AE}" pid="70" name="f1d40a61100d4fd78c055bcbbc959a60">
    <vt:lpwstr>_NA Not Applicable|da71a9cd-6e60-49f6-8dde-ddeb91baa0aa</vt:lpwstr>
  </property>
  <property fmtid="{D5CDD505-2E9C-101B-9397-08002B2CF9AE}" pid="71" name="e0554abe769746e69c042ffe99e604b4">
    <vt:lpwstr>Op Model Effort|c89a1adc-edf5-4c45-9973-4de29aa4cbc4</vt:lpwstr>
  </property>
  <property fmtid="{D5CDD505-2E9C-101B-9397-08002B2CF9AE}" pid="72" name="h8618d58416d42168e7ab0429ee6aab7">
    <vt:lpwstr>Organizing/Monitoring Work in Progress|c40c95eb-337c-4daa-8d2e-8e12d1a00b16</vt:lpwstr>
  </property>
  <property fmtid="{D5CDD505-2E9C-101B-9397-08002B2CF9AE}" pid="73" name="_dlc_DocIdItemGuid">
    <vt:lpwstr>68e3dbfa-d383-48c7-8e00-ded23ed5205c</vt:lpwstr>
  </property>
  <property fmtid="{D5CDD505-2E9C-101B-9397-08002B2CF9AE}" pid="74" name="ContentTypeId">
    <vt:lpwstr>0x01010090E5E4E48944904EA29CA8A60EB3DD4A</vt:lpwstr>
  </property>
</Properties>
</file>