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1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  <p:sldMasterId id="2147483667" r:id="rId5"/>
    <p:sldMasterId id="2147483652" r:id="rId6"/>
  </p:sldMasterIdLst>
  <p:notesMasterIdLst>
    <p:notesMasterId r:id="rId15"/>
  </p:notesMasterIdLst>
  <p:sldIdLst>
    <p:sldId id="284" r:id="rId7"/>
    <p:sldId id="2147376162" r:id="rId8"/>
    <p:sldId id="2147376360" r:id="rId9"/>
    <p:sldId id="2147376361" r:id="rId10"/>
    <p:sldId id="2147376362" r:id="rId11"/>
    <p:sldId id="2147376363" r:id="rId12"/>
    <p:sldId id="2147376365" r:id="rId13"/>
    <p:sldId id="2147376364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6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C0B2E4-F7E5-1CD2-C0E5-94AE94A59837}" name="Bryan Hall" initials="BH" userId="S::bryanrh@uw.edu::e6284e8a-5c32-4346-bcf1-0827dc5b14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005C"/>
    <a:srgbClr val="7E9BF6"/>
    <a:srgbClr val="E6D2A1"/>
    <a:srgbClr val="E6D3A1"/>
    <a:srgbClr val="E7D3A2"/>
    <a:srgbClr val="E2CA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EAD77-72AF-4F8E-A1B2-CD2A3008077C}" v="4" dt="2026-01-21T06:42:13.5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194" y="324"/>
      </p:cViewPr>
      <p:guideLst>
        <p:guide orient="horz" pos="1620"/>
        <p:guide pos="2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k Winger" userId="c6083460-0d68-474a-a528-d80b8410c523" providerId="ADAL" clId="{090ED598-3676-43AE-BCD3-F9032956DEBD}"/>
    <pc:docChg chg="custSel addSld delSld modSld">
      <pc:chgData name="Erick Winger" userId="c6083460-0d68-474a-a528-d80b8410c523" providerId="ADAL" clId="{090ED598-3676-43AE-BCD3-F9032956DEBD}" dt="2026-01-21T18:47:54.663" v="1056" actId="255"/>
      <pc:docMkLst>
        <pc:docMk/>
      </pc:docMkLst>
      <pc:sldChg chg="modSp mod">
        <pc:chgData name="Erick Winger" userId="c6083460-0d68-474a-a528-d80b8410c523" providerId="ADAL" clId="{090ED598-3676-43AE-BCD3-F9032956DEBD}" dt="2026-01-21T06:54:43.996" v="947" actId="20577"/>
        <pc:sldMkLst>
          <pc:docMk/>
          <pc:sldMk cId="3320577710" sldId="2147376162"/>
        </pc:sldMkLst>
        <pc:spChg chg="mod">
          <ac:chgData name="Erick Winger" userId="c6083460-0d68-474a-a528-d80b8410c523" providerId="ADAL" clId="{090ED598-3676-43AE-BCD3-F9032956DEBD}" dt="2026-01-21T06:54:43.996" v="947" actId="20577"/>
          <ac:spMkLst>
            <pc:docMk/>
            <pc:sldMk cId="3320577710" sldId="2147376162"/>
            <ac:spMk id="3" creationId="{9E99A677-C85E-154C-360F-40D3F6855891}"/>
          </ac:spMkLst>
        </pc:spChg>
      </pc:sldChg>
      <pc:sldChg chg="del">
        <pc:chgData name="Erick Winger" userId="c6083460-0d68-474a-a528-d80b8410c523" providerId="ADAL" clId="{090ED598-3676-43AE-BCD3-F9032956DEBD}" dt="2026-01-21T06:38:46.287" v="699" actId="47"/>
        <pc:sldMkLst>
          <pc:docMk/>
          <pc:sldMk cId="607832393" sldId="2147376336"/>
        </pc:sldMkLst>
      </pc:sldChg>
      <pc:sldChg chg="del">
        <pc:chgData name="Erick Winger" userId="c6083460-0d68-474a-a528-d80b8410c523" providerId="ADAL" clId="{090ED598-3676-43AE-BCD3-F9032956DEBD}" dt="2026-01-20T17:53:43.490" v="153" actId="47"/>
        <pc:sldMkLst>
          <pc:docMk/>
          <pc:sldMk cId="1718887651" sldId="2147376348"/>
        </pc:sldMkLst>
      </pc:sldChg>
      <pc:sldChg chg="del">
        <pc:chgData name="Erick Winger" userId="c6083460-0d68-474a-a528-d80b8410c523" providerId="ADAL" clId="{090ED598-3676-43AE-BCD3-F9032956DEBD}" dt="2026-01-21T06:38:49.066" v="700" actId="47"/>
        <pc:sldMkLst>
          <pc:docMk/>
          <pc:sldMk cId="2316366639" sldId="2147376350"/>
        </pc:sldMkLst>
      </pc:sldChg>
      <pc:sldChg chg="del">
        <pc:chgData name="Erick Winger" userId="c6083460-0d68-474a-a528-d80b8410c523" providerId="ADAL" clId="{090ED598-3676-43AE-BCD3-F9032956DEBD}" dt="2026-01-20T17:53:37.808" v="150" actId="47"/>
        <pc:sldMkLst>
          <pc:docMk/>
          <pc:sldMk cId="443537527" sldId="2147376354"/>
        </pc:sldMkLst>
      </pc:sldChg>
      <pc:sldChg chg="del">
        <pc:chgData name="Erick Winger" userId="c6083460-0d68-474a-a528-d80b8410c523" providerId="ADAL" clId="{090ED598-3676-43AE-BCD3-F9032956DEBD}" dt="2026-01-20T17:54:00.530" v="154" actId="47"/>
        <pc:sldMkLst>
          <pc:docMk/>
          <pc:sldMk cId="492338362" sldId="2147376355"/>
        </pc:sldMkLst>
      </pc:sldChg>
      <pc:sldChg chg="del">
        <pc:chgData name="Erick Winger" userId="c6083460-0d68-474a-a528-d80b8410c523" providerId="ADAL" clId="{090ED598-3676-43AE-BCD3-F9032956DEBD}" dt="2026-01-20T17:53:40.899" v="151" actId="47"/>
        <pc:sldMkLst>
          <pc:docMk/>
          <pc:sldMk cId="4007831755" sldId="2147376356"/>
        </pc:sldMkLst>
      </pc:sldChg>
      <pc:sldChg chg="del">
        <pc:chgData name="Erick Winger" userId="c6083460-0d68-474a-a528-d80b8410c523" providerId="ADAL" clId="{090ED598-3676-43AE-BCD3-F9032956DEBD}" dt="2026-01-20T17:53:42.328" v="152" actId="47"/>
        <pc:sldMkLst>
          <pc:docMk/>
          <pc:sldMk cId="1619838101" sldId="2147376357"/>
        </pc:sldMkLst>
      </pc:sldChg>
      <pc:sldChg chg="del">
        <pc:chgData name="Erick Winger" userId="c6083460-0d68-474a-a528-d80b8410c523" providerId="ADAL" clId="{090ED598-3676-43AE-BCD3-F9032956DEBD}" dt="2026-01-20T17:54:19.317" v="155" actId="47"/>
        <pc:sldMkLst>
          <pc:docMk/>
          <pc:sldMk cId="3088339735" sldId="2147376358"/>
        </pc:sldMkLst>
      </pc:sldChg>
      <pc:sldChg chg="del">
        <pc:chgData name="Erick Winger" userId="c6083460-0d68-474a-a528-d80b8410c523" providerId="ADAL" clId="{090ED598-3676-43AE-BCD3-F9032956DEBD}" dt="2026-01-21T06:38:43.631" v="698" actId="47"/>
        <pc:sldMkLst>
          <pc:docMk/>
          <pc:sldMk cId="2437513168" sldId="2147376359"/>
        </pc:sldMkLst>
      </pc:sldChg>
      <pc:sldChg chg="modSp new mod">
        <pc:chgData name="Erick Winger" userId="c6083460-0d68-474a-a528-d80b8410c523" providerId="ADAL" clId="{090ED598-3676-43AE-BCD3-F9032956DEBD}" dt="2026-01-21T06:24:31.073" v="671" actId="20577"/>
        <pc:sldMkLst>
          <pc:docMk/>
          <pc:sldMk cId="917193935" sldId="2147376360"/>
        </pc:sldMkLst>
        <pc:spChg chg="mod">
          <ac:chgData name="Erick Winger" userId="c6083460-0d68-474a-a528-d80b8410c523" providerId="ADAL" clId="{090ED598-3676-43AE-BCD3-F9032956DEBD}" dt="2026-01-20T23:58:06.224" v="639" actId="255"/>
          <ac:spMkLst>
            <pc:docMk/>
            <pc:sldMk cId="917193935" sldId="2147376360"/>
            <ac:spMk id="2" creationId="{09665E45-4FD4-A01B-49DC-6765D505877A}"/>
          </ac:spMkLst>
        </pc:spChg>
        <pc:spChg chg="mod">
          <ac:chgData name="Erick Winger" userId="c6083460-0d68-474a-a528-d80b8410c523" providerId="ADAL" clId="{090ED598-3676-43AE-BCD3-F9032956DEBD}" dt="2026-01-21T06:24:31.073" v="671" actId="20577"/>
          <ac:spMkLst>
            <pc:docMk/>
            <pc:sldMk cId="917193935" sldId="2147376360"/>
            <ac:spMk id="3" creationId="{E527DE21-D4FE-B840-8753-5E57F9685A28}"/>
          </ac:spMkLst>
        </pc:spChg>
      </pc:sldChg>
      <pc:sldChg chg="modSp new mod">
        <pc:chgData name="Erick Winger" userId="c6083460-0d68-474a-a528-d80b8410c523" providerId="ADAL" clId="{090ED598-3676-43AE-BCD3-F9032956DEBD}" dt="2026-01-21T06:37:53.894" v="697" actId="20578"/>
        <pc:sldMkLst>
          <pc:docMk/>
          <pc:sldMk cId="2429085218" sldId="2147376361"/>
        </pc:sldMkLst>
        <pc:spChg chg="mod">
          <ac:chgData name="Erick Winger" userId="c6083460-0d68-474a-a528-d80b8410c523" providerId="ADAL" clId="{090ED598-3676-43AE-BCD3-F9032956DEBD}" dt="2026-01-20T23:58:17.169" v="641" actId="255"/>
          <ac:spMkLst>
            <pc:docMk/>
            <pc:sldMk cId="2429085218" sldId="2147376361"/>
            <ac:spMk id="2" creationId="{2817484F-A407-F6F3-7F7F-5B8D6CA52223}"/>
          </ac:spMkLst>
        </pc:spChg>
        <pc:spChg chg="mod">
          <ac:chgData name="Erick Winger" userId="c6083460-0d68-474a-a528-d80b8410c523" providerId="ADAL" clId="{090ED598-3676-43AE-BCD3-F9032956DEBD}" dt="2026-01-21T06:37:53.894" v="697" actId="20578"/>
          <ac:spMkLst>
            <pc:docMk/>
            <pc:sldMk cId="2429085218" sldId="2147376361"/>
            <ac:spMk id="3" creationId="{3596B812-94E2-8D06-F6CE-B677EEEFC13C}"/>
          </ac:spMkLst>
        </pc:spChg>
      </pc:sldChg>
      <pc:sldChg chg="addSp delSp modSp new mod">
        <pc:chgData name="Erick Winger" userId="c6083460-0d68-474a-a528-d80b8410c523" providerId="ADAL" clId="{090ED598-3676-43AE-BCD3-F9032956DEBD}" dt="2026-01-21T18:47:33.279" v="1050" actId="255"/>
        <pc:sldMkLst>
          <pc:docMk/>
          <pc:sldMk cId="1091081157" sldId="2147376362"/>
        </pc:sldMkLst>
        <pc:spChg chg="mod">
          <ac:chgData name="Erick Winger" userId="c6083460-0d68-474a-a528-d80b8410c523" providerId="ADAL" clId="{090ED598-3676-43AE-BCD3-F9032956DEBD}" dt="2026-01-21T18:47:33.279" v="1050" actId="255"/>
          <ac:spMkLst>
            <pc:docMk/>
            <pc:sldMk cId="1091081157" sldId="2147376362"/>
            <ac:spMk id="2" creationId="{3177CB5B-8C9E-0D45-7B1B-6832EB5F8DF2}"/>
          </ac:spMkLst>
        </pc:spChg>
        <pc:spChg chg="del">
          <ac:chgData name="Erick Winger" userId="c6083460-0d68-474a-a528-d80b8410c523" providerId="ADAL" clId="{090ED598-3676-43AE-BCD3-F9032956DEBD}" dt="2026-01-21T06:26:18.721" v="673" actId="478"/>
          <ac:spMkLst>
            <pc:docMk/>
            <pc:sldMk cId="1091081157" sldId="2147376362"/>
            <ac:spMk id="3" creationId="{C62D113F-C5AC-2076-AF91-0AA57DE945B8}"/>
          </ac:spMkLst>
        </pc:spChg>
        <pc:picChg chg="add mod">
          <ac:chgData name="Erick Winger" userId="c6083460-0d68-474a-a528-d80b8410c523" providerId="ADAL" clId="{090ED598-3676-43AE-BCD3-F9032956DEBD}" dt="2026-01-21T06:26:55.109" v="681" actId="1076"/>
          <ac:picMkLst>
            <pc:docMk/>
            <pc:sldMk cId="1091081157" sldId="2147376362"/>
            <ac:picMk id="4" creationId="{54A17321-BA28-A8BD-D05C-00A061AB457B}"/>
          </ac:picMkLst>
        </pc:picChg>
      </pc:sldChg>
      <pc:sldChg chg="modSp new mod">
        <pc:chgData name="Erick Winger" userId="c6083460-0d68-474a-a528-d80b8410c523" providerId="ADAL" clId="{090ED598-3676-43AE-BCD3-F9032956DEBD}" dt="2026-01-21T18:47:40.430" v="1052" actId="113"/>
        <pc:sldMkLst>
          <pc:docMk/>
          <pc:sldMk cId="2594246210" sldId="2147376363"/>
        </pc:sldMkLst>
        <pc:spChg chg="mod">
          <ac:chgData name="Erick Winger" userId="c6083460-0d68-474a-a528-d80b8410c523" providerId="ADAL" clId="{090ED598-3676-43AE-BCD3-F9032956DEBD}" dt="2026-01-21T18:47:40.430" v="1052" actId="113"/>
          <ac:spMkLst>
            <pc:docMk/>
            <pc:sldMk cId="2594246210" sldId="2147376363"/>
            <ac:spMk id="2" creationId="{FB859CC1-54CA-EF3D-C440-CCC431820CAE}"/>
          </ac:spMkLst>
        </pc:spChg>
        <pc:spChg chg="mod">
          <ac:chgData name="Erick Winger" userId="c6083460-0d68-474a-a528-d80b8410c523" providerId="ADAL" clId="{090ED598-3676-43AE-BCD3-F9032956DEBD}" dt="2026-01-21T06:40:44.963" v="787" actId="20577"/>
          <ac:spMkLst>
            <pc:docMk/>
            <pc:sldMk cId="2594246210" sldId="2147376363"/>
            <ac:spMk id="3" creationId="{A86A80D3-37E8-07A1-E0FA-1690D3F6E91E}"/>
          </ac:spMkLst>
        </pc:spChg>
      </pc:sldChg>
      <pc:sldChg chg="modSp new mod">
        <pc:chgData name="Erick Winger" userId="c6083460-0d68-474a-a528-d80b8410c523" providerId="ADAL" clId="{090ED598-3676-43AE-BCD3-F9032956DEBD}" dt="2026-01-21T18:47:54.663" v="1056" actId="255"/>
        <pc:sldMkLst>
          <pc:docMk/>
          <pc:sldMk cId="3302217989" sldId="2147376364"/>
        </pc:sldMkLst>
        <pc:spChg chg="mod">
          <ac:chgData name="Erick Winger" userId="c6083460-0d68-474a-a528-d80b8410c523" providerId="ADAL" clId="{090ED598-3676-43AE-BCD3-F9032956DEBD}" dt="2026-01-21T18:47:54.663" v="1056" actId="255"/>
          <ac:spMkLst>
            <pc:docMk/>
            <pc:sldMk cId="3302217989" sldId="2147376364"/>
            <ac:spMk id="2" creationId="{EE13DE31-206C-D8B9-1D45-D8FFEF57EFD3}"/>
          </ac:spMkLst>
        </pc:spChg>
        <pc:spChg chg="mod">
          <ac:chgData name="Erick Winger" userId="c6083460-0d68-474a-a528-d80b8410c523" providerId="ADAL" clId="{090ED598-3676-43AE-BCD3-F9032956DEBD}" dt="2026-01-21T06:42:13.512" v="946" actId="20578"/>
          <ac:spMkLst>
            <pc:docMk/>
            <pc:sldMk cId="3302217989" sldId="2147376364"/>
            <ac:spMk id="3" creationId="{30B79E25-3E20-35AB-1A01-56525FFAB26D}"/>
          </ac:spMkLst>
        </pc:spChg>
      </pc:sldChg>
      <pc:sldChg chg="modSp new mod">
        <pc:chgData name="Erick Winger" userId="c6083460-0d68-474a-a528-d80b8410c523" providerId="ADAL" clId="{090ED598-3676-43AE-BCD3-F9032956DEBD}" dt="2026-01-21T18:47:47.371" v="1054" actId="255"/>
        <pc:sldMkLst>
          <pc:docMk/>
          <pc:sldMk cId="1052467737" sldId="2147376365"/>
        </pc:sldMkLst>
        <pc:spChg chg="mod">
          <ac:chgData name="Erick Winger" userId="c6083460-0d68-474a-a528-d80b8410c523" providerId="ADAL" clId="{090ED598-3676-43AE-BCD3-F9032956DEBD}" dt="2026-01-21T18:47:47.371" v="1054" actId="255"/>
          <ac:spMkLst>
            <pc:docMk/>
            <pc:sldMk cId="1052467737" sldId="2147376365"/>
            <ac:spMk id="2" creationId="{9B05B572-930D-E2EA-1910-5EA039304CB4}"/>
          </ac:spMkLst>
        </pc:spChg>
        <pc:spChg chg="mod">
          <ac:chgData name="Erick Winger" userId="c6083460-0d68-474a-a528-d80b8410c523" providerId="ADAL" clId="{090ED598-3676-43AE-BCD3-F9032956DEBD}" dt="2026-01-21T07:01:17.927" v="1038" actId="20577"/>
          <ac:spMkLst>
            <pc:docMk/>
            <pc:sldMk cId="1052467737" sldId="2147376365"/>
            <ac:spMk id="3" creationId="{F520679C-2067-DD1F-0AA4-A120C3E30D3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21ED7-D7F3-42FA-8D5A-3CA3BE08AF6D}" type="datetimeFigureOut">
              <a:t>1/20/2026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8F130-3015-4292-83CC-93E72ACC7C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03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8F130-3015-4292-83CC-93E72ACC7C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64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57675" y="379413"/>
            <a:ext cx="3365500" cy="1892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74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4" Type="http://schemas.openxmlformats.org/officeDocument/2006/relationships/image" Target="../media/image5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4" Type="http://schemas.openxmlformats.org/officeDocument/2006/relationships/image" Target="../media/image5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081" y="3426449"/>
            <a:ext cx="1600200" cy="139700"/>
          </a:xfrm>
          <a:prstGeom prst="rect">
            <a:avLst/>
          </a:prstGeom>
        </p:spPr>
      </p:pic>
      <p:pic>
        <p:nvPicPr>
          <p:cNvPr id="2" name="Picture 1" descr="Be Boundless logo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8081" y="4598607"/>
            <a:ext cx="2416273" cy="213486"/>
          </a:xfrm>
          <a:prstGeom prst="rect">
            <a:avLst/>
          </a:prstGeom>
        </p:spPr>
      </p:pic>
      <p:pic>
        <p:nvPicPr>
          <p:cNvPr id="7" name="Picture 6" descr="W 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15" y="4219956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30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9733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pic>
        <p:nvPicPr>
          <p:cNvPr id="14" name="Pictur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1730667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15" y="4219956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39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81608"/>
            <a:ext cx="8172210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  <p:sp>
        <p:nvSpPr>
          <p:cNvPr id="8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447923" y="1724977"/>
            <a:ext cx="8184662" cy="2961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chemeClr val="tx1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41" y="4675530"/>
            <a:ext cx="2539991" cy="17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44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702354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081" y="3426449"/>
            <a:ext cx="1600200" cy="139700"/>
          </a:xfrm>
          <a:prstGeom prst="rect">
            <a:avLst/>
          </a:prstGeom>
        </p:spPr>
      </p:pic>
      <p:pic>
        <p:nvPicPr>
          <p:cNvPr id="2" name="Picture 1" descr="Be Boundless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4599009"/>
            <a:ext cx="2425226" cy="213273"/>
          </a:xfrm>
          <a:prstGeom prst="rect">
            <a:avLst/>
          </a:prstGeom>
        </p:spPr>
      </p:pic>
      <p:pic>
        <p:nvPicPr>
          <p:cNvPr id="13" name="Picture 12" descr="W 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15" y="4219956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028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6" y="644993"/>
            <a:ext cx="702354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081" y="3426449"/>
            <a:ext cx="1600200" cy="139700"/>
          </a:xfrm>
          <a:prstGeom prst="rect">
            <a:avLst/>
          </a:prstGeom>
        </p:spPr>
      </p:pic>
      <p:pic>
        <p:nvPicPr>
          <p:cNvPr id="13" name="Picture 12" descr="University of Washington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pic>
        <p:nvPicPr>
          <p:cNvPr id="6" name="Picture 5" descr="W 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15" y="4219956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7922" y="369285"/>
            <a:ext cx="8197109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  <p:sp>
        <p:nvSpPr>
          <p:cNvPr id="2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60375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2320239"/>
            <a:ext cx="8197114" cy="225176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26" name="Picture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41" y="4675530"/>
            <a:ext cx="2539991" cy="17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70622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pic>
        <p:nvPicPr>
          <p:cNvPr id="22" name="Pictur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1730667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15" y="4219956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69733"/>
            <a:ext cx="8172210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  <p:sp>
        <p:nvSpPr>
          <p:cNvPr id="10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447923" y="1724977"/>
            <a:ext cx="8184662" cy="2961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chemeClr val="tx1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41" y="4675530"/>
            <a:ext cx="2539991" cy="17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9E968516-223E-48D2-BE13-88A96C431C8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192" y="1192"/>
          <a:ext cx="1190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24" imgH="526" progId="TCLayout.ActiveDocument.1">
                  <p:embed/>
                </p:oleObj>
              </mc:Choice>
              <mc:Fallback>
                <p:oleObj name="think-cell Slide" r:id="rId3" imgW="524" imgH="526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9E968516-223E-48D2-BE13-88A96C431C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2" y="1192"/>
                        <a:ext cx="1190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01635" y="278634"/>
            <a:ext cx="8184663" cy="33539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250" b="0" i="0" baseline="0">
                <a:solidFill>
                  <a:srgbClr val="33006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42909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685818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028728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371637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HEADER HERE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89182" y="773520"/>
            <a:ext cx="8196210" cy="3809219"/>
          </a:xfrm>
          <a:prstGeom prst="rect">
            <a:avLst/>
          </a:prstGeom>
        </p:spPr>
        <p:txBody>
          <a:bodyPr/>
          <a:lstStyle>
            <a:lvl1pPr marL="257181" indent="-257181">
              <a:buFont typeface="Lucida Grande"/>
              <a:buChar char="&gt;"/>
              <a:defRPr sz="180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50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74" indent="-171455">
              <a:buSzPct val="100000"/>
              <a:buFont typeface="Lucida Grande"/>
              <a:buChar char="&gt;"/>
              <a:defRPr sz="135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92" indent="-171455">
              <a:buFont typeface="Lucida Grande"/>
              <a:buChar char="&gt;"/>
              <a:defRPr sz="105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Bulleted content here (Calibri Regular, 24 pt.)</a:t>
            </a:r>
          </a:p>
          <a:p>
            <a:pPr lvl="1"/>
            <a:r>
              <a:rPr lang="en-US"/>
              <a:t>Second level (Calibri Regular, 20)</a:t>
            </a:r>
          </a:p>
          <a:p>
            <a:pPr lvl="2"/>
            <a:r>
              <a:rPr lang="en-US"/>
              <a:t>Third level (Calibri Regular, 18)</a:t>
            </a:r>
          </a:p>
          <a:p>
            <a:pPr lvl="3"/>
            <a:r>
              <a:rPr lang="en-US"/>
              <a:t>Fourth level (Calibri Regular, 16)</a:t>
            </a:r>
          </a:p>
          <a:p>
            <a:pPr lvl="4"/>
            <a:r>
              <a:rPr lang="en-US"/>
              <a:t>Fifth level (Calibri Regular, 14)</a:t>
            </a:r>
          </a:p>
        </p:txBody>
      </p:sp>
      <p:sp>
        <p:nvSpPr>
          <p:cNvPr id="12" name="Slide Number Placeholder 10">
            <a:extLst>
              <a:ext uri="{FF2B5EF4-FFF2-40B4-BE49-F238E27FC236}">
                <a16:creationId xmlns:a16="http://schemas.microsoft.com/office/drawing/2014/main" id="{A2ED9C39-E899-4AC0-8CCE-662F98547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5281" y="4867330"/>
            <a:ext cx="31881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A41B0-E16D-48B4-8B5D-6BC89192C44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AA379F-56FD-4016-8B55-9764BFAF57C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93917" y="639855"/>
            <a:ext cx="1103781" cy="72271"/>
          </a:xfrm>
          <a:prstGeom prst="rect">
            <a:avLst/>
          </a:prstGeom>
        </p:spPr>
      </p:pic>
      <p:pic>
        <p:nvPicPr>
          <p:cNvPr id="7" name="Picture 6" descr="Wordmark_center_Purple_HEX.png">
            <a:extLst>
              <a:ext uri="{FF2B5EF4-FFF2-40B4-BE49-F238E27FC236}">
                <a16:creationId xmlns:a16="http://schemas.microsoft.com/office/drawing/2014/main" id="{FF9AE015-4330-45B0-AE11-435654E03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680" y="4946816"/>
            <a:ext cx="2273714" cy="114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28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702354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/>
              <a:t>TITLE HERE </a:t>
            </a:r>
            <a:br>
              <a:rPr lang="en-US"/>
            </a:br>
            <a:r>
              <a:rPr lang="en-US"/>
              <a:t>ENCODE NORMAL BLACK, 50 PT.</a:t>
            </a:r>
          </a:p>
        </p:txBody>
      </p:sp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8081" y="3426449"/>
            <a:ext cx="1600200" cy="139700"/>
          </a:xfrm>
          <a:prstGeom prst="rect">
            <a:avLst/>
          </a:prstGeom>
        </p:spPr>
      </p:pic>
      <p:pic>
        <p:nvPicPr>
          <p:cNvPr id="8" name="Picture 7" descr="University of Washington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4675530"/>
            <a:ext cx="2540000" cy="172311"/>
          </a:xfrm>
          <a:prstGeom prst="rect">
            <a:avLst/>
          </a:prstGeom>
        </p:spPr>
      </p:pic>
      <p:pic>
        <p:nvPicPr>
          <p:cNvPr id="7" name="Picture 6" descr="W 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15" y="4219956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49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7923" y="371510"/>
            <a:ext cx="8197114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60375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2320239"/>
            <a:ext cx="8197114" cy="225176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19" name="Pictur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37" y="4675530"/>
            <a:ext cx="2540000" cy="17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7923" y="369733"/>
            <a:ext cx="8197114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1730667"/>
            <a:ext cx="8197114" cy="2365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15" y="4219956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33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370622"/>
            <a:ext cx="8184662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9031" y="1363508"/>
            <a:ext cx="1103781" cy="96362"/>
          </a:xfrm>
          <a:prstGeom prst="rect">
            <a:avLst/>
          </a:prstGeom>
        </p:spPr>
      </p:pic>
      <p:sp>
        <p:nvSpPr>
          <p:cNvPr id="6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447923" y="1724977"/>
            <a:ext cx="8184662" cy="28281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pic>
        <p:nvPicPr>
          <p:cNvPr id="16" name="Pictur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37" y="4675530"/>
            <a:ext cx="2540000" cy="17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9E968516-223E-48D2-BE13-88A96C431C8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192" y="1192"/>
          <a:ext cx="1190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24" imgH="526" progId="TCLayout.ActiveDocument.1">
                  <p:embed/>
                </p:oleObj>
              </mc:Choice>
              <mc:Fallback>
                <p:oleObj name="think-cell Slide" r:id="rId3" imgW="524" imgH="526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9E968516-223E-48D2-BE13-88A96C431C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2" y="1192"/>
                        <a:ext cx="1190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01635" y="278634"/>
            <a:ext cx="8184663" cy="33539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250" b="0" i="0" baseline="0">
                <a:solidFill>
                  <a:srgbClr val="33006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42909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685818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028728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371637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HEADER HERE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89182" y="773520"/>
            <a:ext cx="8196210" cy="3809219"/>
          </a:xfrm>
          <a:prstGeom prst="rect">
            <a:avLst/>
          </a:prstGeom>
        </p:spPr>
        <p:txBody>
          <a:bodyPr/>
          <a:lstStyle>
            <a:lvl1pPr marL="257181" indent="-257181">
              <a:buFont typeface="Lucida Grande"/>
              <a:buChar char="&gt;"/>
              <a:defRPr sz="180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50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74" indent="-171455">
              <a:buSzPct val="100000"/>
              <a:buFont typeface="Lucida Grande"/>
              <a:buChar char="&gt;"/>
              <a:defRPr sz="135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92" indent="-171455">
              <a:buFont typeface="Lucida Grande"/>
              <a:buChar char="&gt;"/>
              <a:defRPr sz="1050" b="0" i="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Bulleted content here (Calibri Regular, 24 pt.)</a:t>
            </a:r>
          </a:p>
          <a:p>
            <a:pPr lvl="1"/>
            <a:r>
              <a:rPr lang="en-US"/>
              <a:t>Second level (Calibri Regular, 20)</a:t>
            </a:r>
          </a:p>
          <a:p>
            <a:pPr lvl="2"/>
            <a:r>
              <a:rPr lang="en-US"/>
              <a:t>Third level (Calibri Regular, 18)</a:t>
            </a:r>
          </a:p>
          <a:p>
            <a:pPr lvl="3"/>
            <a:r>
              <a:rPr lang="en-US"/>
              <a:t>Fourth level (Calibri Regular, 16)</a:t>
            </a:r>
          </a:p>
          <a:p>
            <a:pPr lvl="4"/>
            <a:r>
              <a:rPr lang="en-US"/>
              <a:t>Fifth level (Calibri Regular, 14)</a:t>
            </a:r>
          </a:p>
        </p:txBody>
      </p:sp>
      <p:sp>
        <p:nvSpPr>
          <p:cNvPr id="12" name="Slide Number Placeholder 10">
            <a:extLst>
              <a:ext uri="{FF2B5EF4-FFF2-40B4-BE49-F238E27FC236}">
                <a16:creationId xmlns:a16="http://schemas.microsoft.com/office/drawing/2014/main" id="{A2ED9C39-E899-4AC0-8CCE-662F98547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5281" y="4867330"/>
            <a:ext cx="31881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A41B0-E16D-48B4-8B5D-6BC89192C44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AA379F-56FD-4016-8B55-9764BFAF57C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93917" y="639855"/>
            <a:ext cx="1103781" cy="72271"/>
          </a:xfrm>
          <a:prstGeom prst="rect">
            <a:avLst/>
          </a:prstGeom>
        </p:spPr>
      </p:pic>
      <p:pic>
        <p:nvPicPr>
          <p:cNvPr id="7" name="Picture 6" descr="Wordmark_center_Purple_HEX.png">
            <a:extLst>
              <a:ext uri="{FF2B5EF4-FFF2-40B4-BE49-F238E27FC236}">
                <a16:creationId xmlns:a16="http://schemas.microsoft.com/office/drawing/2014/main" id="{FF9AE015-4330-45B0-AE11-435654E03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680" y="4946816"/>
            <a:ext cx="2273714" cy="114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8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702354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1" y="3426449"/>
            <a:ext cx="1597439" cy="139700"/>
          </a:xfrm>
          <a:prstGeom prst="rect">
            <a:avLst/>
          </a:prstGeom>
        </p:spPr>
      </p:pic>
      <p:pic>
        <p:nvPicPr>
          <p:cNvPr id="9" name="Picture 8" descr="Be Boundless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1" y="4599107"/>
            <a:ext cx="2416273" cy="212486"/>
          </a:xfrm>
          <a:prstGeom prst="rect">
            <a:avLst/>
          </a:prstGeom>
        </p:spPr>
      </p:pic>
      <p:pic>
        <p:nvPicPr>
          <p:cNvPr id="10" name="Picture 9" descr="W 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15" y="4219956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65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5" y="644993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1" y="3426449"/>
            <a:ext cx="1597439" cy="139700"/>
          </a:xfrm>
          <a:prstGeom prst="rect">
            <a:avLst/>
          </a:prstGeom>
        </p:spPr>
      </p:pic>
      <p:pic>
        <p:nvPicPr>
          <p:cNvPr id="14" name="Picture 13" descr="University of Washington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85" y="4675530"/>
            <a:ext cx="2539991" cy="172311"/>
          </a:xfrm>
          <a:prstGeom prst="rect">
            <a:avLst/>
          </a:prstGeom>
        </p:spPr>
      </p:pic>
      <p:pic>
        <p:nvPicPr>
          <p:cNvPr id="9" name="Picture 8" descr="W logo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915" y="4219956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49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374" y="369733"/>
            <a:ext cx="8184657" cy="993775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74" y="1363508"/>
            <a:ext cx="1090095" cy="96362"/>
          </a:xfrm>
          <a:prstGeom prst="rect">
            <a:avLst/>
          </a:prstGeom>
        </p:spPr>
      </p:pic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60375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47923" y="2320239"/>
            <a:ext cx="8197114" cy="2251761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0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16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15" name="Pictur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41" y="4675530"/>
            <a:ext cx="2539991" cy="17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30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58" r:id="rId2"/>
    <p:sldLayoutId id="2147483659" r:id="rId3"/>
    <p:sldLayoutId id="2147483660" r:id="rId4"/>
    <p:sldLayoutId id="2147483661" r:id="rId5"/>
    <p:sldLayoutId id="2147483680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2CA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366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3" r:id="rId2"/>
    <p:sldLayoutId id="2147483674" r:id="rId3"/>
    <p:sldLayoutId id="2147483675" r:id="rId4"/>
    <p:sldLayoutId id="2147483677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53" r:id="rId2"/>
    <p:sldLayoutId id="2147483663" r:id="rId3"/>
    <p:sldLayoutId id="2147483664" r:id="rId4"/>
    <p:sldLayoutId id="2147483665" r:id="rId5"/>
    <p:sldLayoutId id="2147483681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7815E-483E-7E09-55DE-5A9A7A124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74" y="644993"/>
            <a:ext cx="7582189" cy="2641756"/>
          </a:xfrm>
        </p:spPr>
        <p:txBody>
          <a:bodyPr/>
          <a:lstStyle/>
          <a:p>
            <a:r>
              <a:rPr lang="en-US"/>
              <a:t>UCO: </a:t>
            </a:r>
            <a:br>
              <a:rPr lang="en-US"/>
            </a:br>
            <a:r>
              <a:rPr lang="en-US"/>
              <a:t>SE Accounting Forum</a:t>
            </a:r>
          </a:p>
        </p:txBody>
      </p:sp>
    </p:spTree>
    <p:extLst>
      <p:ext uri="{BB962C8B-B14F-4D97-AF65-F5344CB8AC3E}">
        <p14:creationId xmlns:p14="http://schemas.microsoft.com/office/powerpoint/2010/main" val="2958471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79669" y="228461"/>
            <a:ext cx="8001783" cy="335398"/>
          </a:xfrm>
        </p:spPr>
        <p:txBody>
          <a:bodyPr lIns="64294" tIns="32147" rIns="64294" bIns="32147" anchor="t">
            <a:noAutofit/>
          </a:bodyPr>
          <a:lstStyle/>
          <a:p>
            <a:r>
              <a:rPr lang="en-US" sz="2812" b="1" cap="all">
                <a:solidFill>
                  <a:srgbClr val="4B2E83"/>
                </a:solidFill>
                <a:latin typeface="Open Sans"/>
                <a:ea typeface="Open Sans"/>
                <a:cs typeface="Open Sans"/>
              </a:rPr>
              <a:t>agenda</a:t>
            </a:r>
            <a:endParaRPr lang="en-US" sz="2812" b="1">
              <a:latin typeface="Open Sans"/>
              <a:ea typeface="Open Sans"/>
              <a:cs typeface="Open Sans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3AC4184-DB75-4AC4-8681-FE0A3BD30C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339755">
              <a:defRPr/>
            </a:pPr>
            <a:fld id="{8CDA41B0-E16D-48B4-8B5D-6BC89192C442}" type="slidenum">
              <a:rPr lang="en-US">
                <a:solidFill>
                  <a:srgbClr val="33006F">
                    <a:tint val="75000"/>
                  </a:srgbClr>
                </a:solidFill>
                <a:latin typeface="Calibri"/>
              </a:rPr>
              <a:pPr defTabSz="339755">
                <a:defRPr/>
              </a:pPr>
              <a:t>2</a:t>
            </a:fld>
            <a:endParaRPr lang="en-US">
              <a:solidFill>
                <a:srgbClr val="33006F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5BA07C-1CDA-4EE3-9A65-D7E60573FE20}"/>
              </a:ext>
            </a:extLst>
          </p:cNvPr>
          <p:cNvSpPr txBox="1"/>
          <p:nvPr/>
        </p:nvSpPr>
        <p:spPr>
          <a:xfrm>
            <a:off x="3130480" y="5374405"/>
            <a:ext cx="1844419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39744">
              <a:defRPr/>
            </a:pPr>
            <a:endParaRPr lang="en-US" sz="1125" b="1" u="sng">
              <a:solidFill>
                <a:srgbClr val="000000"/>
              </a:solidFill>
              <a:latin typeface="Calibri"/>
            </a:endParaRPr>
          </a:p>
          <a:p>
            <a:pPr algn="ctr" defTabSz="339744">
              <a:defRPr/>
            </a:pPr>
            <a:endParaRPr lang="en-US" sz="1125" b="1" u="sng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99A677-C85E-154C-360F-40D3F6855891}"/>
              </a:ext>
            </a:extLst>
          </p:cNvPr>
          <p:cNvSpPr txBox="1"/>
          <p:nvPr/>
        </p:nvSpPr>
        <p:spPr>
          <a:xfrm>
            <a:off x="444096" y="396160"/>
            <a:ext cx="8598198" cy="3528178"/>
          </a:xfrm>
          <a:prstGeom prst="rect">
            <a:avLst/>
          </a:prstGeom>
          <a:noFill/>
        </p:spPr>
        <p:txBody>
          <a:bodyPr wrap="square" lIns="64294" tIns="32147" rIns="64294" bIns="32147" rtlCol="0" anchor="t">
            <a:spAutoFit/>
          </a:bodyPr>
          <a:lstStyle/>
          <a:p>
            <a:endParaRPr lang="en-US" sz="844" dirty="0">
              <a:latin typeface="Open Sans"/>
              <a:ea typeface="Open Sans"/>
              <a:cs typeface="Open Sans"/>
            </a:endParaRPr>
          </a:p>
          <a:p>
            <a:pPr marL="321457" indent="-321457">
              <a:buFont typeface="Wingdings"/>
              <a:buChar char="§"/>
            </a:pPr>
            <a:endParaRPr lang="en-US" sz="1969" dirty="0">
              <a:latin typeface="open sans"/>
              <a:ea typeface="Open Sans"/>
              <a:cs typeface="Arial"/>
            </a:endParaRPr>
          </a:p>
          <a:p>
            <a:endParaRPr lang="en-US" sz="1969" dirty="0">
              <a:latin typeface="Open Sans"/>
              <a:ea typeface="Open Sans"/>
              <a:cs typeface="Open Sans"/>
            </a:endParaRPr>
          </a:p>
          <a:p>
            <a:pPr marL="321457" indent="-321457">
              <a:buFont typeface="Wingdings,Sans-Serif"/>
              <a:buChar char="§"/>
            </a:pPr>
            <a:r>
              <a:rPr lang="en-US" sz="1969" dirty="0">
                <a:latin typeface="Open Sans"/>
                <a:ea typeface="Open Sans"/>
                <a:cs typeface="Open Sans"/>
              </a:rPr>
              <a:t>Encumbrance Roll forward Update</a:t>
            </a:r>
          </a:p>
          <a:p>
            <a:pPr marL="321457" indent="-321457">
              <a:buFont typeface="Wingdings,Sans-Serif"/>
              <a:buChar char="§"/>
            </a:pPr>
            <a:r>
              <a:rPr lang="en-US" sz="1969" dirty="0">
                <a:latin typeface="Open Sans"/>
                <a:ea typeface="Open Sans"/>
                <a:cs typeface="Open Sans"/>
              </a:rPr>
              <a:t>Financial Reporting Book – budgeting approach update</a:t>
            </a:r>
          </a:p>
          <a:p>
            <a:pPr marL="321457" indent="-321457">
              <a:buFont typeface="Wingdings,Sans-Serif"/>
              <a:buChar char="§"/>
            </a:pPr>
            <a:r>
              <a:rPr lang="en-US" sz="1969" dirty="0">
                <a:latin typeface="Open Sans"/>
                <a:ea typeface="Open Sans"/>
                <a:cs typeface="Open Sans"/>
              </a:rPr>
              <a:t>Open Discussion: </a:t>
            </a:r>
            <a:r>
              <a:rPr lang="en-US" sz="1969" dirty="0" err="1">
                <a:latin typeface="Open Sans"/>
                <a:ea typeface="Open Sans"/>
                <a:cs typeface="Open Sans"/>
              </a:rPr>
              <a:t>Worktag</a:t>
            </a:r>
            <a:r>
              <a:rPr lang="en-US" sz="1969" dirty="0">
                <a:latin typeface="Open Sans"/>
                <a:ea typeface="Open Sans"/>
                <a:cs typeface="Open Sans"/>
              </a:rPr>
              <a:t> Balance Cleanup / combination issues</a:t>
            </a:r>
            <a:endParaRPr lang="en-US" sz="1266" dirty="0"/>
          </a:p>
          <a:p>
            <a:pPr marL="778657" lvl="1" indent="-321457">
              <a:buFont typeface="Wingdings,Sans-Serif"/>
              <a:buChar char="§"/>
            </a:pPr>
            <a:endParaRPr lang="en-US" sz="1969" dirty="0">
              <a:latin typeface="Open Sans"/>
              <a:ea typeface="Open Sans"/>
              <a:cs typeface="Open Sans"/>
            </a:endParaRPr>
          </a:p>
          <a:p>
            <a:pPr marL="321457" indent="-321457">
              <a:buFont typeface="Wingdings"/>
              <a:buChar char="§"/>
            </a:pPr>
            <a:endParaRPr lang="en-US" sz="1969" dirty="0">
              <a:latin typeface="Open Sans"/>
              <a:ea typeface="Open Sans"/>
              <a:cs typeface="Open Sans"/>
            </a:endParaRPr>
          </a:p>
          <a:p>
            <a:pPr marL="321457" indent="-321457">
              <a:buFont typeface="Wingdings"/>
              <a:buChar char="§"/>
            </a:pPr>
            <a:endParaRPr lang="en-US" sz="1969" dirty="0">
              <a:latin typeface="Open Sans"/>
              <a:ea typeface="Open Sans"/>
              <a:cs typeface="Open Sans"/>
            </a:endParaRPr>
          </a:p>
          <a:p>
            <a:pPr marL="321457" indent="-321457">
              <a:buFont typeface="Wingdings"/>
              <a:buChar char="§"/>
            </a:pPr>
            <a:endParaRPr lang="en-US" sz="1969" dirty="0">
              <a:latin typeface="Open Sans"/>
              <a:ea typeface="Open Sans"/>
              <a:cs typeface="Open Sans"/>
            </a:endParaRPr>
          </a:p>
          <a:p>
            <a:r>
              <a:rPr lang="en-US" sz="1969" dirty="0">
                <a:latin typeface="Open Sans"/>
                <a:ea typeface="Open Sans"/>
                <a:cs typeface="Open Sans"/>
              </a:rPr>
              <a:t>SE Accounting Forum Materials:</a:t>
            </a:r>
          </a:p>
          <a:p>
            <a:r>
              <a:rPr lang="en-US" sz="1969" dirty="0">
                <a:latin typeface="Open Sans"/>
                <a:ea typeface="Open Sans"/>
                <a:cs typeface="Open Sans"/>
              </a:rPr>
              <a:t>https://finance.uw.edu/fr/netid-se-acctg-forum</a:t>
            </a:r>
          </a:p>
        </p:txBody>
      </p:sp>
    </p:spTree>
    <p:extLst>
      <p:ext uri="{BB962C8B-B14F-4D97-AF65-F5344CB8AC3E}">
        <p14:creationId xmlns:p14="http://schemas.microsoft.com/office/powerpoint/2010/main" val="3320577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9665E45-4FD4-A01B-49DC-6765D50587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000" b="1" dirty="0">
                <a:latin typeface="Open Sans"/>
                <a:ea typeface="Open Sans"/>
                <a:cs typeface="Open Sans"/>
              </a:rPr>
              <a:t>Encumbrance </a:t>
            </a:r>
            <a:r>
              <a:rPr lang="en-US" sz="2000" b="1" dirty="0" err="1">
                <a:latin typeface="Open Sans"/>
                <a:ea typeface="Open Sans"/>
                <a:cs typeface="Open Sans"/>
              </a:rPr>
              <a:t>Rollforward</a:t>
            </a:r>
            <a:r>
              <a:rPr lang="en-US" sz="2000" b="1" dirty="0">
                <a:latin typeface="Open Sans"/>
                <a:ea typeface="Open Sans"/>
                <a:cs typeface="Open Sans"/>
              </a:rPr>
              <a:t> Data Issues / Fix Status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7DE21-D4FE-B840-8753-5E57F9685A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Duplicate </a:t>
            </a:r>
            <a:r>
              <a:rPr lang="en-US" dirty="0" err="1"/>
              <a:t>rollforward</a:t>
            </a:r>
            <a:r>
              <a:rPr lang="en-US" dirty="0"/>
              <a:t>, inconsistent duplicates</a:t>
            </a:r>
          </a:p>
          <a:p>
            <a:r>
              <a:rPr lang="en-US" dirty="0"/>
              <a:t>Isolated to Encumbrance Ledger</a:t>
            </a:r>
          </a:p>
          <a:p>
            <a:r>
              <a:rPr lang="en-US" dirty="0"/>
              <a:t>Custom reports leverage different data sources than trial balance</a:t>
            </a:r>
          </a:p>
          <a:p>
            <a:r>
              <a:rPr lang="en-US" dirty="0"/>
              <a:t>Errors in detail do not necessarily cause an error in report balances</a:t>
            </a:r>
          </a:p>
        </p:txBody>
      </p:sp>
    </p:spTree>
    <p:extLst>
      <p:ext uri="{BB962C8B-B14F-4D97-AF65-F5344CB8AC3E}">
        <p14:creationId xmlns:p14="http://schemas.microsoft.com/office/powerpoint/2010/main" val="917193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817484F-A407-F6F3-7F7F-5B8D6CA522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200" b="1" dirty="0"/>
              <a:t>Encumbrance </a:t>
            </a:r>
            <a:r>
              <a:rPr lang="en-US" sz="2200" b="1" dirty="0" err="1"/>
              <a:t>Rollforward</a:t>
            </a:r>
            <a:r>
              <a:rPr lang="en-US" sz="2200" b="1" dirty="0"/>
              <a:t> Example</a:t>
            </a:r>
            <a:r>
              <a:rPr lang="en-US" dirty="0"/>
              <a:t>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96B812-94E2-8D06-F6CE-B677EEEFC1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On R1234, this amt $132,794.02 is correctly reflected</a:t>
            </a:r>
          </a:p>
          <a:p>
            <a:pPr lvl="1"/>
            <a:r>
              <a:rPr lang="en-US" dirty="0"/>
              <a:t>(this amount did not change after the roll-forward journals fix was tested in SBX)</a:t>
            </a:r>
          </a:p>
          <a:p>
            <a:r>
              <a:rPr lang="en-US" dirty="0"/>
              <a:t>PO-0100148941 </a:t>
            </a:r>
          </a:p>
          <a:p>
            <a:pPr lvl="1"/>
            <a:r>
              <a:rPr lang="en-US" dirty="0"/>
              <a:t>1 service line split into 3 grants</a:t>
            </a:r>
          </a:p>
          <a:p>
            <a:pPr lvl="1"/>
            <a:r>
              <a:rPr lang="en-US" dirty="0"/>
              <a:t>Line 1 $235,237.50 applied to GR048703 and had $132,794.02 amount remaining to roll forward to FY26 at the end of FY25</a:t>
            </a:r>
          </a:p>
          <a:p>
            <a:r>
              <a:rPr lang="en-US" dirty="0"/>
              <a:t>On the PO Balances tab, the obligation amount remaining is also $132,794.02 </a:t>
            </a:r>
          </a:p>
          <a:p>
            <a:r>
              <a:rPr lang="en-US" dirty="0"/>
              <a:t>Trial Balance is where the PO duplications show up for Encumbrance ledger 31020 Reserve for Spend Encumbrance ledger account. The correct rollover amt (the total PO) should be $492,970.17, but this amount is doubled on the journal and the double journal entries are listed in the file.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085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177CB5B-8C9E-0D45-7B1B-6832EB5F8D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2000" b="1" dirty="0"/>
              <a:t>R1234</a:t>
            </a:r>
            <a:r>
              <a:rPr lang="en-US" sz="2000" dirty="0"/>
              <a:t> </a:t>
            </a:r>
            <a:r>
              <a:rPr lang="en-US" sz="2000" b="1" dirty="0"/>
              <a:t>Balance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A17321-BA28-A8BD-D05C-00A061AB4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720" y="5762"/>
            <a:ext cx="6120567" cy="513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081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859CC1-54CA-EF3D-C440-CCC431820C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2000" b="1" dirty="0"/>
              <a:t>Trial Balance / PO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A80D3-37E8-07A1-E0FA-1690D3F6E9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Workday navigation</a:t>
            </a:r>
          </a:p>
        </p:txBody>
      </p:sp>
    </p:spTree>
    <p:extLst>
      <p:ext uri="{BB962C8B-B14F-4D97-AF65-F5344CB8AC3E}">
        <p14:creationId xmlns:p14="http://schemas.microsoft.com/office/powerpoint/2010/main" val="2594246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B05B572-930D-E2EA-1910-5EA039304C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2000" b="1" dirty="0"/>
              <a:t>Financial Reporting Book Budget Approach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0679C-2067-DD1F-0AA4-A120C3E30D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Enterprise vs. SE budget</a:t>
            </a:r>
          </a:p>
        </p:txBody>
      </p:sp>
    </p:spTree>
    <p:extLst>
      <p:ext uri="{BB962C8B-B14F-4D97-AF65-F5344CB8AC3E}">
        <p14:creationId xmlns:p14="http://schemas.microsoft.com/office/powerpoint/2010/main" val="105246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13DE31-206C-D8B9-1D45-D8FFEF57EF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2000" b="1" dirty="0"/>
              <a:t>Open Discussion: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79E25-3E20-35AB-1A01-56525FFAB2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Worktag</a:t>
            </a:r>
            <a:r>
              <a:rPr lang="en-US" dirty="0"/>
              <a:t> balance / combination issues</a:t>
            </a:r>
          </a:p>
        </p:txBody>
      </p:sp>
    </p:spTree>
    <p:extLst>
      <p:ext uri="{BB962C8B-B14F-4D97-AF65-F5344CB8AC3E}">
        <p14:creationId xmlns:p14="http://schemas.microsoft.com/office/powerpoint/2010/main" val="33022179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4b2e83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Custom Design">
  <a:themeElements>
    <a:clrScheme name="4b2e83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Custom 2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2">
    <a:dk1>
      <a:srgbClr val="4B2E83"/>
    </a:dk1>
    <a:lt1>
      <a:srgbClr val="E8D3A2"/>
    </a:lt1>
    <a:dk2>
      <a:srgbClr val="4B2E83"/>
    </a:dk2>
    <a:lt2>
      <a:srgbClr val="FFFFFF"/>
    </a:lt2>
    <a:accent1>
      <a:srgbClr val="4B2E83"/>
    </a:accent1>
    <a:accent2>
      <a:srgbClr val="E8D3A2"/>
    </a:accent2>
    <a:accent3>
      <a:srgbClr val="FFFFFF"/>
    </a:accent3>
    <a:accent4>
      <a:srgbClr val="D8D9DA"/>
    </a:accent4>
    <a:accent5>
      <a:srgbClr val="999999"/>
    </a:accent5>
    <a:accent6>
      <a:srgbClr val="917B4C"/>
    </a:accent6>
    <a:hlink>
      <a:srgbClr val="D8D9DA"/>
    </a:hlink>
    <a:folHlink>
      <a:srgbClr val="99999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8f931f-8c8a-4326-82af-0683ee6b1fdc">
      <Terms xmlns="http://schemas.microsoft.com/office/infopath/2007/PartnerControls"/>
    </lcf76f155ced4ddcb4097134ff3c332f>
    <TaxCatchAll xmlns="28433810-9722-4ab7-a30e-c7c45d6df4f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03037AA4CDAA4FAE18BD2D814352DB" ma:contentTypeVersion="12" ma:contentTypeDescription="Create a new document." ma:contentTypeScope="" ma:versionID="8755e2c5d67173ae340f6226b2f366b5">
  <xsd:schema xmlns:xsd="http://www.w3.org/2001/XMLSchema" xmlns:xs="http://www.w3.org/2001/XMLSchema" xmlns:p="http://schemas.microsoft.com/office/2006/metadata/properties" xmlns:ns2="1b8f931f-8c8a-4326-82af-0683ee6b1fdc" xmlns:ns3="28433810-9722-4ab7-a30e-c7c45d6df4fa" targetNamespace="http://schemas.microsoft.com/office/2006/metadata/properties" ma:root="true" ma:fieldsID="82cfccaead2b3276be7754bde8e3d107" ns2:_="" ns3:_="">
    <xsd:import namespace="1b8f931f-8c8a-4326-82af-0683ee6b1fdc"/>
    <xsd:import namespace="28433810-9722-4ab7-a30e-c7c45d6df4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8f931f-8c8a-4326-82af-0683ee6b1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20148b9-20a4-48a0-acba-ba52d68a37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33810-9722-4ab7-a30e-c7c45d6df4f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7e47b14-765d-4c3d-961b-ce41362a2593}" ma:internalName="TaxCatchAll" ma:showField="CatchAllData" ma:web="28433810-9722-4ab7-a30e-c7c45d6df4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199886-2622-43C1-8C9B-DF714C7379E2}">
  <ds:schemaRefs>
    <ds:schemaRef ds:uri="1b8f931f-8c8a-4326-82af-0683ee6b1fdc"/>
    <ds:schemaRef ds:uri="28433810-9722-4ab7-a30e-c7c45d6df4fa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E669C66-5124-44A4-BB60-F1F9814B09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73F21E-4466-4AD8-9930-9F3DB77B4C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8f931f-8c8a-4326-82af-0683ee6b1fdc"/>
    <ds:schemaRef ds:uri="28433810-9722-4ab7-a30e-c7c45d6df4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1496</TotalTime>
  <Words>236</Words>
  <Application>Microsoft Office PowerPoint</Application>
  <PresentationFormat>On-screen Show (16:9)</PresentationFormat>
  <Paragraphs>36</Paragraphs>
  <Slides>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Arial</vt:lpstr>
      <vt:lpstr>Calibri</vt:lpstr>
      <vt:lpstr>Encode Sans Normal Black</vt:lpstr>
      <vt:lpstr>Lucida Grande</vt:lpstr>
      <vt:lpstr>Open Sans</vt:lpstr>
      <vt:lpstr>Open Sans</vt:lpstr>
      <vt:lpstr>Open Sans Light</vt:lpstr>
      <vt:lpstr>Uni Sans</vt:lpstr>
      <vt:lpstr>Wingdings</vt:lpstr>
      <vt:lpstr>Wingdings,Sans-Serif</vt:lpstr>
      <vt:lpstr>Custom Design</vt:lpstr>
      <vt:lpstr>2_Custom Design</vt:lpstr>
      <vt:lpstr>1_Custom Design</vt:lpstr>
      <vt:lpstr>think-cell Slide</vt:lpstr>
      <vt:lpstr>UCO:  SE Accounting Forum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Erick Winger</cp:lastModifiedBy>
  <cp:revision>2</cp:revision>
  <dcterms:created xsi:type="dcterms:W3CDTF">2014-10-14T00:51:43Z</dcterms:created>
  <dcterms:modified xsi:type="dcterms:W3CDTF">2026-01-21T18:47:58Z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0x0101001F03037AA4CDAA4FAE18BD2D814352DB</vt:lpwstr>
  </property>
  <property fmtid="{D5CDD505-2E9C-101B-9397-08002B2CF9AE}" pid="3" name="MediaServiceImageTags">
    <vt:lpwstr/>
  </property>
</Properties>
</file>