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67" r:id="rId5"/>
    <p:sldMasterId id="2147483652" r:id="rId6"/>
  </p:sldMasterIdLst>
  <p:notesMasterIdLst>
    <p:notesMasterId r:id="rId23"/>
  </p:notesMasterIdLst>
  <p:sldIdLst>
    <p:sldId id="284" r:id="rId7"/>
    <p:sldId id="2147376162" r:id="rId8"/>
    <p:sldId id="281" r:id="rId9"/>
    <p:sldId id="285" r:id="rId10"/>
    <p:sldId id="283" r:id="rId11"/>
    <p:sldId id="2147376348" r:id="rId12"/>
    <p:sldId id="2147376353" r:id="rId13"/>
    <p:sldId id="2147376350" r:id="rId14"/>
    <p:sldId id="2147376351" r:id="rId15"/>
    <p:sldId id="2147376322" r:id="rId16"/>
    <p:sldId id="2147376347" r:id="rId17"/>
    <p:sldId id="2147376333" r:id="rId18"/>
    <p:sldId id="2147376334" r:id="rId19"/>
    <p:sldId id="2147376336" r:id="rId20"/>
    <p:sldId id="2147376339" r:id="rId21"/>
    <p:sldId id="2147376352"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C0B2E4-F7E5-1CD2-C0E5-94AE94A59837}" name="Bryan Hall" initials="BH" userId="S::bryanrh@uw.edu::e6284e8a-5c32-4346-bcf1-0827dc5b14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05C"/>
    <a:srgbClr val="7E9BF6"/>
    <a:srgbClr val="E6D2A1"/>
    <a:srgbClr val="E6D3A1"/>
    <a:srgbClr val="E7D3A2"/>
    <a:srgbClr val="E2C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676963-2072-4250-AC55-BCDC04835CCB}" v="1" dt="2025-12-02T17:56:07.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1" d="100"/>
          <a:sy n="181" d="100"/>
        </p:scale>
        <p:origin x="168" y="324"/>
      </p:cViewPr>
      <p:guideLst>
        <p:guide orient="horz" pos="1620"/>
        <p:guide pos="2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C74D0-8025-4AC8-AB1F-CB3D4E1B80B6}"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158D5D9-F36A-470F-9EBE-315E23E75FB8}">
      <dgm:prSet phldrT="[Text]"/>
      <dgm:spPr/>
      <dgm:t>
        <a:bodyPr/>
        <a:lstStyle/>
        <a:p>
          <a:r>
            <a:rPr lang="en-US"/>
            <a:t>UCO</a:t>
          </a:r>
        </a:p>
      </dgm:t>
    </dgm:pt>
    <dgm:pt modelId="{2200F338-0BE0-44A8-97B3-D4EE010619E3}" type="parTrans" cxnId="{E158F0F7-FD5F-43CB-BED7-3214B37B1462}">
      <dgm:prSet/>
      <dgm:spPr/>
      <dgm:t>
        <a:bodyPr/>
        <a:lstStyle/>
        <a:p>
          <a:endParaRPr lang="en-US"/>
        </a:p>
      </dgm:t>
    </dgm:pt>
    <dgm:pt modelId="{973F842C-4864-48A4-AC7E-4CB0175B06B4}" type="sibTrans" cxnId="{E158F0F7-FD5F-43CB-BED7-3214B37B1462}">
      <dgm:prSet/>
      <dgm:spPr/>
      <dgm:t>
        <a:bodyPr/>
        <a:lstStyle/>
        <a:p>
          <a:endParaRPr lang="en-US"/>
        </a:p>
      </dgm:t>
    </dgm:pt>
    <dgm:pt modelId="{B8A6F7C0-9396-4F6A-B5AC-51EA831F9B11}">
      <dgm:prSet phldrT="[Text]"/>
      <dgm:spPr/>
      <dgm:t>
        <a:bodyPr/>
        <a:lstStyle/>
        <a:p>
          <a:r>
            <a:rPr lang="en-US"/>
            <a:t>Central Accounts Receivable (CAR)</a:t>
          </a:r>
        </a:p>
      </dgm:t>
    </dgm:pt>
    <dgm:pt modelId="{D3CBACD6-427C-4113-AF9B-B441FEFB131C}" type="parTrans" cxnId="{9B4B228D-7C94-41A8-9755-C8CCFE0A256C}">
      <dgm:prSet/>
      <dgm:spPr/>
      <dgm:t>
        <a:bodyPr/>
        <a:lstStyle/>
        <a:p>
          <a:endParaRPr lang="en-US"/>
        </a:p>
      </dgm:t>
    </dgm:pt>
    <dgm:pt modelId="{E9EC7D63-543C-41F2-8FA2-99C544C2EEFB}" type="sibTrans" cxnId="{9B4B228D-7C94-41A8-9755-C8CCFE0A256C}">
      <dgm:prSet/>
      <dgm:spPr/>
      <dgm:t>
        <a:bodyPr/>
        <a:lstStyle/>
        <a:p>
          <a:endParaRPr lang="en-US"/>
        </a:p>
      </dgm:t>
    </dgm:pt>
    <dgm:pt modelId="{4601DB5F-FFC7-442A-99F2-C5AA3EA9CB9E}">
      <dgm:prSet phldrT="[Text]"/>
      <dgm:spPr/>
      <dgm:t>
        <a:bodyPr/>
        <a:lstStyle/>
        <a:p>
          <a:r>
            <a:rPr lang="en-US"/>
            <a:t>Capital Accounting Operations (CAO)</a:t>
          </a:r>
        </a:p>
      </dgm:t>
    </dgm:pt>
    <dgm:pt modelId="{B337FB70-241C-4C43-AAB6-C1E6F59CF065}" type="parTrans" cxnId="{661D3814-B60C-4947-B76C-B4ED771D14FB}">
      <dgm:prSet/>
      <dgm:spPr/>
      <dgm:t>
        <a:bodyPr/>
        <a:lstStyle/>
        <a:p>
          <a:endParaRPr lang="en-US"/>
        </a:p>
      </dgm:t>
    </dgm:pt>
    <dgm:pt modelId="{A2710836-DB93-424F-B79B-34FB03BC11D9}" type="sibTrans" cxnId="{661D3814-B60C-4947-B76C-B4ED771D14FB}">
      <dgm:prSet/>
      <dgm:spPr/>
      <dgm:t>
        <a:bodyPr/>
        <a:lstStyle/>
        <a:p>
          <a:endParaRPr lang="en-US"/>
        </a:p>
      </dgm:t>
    </dgm:pt>
    <dgm:pt modelId="{AA96CBFB-ADA7-4461-BB3E-299F6244D4C5}">
      <dgm:prSet phldrT="[Text]"/>
      <dgm:spPr/>
      <dgm:t>
        <a:bodyPr/>
        <a:lstStyle/>
        <a:p>
          <a:r>
            <a:rPr lang="en-US"/>
            <a:t>Financial Reporting (FR)</a:t>
          </a:r>
        </a:p>
      </dgm:t>
    </dgm:pt>
    <dgm:pt modelId="{3D24B26C-4C1F-4B47-ADD4-9AC02DEE7267}" type="parTrans" cxnId="{051A138E-3DA4-4B7C-A278-4EDF0C2E4709}">
      <dgm:prSet/>
      <dgm:spPr/>
      <dgm:t>
        <a:bodyPr/>
        <a:lstStyle/>
        <a:p>
          <a:endParaRPr lang="en-US"/>
        </a:p>
      </dgm:t>
    </dgm:pt>
    <dgm:pt modelId="{FE7F7CE8-C30F-477E-BC58-13FBE79A09FA}" type="sibTrans" cxnId="{051A138E-3DA4-4B7C-A278-4EDF0C2E4709}">
      <dgm:prSet/>
      <dgm:spPr/>
      <dgm:t>
        <a:bodyPr/>
        <a:lstStyle/>
        <a:p>
          <a:endParaRPr lang="en-US"/>
        </a:p>
      </dgm:t>
    </dgm:pt>
    <dgm:pt modelId="{1D6A6BD2-CE65-47E3-AD67-58FD114AC81C}">
      <dgm:prSet phldrT="[Text]"/>
      <dgm:spPr>
        <a:ln w="57150">
          <a:solidFill>
            <a:schemeClr val="tx1"/>
          </a:solidFill>
        </a:ln>
      </dgm:spPr>
      <dgm:t>
        <a:bodyPr/>
        <a:lstStyle/>
        <a:p>
          <a:r>
            <a:rPr lang="en-US"/>
            <a:t>Accounting, Compliance &amp; Governance (ACG)</a:t>
          </a:r>
        </a:p>
      </dgm:t>
    </dgm:pt>
    <dgm:pt modelId="{8F0A1368-0810-4AF7-84AE-68CEF81104E1}" type="parTrans" cxnId="{5E20A56C-06A7-4F5E-9C40-D22A7B3AA335}">
      <dgm:prSet/>
      <dgm:spPr/>
      <dgm:t>
        <a:bodyPr/>
        <a:lstStyle/>
        <a:p>
          <a:endParaRPr lang="en-US"/>
        </a:p>
      </dgm:t>
    </dgm:pt>
    <dgm:pt modelId="{06B67EE7-2841-4AB2-83B6-DD11F5B662D9}" type="sibTrans" cxnId="{5E20A56C-06A7-4F5E-9C40-D22A7B3AA335}">
      <dgm:prSet/>
      <dgm:spPr/>
      <dgm:t>
        <a:bodyPr/>
        <a:lstStyle/>
        <a:p>
          <a:endParaRPr lang="en-US"/>
        </a:p>
      </dgm:t>
    </dgm:pt>
    <dgm:pt modelId="{9C96D9B1-EB63-4828-B646-34D61C73FE33}" type="pres">
      <dgm:prSet presAssocID="{F01C74D0-8025-4AC8-AB1F-CB3D4E1B80B6}" presName="hierChild1" presStyleCnt="0">
        <dgm:presLayoutVars>
          <dgm:orgChart val="1"/>
          <dgm:chPref val="1"/>
          <dgm:dir/>
          <dgm:animOne val="branch"/>
          <dgm:animLvl val="lvl"/>
          <dgm:resizeHandles/>
        </dgm:presLayoutVars>
      </dgm:prSet>
      <dgm:spPr/>
    </dgm:pt>
    <dgm:pt modelId="{6B457462-D8E3-439F-A398-2D8D00BD7C6E}" type="pres">
      <dgm:prSet presAssocID="{3158D5D9-F36A-470F-9EBE-315E23E75FB8}" presName="hierRoot1" presStyleCnt="0">
        <dgm:presLayoutVars>
          <dgm:hierBranch val="init"/>
        </dgm:presLayoutVars>
      </dgm:prSet>
      <dgm:spPr/>
    </dgm:pt>
    <dgm:pt modelId="{F52717E2-BA29-4821-8952-153E5677428B}" type="pres">
      <dgm:prSet presAssocID="{3158D5D9-F36A-470F-9EBE-315E23E75FB8}" presName="rootComposite1" presStyleCnt="0"/>
      <dgm:spPr/>
    </dgm:pt>
    <dgm:pt modelId="{745C7F7C-C875-4128-B189-34EAC0EA5F85}" type="pres">
      <dgm:prSet presAssocID="{3158D5D9-F36A-470F-9EBE-315E23E75FB8}" presName="rootText1" presStyleLbl="node0" presStyleIdx="0" presStyleCnt="1" custLinFactNeighborX="-446" custLinFactNeighborY="-571">
        <dgm:presLayoutVars>
          <dgm:chPref val="3"/>
        </dgm:presLayoutVars>
      </dgm:prSet>
      <dgm:spPr/>
    </dgm:pt>
    <dgm:pt modelId="{0E66CA68-E0F5-4FDA-A88C-B855A108860E}" type="pres">
      <dgm:prSet presAssocID="{3158D5D9-F36A-470F-9EBE-315E23E75FB8}" presName="rootConnector1" presStyleLbl="node1" presStyleIdx="0" presStyleCnt="0"/>
      <dgm:spPr/>
    </dgm:pt>
    <dgm:pt modelId="{54A7694B-190F-41A6-9165-35C410E1F998}" type="pres">
      <dgm:prSet presAssocID="{3158D5D9-F36A-470F-9EBE-315E23E75FB8}" presName="hierChild2" presStyleCnt="0"/>
      <dgm:spPr/>
    </dgm:pt>
    <dgm:pt modelId="{3F9991E5-7237-4AA9-BBA8-9C90187C7667}" type="pres">
      <dgm:prSet presAssocID="{8F0A1368-0810-4AF7-84AE-68CEF81104E1}" presName="Name37" presStyleLbl="parChTrans1D2" presStyleIdx="0" presStyleCnt="4"/>
      <dgm:spPr/>
    </dgm:pt>
    <dgm:pt modelId="{C5FB49F2-4DC9-41F1-8364-E38D85BF0D90}" type="pres">
      <dgm:prSet presAssocID="{1D6A6BD2-CE65-47E3-AD67-58FD114AC81C}" presName="hierRoot2" presStyleCnt="0">
        <dgm:presLayoutVars>
          <dgm:hierBranch val="init"/>
        </dgm:presLayoutVars>
      </dgm:prSet>
      <dgm:spPr/>
    </dgm:pt>
    <dgm:pt modelId="{ABA6AC5C-DF0B-4382-A51B-65885CABDE7F}" type="pres">
      <dgm:prSet presAssocID="{1D6A6BD2-CE65-47E3-AD67-58FD114AC81C}" presName="rootComposite" presStyleCnt="0"/>
      <dgm:spPr/>
    </dgm:pt>
    <dgm:pt modelId="{C940B732-FD98-467F-89EF-55ABED2B27DB}" type="pres">
      <dgm:prSet presAssocID="{1D6A6BD2-CE65-47E3-AD67-58FD114AC81C}" presName="rootText" presStyleLbl="node2" presStyleIdx="0" presStyleCnt="4">
        <dgm:presLayoutVars>
          <dgm:chPref val="3"/>
        </dgm:presLayoutVars>
      </dgm:prSet>
      <dgm:spPr/>
    </dgm:pt>
    <dgm:pt modelId="{8E8F1AFE-B6B7-473A-B9B4-68C922EA40AB}" type="pres">
      <dgm:prSet presAssocID="{1D6A6BD2-CE65-47E3-AD67-58FD114AC81C}" presName="rootConnector" presStyleLbl="node2" presStyleIdx="0" presStyleCnt="4"/>
      <dgm:spPr/>
    </dgm:pt>
    <dgm:pt modelId="{C0363EAC-CE1D-456F-81E9-DF949673E2D2}" type="pres">
      <dgm:prSet presAssocID="{1D6A6BD2-CE65-47E3-AD67-58FD114AC81C}" presName="hierChild4" presStyleCnt="0"/>
      <dgm:spPr/>
    </dgm:pt>
    <dgm:pt modelId="{2B575D79-6445-420C-9AB4-F50E18244D59}" type="pres">
      <dgm:prSet presAssocID="{1D6A6BD2-CE65-47E3-AD67-58FD114AC81C}" presName="hierChild5" presStyleCnt="0"/>
      <dgm:spPr/>
    </dgm:pt>
    <dgm:pt modelId="{4D844998-D64F-4A34-AF83-5F2F2BB19EA5}" type="pres">
      <dgm:prSet presAssocID="{D3CBACD6-427C-4113-AF9B-B441FEFB131C}" presName="Name37" presStyleLbl="parChTrans1D2" presStyleIdx="1" presStyleCnt="4"/>
      <dgm:spPr/>
    </dgm:pt>
    <dgm:pt modelId="{9EFD08D3-5E9C-458C-8DFE-5509E1D1F175}" type="pres">
      <dgm:prSet presAssocID="{B8A6F7C0-9396-4F6A-B5AC-51EA831F9B11}" presName="hierRoot2" presStyleCnt="0">
        <dgm:presLayoutVars>
          <dgm:hierBranch val="init"/>
        </dgm:presLayoutVars>
      </dgm:prSet>
      <dgm:spPr/>
    </dgm:pt>
    <dgm:pt modelId="{28868F70-22FD-42A0-BA44-3BDF308B5673}" type="pres">
      <dgm:prSet presAssocID="{B8A6F7C0-9396-4F6A-B5AC-51EA831F9B11}" presName="rootComposite" presStyleCnt="0"/>
      <dgm:spPr/>
    </dgm:pt>
    <dgm:pt modelId="{71F8C273-ED44-4C3E-BE79-E13429D4991E}" type="pres">
      <dgm:prSet presAssocID="{B8A6F7C0-9396-4F6A-B5AC-51EA831F9B11}" presName="rootText" presStyleLbl="node2" presStyleIdx="1" presStyleCnt="4">
        <dgm:presLayoutVars>
          <dgm:chPref val="3"/>
        </dgm:presLayoutVars>
      </dgm:prSet>
      <dgm:spPr/>
    </dgm:pt>
    <dgm:pt modelId="{07C60E61-EA8C-4E1D-B360-281408994CB8}" type="pres">
      <dgm:prSet presAssocID="{B8A6F7C0-9396-4F6A-B5AC-51EA831F9B11}" presName="rootConnector" presStyleLbl="node2" presStyleIdx="1" presStyleCnt="4"/>
      <dgm:spPr/>
    </dgm:pt>
    <dgm:pt modelId="{EECF2C85-587E-4271-BA10-E86BB29FDDEC}" type="pres">
      <dgm:prSet presAssocID="{B8A6F7C0-9396-4F6A-B5AC-51EA831F9B11}" presName="hierChild4" presStyleCnt="0"/>
      <dgm:spPr/>
    </dgm:pt>
    <dgm:pt modelId="{3E3C7C75-B9DA-47DE-9815-600D97EB43D5}" type="pres">
      <dgm:prSet presAssocID="{B8A6F7C0-9396-4F6A-B5AC-51EA831F9B11}" presName="hierChild5" presStyleCnt="0"/>
      <dgm:spPr/>
    </dgm:pt>
    <dgm:pt modelId="{9F9A1C1B-7961-447A-9E16-5607B312CC41}" type="pres">
      <dgm:prSet presAssocID="{B337FB70-241C-4C43-AAB6-C1E6F59CF065}" presName="Name37" presStyleLbl="parChTrans1D2" presStyleIdx="2" presStyleCnt="4"/>
      <dgm:spPr/>
    </dgm:pt>
    <dgm:pt modelId="{50A7C9C9-CD69-486F-8D9C-9A364B61CF73}" type="pres">
      <dgm:prSet presAssocID="{4601DB5F-FFC7-442A-99F2-C5AA3EA9CB9E}" presName="hierRoot2" presStyleCnt="0">
        <dgm:presLayoutVars>
          <dgm:hierBranch val="init"/>
        </dgm:presLayoutVars>
      </dgm:prSet>
      <dgm:spPr/>
    </dgm:pt>
    <dgm:pt modelId="{11FAD48E-56AB-41EF-A58E-20539A34351B}" type="pres">
      <dgm:prSet presAssocID="{4601DB5F-FFC7-442A-99F2-C5AA3EA9CB9E}" presName="rootComposite" presStyleCnt="0"/>
      <dgm:spPr/>
    </dgm:pt>
    <dgm:pt modelId="{BC88B41F-CBC3-45DF-8B9A-2EB89FD17A6F}" type="pres">
      <dgm:prSet presAssocID="{4601DB5F-FFC7-442A-99F2-C5AA3EA9CB9E}" presName="rootText" presStyleLbl="node2" presStyleIdx="2" presStyleCnt="4">
        <dgm:presLayoutVars>
          <dgm:chPref val="3"/>
        </dgm:presLayoutVars>
      </dgm:prSet>
      <dgm:spPr/>
    </dgm:pt>
    <dgm:pt modelId="{60331C5F-5698-40AF-AB18-0DCC5ECDB225}" type="pres">
      <dgm:prSet presAssocID="{4601DB5F-FFC7-442A-99F2-C5AA3EA9CB9E}" presName="rootConnector" presStyleLbl="node2" presStyleIdx="2" presStyleCnt="4"/>
      <dgm:spPr/>
    </dgm:pt>
    <dgm:pt modelId="{AE964F46-60FC-4DE5-A4FE-0BDA9AA7C6E7}" type="pres">
      <dgm:prSet presAssocID="{4601DB5F-FFC7-442A-99F2-C5AA3EA9CB9E}" presName="hierChild4" presStyleCnt="0"/>
      <dgm:spPr/>
    </dgm:pt>
    <dgm:pt modelId="{09588AD4-2355-40EB-82B9-CBBD01353F0E}" type="pres">
      <dgm:prSet presAssocID="{4601DB5F-FFC7-442A-99F2-C5AA3EA9CB9E}" presName="hierChild5" presStyleCnt="0"/>
      <dgm:spPr/>
    </dgm:pt>
    <dgm:pt modelId="{819B1EBC-3928-4869-880F-78794A7540DA}" type="pres">
      <dgm:prSet presAssocID="{3D24B26C-4C1F-4B47-ADD4-9AC02DEE7267}" presName="Name37" presStyleLbl="parChTrans1D2" presStyleIdx="3" presStyleCnt="4"/>
      <dgm:spPr/>
    </dgm:pt>
    <dgm:pt modelId="{40571722-19F2-428D-A38C-644408F21899}" type="pres">
      <dgm:prSet presAssocID="{AA96CBFB-ADA7-4461-BB3E-299F6244D4C5}" presName="hierRoot2" presStyleCnt="0">
        <dgm:presLayoutVars>
          <dgm:hierBranch val="init"/>
        </dgm:presLayoutVars>
      </dgm:prSet>
      <dgm:spPr/>
    </dgm:pt>
    <dgm:pt modelId="{88CB64A5-0FD7-4CCC-85EB-801CA011F61F}" type="pres">
      <dgm:prSet presAssocID="{AA96CBFB-ADA7-4461-BB3E-299F6244D4C5}" presName="rootComposite" presStyleCnt="0"/>
      <dgm:spPr/>
    </dgm:pt>
    <dgm:pt modelId="{13C74301-BD96-439F-9FE2-5CA561814A3F}" type="pres">
      <dgm:prSet presAssocID="{AA96CBFB-ADA7-4461-BB3E-299F6244D4C5}" presName="rootText" presStyleLbl="node2" presStyleIdx="3" presStyleCnt="4">
        <dgm:presLayoutVars>
          <dgm:chPref val="3"/>
        </dgm:presLayoutVars>
      </dgm:prSet>
      <dgm:spPr/>
    </dgm:pt>
    <dgm:pt modelId="{930814FE-A55D-4472-BC2B-C9F605E53F4F}" type="pres">
      <dgm:prSet presAssocID="{AA96CBFB-ADA7-4461-BB3E-299F6244D4C5}" presName="rootConnector" presStyleLbl="node2" presStyleIdx="3" presStyleCnt="4"/>
      <dgm:spPr/>
    </dgm:pt>
    <dgm:pt modelId="{30BC56CD-0CD1-4968-BCD3-D39D42018AF2}" type="pres">
      <dgm:prSet presAssocID="{AA96CBFB-ADA7-4461-BB3E-299F6244D4C5}" presName="hierChild4" presStyleCnt="0"/>
      <dgm:spPr/>
    </dgm:pt>
    <dgm:pt modelId="{C8360F98-9CF6-4810-88D0-C38115E491DF}" type="pres">
      <dgm:prSet presAssocID="{AA96CBFB-ADA7-4461-BB3E-299F6244D4C5}" presName="hierChild5" presStyleCnt="0"/>
      <dgm:spPr/>
    </dgm:pt>
    <dgm:pt modelId="{EF09BCC9-779F-4E29-BC4A-E02F4D4D1114}" type="pres">
      <dgm:prSet presAssocID="{3158D5D9-F36A-470F-9EBE-315E23E75FB8}" presName="hierChild3" presStyleCnt="0"/>
      <dgm:spPr/>
    </dgm:pt>
  </dgm:ptLst>
  <dgm:cxnLst>
    <dgm:cxn modelId="{661D3814-B60C-4947-B76C-B4ED771D14FB}" srcId="{3158D5D9-F36A-470F-9EBE-315E23E75FB8}" destId="{4601DB5F-FFC7-442A-99F2-C5AA3EA9CB9E}" srcOrd="2" destOrd="0" parTransId="{B337FB70-241C-4C43-AAB6-C1E6F59CF065}" sibTransId="{A2710836-DB93-424F-B79B-34FB03BC11D9}"/>
    <dgm:cxn modelId="{81324D23-0A07-4965-8E35-990A9F5A08BF}" type="presOf" srcId="{B337FB70-241C-4C43-AAB6-C1E6F59CF065}" destId="{9F9A1C1B-7961-447A-9E16-5607B312CC41}" srcOrd="0" destOrd="0" presId="urn:microsoft.com/office/officeart/2005/8/layout/orgChart1"/>
    <dgm:cxn modelId="{5E20A56C-06A7-4F5E-9C40-D22A7B3AA335}" srcId="{3158D5D9-F36A-470F-9EBE-315E23E75FB8}" destId="{1D6A6BD2-CE65-47E3-AD67-58FD114AC81C}" srcOrd="0" destOrd="0" parTransId="{8F0A1368-0810-4AF7-84AE-68CEF81104E1}" sibTransId="{06B67EE7-2841-4AB2-83B6-DD11F5B662D9}"/>
    <dgm:cxn modelId="{1F16C46C-4E25-4080-8B67-D87277DCCB73}" type="presOf" srcId="{3D24B26C-4C1F-4B47-ADD4-9AC02DEE7267}" destId="{819B1EBC-3928-4869-880F-78794A7540DA}" srcOrd="0" destOrd="0" presId="urn:microsoft.com/office/officeart/2005/8/layout/orgChart1"/>
    <dgm:cxn modelId="{AC92226D-5F1C-4075-99F1-D5CDF0A81C66}" type="presOf" srcId="{3158D5D9-F36A-470F-9EBE-315E23E75FB8}" destId="{745C7F7C-C875-4128-B189-34EAC0EA5F85}" srcOrd="0" destOrd="0" presId="urn:microsoft.com/office/officeart/2005/8/layout/orgChart1"/>
    <dgm:cxn modelId="{7842AF73-8CB7-4F80-B845-65CD03AB2C1D}" type="presOf" srcId="{F01C74D0-8025-4AC8-AB1F-CB3D4E1B80B6}" destId="{9C96D9B1-EB63-4828-B646-34D61C73FE33}" srcOrd="0" destOrd="0" presId="urn:microsoft.com/office/officeart/2005/8/layout/orgChart1"/>
    <dgm:cxn modelId="{9B4B228D-7C94-41A8-9755-C8CCFE0A256C}" srcId="{3158D5D9-F36A-470F-9EBE-315E23E75FB8}" destId="{B8A6F7C0-9396-4F6A-B5AC-51EA831F9B11}" srcOrd="1" destOrd="0" parTransId="{D3CBACD6-427C-4113-AF9B-B441FEFB131C}" sibTransId="{E9EC7D63-543C-41F2-8FA2-99C544C2EEFB}"/>
    <dgm:cxn modelId="{051A138E-3DA4-4B7C-A278-4EDF0C2E4709}" srcId="{3158D5D9-F36A-470F-9EBE-315E23E75FB8}" destId="{AA96CBFB-ADA7-4461-BB3E-299F6244D4C5}" srcOrd="3" destOrd="0" parTransId="{3D24B26C-4C1F-4B47-ADD4-9AC02DEE7267}" sibTransId="{FE7F7CE8-C30F-477E-BC58-13FBE79A09FA}"/>
    <dgm:cxn modelId="{FE647A8E-B57B-4A65-8AD3-BEEF4687FF3F}" type="presOf" srcId="{1D6A6BD2-CE65-47E3-AD67-58FD114AC81C}" destId="{C940B732-FD98-467F-89EF-55ABED2B27DB}" srcOrd="0" destOrd="0" presId="urn:microsoft.com/office/officeart/2005/8/layout/orgChart1"/>
    <dgm:cxn modelId="{E26AF890-284E-4504-8EBB-6E96CAE85A7C}" type="presOf" srcId="{4601DB5F-FFC7-442A-99F2-C5AA3EA9CB9E}" destId="{BC88B41F-CBC3-45DF-8B9A-2EB89FD17A6F}" srcOrd="0" destOrd="0" presId="urn:microsoft.com/office/officeart/2005/8/layout/orgChart1"/>
    <dgm:cxn modelId="{79D74691-444D-4857-9406-1B14AAC52918}" type="presOf" srcId="{D3CBACD6-427C-4113-AF9B-B441FEFB131C}" destId="{4D844998-D64F-4A34-AF83-5F2F2BB19EA5}" srcOrd="0" destOrd="0" presId="urn:microsoft.com/office/officeart/2005/8/layout/orgChart1"/>
    <dgm:cxn modelId="{E455AC99-61F9-4483-9827-73E7A2E54FB4}" type="presOf" srcId="{8F0A1368-0810-4AF7-84AE-68CEF81104E1}" destId="{3F9991E5-7237-4AA9-BBA8-9C90187C7667}" srcOrd="0" destOrd="0" presId="urn:microsoft.com/office/officeart/2005/8/layout/orgChart1"/>
    <dgm:cxn modelId="{06D500AE-75EC-4E50-BD95-29F6991A2714}" type="presOf" srcId="{AA96CBFB-ADA7-4461-BB3E-299F6244D4C5}" destId="{13C74301-BD96-439F-9FE2-5CA561814A3F}" srcOrd="0" destOrd="0" presId="urn:microsoft.com/office/officeart/2005/8/layout/orgChart1"/>
    <dgm:cxn modelId="{5DED58BC-C5B3-41D0-9E40-0E9E77349F12}" type="presOf" srcId="{3158D5D9-F36A-470F-9EBE-315E23E75FB8}" destId="{0E66CA68-E0F5-4FDA-A88C-B855A108860E}" srcOrd="1" destOrd="0" presId="urn:microsoft.com/office/officeart/2005/8/layout/orgChart1"/>
    <dgm:cxn modelId="{675162CE-9FA3-4855-8C54-B3F8DA662660}" type="presOf" srcId="{4601DB5F-FFC7-442A-99F2-C5AA3EA9CB9E}" destId="{60331C5F-5698-40AF-AB18-0DCC5ECDB225}" srcOrd="1" destOrd="0" presId="urn:microsoft.com/office/officeart/2005/8/layout/orgChart1"/>
    <dgm:cxn modelId="{09EA56DA-E241-4612-9840-914FE4AE9B27}" type="presOf" srcId="{B8A6F7C0-9396-4F6A-B5AC-51EA831F9B11}" destId="{71F8C273-ED44-4C3E-BE79-E13429D4991E}" srcOrd="0" destOrd="0" presId="urn:microsoft.com/office/officeart/2005/8/layout/orgChart1"/>
    <dgm:cxn modelId="{76D355EF-BFED-4E6D-99F4-D28060AE346D}" type="presOf" srcId="{AA96CBFB-ADA7-4461-BB3E-299F6244D4C5}" destId="{930814FE-A55D-4472-BC2B-C9F605E53F4F}" srcOrd="1" destOrd="0" presId="urn:microsoft.com/office/officeart/2005/8/layout/orgChart1"/>
    <dgm:cxn modelId="{0C4724F0-7C5E-4412-9BA1-4C1FAE0E13B9}" type="presOf" srcId="{B8A6F7C0-9396-4F6A-B5AC-51EA831F9B11}" destId="{07C60E61-EA8C-4E1D-B360-281408994CB8}" srcOrd="1" destOrd="0" presId="urn:microsoft.com/office/officeart/2005/8/layout/orgChart1"/>
    <dgm:cxn modelId="{9B30C5F3-C943-4065-8D08-D858456C9809}" type="presOf" srcId="{1D6A6BD2-CE65-47E3-AD67-58FD114AC81C}" destId="{8E8F1AFE-B6B7-473A-B9B4-68C922EA40AB}" srcOrd="1" destOrd="0" presId="urn:microsoft.com/office/officeart/2005/8/layout/orgChart1"/>
    <dgm:cxn modelId="{E158F0F7-FD5F-43CB-BED7-3214B37B1462}" srcId="{F01C74D0-8025-4AC8-AB1F-CB3D4E1B80B6}" destId="{3158D5D9-F36A-470F-9EBE-315E23E75FB8}" srcOrd="0" destOrd="0" parTransId="{2200F338-0BE0-44A8-97B3-D4EE010619E3}" sibTransId="{973F842C-4864-48A4-AC7E-4CB0175B06B4}"/>
    <dgm:cxn modelId="{15F1E84F-78A1-4B36-AE0A-D45DB5E6D44C}" type="presParOf" srcId="{9C96D9B1-EB63-4828-B646-34D61C73FE33}" destId="{6B457462-D8E3-439F-A398-2D8D00BD7C6E}" srcOrd="0" destOrd="0" presId="urn:microsoft.com/office/officeart/2005/8/layout/orgChart1"/>
    <dgm:cxn modelId="{DFA32688-A2B2-43C5-A9B1-D1F225DFB449}" type="presParOf" srcId="{6B457462-D8E3-439F-A398-2D8D00BD7C6E}" destId="{F52717E2-BA29-4821-8952-153E5677428B}" srcOrd="0" destOrd="0" presId="urn:microsoft.com/office/officeart/2005/8/layout/orgChart1"/>
    <dgm:cxn modelId="{0911A2FB-3602-40D8-9F8E-32C6D133DDF9}" type="presParOf" srcId="{F52717E2-BA29-4821-8952-153E5677428B}" destId="{745C7F7C-C875-4128-B189-34EAC0EA5F85}" srcOrd="0" destOrd="0" presId="urn:microsoft.com/office/officeart/2005/8/layout/orgChart1"/>
    <dgm:cxn modelId="{595CA60B-D446-43A9-882C-B786674294F8}" type="presParOf" srcId="{F52717E2-BA29-4821-8952-153E5677428B}" destId="{0E66CA68-E0F5-4FDA-A88C-B855A108860E}" srcOrd="1" destOrd="0" presId="urn:microsoft.com/office/officeart/2005/8/layout/orgChart1"/>
    <dgm:cxn modelId="{11924DD2-719F-44AE-BB3F-E97F8CF615D5}" type="presParOf" srcId="{6B457462-D8E3-439F-A398-2D8D00BD7C6E}" destId="{54A7694B-190F-41A6-9165-35C410E1F998}" srcOrd="1" destOrd="0" presId="urn:microsoft.com/office/officeart/2005/8/layout/orgChart1"/>
    <dgm:cxn modelId="{57F452AA-19EF-4BFB-AA6A-F9AA61780544}" type="presParOf" srcId="{54A7694B-190F-41A6-9165-35C410E1F998}" destId="{3F9991E5-7237-4AA9-BBA8-9C90187C7667}" srcOrd="0" destOrd="0" presId="urn:microsoft.com/office/officeart/2005/8/layout/orgChart1"/>
    <dgm:cxn modelId="{4BFDDED3-3B43-4763-844F-E5D780FF3422}" type="presParOf" srcId="{54A7694B-190F-41A6-9165-35C410E1F998}" destId="{C5FB49F2-4DC9-41F1-8364-E38D85BF0D90}" srcOrd="1" destOrd="0" presId="urn:microsoft.com/office/officeart/2005/8/layout/orgChart1"/>
    <dgm:cxn modelId="{2B46A58F-1383-4C3C-BC7B-9F31BA720879}" type="presParOf" srcId="{C5FB49F2-4DC9-41F1-8364-E38D85BF0D90}" destId="{ABA6AC5C-DF0B-4382-A51B-65885CABDE7F}" srcOrd="0" destOrd="0" presId="urn:microsoft.com/office/officeart/2005/8/layout/orgChart1"/>
    <dgm:cxn modelId="{68B534F5-B80A-4A19-8092-AF76CC3E13FF}" type="presParOf" srcId="{ABA6AC5C-DF0B-4382-A51B-65885CABDE7F}" destId="{C940B732-FD98-467F-89EF-55ABED2B27DB}" srcOrd="0" destOrd="0" presId="urn:microsoft.com/office/officeart/2005/8/layout/orgChart1"/>
    <dgm:cxn modelId="{59DDDA05-A1D1-4F63-B72D-42954846C864}" type="presParOf" srcId="{ABA6AC5C-DF0B-4382-A51B-65885CABDE7F}" destId="{8E8F1AFE-B6B7-473A-B9B4-68C922EA40AB}" srcOrd="1" destOrd="0" presId="urn:microsoft.com/office/officeart/2005/8/layout/orgChart1"/>
    <dgm:cxn modelId="{3F2B6D3C-683A-43A2-BBDA-816EDB26C294}" type="presParOf" srcId="{C5FB49F2-4DC9-41F1-8364-E38D85BF0D90}" destId="{C0363EAC-CE1D-456F-81E9-DF949673E2D2}" srcOrd="1" destOrd="0" presId="urn:microsoft.com/office/officeart/2005/8/layout/orgChart1"/>
    <dgm:cxn modelId="{6CD389DB-CDDF-4F53-A56E-926FDC7EDE33}" type="presParOf" srcId="{C5FB49F2-4DC9-41F1-8364-E38D85BF0D90}" destId="{2B575D79-6445-420C-9AB4-F50E18244D59}" srcOrd="2" destOrd="0" presId="urn:microsoft.com/office/officeart/2005/8/layout/orgChart1"/>
    <dgm:cxn modelId="{86287B2C-EC58-45DA-A50E-14F6031648B7}" type="presParOf" srcId="{54A7694B-190F-41A6-9165-35C410E1F998}" destId="{4D844998-D64F-4A34-AF83-5F2F2BB19EA5}" srcOrd="2" destOrd="0" presId="urn:microsoft.com/office/officeart/2005/8/layout/orgChart1"/>
    <dgm:cxn modelId="{F558E3C4-C04A-48A4-818E-CE09AB4221E5}" type="presParOf" srcId="{54A7694B-190F-41A6-9165-35C410E1F998}" destId="{9EFD08D3-5E9C-458C-8DFE-5509E1D1F175}" srcOrd="3" destOrd="0" presId="urn:microsoft.com/office/officeart/2005/8/layout/orgChart1"/>
    <dgm:cxn modelId="{2F56AAC5-54B5-43B8-BF34-496776594BEF}" type="presParOf" srcId="{9EFD08D3-5E9C-458C-8DFE-5509E1D1F175}" destId="{28868F70-22FD-42A0-BA44-3BDF308B5673}" srcOrd="0" destOrd="0" presId="urn:microsoft.com/office/officeart/2005/8/layout/orgChart1"/>
    <dgm:cxn modelId="{ADD6C7C7-7883-4A99-96E4-728D52787E3D}" type="presParOf" srcId="{28868F70-22FD-42A0-BA44-3BDF308B5673}" destId="{71F8C273-ED44-4C3E-BE79-E13429D4991E}" srcOrd="0" destOrd="0" presId="urn:microsoft.com/office/officeart/2005/8/layout/orgChart1"/>
    <dgm:cxn modelId="{78259687-3535-4C62-8255-A5D5D21AEEB3}" type="presParOf" srcId="{28868F70-22FD-42A0-BA44-3BDF308B5673}" destId="{07C60E61-EA8C-4E1D-B360-281408994CB8}" srcOrd="1" destOrd="0" presId="urn:microsoft.com/office/officeart/2005/8/layout/orgChart1"/>
    <dgm:cxn modelId="{292BB734-5759-4A87-8081-4F910EE65081}" type="presParOf" srcId="{9EFD08D3-5E9C-458C-8DFE-5509E1D1F175}" destId="{EECF2C85-587E-4271-BA10-E86BB29FDDEC}" srcOrd="1" destOrd="0" presId="urn:microsoft.com/office/officeart/2005/8/layout/orgChart1"/>
    <dgm:cxn modelId="{E9ED6C8E-18F4-46CC-9D87-CF706545FF54}" type="presParOf" srcId="{9EFD08D3-5E9C-458C-8DFE-5509E1D1F175}" destId="{3E3C7C75-B9DA-47DE-9815-600D97EB43D5}" srcOrd="2" destOrd="0" presId="urn:microsoft.com/office/officeart/2005/8/layout/orgChart1"/>
    <dgm:cxn modelId="{0047C028-6BD7-445D-B3E9-E6A74BC33148}" type="presParOf" srcId="{54A7694B-190F-41A6-9165-35C410E1F998}" destId="{9F9A1C1B-7961-447A-9E16-5607B312CC41}" srcOrd="4" destOrd="0" presId="urn:microsoft.com/office/officeart/2005/8/layout/orgChart1"/>
    <dgm:cxn modelId="{276427AF-32B2-44FD-B2B9-55F1821D6165}" type="presParOf" srcId="{54A7694B-190F-41A6-9165-35C410E1F998}" destId="{50A7C9C9-CD69-486F-8D9C-9A364B61CF73}" srcOrd="5" destOrd="0" presId="urn:microsoft.com/office/officeart/2005/8/layout/orgChart1"/>
    <dgm:cxn modelId="{7ECB1F21-2297-481F-8240-A2FA6403DC94}" type="presParOf" srcId="{50A7C9C9-CD69-486F-8D9C-9A364B61CF73}" destId="{11FAD48E-56AB-41EF-A58E-20539A34351B}" srcOrd="0" destOrd="0" presId="urn:microsoft.com/office/officeart/2005/8/layout/orgChart1"/>
    <dgm:cxn modelId="{57AA7E68-13F4-4935-8437-1DC2CEE45290}" type="presParOf" srcId="{11FAD48E-56AB-41EF-A58E-20539A34351B}" destId="{BC88B41F-CBC3-45DF-8B9A-2EB89FD17A6F}" srcOrd="0" destOrd="0" presId="urn:microsoft.com/office/officeart/2005/8/layout/orgChart1"/>
    <dgm:cxn modelId="{A981BDDA-A14C-4C17-B494-3E849D33A5AB}" type="presParOf" srcId="{11FAD48E-56AB-41EF-A58E-20539A34351B}" destId="{60331C5F-5698-40AF-AB18-0DCC5ECDB225}" srcOrd="1" destOrd="0" presId="urn:microsoft.com/office/officeart/2005/8/layout/orgChart1"/>
    <dgm:cxn modelId="{1C3C18B3-335A-44A6-9877-22F3234F7A4E}" type="presParOf" srcId="{50A7C9C9-CD69-486F-8D9C-9A364B61CF73}" destId="{AE964F46-60FC-4DE5-A4FE-0BDA9AA7C6E7}" srcOrd="1" destOrd="0" presId="urn:microsoft.com/office/officeart/2005/8/layout/orgChart1"/>
    <dgm:cxn modelId="{971C23B5-9742-4284-8804-AFA4B7E06C39}" type="presParOf" srcId="{50A7C9C9-CD69-486F-8D9C-9A364B61CF73}" destId="{09588AD4-2355-40EB-82B9-CBBD01353F0E}" srcOrd="2" destOrd="0" presId="urn:microsoft.com/office/officeart/2005/8/layout/orgChart1"/>
    <dgm:cxn modelId="{128F1C95-9D32-47A7-BB78-B803D62EB1CE}" type="presParOf" srcId="{54A7694B-190F-41A6-9165-35C410E1F998}" destId="{819B1EBC-3928-4869-880F-78794A7540DA}" srcOrd="6" destOrd="0" presId="urn:microsoft.com/office/officeart/2005/8/layout/orgChart1"/>
    <dgm:cxn modelId="{E97E8FA3-1146-4480-9C34-8E275995EBED}" type="presParOf" srcId="{54A7694B-190F-41A6-9165-35C410E1F998}" destId="{40571722-19F2-428D-A38C-644408F21899}" srcOrd="7" destOrd="0" presId="urn:microsoft.com/office/officeart/2005/8/layout/orgChart1"/>
    <dgm:cxn modelId="{E65F807E-0A07-43D5-A4A0-EE8C46D22F76}" type="presParOf" srcId="{40571722-19F2-428D-A38C-644408F21899}" destId="{88CB64A5-0FD7-4CCC-85EB-801CA011F61F}" srcOrd="0" destOrd="0" presId="urn:microsoft.com/office/officeart/2005/8/layout/orgChart1"/>
    <dgm:cxn modelId="{614B2F51-73D2-43CD-A80B-8DE1614C62A6}" type="presParOf" srcId="{88CB64A5-0FD7-4CCC-85EB-801CA011F61F}" destId="{13C74301-BD96-439F-9FE2-5CA561814A3F}" srcOrd="0" destOrd="0" presId="urn:microsoft.com/office/officeart/2005/8/layout/orgChart1"/>
    <dgm:cxn modelId="{5D635216-A655-4685-B866-B68F85ECAC4D}" type="presParOf" srcId="{88CB64A5-0FD7-4CCC-85EB-801CA011F61F}" destId="{930814FE-A55D-4472-BC2B-C9F605E53F4F}" srcOrd="1" destOrd="0" presId="urn:microsoft.com/office/officeart/2005/8/layout/orgChart1"/>
    <dgm:cxn modelId="{054CF871-0DC7-4D90-BDF6-E4911E8677AF}" type="presParOf" srcId="{40571722-19F2-428D-A38C-644408F21899}" destId="{30BC56CD-0CD1-4968-BCD3-D39D42018AF2}" srcOrd="1" destOrd="0" presId="urn:microsoft.com/office/officeart/2005/8/layout/orgChart1"/>
    <dgm:cxn modelId="{5AD7BDE9-6C0C-42F2-9F45-FFD832E42ABA}" type="presParOf" srcId="{40571722-19F2-428D-A38C-644408F21899}" destId="{C8360F98-9CF6-4810-88D0-C38115E491DF}" srcOrd="2" destOrd="0" presId="urn:microsoft.com/office/officeart/2005/8/layout/orgChart1"/>
    <dgm:cxn modelId="{6DF74E72-BF44-4A5F-8C39-7F07100715E2}" type="presParOf" srcId="{6B457462-D8E3-439F-A398-2D8D00BD7C6E}" destId="{EF09BCC9-779F-4E29-BC4A-E02F4D4D111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C74D0-8025-4AC8-AB1F-CB3D4E1B80B6}"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B8A6F7C0-9396-4F6A-B5AC-51EA831F9B11}">
      <dgm:prSet phldrT="[Text]" custT="1"/>
      <dgm:spPr/>
      <dgm:t>
        <a:bodyPr/>
        <a:lstStyle/>
        <a:p>
          <a:r>
            <a:rPr lang="en-US" sz="1200" dirty="0"/>
            <a:t>Finance Projects</a:t>
          </a:r>
        </a:p>
      </dgm:t>
    </dgm:pt>
    <dgm:pt modelId="{D3CBACD6-427C-4113-AF9B-B441FEFB131C}" type="parTrans" cxnId="{9B4B228D-7C94-41A8-9755-C8CCFE0A256C}">
      <dgm:prSet/>
      <dgm:spPr/>
      <dgm:t>
        <a:bodyPr/>
        <a:lstStyle/>
        <a:p>
          <a:endParaRPr lang="en-US">
            <a:solidFill>
              <a:schemeClr val="bg1"/>
            </a:solidFill>
          </a:endParaRPr>
        </a:p>
      </dgm:t>
    </dgm:pt>
    <dgm:pt modelId="{E9EC7D63-543C-41F2-8FA2-99C544C2EEFB}" type="sibTrans" cxnId="{9B4B228D-7C94-41A8-9755-C8CCFE0A256C}">
      <dgm:prSet/>
      <dgm:spPr/>
      <dgm:t>
        <a:bodyPr/>
        <a:lstStyle/>
        <a:p>
          <a:endParaRPr lang="en-US">
            <a:solidFill>
              <a:schemeClr val="bg1"/>
            </a:solidFill>
          </a:endParaRPr>
        </a:p>
      </dgm:t>
    </dgm:pt>
    <dgm:pt modelId="{1D6A6BD2-CE65-47E3-AD67-58FD114AC81C}">
      <dgm:prSet phldrT="[Text]" custT="1"/>
      <dgm:spPr/>
      <dgm:t>
        <a:bodyPr/>
        <a:lstStyle/>
        <a:p>
          <a:pPr algn="ctr"/>
          <a:r>
            <a:rPr lang="en-US" sz="1200" dirty="0"/>
            <a:t>Education &amp; Compliance</a:t>
          </a:r>
        </a:p>
      </dgm:t>
    </dgm:pt>
    <dgm:pt modelId="{8F0A1368-0810-4AF7-84AE-68CEF81104E1}" type="parTrans" cxnId="{5E20A56C-06A7-4F5E-9C40-D22A7B3AA335}">
      <dgm:prSet/>
      <dgm:spPr/>
      <dgm:t>
        <a:bodyPr/>
        <a:lstStyle/>
        <a:p>
          <a:endParaRPr lang="en-US">
            <a:solidFill>
              <a:schemeClr val="bg1"/>
            </a:solidFill>
          </a:endParaRPr>
        </a:p>
      </dgm:t>
    </dgm:pt>
    <dgm:pt modelId="{06B67EE7-2841-4AB2-83B6-DD11F5B662D9}" type="sibTrans" cxnId="{5E20A56C-06A7-4F5E-9C40-D22A7B3AA335}">
      <dgm:prSet/>
      <dgm:spPr/>
      <dgm:t>
        <a:bodyPr/>
        <a:lstStyle/>
        <a:p>
          <a:endParaRPr lang="en-US">
            <a:solidFill>
              <a:schemeClr val="bg1"/>
            </a:solidFill>
          </a:endParaRPr>
        </a:p>
      </dgm:t>
    </dgm:pt>
    <dgm:pt modelId="{A034D56C-DD2D-4CF8-98E8-C58971DADB01}">
      <dgm:prSet phldrT="[Text]" custT="1"/>
      <dgm:spPr/>
      <dgm:t>
        <a:bodyPr/>
        <a:lstStyle/>
        <a:p>
          <a:r>
            <a:rPr lang="en-US" sz="1200" dirty="0"/>
            <a:t>UCO Functions: Accounting Compliance &amp; Governance</a:t>
          </a:r>
        </a:p>
      </dgm:t>
    </dgm:pt>
    <dgm:pt modelId="{597742BB-B292-4299-850C-34AC33E0ACE8}" type="parTrans" cxnId="{3AB578B0-116D-42B2-A525-0D9BB253FC2F}">
      <dgm:prSet/>
      <dgm:spPr/>
      <dgm:t>
        <a:bodyPr/>
        <a:lstStyle/>
        <a:p>
          <a:endParaRPr lang="en-US">
            <a:solidFill>
              <a:schemeClr val="bg1"/>
            </a:solidFill>
          </a:endParaRPr>
        </a:p>
      </dgm:t>
    </dgm:pt>
    <dgm:pt modelId="{4F905366-AAF5-4EEA-ACD8-9FC68A6C5447}" type="sibTrans" cxnId="{3AB578B0-116D-42B2-A525-0D9BB253FC2F}">
      <dgm:prSet/>
      <dgm:spPr/>
      <dgm:t>
        <a:bodyPr/>
        <a:lstStyle/>
        <a:p>
          <a:endParaRPr lang="en-US">
            <a:solidFill>
              <a:schemeClr val="bg1"/>
            </a:solidFill>
          </a:endParaRPr>
        </a:p>
      </dgm:t>
    </dgm:pt>
    <dgm:pt modelId="{5FE956E3-20BB-451A-9859-5321C13A4E7B}">
      <dgm:prSet phldrT="[Text]" custT="1"/>
      <dgm:spPr/>
      <dgm:t>
        <a:bodyPr spcFirstLastPara="0" vert="horz" wrap="square" lIns="4445" tIns="4445" rIns="4445" bIns="4445" numCol="1" spcCol="1270" anchor="ctr" anchorCtr="0"/>
        <a:lstStyle/>
        <a:p>
          <a:pPr marL="0" lvl="0" algn="ctr" defTabSz="311150">
            <a:lnSpc>
              <a:spcPct val="90000"/>
            </a:lnSpc>
            <a:spcBef>
              <a:spcPct val="0"/>
            </a:spcBef>
            <a:spcAft>
              <a:spcPct val="35000"/>
            </a:spcAft>
            <a:buNone/>
          </a:pPr>
          <a:r>
            <a:rPr lang="en-US" sz="1200" kern="1200" dirty="0">
              <a:latin typeface="Calibri"/>
              <a:ea typeface="+mn-ea"/>
              <a:cs typeface="+mn-cs"/>
            </a:rPr>
            <a:t>Financial Accounting</a:t>
          </a:r>
        </a:p>
      </dgm:t>
    </dgm:pt>
    <dgm:pt modelId="{FB8BDFFB-9966-4B1D-96FA-2827E399D88E}" type="parTrans" cxnId="{E27CD6E1-0A32-4E4C-8DDB-D8570F36D092}">
      <dgm:prSet/>
      <dgm:spPr/>
      <dgm:t>
        <a:bodyPr/>
        <a:lstStyle/>
        <a:p>
          <a:endParaRPr lang="en-US"/>
        </a:p>
      </dgm:t>
    </dgm:pt>
    <dgm:pt modelId="{56CF423B-57F2-4DA9-A40A-EB9772FC333D}" type="sibTrans" cxnId="{E27CD6E1-0A32-4E4C-8DDB-D8570F36D092}">
      <dgm:prSet/>
      <dgm:spPr/>
      <dgm:t>
        <a:bodyPr/>
        <a:lstStyle/>
        <a:p>
          <a:endParaRPr lang="en-US"/>
        </a:p>
      </dgm:t>
    </dgm:pt>
    <dgm:pt modelId="{3FBC6896-EE0B-4F73-A820-70B8FD15035C}">
      <dgm:prSet phldrT="[Text]" custT="1"/>
      <dgm:spPr/>
      <dgm:t>
        <a:bodyPr/>
        <a:lstStyle/>
        <a:p>
          <a:r>
            <a:rPr lang="en-US" sz="1200" dirty="0"/>
            <a:t>FDM &amp; Core Data Operations</a:t>
          </a:r>
        </a:p>
      </dgm:t>
    </dgm:pt>
    <dgm:pt modelId="{2A7AAD5B-95F8-4095-B663-A1298CB7A697}" type="parTrans" cxnId="{5B7C0B09-3F83-464A-92F3-751244F2CAB9}">
      <dgm:prSet/>
      <dgm:spPr/>
      <dgm:t>
        <a:bodyPr/>
        <a:lstStyle/>
        <a:p>
          <a:endParaRPr lang="en-US"/>
        </a:p>
      </dgm:t>
    </dgm:pt>
    <dgm:pt modelId="{FF8B424D-13A1-47A3-BE28-62F3FA2238E0}" type="sibTrans" cxnId="{5B7C0B09-3F83-464A-92F3-751244F2CAB9}">
      <dgm:prSet/>
      <dgm:spPr/>
      <dgm:t>
        <a:bodyPr/>
        <a:lstStyle/>
        <a:p>
          <a:endParaRPr lang="en-US"/>
        </a:p>
      </dgm:t>
    </dgm:pt>
    <dgm:pt modelId="{9C96D9B1-EB63-4828-B646-34D61C73FE33}" type="pres">
      <dgm:prSet presAssocID="{F01C74D0-8025-4AC8-AB1F-CB3D4E1B80B6}" presName="hierChild1" presStyleCnt="0">
        <dgm:presLayoutVars>
          <dgm:orgChart val="1"/>
          <dgm:chPref val="1"/>
          <dgm:dir/>
          <dgm:animOne val="branch"/>
          <dgm:animLvl val="lvl"/>
          <dgm:resizeHandles/>
        </dgm:presLayoutVars>
      </dgm:prSet>
      <dgm:spPr/>
    </dgm:pt>
    <dgm:pt modelId="{F50B36A8-EF02-42EC-8173-94A30C7643F9}" type="pres">
      <dgm:prSet presAssocID="{A034D56C-DD2D-4CF8-98E8-C58971DADB01}" presName="hierRoot1" presStyleCnt="0">
        <dgm:presLayoutVars>
          <dgm:hierBranch val="init"/>
        </dgm:presLayoutVars>
      </dgm:prSet>
      <dgm:spPr/>
    </dgm:pt>
    <dgm:pt modelId="{6EC30815-388D-4996-9D98-D1A726187B40}" type="pres">
      <dgm:prSet presAssocID="{A034D56C-DD2D-4CF8-98E8-C58971DADB01}" presName="rootComposite1" presStyleCnt="0"/>
      <dgm:spPr/>
    </dgm:pt>
    <dgm:pt modelId="{F17511FB-15DD-410B-BC91-E67DD7BA78DE}" type="pres">
      <dgm:prSet presAssocID="{A034D56C-DD2D-4CF8-98E8-C58971DADB01}" presName="rootText1" presStyleLbl="node0" presStyleIdx="0" presStyleCnt="1" custScaleX="323039" custLinFactNeighborX="1228" custLinFactNeighborY="-18420">
        <dgm:presLayoutVars>
          <dgm:chPref val="3"/>
        </dgm:presLayoutVars>
      </dgm:prSet>
      <dgm:spPr/>
    </dgm:pt>
    <dgm:pt modelId="{E6D7D63B-5985-4F95-833D-E75A9EF1C9EB}" type="pres">
      <dgm:prSet presAssocID="{A034D56C-DD2D-4CF8-98E8-C58971DADB01}" presName="rootConnector1" presStyleLbl="node1" presStyleIdx="0" presStyleCnt="0"/>
      <dgm:spPr/>
    </dgm:pt>
    <dgm:pt modelId="{99F9DC44-3A5D-4DB3-B067-0399A763FA2C}" type="pres">
      <dgm:prSet presAssocID="{A034D56C-DD2D-4CF8-98E8-C58971DADB01}" presName="hierChild2" presStyleCnt="0"/>
      <dgm:spPr/>
    </dgm:pt>
    <dgm:pt modelId="{BEE70814-7AA2-41F7-B6E8-EA2FF4573F86}" type="pres">
      <dgm:prSet presAssocID="{2A7AAD5B-95F8-4095-B663-A1298CB7A697}" presName="Name37" presStyleLbl="parChTrans1D2" presStyleIdx="0" presStyleCnt="4"/>
      <dgm:spPr/>
    </dgm:pt>
    <dgm:pt modelId="{123257B7-FE4C-44DB-B573-4E733A8644AC}" type="pres">
      <dgm:prSet presAssocID="{3FBC6896-EE0B-4F73-A820-70B8FD15035C}" presName="hierRoot2" presStyleCnt="0">
        <dgm:presLayoutVars>
          <dgm:hierBranch val="init"/>
        </dgm:presLayoutVars>
      </dgm:prSet>
      <dgm:spPr/>
    </dgm:pt>
    <dgm:pt modelId="{2DFDF6AF-F43B-4992-B0F0-344B49765A13}" type="pres">
      <dgm:prSet presAssocID="{3FBC6896-EE0B-4F73-A820-70B8FD15035C}" presName="rootComposite" presStyleCnt="0"/>
      <dgm:spPr/>
    </dgm:pt>
    <dgm:pt modelId="{74C759AB-91EC-4FF7-9714-0D0EDD5D335D}" type="pres">
      <dgm:prSet presAssocID="{3FBC6896-EE0B-4F73-A820-70B8FD15035C}" presName="rootText" presStyleLbl="node2" presStyleIdx="0" presStyleCnt="4" custScaleX="136397">
        <dgm:presLayoutVars>
          <dgm:chPref val="3"/>
        </dgm:presLayoutVars>
      </dgm:prSet>
      <dgm:spPr/>
    </dgm:pt>
    <dgm:pt modelId="{9BE54299-A718-4965-867D-48B69EEF9970}" type="pres">
      <dgm:prSet presAssocID="{3FBC6896-EE0B-4F73-A820-70B8FD15035C}" presName="rootConnector" presStyleLbl="node2" presStyleIdx="0" presStyleCnt="4"/>
      <dgm:spPr/>
    </dgm:pt>
    <dgm:pt modelId="{976EB4C3-D5B4-4D14-AA6F-115524872E80}" type="pres">
      <dgm:prSet presAssocID="{3FBC6896-EE0B-4F73-A820-70B8FD15035C}" presName="hierChild4" presStyleCnt="0"/>
      <dgm:spPr/>
    </dgm:pt>
    <dgm:pt modelId="{3DB38677-9F53-45B2-B0F7-5E1BAA82760F}" type="pres">
      <dgm:prSet presAssocID="{3FBC6896-EE0B-4F73-A820-70B8FD15035C}" presName="hierChild5" presStyleCnt="0"/>
      <dgm:spPr/>
    </dgm:pt>
    <dgm:pt modelId="{3147C6E7-39B4-4EAA-9D8F-192A0F7A27A5}" type="pres">
      <dgm:prSet presAssocID="{FB8BDFFB-9966-4B1D-96FA-2827E399D88E}" presName="Name37" presStyleLbl="parChTrans1D2" presStyleIdx="1" presStyleCnt="4"/>
      <dgm:spPr/>
    </dgm:pt>
    <dgm:pt modelId="{9F067C64-4922-412D-BC0A-B737ACBF973C}" type="pres">
      <dgm:prSet presAssocID="{5FE956E3-20BB-451A-9859-5321C13A4E7B}" presName="hierRoot2" presStyleCnt="0">
        <dgm:presLayoutVars>
          <dgm:hierBranch val="init"/>
        </dgm:presLayoutVars>
      </dgm:prSet>
      <dgm:spPr/>
    </dgm:pt>
    <dgm:pt modelId="{BC4FD296-6016-48B3-8E82-C4F66EA936F0}" type="pres">
      <dgm:prSet presAssocID="{5FE956E3-20BB-451A-9859-5321C13A4E7B}" presName="rootComposite" presStyleCnt="0"/>
      <dgm:spPr/>
    </dgm:pt>
    <dgm:pt modelId="{2ABF9238-2AC3-49A3-A00A-CEAA91192BD3}" type="pres">
      <dgm:prSet presAssocID="{5FE956E3-20BB-451A-9859-5321C13A4E7B}" presName="rootText" presStyleLbl="node2" presStyleIdx="1" presStyleCnt="4" custScaleX="178066">
        <dgm:presLayoutVars>
          <dgm:chPref val="3"/>
        </dgm:presLayoutVars>
      </dgm:prSet>
      <dgm:spPr>
        <a:xfrm>
          <a:off x="2280980" y="623973"/>
          <a:ext cx="1376622" cy="386548"/>
        </a:xfrm>
        <a:prstGeom prst="rect">
          <a:avLst/>
        </a:prstGeom>
      </dgm:spPr>
    </dgm:pt>
    <dgm:pt modelId="{BBD35F37-4D77-4330-B19A-7995F36927EC}" type="pres">
      <dgm:prSet presAssocID="{5FE956E3-20BB-451A-9859-5321C13A4E7B}" presName="rootConnector" presStyleLbl="node2" presStyleIdx="1" presStyleCnt="4"/>
      <dgm:spPr/>
    </dgm:pt>
    <dgm:pt modelId="{1A90F110-2BB1-44E2-A9DE-2D71AD5EF03E}" type="pres">
      <dgm:prSet presAssocID="{5FE956E3-20BB-451A-9859-5321C13A4E7B}" presName="hierChild4" presStyleCnt="0"/>
      <dgm:spPr/>
    </dgm:pt>
    <dgm:pt modelId="{7C2B8065-5008-4875-ABA0-7CF1ED095335}" type="pres">
      <dgm:prSet presAssocID="{5FE956E3-20BB-451A-9859-5321C13A4E7B}" presName="hierChild5" presStyleCnt="0"/>
      <dgm:spPr/>
    </dgm:pt>
    <dgm:pt modelId="{3F9991E5-7237-4AA9-BBA8-9C90187C7667}" type="pres">
      <dgm:prSet presAssocID="{8F0A1368-0810-4AF7-84AE-68CEF81104E1}" presName="Name37" presStyleLbl="parChTrans1D2" presStyleIdx="2" presStyleCnt="4"/>
      <dgm:spPr/>
    </dgm:pt>
    <dgm:pt modelId="{C5FB49F2-4DC9-41F1-8364-E38D85BF0D90}" type="pres">
      <dgm:prSet presAssocID="{1D6A6BD2-CE65-47E3-AD67-58FD114AC81C}" presName="hierRoot2" presStyleCnt="0">
        <dgm:presLayoutVars>
          <dgm:hierBranch val="init"/>
        </dgm:presLayoutVars>
      </dgm:prSet>
      <dgm:spPr/>
    </dgm:pt>
    <dgm:pt modelId="{ABA6AC5C-DF0B-4382-A51B-65885CABDE7F}" type="pres">
      <dgm:prSet presAssocID="{1D6A6BD2-CE65-47E3-AD67-58FD114AC81C}" presName="rootComposite" presStyleCnt="0"/>
      <dgm:spPr/>
    </dgm:pt>
    <dgm:pt modelId="{C940B732-FD98-467F-89EF-55ABED2B27DB}" type="pres">
      <dgm:prSet presAssocID="{1D6A6BD2-CE65-47E3-AD67-58FD114AC81C}" presName="rootText" presStyleLbl="node2" presStyleIdx="2" presStyleCnt="4" custScaleX="208369">
        <dgm:presLayoutVars>
          <dgm:chPref val="3"/>
        </dgm:presLayoutVars>
      </dgm:prSet>
      <dgm:spPr/>
    </dgm:pt>
    <dgm:pt modelId="{8E8F1AFE-B6B7-473A-B9B4-68C922EA40AB}" type="pres">
      <dgm:prSet presAssocID="{1D6A6BD2-CE65-47E3-AD67-58FD114AC81C}" presName="rootConnector" presStyleLbl="node2" presStyleIdx="2" presStyleCnt="4"/>
      <dgm:spPr/>
    </dgm:pt>
    <dgm:pt modelId="{C0363EAC-CE1D-456F-81E9-DF949673E2D2}" type="pres">
      <dgm:prSet presAssocID="{1D6A6BD2-CE65-47E3-AD67-58FD114AC81C}" presName="hierChild4" presStyleCnt="0"/>
      <dgm:spPr/>
    </dgm:pt>
    <dgm:pt modelId="{2B575D79-6445-420C-9AB4-F50E18244D59}" type="pres">
      <dgm:prSet presAssocID="{1D6A6BD2-CE65-47E3-AD67-58FD114AC81C}" presName="hierChild5" presStyleCnt="0"/>
      <dgm:spPr/>
    </dgm:pt>
    <dgm:pt modelId="{4D844998-D64F-4A34-AF83-5F2F2BB19EA5}" type="pres">
      <dgm:prSet presAssocID="{D3CBACD6-427C-4113-AF9B-B441FEFB131C}" presName="Name37" presStyleLbl="parChTrans1D2" presStyleIdx="3" presStyleCnt="4"/>
      <dgm:spPr/>
    </dgm:pt>
    <dgm:pt modelId="{9EFD08D3-5E9C-458C-8DFE-5509E1D1F175}" type="pres">
      <dgm:prSet presAssocID="{B8A6F7C0-9396-4F6A-B5AC-51EA831F9B11}" presName="hierRoot2" presStyleCnt="0">
        <dgm:presLayoutVars>
          <dgm:hierBranch val="init"/>
        </dgm:presLayoutVars>
      </dgm:prSet>
      <dgm:spPr/>
    </dgm:pt>
    <dgm:pt modelId="{28868F70-22FD-42A0-BA44-3BDF308B5673}" type="pres">
      <dgm:prSet presAssocID="{B8A6F7C0-9396-4F6A-B5AC-51EA831F9B11}" presName="rootComposite" presStyleCnt="0"/>
      <dgm:spPr/>
    </dgm:pt>
    <dgm:pt modelId="{71F8C273-ED44-4C3E-BE79-E13429D4991E}" type="pres">
      <dgm:prSet presAssocID="{B8A6F7C0-9396-4F6A-B5AC-51EA831F9B11}" presName="rootText" presStyleLbl="node2" presStyleIdx="3" presStyleCnt="4" custScaleX="156868">
        <dgm:presLayoutVars>
          <dgm:chPref val="3"/>
        </dgm:presLayoutVars>
      </dgm:prSet>
      <dgm:spPr/>
    </dgm:pt>
    <dgm:pt modelId="{07C60E61-EA8C-4E1D-B360-281408994CB8}" type="pres">
      <dgm:prSet presAssocID="{B8A6F7C0-9396-4F6A-B5AC-51EA831F9B11}" presName="rootConnector" presStyleLbl="node2" presStyleIdx="3" presStyleCnt="4"/>
      <dgm:spPr/>
    </dgm:pt>
    <dgm:pt modelId="{EECF2C85-587E-4271-BA10-E86BB29FDDEC}" type="pres">
      <dgm:prSet presAssocID="{B8A6F7C0-9396-4F6A-B5AC-51EA831F9B11}" presName="hierChild4" presStyleCnt="0"/>
      <dgm:spPr/>
    </dgm:pt>
    <dgm:pt modelId="{3E3C7C75-B9DA-47DE-9815-600D97EB43D5}" type="pres">
      <dgm:prSet presAssocID="{B8A6F7C0-9396-4F6A-B5AC-51EA831F9B11}" presName="hierChild5" presStyleCnt="0"/>
      <dgm:spPr/>
    </dgm:pt>
    <dgm:pt modelId="{C3F015CE-A3E1-40BB-805A-274512EB2516}" type="pres">
      <dgm:prSet presAssocID="{A034D56C-DD2D-4CF8-98E8-C58971DADB01}" presName="hierChild3" presStyleCnt="0"/>
      <dgm:spPr/>
    </dgm:pt>
  </dgm:ptLst>
  <dgm:cxnLst>
    <dgm:cxn modelId="{5B7C0B09-3F83-464A-92F3-751244F2CAB9}" srcId="{A034D56C-DD2D-4CF8-98E8-C58971DADB01}" destId="{3FBC6896-EE0B-4F73-A820-70B8FD15035C}" srcOrd="0" destOrd="0" parTransId="{2A7AAD5B-95F8-4095-B663-A1298CB7A697}" sibTransId="{FF8B424D-13A1-47A3-BE28-62F3FA2238E0}"/>
    <dgm:cxn modelId="{E882DF17-DD9F-4FA3-AB93-5D093E1094DE}" type="presOf" srcId="{D3CBACD6-427C-4113-AF9B-B441FEFB131C}" destId="{4D844998-D64F-4A34-AF83-5F2F2BB19EA5}" srcOrd="0" destOrd="0" presId="urn:microsoft.com/office/officeart/2005/8/layout/orgChart1"/>
    <dgm:cxn modelId="{27DB871D-305C-40F2-81B1-3194E377CB85}" type="presOf" srcId="{2A7AAD5B-95F8-4095-B663-A1298CB7A697}" destId="{BEE70814-7AA2-41F7-B6E8-EA2FF4573F86}" srcOrd="0" destOrd="0" presId="urn:microsoft.com/office/officeart/2005/8/layout/orgChart1"/>
    <dgm:cxn modelId="{FDBB0121-A659-40D6-9334-A7BDD685DDA8}" type="presOf" srcId="{8F0A1368-0810-4AF7-84AE-68CEF81104E1}" destId="{3F9991E5-7237-4AA9-BBA8-9C90187C7667}" srcOrd="0" destOrd="0" presId="urn:microsoft.com/office/officeart/2005/8/layout/orgChart1"/>
    <dgm:cxn modelId="{78923625-B6A3-4628-9D2E-FB2998E45913}" type="presOf" srcId="{B8A6F7C0-9396-4F6A-B5AC-51EA831F9B11}" destId="{71F8C273-ED44-4C3E-BE79-E13429D4991E}" srcOrd="0" destOrd="0" presId="urn:microsoft.com/office/officeart/2005/8/layout/orgChart1"/>
    <dgm:cxn modelId="{8D70FF2D-019C-4AC2-BC27-B0674FB7FBE1}" type="presOf" srcId="{1D6A6BD2-CE65-47E3-AD67-58FD114AC81C}" destId="{8E8F1AFE-B6B7-473A-B9B4-68C922EA40AB}" srcOrd="1" destOrd="0" presId="urn:microsoft.com/office/officeart/2005/8/layout/orgChart1"/>
    <dgm:cxn modelId="{BE0B4440-ED4B-44C4-B7F1-2457CECA3A24}" type="presOf" srcId="{5FE956E3-20BB-451A-9859-5321C13A4E7B}" destId="{BBD35F37-4D77-4330-B19A-7995F36927EC}" srcOrd="1" destOrd="0" presId="urn:microsoft.com/office/officeart/2005/8/layout/orgChart1"/>
    <dgm:cxn modelId="{5E20A56C-06A7-4F5E-9C40-D22A7B3AA335}" srcId="{A034D56C-DD2D-4CF8-98E8-C58971DADB01}" destId="{1D6A6BD2-CE65-47E3-AD67-58FD114AC81C}" srcOrd="2" destOrd="0" parTransId="{8F0A1368-0810-4AF7-84AE-68CEF81104E1}" sibTransId="{06B67EE7-2841-4AB2-83B6-DD11F5B662D9}"/>
    <dgm:cxn modelId="{9FE7F46C-3855-40CE-99CC-1949A6EEB627}" type="presOf" srcId="{5FE956E3-20BB-451A-9859-5321C13A4E7B}" destId="{2ABF9238-2AC3-49A3-A00A-CEAA91192BD3}" srcOrd="0" destOrd="0" presId="urn:microsoft.com/office/officeart/2005/8/layout/orgChart1"/>
    <dgm:cxn modelId="{7842AF73-8CB7-4F80-B845-65CD03AB2C1D}" type="presOf" srcId="{F01C74D0-8025-4AC8-AB1F-CB3D4E1B80B6}" destId="{9C96D9B1-EB63-4828-B646-34D61C73FE33}" srcOrd="0" destOrd="0" presId="urn:microsoft.com/office/officeart/2005/8/layout/orgChart1"/>
    <dgm:cxn modelId="{7501887E-A730-4E76-B6FC-4FC7588ACC9F}" type="presOf" srcId="{B8A6F7C0-9396-4F6A-B5AC-51EA831F9B11}" destId="{07C60E61-EA8C-4E1D-B360-281408994CB8}" srcOrd="1" destOrd="0" presId="urn:microsoft.com/office/officeart/2005/8/layout/orgChart1"/>
    <dgm:cxn modelId="{53C1CF7F-5698-4686-9F00-0DE7B110EE0D}" type="presOf" srcId="{1D6A6BD2-CE65-47E3-AD67-58FD114AC81C}" destId="{C940B732-FD98-467F-89EF-55ABED2B27DB}" srcOrd="0" destOrd="0" presId="urn:microsoft.com/office/officeart/2005/8/layout/orgChart1"/>
    <dgm:cxn modelId="{9B4B228D-7C94-41A8-9755-C8CCFE0A256C}" srcId="{A034D56C-DD2D-4CF8-98E8-C58971DADB01}" destId="{B8A6F7C0-9396-4F6A-B5AC-51EA831F9B11}" srcOrd="3" destOrd="0" parTransId="{D3CBACD6-427C-4113-AF9B-B441FEFB131C}" sibTransId="{E9EC7D63-543C-41F2-8FA2-99C544C2EEFB}"/>
    <dgm:cxn modelId="{BBDB13A6-F373-4719-9737-6F1300057549}" type="presOf" srcId="{A034D56C-DD2D-4CF8-98E8-C58971DADB01}" destId="{F17511FB-15DD-410B-BC91-E67DD7BA78DE}" srcOrd="0" destOrd="0" presId="urn:microsoft.com/office/officeart/2005/8/layout/orgChart1"/>
    <dgm:cxn modelId="{3AB578B0-116D-42B2-A525-0D9BB253FC2F}" srcId="{F01C74D0-8025-4AC8-AB1F-CB3D4E1B80B6}" destId="{A034D56C-DD2D-4CF8-98E8-C58971DADB01}" srcOrd="0" destOrd="0" parTransId="{597742BB-B292-4299-850C-34AC33E0ACE8}" sibTransId="{4F905366-AAF5-4EEA-ACD8-9FC68A6C5447}"/>
    <dgm:cxn modelId="{A12A8AB5-8F2C-4579-A876-6F49405D0C15}" type="presOf" srcId="{3FBC6896-EE0B-4F73-A820-70B8FD15035C}" destId="{74C759AB-91EC-4FF7-9714-0D0EDD5D335D}" srcOrd="0" destOrd="0" presId="urn:microsoft.com/office/officeart/2005/8/layout/orgChart1"/>
    <dgm:cxn modelId="{ED38D5D9-38E2-4520-8950-514090C9C5E5}" type="presOf" srcId="{3FBC6896-EE0B-4F73-A820-70B8FD15035C}" destId="{9BE54299-A718-4965-867D-48B69EEF9970}" srcOrd="1" destOrd="0" presId="urn:microsoft.com/office/officeart/2005/8/layout/orgChart1"/>
    <dgm:cxn modelId="{A2F685DD-A3BE-445C-9992-824CF80B7149}" type="presOf" srcId="{A034D56C-DD2D-4CF8-98E8-C58971DADB01}" destId="{E6D7D63B-5985-4F95-833D-E75A9EF1C9EB}" srcOrd="1" destOrd="0" presId="urn:microsoft.com/office/officeart/2005/8/layout/orgChart1"/>
    <dgm:cxn modelId="{E27CD6E1-0A32-4E4C-8DDB-D8570F36D092}" srcId="{A034D56C-DD2D-4CF8-98E8-C58971DADB01}" destId="{5FE956E3-20BB-451A-9859-5321C13A4E7B}" srcOrd="1" destOrd="0" parTransId="{FB8BDFFB-9966-4B1D-96FA-2827E399D88E}" sibTransId="{56CF423B-57F2-4DA9-A40A-EB9772FC333D}"/>
    <dgm:cxn modelId="{FCF37DE2-963D-4B7F-BB27-57B8E4A5068A}" type="presOf" srcId="{FB8BDFFB-9966-4B1D-96FA-2827E399D88E}" destId="{3147C6E7-39B4-4EAA-9D8F-192A0F7A27A5}" srcOrd="0" destOrd="0" presId="urn:microsoft.com/office/officeart/2005/8/layout/orgChart1"/>
    <dgm:cxn modelId="{FC5A49DA-CB59-48AA-9BBD-0F25B10F407C}" type="presParOf" srcId="{9C96D9B1-EB63-4828-B646-34D61C73FE33}" destId="{F50B36A8-EF02-42EC-8173-94A30C7643F9}" srcOrd="0" destOrd="0" presId="urn:microsoft.com/office/officeart/2005/8/layout/orgChart1"/>
    <dgm:cxn modelId="{4346CC25-937B-4924-81A8-FE8EDD7222A6}" type="presParOf" srcId="{F50B36A8-EF02-42EC-8173-94A30C7643F9}" destId="{6EC30815-388D-4996-9D98-D1A726187B40}" srcOrd="0" destOrd="0" presId="urn:microsoft.com/office/officeart/2005/8/layout/orgChart1"/>
    <dgm:cxn modelId="{3D87A4E9-A4F6-4C04-8219-FD5F0AA6651A}" type="presParOf" srcId="{6EC30815-388D-4996-9D98-D1A726187B40}" destId="{F17511FB-15DD-410B-BC91-E67DD7BA78DE}" srcOrd="0" destOrd="0" presId="urn:microsoft.com/office/officeart/2005/8/layout/orgChart1"/>
    <dgm:cxn modelId="{9EE01CD3-E5D6-4DED-BD9E-D558EFC90487}" type="presParOf" srcId="{6EC30815-388D-4996-9D98-D1A726187B40}" destId="{E6D7D63B-5985-4F95-833D-E75A9EF1C9EB}" srcOrd="1" destOrd="0" presId="urn:microsoft.com/office/officeart/2005/8/layout/orgChart1"/>
    <dgm:cxn modelId="{117F09A8-6A19-439C-8032-44D1C822B3C6}" type="presParOf" srcId="{F50B36A8-EF02-42EC-8173-94A30C7643F9}" destId="{99F9DC44-3A5D-4DB3-B067-0399A763FA2C}" srcOrd="1" destOrd="0" presId="urn:microsoft.com/office/officeart/2005/8/layout/orgChart1"/>
    <dgm:cxn modelId="{392B2BCC-FB1B-4C3B-B05F-EB44F77FC235}" type="presParOf" srcId="{99F9DC44-3A5D-4DB3-B067-0399A763FA2C}" destId="{BEE70814-7AA2-41F7-B6E8-EA2FF4573F86}" srcOrd="0" destOrd="0" presId="urn:microsoft.com/office/officeart/2005/8/layout/orgChart1"/>
    <dgm:cxn modelId="{BEAB0EDF-F58D-4373-99D2-FE559A4215EC}" type="presParOf" srcId="{99F9DC44-3A5D-4DB3-B067-0399A763FA2C}" destId="{123257B7-FE4C-44DB-B573-4E733A8644AC}" srcOrd="1" destOrd="0" presId="urn:microsoft.com/office/officeart/2005/8/layout/orgChart1"/>
    <dgm:cxn modelId="{8A540D2C-1696-499C-9D9B-A08894DF22B1}" type="presParOf" srcId="{123257B7-FE4C-44DB-B573-4E733A8644AC}" destId="{2DFDF6AF-F43B-4992-B0F0-344B49765A13}" srcOrd="0" destOrd="0" presId="urn:microsoft.com/office/officeart/2005/8/layout/orgChart1"/>
    <dgm:cxn modelId="{BA723B04-D8CF-41D3-B55B-B712E7C6BA64}" type="presParOf" srcId="{2DFDF6AF-F43B-4992-B0F0-344B49765A13}" destId="{74C759AB-91EC-4FF7-9714-0D0EDD5D335D}" srcOrd="0" destOrd="0" presId="urn:microsoft.com/office/officeart/2005/8/layout/orgChart1"/>
    <dgm:cxn modelId="{D835B793-9E1D-493E-91F7-EB52DA09A2AD}" type="presParOf" srcId="{2DFDF6AF-F43B-4992-B0F0-344B49765A13}" destId="{9BE54299-A718-4965-867D-48B69EEF9970}" srcOrd="1" destOrd="0" presId="urn:microsoft.com/office/officeart/2005/8/layout/orgChart1"/>
    <dgm:cxn modelId="{0BD6458F-23C5-4CC9-9A21-E22941BE62E4}" type="presParOf" srcId="{123257B7-FE4C-44DB-B573-4E733A8644AC}" destId="{976EB4C3-D5B4-4D14-AA6F-115524872E80}" srcOrd="1" destOrd="0" presId="urn:microsoft.com/office/officeart/2005/8/layout/orgChart1"/>
    <dgm:cxn modelId="{0148685D-15F0-44DB-9B0B-FB0F1C5A98B7}" type="presParOf" srcId="{123257B7-FE4C-44DB-B573-4E733A8644AC}" destId="{3DB38677-9F53-45B2-B0F7-5E1BAA82760F}" srcOrd="2" destOrd="0" presId="urn:microsoft.com/office/officeart/2005/8/layout/orgChart1"/>
    <dgm:cxn modelId="{39C2B726-32EA-45FB-872F-13FE6ECD624A}" type="presParOf" srcId="{99F9DC44-3A5D-4DB3-B067-0399A763FA2C}" destId="{3147C6E7-39B4-4EAA-9D8F-192A0F7A27A5}" srcOrd="2" destOrd="0" presId="urn:microsoft.com/office/officeart/2005/8/layout/orgChart1"/>
    <dgm:cxn modelId="{B425B4F5-D10D-4132-8864-13967687A1FC}" type="presParOf" srcId="{99F9DC44-3A5D-4DB3-B067-0399A763FA2C}" destId="{9F067C64-4922-412D-BC0A-B737ACBF973C}" srcOrd="3" destOrd="0" presId="urn:microsoft.com/office/officeart/2005/8/layout/orgChart1"/>
    <dgm:cxn modelId="{5C5A7954-742B-4C26-B8D0-45BC47B297CA}" type="presParOf" srcId="{9F067C64-4922-412D-BC0A-B737ACBF973C}" destId="{BC4FD296-6016-48B3-8E82-C4F66EA936F0}" srcOrd="0" destOrd="0" presId="urn:microsoft.com/office/officeart/2005/8/layout/orgChart1"/>
    <dgm:cxn modelId="{1267950D-15E5-4D58-8890-D276CB872C4C}" type="presParOf" srcId="{BC4FD296-6016-48B3-8E82-C4F66EA936F0}" destId="{2ABF9238-2AC3-49A3-A00A-CEAA91192BD3}" srcOrd="0" destOrd="0" presId="urn:microsoft.com/office/officeart/2005/8/layout/orgChart1"/>
    <dgm:cxn modelId="{AED390CE-A2C4-419A-BDB9-3A8CD20C9CA6}" type="presParOf" srcId="{BC4FD296-6016-48B3-8E82-C4F66EA936F0}" destId="{BBD35F37-4D77-4330-B19A-7995F36927EC}" srcOrd="1" destOrd="0" presId="urn:microsoft.com/office/officeart/2005/8/layout/orgChart1"/>
    <dgm:cxn modelId="{40B0D999-07FE-4E78-B182-71B6B5846F3A}" type="presParOf" srcId="{9F067C64-4922-412D-BC0A-B737ACBF973C}" destId="{1A90F110-2BB1-44E2-A9DE-2D71AD5EF03E}" srcOrd="1" destOrd="0" presId="urn:microsoft.com/office/officeart/2005/8/layout/orgChart1"/>
    <dgm:cxn modelId="{DCE97235-E749-405D-9790-18A47C754453}" type="presParOf" srcId="{9F067C64-4922-412D-BC0A-B737ACBF973C}" destId="{7C2B8065-5008-4875-ABA0-7CF1ED095335}" srcOrd="2" destOrd="0" presId="urn:microsoft.com/office/officeart/2005/8/layout/orgChart1"/>
    <dgm:cxn modelId="{0984D6F1-5E20-4E55-BD8F-7B9F1C31EA8D}" type="presParOf" srcId="{99F9DC44-3A5D-4DB3-B067-0399A763FA2C}" destId="{3F9991E5-7237-4AA9-BBA8-9C90187C7667}" srcOrd="4" destOrd="0" presId="urn:microsoft.com/office/officeart/2005/8/layout/orgChart1"/>
    <dgm:cxn modelId="{F435533B-03BC-4278-A967-4252B0CCA0FA}" type="presParOf" srcId="{99F9DC44-3A5D-4DB3-B067-0399A763FA2C}" destId="{C5FB49F2-4DC9-41F1-8364-E38D85BF0D90}" srcOrd="5" destOrd="0" presId="urn:microsoft.com/office/officeart/2005/8/layout/orgChart1"/>
    <dgm:cxn modelId="{1831C56C-75D8-4DAB-B670-AB729B4D7603}" type="presParOf" srcId="{C5FB49F2-4DC9-41F1-8364-E38D85BF0D90}" destId="{ABA6AC5C-DF0B-4382-A51B-65885CABDE7F}" srcOrd="0" destOrd="0" presId="urn:microsoft.com/office/officeart/2005/8/layout/orgChart1"/>
    <dgm:cxn modelId="{A6843CEE-A867-4585-8BE5-1FB4A398372B}" type="presParOf" srcId="{ABA6AC5C-DF0B-4382-A51B-65885CABDE7F}" destId="{C940B732-FD98-467F-89EF-55ABED2B27DB}" srcOrd="0" destOrd="0" presId="urn:microsoft.com/office/officeart/2005/8/layout/orgChart1"/>
    <dgm:cxn modelId="{F1F60AD0-74EB-4EB2-B664-94A86AE23E49}" type="presParOf" srcId="{ABA6AC5C-DF0B-4382-A51B-65885CABDE7F}" destId="{8E8F1AFE-B6B7-473A-B9B4-68C922EA40AB}" srcOrd="1" destOrd="0" presId="urn:microsoft.com/office/officeart/2005/8/layout/orgChart1"/>
    <dgm:cxn modelId="{CCE36F1E-DBD3-41D2-98D4-6D7EFC9A8AB3}" type="presParOf" srcId="{C5FB49F2-4DC9-41F1-8364-E38D85BF0D90}" destId="{C0363EAC-CE1D-456F-81E9-DF949673E2D2}" srcOrd="1" destOrd="0" presId="urn:microsoft.com/office/officeart/2005/8/layout/orgChart1"/>
    <dgm:cxn modelId="{FFE8FC26-F83F-4F76-BD47-CBB366BBADEA}" type="presParOf" srcId="{C5FB49F2-4DC9-41F1-8364-E38D85BF0D90}" destId="{2B575D79-6445-420C-9AB4-F50E18244D59}" srcOrd="2" destOrd="0" presId="urn:microsoft.com/office/officeart/2005/8/layout/orgChart1"/>
    <dgm:cxn modelId="{BFC20D16-4A99-46CB-A6BC-C05CBAAD8EAF}" type="presParOf" srcId="{99F9DC44-3A5D-4DB3-B067-0399A763FA2C}" destId="{4D844998-D64F-4A34-AF83-5F2F2BB19EA5}" srcOrd="6" destOrd="0" presId="urn:microsoft.com/office/officeart/2005/8/layout/orgChart1"/>
    <dgm:cxn modelId="{101B555A-4F64-41F3-83B9-127B9FEAE315}" type="presParOf" srcId="{99F9DC44-3A5D-4DB3-B067-0399A763FA2C}" destId="{9EFD08D3-5E9C-458C-8DFE-5509E1D1F175}" srcOrd="7" destOrd="0" presId="urn:microsoft.com/office/officeart/2005/8/layout/orgChart1"/>
    <dgm:cxn modelId="{0A754325-B384-4A29-91B8-35212C791A59}" type="presParOf" srcId="{9EFD08D3-5E9C-458C-8DFE-5509E1D1F175}" destId="{28868F70-22FD-42A0-BA44-3BDF308B5673}" srcOrd="0" destOrd="0" presId="urn:microsoft.com/office/officeart/2005/8/layout/orgChart1"/>
    <dgm:cxn modelId="{A9865B89-6C3D-4987-8494-871BE5B09D59}" type="presParOf" srcId="{28868F70-22FD-42A0-BA44-3BDF308B5673}" destId="{71F8C273-ED44-4C3E-BE79-E13429D4991E}" srcOrd="0" destOrd="0" presId="urn:microsoft.com/office/officeart/2005/8/layout/orgChart1"/>
    <dgm:cxn modelId="{EC70FC05-A31C-4556-AC37-E27C862F06DF}" type="presParOf" srcId="{28868F70-22FD-42A0-BA44-3BDF308B5673}" destId="{07C60E61-EA8C-4E1D-B360-281408994CB8}" srcOrd="1" destOrd="0" presId="urn:microsoft.com/office/officeart/2005/8/layout/orgChart1"/>
    <dgm:cxn modelId="{B495BA50-02FB-4D88-A3A1-53EC27FA07DB}" type="presParOf" srcId="{9EFD08D3-5E9C-458C-8DFE-5509E1D1F175}" destId="{EECF2C85-587E-4271-BA10-E86BB29FDDEC}" srcOrd="1" destOrd="0" presId="urn:microsoft.com/office/officeart/2005/8/layout/orgChart1"/>
    <dgm:cxn modelId="{EE7A4ECA-D895-445F-B0CE-79A3C2D9C3D2}" type="presParOf" srcId="{9EFD08D3-5E9C-458C-8DFE-5509E1D1F175}" destId="{3E3C7C75-B9DA-47DE-9815-600D97EB43D5}" srcOrd="2" destOrd="0" presId="urn:microsoft.com/office/officeart/2005/8/layout/orgChart1"/>
    <dgm:cxn modelId="{76CBD5C2-E209-4987-B533-56743DABC77C}" type="presParOf" srcId="{F50B36A8-EF02-42EC-8173-94A30C7643F9}" destId="{C3F015CE-A3E1-40BB-805A-274512EB251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B1EBC-3928-4869-880F-78794A7540DA}">
      <dsp:nvSpPr>
        <dsp:cNvPr id="0" name=""/>
        <dsp:cNvSpPr/>
      </dsp:nvSpPr>
      <dsp:spPr>
        <a:xfrm>
          <a:off x="2914372" y="983883"/>
          <a:ext cx="2292575" cy="268203"/>
        </a:xfrm>
        <a:custGeom>
          <a:avLst/>
          <a:gdLst/>
          <a:ahLst/>
          <a:cxnLst/>
          <a:rect l="0" t="0" r="0" b="0"/>
          <a:pathLst>
            <a:path>
              <a:moveTo>
                <a:pt x="0" y="0"/>
              </a:moveTo>
              <a:lnTo>
                <a:pt x="0" y="135900"/>
              </a:lnTo>
              <a:lnTo>
                <a:pt x="2292575" y="135900"/>
              </a:lnTo>
              <a:lnTo>
                <a:pt x="2292575" y="268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A1C1B-7961-447A-9E16-5607B312CC41}">
      <dsp:nvSpPr>
        <dsp:cNvPr id="0" name=""/>
        <dsp:cNvSpPr/>
      </dsp:nvSpPr>
      <dsp:spPr>
        <a:xfrm>
          <a:off x="2914372" y="983883"/>
          <a:ext cx="767938" cy="268203"/>
        </a:xfrm>
        <a:custGeom>
          <a:avLst/>
          <a:gdLst/>
          <a:ahLst/>
          <a:cxnLst/>
          <a:rect l="0" t="0" r="0" b="0"/>
          <a:pathLst>
            <a:path>
              <a:moveTo>
                <a:pt x="0" y="0"/>
              </a:moveTo>
              <a:lnTo>
                <a:pt x="0" y="135900"/>
              </a:lnTo>
              <a:lnTo>
                <a:pt x="767938" y="135900"/>
              </a:lnTo>
              <a:lnTo>
                <a:pt x="767938" y="268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844998-D64F-4A34-AF83-5F2F2BB19EA5}">
      <dsp:nvSpPr>
        <dsp:cNvPr id="0" name=""/>
        <dsp:cNvSpPr/>
      </dsp:nvSpPr>
      <dsp:spPr>
        <a:xfrm>
          <a:off x="2157673" y="983883"/>
          <a:ext cx="756698" cy="268203"/>
        </a:xfrm>
        <a:custGeom>
          <a:avLst/>
          <a:gdLst/>
          <a:ahLst/>
          <a:cxnLst/>
          <a:rect l="0" t="0" r="0" b="0"/>
          <a:pathLst>
            <a:path>
              <a:moveTo>
                <a:pt x="756698" y="0"/>
              </a:moveTo>
              <a:lnTo>
                <a:pt x="756698" y="135900"/>
              </a:lnTo>
              <a:lnTo>
                <a:pt x="0" y="135900"/>
              </a:lnTo>
              <a:lnTo>
                <a:pt x="0" y="268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991E5-7237-4AA9-BBA8-9C90187C7667}">
      <dsp:nvSpPr>
        <dsp:cNvPr id="0" name=""/>
        <dsp:cNvSpPr/>
      </dsp:nvSpPr>
      <dsp:spPr>
        <a:xfrm>
          <a:off x="633036" y="983883"/>
          <a:ext cx="2281336" cy="268203"/>
        </a:xfrm>
        <a:custGeom>
          <a:avLst/>
          <a:gdLst/>
          <a:ahLst/>
          <a:cxnLst/>
          <a:rect l="0" t="0" r="0" b="0"/>
          <a:pathLst>
            <a:path>
              <a:moveTo>
                <a:pt x="2281336" y="0"/>
              </a:moveTo>
              <a:lnTo>
                <a:pt x="2281336" y="135900"/>
              </a:lnTo>
              <a:lnTo>
                <a:pt x="0" y="135900"/>
              </a:lnTo>
              <a:lnTo>
                <a:pt x="0" y="268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C7F7C-C875-4128-B189-34EAC0EA5F85}">
      <dsp:nvSpPr>
        <dsp:cNvPr id="0" name=""/>
        <dsp:cNvSpPr/>
      </dsp:nvSpPr>
      <dsp:spPr>
        <a:xfrm>
          <a:off x="2284356" y="353868"/>
          <a:ext cx="1260030" cy="63001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UCO</a:t>
          </a:r>
        </a:p>
      </dsp:txBody>
      <dsp:txXfrm>
        <a:off x="2284356" y="353868"/>
        <a:ext cx="1260030" cy="630015"/>
      </dsp:txXfrm>
    </dsp:sp>
    <dsp:sp modelId="{C940B732-FD98-467F-89EF-55ABED2B27DB}">
      <dsp:nvSpPr>
        <dsp:cNvPr id="0" name=""/>
        <dsp:cNvSpPr/>
      </dsp:nvSpPr>
      <dsp:spPr>
        <a:xfrm>
          <a:off x="3020" y="1252087"/>
          <a:ext cx="1260030" cy="63001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5715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Accounting, Compliance &amp; Governance (ACG)</a:t>
          </a:r>
        </a:p>
      </dsp:txBody>
      <dsp:txXfrm>
        <a:off x="3020" y="1252087"/>
        <a:ext cx="1260030" cy="630015"/>
      </dsp:txXfrm>
    </dsp:sp>
    <dsp:sp modelId="{71F8C273-ED44-4C3E-BE79-E13429D4991E}">
      <dsp:nvSpPr>
        <dsp:cNvPr id="0" name=""/>
        <dsp:cNvSpPr/>
      </dsp:nvSpPr>
      <dsp:spPr>
        <a:xfrm>
          <a:off x="1527658" y="1252087"/>
          <a:ext cx="1260030" cy="63001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Central Accounts Receivable (CAR)</a:t>
          </a:r>
        </a:p>
      </dsp:txBody>
      <dsp:txXfrm>
        <a:off x="1527658" y="1252087"/>
        <a:ext cx="1260030" cy="630015"/>
      </dsp:txXfrm>
    </dsp:sp>
    <dsp:sp modelId="{BC88B41F-CBC3-45DF-8B9A-2EB89FD17A6F}">
      <dsp:nvSpPr>
        <dsp:cNvPr id="0" name=""/>
        <dsp:cNvSpPr/>
      </dsp:nvSpPr>
      <dsp:spPr>
        <a:xfrm>
          <a:off x="3052295" y="1252087"/>
          <a:ext cx="1260030" cy="63001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Capital Accounting Operations (CAO)</a:t>
          </a:r>
        </a:p>
      </dsp:txBody>
      <dsp:txXfrm>
        <a:off x="3052295" y="1252087"/>
        <a:ext cx="1260030" cy="630015"/>
      </dsp:txXfrm>
    </dsp:sp>
    <dsp:sp modelId="{13C74301-BD96-439F-9FE2-5CA561814A3F}">
      <dsp:nvSpPr>
        <dsp:cNvPr id="0" name=""/>
        <dsp:cNvSpPr/>
      </dsp:nvSpPr>
      <dsp:spPr>
        <a:xfrm>
          <a:off x="4576932" y="1252087"/>
          <a:ext cx="1260030" cy="63001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Financial Reporting (FR)</a:t>
          </a:r>
        </a:p>
      </dsp:txBody>
      <dsp:txXfrm>
        <a:off x="4576932" y="1252087"/>
        <a:ext cx="1260030" cy="630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4998-D64F-4A34-AF83-5F2F2BB19EA5}">
      <dsp:nvSpPr>
        <dsp:cNvPr id="0" name=""/>
        <dsp:cNvSpPr/>
      </dsp:nvSpPr>
      <dsp:spPr>
        <a:xfrm>
          <a:off x="4679365" y="563826"/>
          <a:ext cx="3289225" cy="237216"/>
        </a:xfrm>
        <a:custGeom>
          <a:avLst/>
          <a:gdLst/>
          <a:ahLst/>
          <a:cxnLst/>
          <a:rect l="0" t="0" r="0" b="0"/>
          <a:pathLst>
            <a:path>
              <a:moveTo>
                <a:pt x="0" y="0"/>
              </a:moveTo>
              <a:lnTo>
                <a:pt x="0" y="118812"/>
              </a:lnTo>
              <a:lnTo>
                <a:pt x="3289225" y="118812"/>
              </a:lnTo>
              <a:lnTo>
                <a:pt x="3289225" y="2372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991E5-7237-4AA9-BBA8-9C90187C7667}">
      <dsp:nvSpPr>
        <dsp:cNvPr id="0" name=""/>
        <dsp:cNvSpPr/>
      </dsp:nvSpPr>
      <dsp:spPr>
        <a:xfrm>
          <a:off x="4679365" y="563826"/>
          <a:ext cx="993117" cy="237216"/>
        </a:xfrm>
        <a:custGeom>
          <a:avLst/>
          <a:gdLst/>
          <a:ahLst/>
          <a:cxnLst/>
          <a:rect l="0" t="0" r="0" b="0"/>
          <a:pathLst>
            <a:path>
              <a:moveTo>
                <a:pt x="0" y="0"/>
              </a:moveTo>
              <a:lnTo>
                <a:pt x="0" y="118812"/>
              </a:lnTo>
              <a:lnTo>
                <a:pt x="993117" y="118812"/>
              </a:lnTo>
              <a:lnTo>
                <a:pt x="993117" y="2372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47C6E7-39B4-4EAA-9D8F-192A0F7A27A5}">
      <dsp:nvSpPr>
        <dsp:cNvPr id="0" name=""/>
        <dsp:cNvSpPr/>
      </dsp:nvSpPr>
      <dsp:spPr>
        <a:xfrm>
          <a:off x="3256855" y="563826"/>
          <a:ext cx="1422510" cy="237216"/>
        </a:xfrm>
        <a:custGeom>
          <a:avLst/>
          <a:gdLst/>
          <a:ahLst/>
          <a:cxnLst/>
          <a:rect l="0" t="0" r="0" b="0"/>
          <a:pathLst>
            <a:path>
              <a:moveTo>
                <a:pt x="1422510" y="0"/>
              </a:moveTo>
              <a:lnTo>
                <a:pt x="1422510" y="118812"/>
              </a:lnTo>
              <a:lnTo>
                <a:pt x="0" y="118812"/>
              </a:lnTo>
              <a:lnTo>
                <a:pt x="0" y="2372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70814-7AA2-41F7-B6E8-EA2FF4573F86}">
      <dsp:nvSpPr>
        <dsp:cNvPr id="0" name=""/>
        <dsp:cNvSpPr/>
      </dsp:nvSpPr>
      <dsp:spPr>
        <a:xfrm>
          <a:off x="1247023" y="563826"/>
          <a:ext cx="3432341" cy="237216"/>
        </a:xfrm>
        <a:custGeom>
          <a:avLst/>
          <a:gdLst/>
          <a:ahLst/>
          <a:cxnLst/>
          <a:rect l="0" t="0" r="0" b="0"/>
          <a:pathLst>
            <a:path>
              <a:moveTo>
                <a:pt x="3432341" y="0"/>
              </a:moveTo>
              <a:lnTo>
                <a:pt x="3432341" y="118812"/>
              </a:lnTo>
              <a:lnTo>
                <a:pt x="0" y="118812"/>
              </a:lnTo>
              <a:lnTo>
                <a:pt x="0" y="2372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511FB-15DD-410B-BC91-E67DD7BA78DE}">
      <dsp:nvSpPr>
        <dsp:cNvPr id="0" name=""/>
        <dsp:cNvSpPr/>
      </dsp:nvSpPr>
      <dsp:spPr>
        <a:xfrm>
          <a:off x="2857987" y="0"/>
          <a:ext cx="3642755" cy="5638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UCO Functions: Accounting Compliance &amp; Governance</a:t>
          </a:r>
        </a:p>
      </dsp:txBody>
      <dsp:txXfrm>
        <a:off x="2857987" y="0"/>
        <a:ext cx="3642755" cy="563826"/>
      </dsp:txXfrm>
    </dsp:sp>
    <dsp:sp modelId="{74C759AB-91EC-4FF7-9714-0D0EDD5D335D}">
      <dsp:nvSpPr>
        <dsp:cNvPr id="0" name=""/>
        <dsp:cNvSpPr/>
      </dsp:nvSpPr>
      <dsp:spPr>
        <a:xfrm>
          <a:off x="477982" y="801042"/>
          <a:ext cx="1538083" cy="5638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FDM &amp; Core Data Operations</a:t>
          </a:r>
        </a:p>
      </dsp:txBody>
      <dsp:txXfrm>
        <a:off x="477982" y="801042"/>
        <a:ext cx="1538083" cy="563826"/>
      </dsp:txXfrm>
    </dsp:sp>
    <dsp:sp modelId="{2ABF9238-2AC3-49A3-A00A-CEAA91192BD3}">
      <dsp:nvSpPr>
        <dsp:cNvPr id="0" name=""/>
        <dsp:cNvSpPr/>
      </dsp:nvSpPr>
      <dsp:spPr>
        <a:xfrm>
          <a:off x="2252872" y="801042"/>
          <a:ext cx="2007964" cy="5638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1200" kern="1200" dirty="0">
              <a:latin typeface="Calibri"/>
              <a:ea typeface="+mn-ea"/>
              <a:cs typeface="+mn-cs"/>
            </a:rPr>
            <a:t>Financial Accounting</a:t>
          </a:r>
        </a:p>
      </dsp:txBody>
      <dsp:txXfrm>
        <a:off x="2252872" y="801042"/>
        <a:ext cx="2007964" cy="563826"/>
      </dsp:txXfrm>
    </dsp:sp>
    <dsp:sp modelId="{C940B732-FD98-467F-89EF-55ABED2B27DB}">
      <dsp:nvSpPr>
        <dsp:cNvPr id="0" name=""/>
        <dsp:cNvSpPr/>
      </dsp:nvSpPr>
      <dsp:spPr>
        <a:xfrm>
          <a:off x="4497644" y="801042"/>
          <a:ext cx="2349677" cy="5638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Education &amp; Compliance</a:t>
          </a:r>
        </a:p>
      </dsp:txBody>
      <dsp:txXfrm>
        <a:off x="4497644" y="801042"/>
        <a:ext cx="2349677" cy="563826"/>
      </dsp:txXfrm>
    </dsp:sp>
    <dsp:sp modelId="{71F8C273-ED44-4C3E-BE79-E13429D4991E}">
      <dsp:nvSpPr>
        <dsp:cNvPr id="0" name=""/>
        <dsp:cNvSpPr/>
      </dsp:nvSpPr>
      <dsp:spPr>
        <a:xfrm>
          <a:off x="7084128" y="801042"/>
          <a:ext cx="1768925" cy="5638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Finance Projects</a:t>
          </a:r>
        </a:p>
      </dsp:txBody>
      <dsp:txXfrm>
        <a:off x="7084128" y="801042"/>
        <a:ext cx="1768925" cy="5638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1ED7-D7F3-42FA-8D5A-3CA3BE08AF6D}" type="datetimeFigureOut">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8F130-3015-4292-83CC-93E72ACC7CC7}" type="slidenum">
              <a:t>‹#›</a:t>
            </a:fld>
            <a:endParaRPr lang="en-US"/>
          </a:p>
        </p:txBody>
      </p:sp>
    </p:spTree>
    <p:extLst>
      <p:ext uri="{BB962C8B-B14F-4D97-AF65-F5344CB8AC3E}">
        <p14:creationId xmlns:p14="http://schemas.microsoft.com/office/powerpoint/2010/main" val="3118503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Comment on the matching principle – does the $48,000 equipment directly relate to the revenue earned in the period?</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82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the common book all of the cost of the asset is expensed and therefore brings down your net position the entire cost, in the asset book the expense is removed (reclassed to asset account on </a:t>
            </a:r>
            <a:r>
              <a:rPr lang="en-US" err="1">
                <a:ea typeface="Calibri"/>
                <a:cs typeface="Calibri"/>
              </a:rPr>
              <a:t>bal</a:t>
            </a:r>
            <a:r>
              <a:rPr lang="en-US">
                <a:ea typeface="Calibri"/>
                <a:cs typeface="Calibri"/>
              </a:rPr>
              <a:t> sheet) the net position does not decrease… HOWEVER the $46,000??</a:t>
            </a:r>
          </a:p>
          <a:p>
            <a:endParaRPr lang="en-US">
              <a:ea typeface="Calibri"/>
              <a:cs typeface="Calibri"/>
            </a:endParaRPr>
          </a:p>
          <a:p>
            <a:r>
              <a:rPr lang="en-US">
                <a:ea typeface="Calibri"/>
                <a:cs typeface="Calibri"/>
              </a:rPr>
              <a:t>The nature of the $43,000 net position.. Let’s come back to this after we explore the fund and net position classifications and resource relationships</a:t>
            </a:r>
          </a:p>
          <a:p>
            <a:r>
              <a:rPr lang="en-US">
                <a:ea typeface="Calibri"/>
                <a:cs typeface="Calibri"/>
              </a:rPr>
              <a:t>This equipment may have been purchased with various funds (hypothetically for instance with FD100 general funds) – but we have purchased an asset</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18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Transactions start in Workday generally through the following ways</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09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1A88-F8DD-5769-384B-735032740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77A10-2649-DC88-3906-8A4EB56EA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DBEF0-F36F-82D2-D4A3-8C0F7EBAA732}"/>
              </a:ext>
            </a:extLst>
          </p:cNvPr>
          <p:cNvSpPr>
            <a:spLocks noGrp="1"/>
          </p:cNvSpPr>
          <p:nvPr>
            <p:ph type="body" idx="1"/>
          </p:nvPr>
        </p:nvSpPr>
        <p:spPr/>
        <p:txBody>
          <a:bodyPr/>
          <a:lstStyle/>
          <a:p>
            <a:pPr marL="0" indent="0">
              <a:buFont typeface="Arial" panose="020B0604020202020204" pitchFamily="34" charset="0"/>
              <a:buNone/>
            </a:pPr>
            <a:endParaRPr lang="en-US">
              <a:ea typeface="Calibri"/>
              <a:cs typeface="Calibri"/>
            </a:endParaRPr>
          </a:p>
        </p:txBody>
      </p:sp>
      <p:sp>
        <p:nvSpPr>
          <p:cNvPr id="4" name="Slide Number Placeholder 3">
            <a:extLst>
              <a:ext uri="{FF2B5EF4-FFF2-40B4-BE49-F238E27FC236}">
                <a16:creationId xmlns:a16="http://schemas.microsoft.com/office/drawing/2014/main" id="{A6CD708F-BDB5-126B-F047-E2C7BB0111B9}"/>
              </a:ext>
            </a:extLst>
          </p:cNvPr>
          <p:cNvSpPr>
            <a:spLocks noGrp="1"/>
          </p:cNvSpPr>
          <p:nvPr>
            <p:ph type="sldNum" sz="quarter" idx="5"/>
          </p:nvPr>
        </p:nvSpPr>
        <p:spPr/>
        <p:txBody>
          <a:bodyPr/>
          <a:lstStyle/>
          <a:p>
            <a:fld id="{3838F130-3015-4292-83CC-93E72ACC7CC7}" type="slidenum">
              <a:t>3</a:t>
            </a:fld>
            <a:endParaRPr lang="en-US"/>
          </a:p>
        </p:txBody>
      </p:sp>
    </p:spTree>
    <p:extLst>
      <p:ext uri="{BB962C8B-B14F-4D97-AF65-F5344CB8AC3E}">
        <p14:creationId xmlns:p14="http://schemas.microsoft.com/office/powerpoint/2010/main" val="323392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C0524-A999-C16C-F861-ACCC71590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902C7-9B2F-9C58-CBE0-4C065D5B0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12F03-337C-C204-CB4A-565BA8351F9E}"/>
              </a:ext>
            </a:extLst>
          </p:cNvPr>
          <p:cNvSpPr>
            <a:spLocks noGrp="1"/>
          </p:cNvSpPr>
          <p:nvPr>
            <p:ph type="body" idx="1"/>
          </p:nvPr>
        </p:nvSpPr>
        <p:spPr/>
        <p:txBody>
          <a:bodyPr/>
          <a:lstStyle/>
          <a:p>
            <a:pPr marL="0" indent="0">
              <a:buFont typeface="Arial" panose="020B0604020202020204" pitchFamily="34" charset="0"/>
              <a:buNone/>
            </a:pPr>
            <a:endParaRPr lang="en-US">
              <a:ea typeface="Calibri"/>
              <a:cs typeface="Calibri"/>
            </a:endParaRPr>
          </a:p>
        </p:txBody>
      </p:sp>
      <p:sp>
        <p:nvSpPr>
          <p:cNvPr id="4" name="Slide Number Placeholder 3">
            <a:extLst>
              <a:ext uri="{FF2B5EF4-FFF2-40B4-BE49-F238E27FC236}">
                <a16:creationId xmlns:a16="http://schemas.microsoft.com/office/drawing/2014/main" id="{F783A974-3224-2177-F8BD-1162CB0B2770}"/>
              </a:ext>
            </a:extLst>
          </p:cNvPr>
          <p:cNvSpPr>
            <a:spLocks noGrp="1"/>
          </p:cNvSpPr>
          <p:nvPr>
            <p:ph type="sldNum" sz="quarter" idx="5"/>
          </p:nvPr>
        </p:nvSpPr>
        <p:spPr/>
        <p:txBody>
          <a:bodyPr/>
          <a:lstStyle/>
          <a:p>
            <a:fld id="{3838F130-3015-4292-83CC-93E72ACC7CC7}" type="slidenum">
              <a:t>4</a:t>
            </a:fld>
            <a:endParaRPr lang="en-US"/>
          </a:p>
        </p:txBody>
      </p:sp>
    </p:spTree>
    <p:extLst>
      <p:ext uri="{BB962C8B-B14F-4D97-AF65-F5344CB8AC3E}">
        <p14:creationId xmlns:p14="http://schemas.microsoft.com/office/powerpoint/2010/main" val="185952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84EFF-1B07-8742-EC6E-E0C04047E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0650D-A459-292A-41CE-271D6190B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51625-5CDB-33AD-5BC6-4506D7AB5130}"/>
              </a:ext>
            </a:extLst>
          </p:cNvPr>
          <p:cNvSpPr>
            <a:spLocks noGrp="1"/>
          </p:cNvSpPr>
          <p:nvPr>
            <p:ph type="body" idx="1"/>
          </p:nvPr>
        </p:nvSpPr>
        <p:spPr/>
        <p:txBody>
          <a:bodyPr/>
          <a:lstStyle/>
          <a:p>
            <a:pPr marL="171450" indent="-1714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D766FFEB-1E22-E6D4-884C-A50B23204E79}"/>
              </a:ext>
            </a:extLst>
          </p:cNvPr>
          <p:cNvSpPr>
            <a:spLocks noGrp="1"/>
          </p:cNvSpPr>
          <p:nvPr>
            <p:ph type="sldNum" sz="quarter" idx="5"/>
          </p:nvPr>
        </p:nvSpPr>
        <p:spPr/>
        <p:txBody>
          <a:bodyPr/>
          <a:lstStyle/>
          <a:p>
            <a:fld id="{3838F130-3015-4292-83CC-93E72ACC7CC7}" type="slidenum">
              <a:t>5</a:t>
            </a:fld>
            <a:endParaRPr lang="en-US"/>
          </a:p>
        </p:txBody>
      </p:sp>
    </p:spTree>
    <p:extLst>
      <p:ext uri="{BB962C8B-B14F-4D97-AF65-F5344CB8AC3E}">
        <p14:creationId xmlns:p14="http://schemas.microsoft.com/office/powerpoint/2010/main" val="293482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DBE45-DD3F-9682-B691-D7D61E080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85370-A5A4-212F-16F8-84BCC8F38CB3}"/>
              </a:ext>
            </a:extLst>
          </p:cNvPr>
          <p:cNvSpPr>
            <a:spLocks noGrp="1" noRot="1" noChangeAspect="1"/>
          </p:cNvSpPr>
          <p:nvPr>
            <p:ph type="sldImg"/>
          </p:nvPr>
        </p:nvSpPr>
        <p:spPr>
          <a:xfrm>
            <a:off x="4257675" y="379413"/>
            <a:ext cx="3365500" cy="1892300"/>
          </a:xfrm>
        </p:spPr>
      </p:sp>
      <p:sp>
        <p:nvSpPr>
          <p:cNvPr id="3" name="Notes Placeholder 2">
            <a:extLst>
              <a:ext uri="{FF2B5EF4-FFF2-40B4-BE49-F238E27FC236}">
                <a16:creationId xmlns:a16="http://schemas.microsoft.com/office/drawing/2014/main" id="{2747316F-0C0D-F185-1478-890653F535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7036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C7F3E-87C7-4DCC-09E9-74A990518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FF7DC-3BCF-3887-1712-A611CA311848}"/>
              </a:ext>
            </a:extLst>
          </p:cNvPr>
          <p:cNvSpPr>
            <a:spLocks noGrp="1" noRot="1" noChangeAspect="1"/>
          </p:cNvSpPr>
          <p:nvPr>
            <p:ph type="sldImg"/>
          </p:nvPr>
        </p:nvSpPr>
        <p:spPr>
          <a:xfrm>
            <a:off x="4257675" y="379413"/>
            <a:ext cx="3365500" cy="1892300"/>
          </a:xfrm>
        </p:spPr>
      </p:sp>
      <p:sp>
        <p:nvSpPr>
          <p:cNvPr id="3" name="Notes Placeholder 2">
            <a:extLst>
              <a:ext uri="{FF2B5EF4-FFF2-40B4-BE49-F238E27FC236}">
                <a16:creationId xmlns:a16="http://schemas.microsoft.com/office/drawing/2014/main" id="{E2E10851-DBA0-0FD2-5390-E010F72947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076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 book is a collection</a:t>
            </a:r>
          </a:p>
          <a:p>
            <a:r>
              <a:rPr lang="en-US">
                <a:ea typeface="Calibri"/>
                <a:cs typeface="Calibri"/>
              </a:rPr>
              <a:t>A book code can be in many books (common is best example)</a:t>
            </a:r>
          </a:p>
          <a:p>
            <a:r>
              <a:rPr lang="en-US">
                <a:ea typeface="Calibri"/>
                <a:cs typeface="Calibri"/>
              </a:rPr>
              <a:t>Common Book used on most reports</a:t>
            </a:r>
          </a:p>
          <a:p>
            <a:r>
              <a:rPr lang="en-US">
                <a:ea typeface="Calibri"/>
                <a:cs typeface="Calibri"/>
              </a:rPr>
              <a:t>Financial Reporting is second most likely view</a:t>
            </a:r>
          </a:p>
          <a:p>
            <a:r>
              <a:rPr lang="en-US">
                <a:ea typeface="Calibri"/>
                <a:cs typeface="Calibri"/>
              </a:rPr>
              <a:t>All else – typically for central use</a:t>
            </a:r>
          </a:p>
          <a:p>
            <a:r>
              <a:rPr lang="en-US">
                <a:ea typeface="Calibri"/>
                <a:cs typeface="Calibri"/>
              </a:rPr>
              <a:t>Most important aspect of financial reporting book is the inclusion of the asset accounting book</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15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We’ll explain later the nature of the 400 series funds</a:t>
            </a:r>
          </a:p>
          <a:p>
            <a:r>
              <a:rPr lang="en-US">
                <a:ea typeface="Calibri"/>
                <a:cs typeface="Calibri"/>
              </a:rPr>
              <a:t>Even though this has a net zero effect on expense in the financial reporting book on expense – it is NOT net neutral on fund $48,000 debit in original, ($48,000) credit in 400 series.  </a:t>
            </a:r>
          </a:p>
          <a:p>
            <a:r>
              <a:rPr lang="en-US">
                <a:ea typeface="Calibri"/>
                <a:cs typeface="Calibri"/>
              </a:rPr>
              <a:t> </a:t>
            </a:r>
          </a:p>
          <a:p>
            <a:r>
              <a:rPr lang="en-US">
                <a:ea typeface="Calibri"/>
                <a:cs typeface="Calibri"/>
              </a:rPr>
              <a:t>This will come back to when we look at r1300 using the common book vs. financial reporting book</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54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go back to the R1300 view (look at multiple months side by side)</a:t>
            </a:r>
          </a:p>
          <a:p>
            <a:r>
              <a:rPr lang="en-US">
                <a:ea typeface="Calibri"/>
                <a:cs typeface="Calibri"/>
              </a:rPr>
              <a:t>Comment on the matching principle – does the $48,000 equipment directly relate to the revenue earned in the period?</a:t>
            </a:r>
          </a:p>
          <a:p>
            <a:r>
              <a:rPr lang="en-US">
                <a:ea typeface="Calibri"/>
                <a:cs typeface="Calibri"/>
              </a:rPr>
              <a:t>Explain the concept of the depreciation schedule – align the cost of the asset with the revenue it will earn, spreads out the cost</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458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60375" y="644993"/>
            <a:ext cx="697230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a:t>TITLE HERE</a:t>
            </a:r>
            <a:br>
              <a:rPr lang="en-US"/>
            </a:br>
            <a:r>
              <a:rPr lang="en-US"/>
              <a:t>ENCODE NORMAL</a:t>
            </a:r>
            <a:br>
              <a:rPr lang="en-US"/>
            </a:br>
            <a:r>
              <a:rPr lang="en-US"/>
              <a:t>BLACK, 50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8081" y="3426449"/>
            <a:ext cx="1600200" cy="139700"/>
          </a:xfrm>
          <a:prstGeom prst="rect">
            <a:avLst/>
          </a:prstGeom>
        </p:spPr>
      </p:pic>
      <p:pic>
        <p:nvPicPr>
          <p:cNvPr id="2" name="Picture 1" descr="Be Boundless logo"/>
          <p:cNvPicPr>
            <a:picLocks noChangeAspect="1"/>
          </p:cNvPicPr>
          <p:nvPr userDrawn="1"/>
        </p:nvPicPr>
        <p:blipFill>
          <a:blip r:embed="rId3"/>
          <a:stretch>
            <a:fillRect/>
          </a:stretch>
        </p:blipFill>
        <p:spPr>
          <a:xfrm>
            <a:off x="568081" y="4598607"/>
            <a:ext cx="2416273" cy="213486"/>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Tree>
    <p:extLst>
      <p:ext uri="{BB962C8B-B14F-4D97-AF65-F5344CB8AC3E}">
        <p14:creationId xmlns:p14="http://schemas.microsoft.com/office/powerpoint/2010/main" val="389039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81608"/>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8"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Tree>
    <p:extLst>
      <p:ext uri="{BB962C8B-B14F-4D97-AF65-F5344CB8AC3E}">
        <p14:creationId xmlns:p14="http://schemas.microsoft.com/office/powerpoint/2010/main" val="74404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8081" y="3426449"/>
            <a:ext cx="1600200" cy="139700"/>
          </a:xfrm>
          <a:prstGeom prst="rect">
            <a:avLst/>
          </a:prstGeom>
        </p:spPr>
      </p:pic>
      <p:pic>
        <p:nvPicPr>
          <p:cNvPr id="2" name="Picture 1"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Tree>
    <p:extLst>
      <p:ext uri="{BB962C8B-B14F-4D97-AF65-F5344CB8AC3E}">
        <p14:creationId xmlns:p14="http://schemas.microsoft.com/office/powerpoint/2010/main" val="1074028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6"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8081" y="3426449"/>
            <a:ext cx="1600200" cy="139700"/>
          </a:xfrm>
          <a:prstGeom prst="rect">
            <a:avLst/>
          </a:prstGeom>
        </p:spPr>
      </p:pic>
      <p:pic>
        <p:nvPicPr>
          <p:cNvPr id="13" name="Picture 12"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pic>
        <p:nvPicPr>
          <p:cNvPr id="6" name="Picture 5"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8"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501635" y="278634"/>
            <a:ext cx="8184663" cy="335398"/>
          </a:xfrm>
          <a:prstGeom prst="rect">
            <a:avLst/>
          </a:prstGeom>
        </p:spPr>
        <p:txBody>
          <a:bodyPr>
            <a:normAutofit/>
          </a:bodyPr>
          <a:lstStyle>
            <a:lvl1pPr marL="0" indent="0">
              <a:lnSpc>
                <a:spcPct val="90000"/>
              </a:lnSpc>
              <a:buNone/>
              <a:defRPr sz="225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342909" indent="0">
              <a:buNone/>
              <a:defRPr b="0" i="0">
                <a:solidFill>
                  <a:srgbClr val="E8D3A2"/>
                </a:solidFill>
                <a:latin typeface="Encode Sans Normal Black"/>
                <a:cs typeface="Encode Sans Normal Black"/>
              </a:defRPr>
            </a:lvl2pPr>
            <a:lvl3pPr marL="685818" indent="0">
              <a:buNone/>
              <a:defRPr b="0" i="0">
                <a:solidFill>
                  <a:srgbClr val="E8D3A2"/>
                </a:solidFill>
                <a:latin typeface="Encode Sans Normal Black"/>
                <a:cs typeface="Encode Sans Normal Black"/>
              </a:defRPr>
            </a:lvl3pPr>
            <a:lvl4pPr marL="1028728" indent="0">
              <a:buNone/>
              <a:defRPr b="0" i="0">
                <a:solidFill>
                  <a:srgbClr val="E8D3A2"/>
                </a:solidFill>
                <a:latin typeface="Encode Sans Normal Black"/>
                <a:cs typeface="Encode Sans Normal Black"/>
              </a:defRPr>
            </a:lvl4pPr>
            <a:lvl5pPr marL="137163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489182" y="773520"/>
            <a:ext cx="8196210" cy="3809219"/>
          </a:xfrm>
          <a:prstGeom prst="rect">
            <a:avLst/>
          </a:prstGeom>
        </p:spPr>
        <p:txBody>
          <a:bodyPr/>
          <a:lstStyle>
            <a:lvl1pPr marL="257181" indent="-257181">
              <a:buFont typeface="Lucida Grande"/>
              <a:buChar char="&gt;"/>
              <a:defRPr sz="18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5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57274" indent="-171455">
              <a:buSzPct val="100000"/>
              <a:buFont typeface="Lucida Grande"/>
              <a:buChar char="&gt;"/>
              <a:defRPr sz="13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543092" indent="-171455">
              <a:buFont typeface="Lucida Grande"/>
              <a:buChar char="&gt;"/>
              <a:defRPr sz="10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25281" y="4867330"/>
            <a:ext cx="31881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493917" y="639855"/>
            <a:ext cx="1103781" cy="72271"/>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11680" y="4946816"/>
            <a:ext cx="2273714" cy="114872"/>
          </a:xfrm>
          <a:prstGeom prst="rect">
            <a:avLst/>
          </a:prstGeom>
        </p:spPr>
      </p:pic>
    </p:spTree>
    <p:extLst>
      <p:ext uri="{BB962C8B-B14F-4D97-AF65-F5344CB8AC3E}">
        <p14:creationId xmlns:p14="http://schemas.microsoft.com/office/powerpoint/2010/main" val="3334285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501635" y="278634"/>
            <a:ext cx="8184663" cy="335398"/>
          </a:xfrm>
          <a:prstGeom prst="rect">
            <a:avLst/>
          </a:prstGeom>
        </p:spPr>
        <p:txBody>
          <a:bodyPr>
            <a:normAutofit/>
          </a:bodyPr>
          <a:lstStyle>
            <a:lvl1pPr marL="0" indent="0">
              <a:lnSpc>
                <a:spcPct val="90000"/>
              </a:lnSpc>
              <a:buNone/>
              <a:defRPr sz="225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342909" indent="0">
              <a:buNone/>
              <a:defRPr b="0" i="0">
                <a:solidFill>
                  <a:srgbClr val="E8D3A2"/>
                </a:solidFill>
                <a:latin typeface="Encode Sans Normal Black"/>
                <a:cs typeface="Encode Sans Normal Black"/>
              </a:defRPr>
            </a:lvl2pPr>
            <a:lvl3pPr marL="685818" indent="0">
              <a:buNone/>
              <a:defRPr b="0" i="0">
                <a:solidFill>
                  <a:srgbClr val="E8D3A2"/>
                </a:solidFill>
                <a:latin typeface="Encode Sans Normal Black"/>
                <a:cs typeface="Encode Sans Normal Black"/>
              </a:defRPr>
            </a:lvl3pPr>
            <a:lvl4pPr marL="1028728" indent="0">
              <a:buNone/>
              <a:defRPr b="0" i="0">
                <a:solidFill>
                  <a:srgbClr val="E8D3A2"/>
                </a:solidFill>
                <a:latin typeface="Encode Sans Normal Black"/>
                <a:cs typeface="Encode Sans Normal Black"/>
              </a:defRPr>
            </a:lvl4pPr>
            <a:lvl5pPr marL="137163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489182" y="773520"/>
            <a:ext cx="8196210" cy="3809219"/>
          </a:xfrm>
          <a:prstGeom prst="rect">
            <a:avLst/>
          </a:prstGeom>
        </p:spPr>
        <p:txBody>
          <a:bodyPr/>
          <a:lstStyle>
            <a:lvl1pPr marL="257181" indent="-257181">
              <a:buFont typeface="Lucida Grande"/>
              <a:buChar char="&gt;"/>
              <a:defRPr sz="18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5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57274" indent="-171455">
              <a:buSzPct val="100000"/>
              <a:buFont typeface="Lucida Grande"/>
              <a:buChar char="&gt;"/>
              <a:defRPr sz="13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543092" indent="-171455">
              <a:buFont typeface="Lucida Grande"/>
              <a:buChar char="&gt;"/>
              <a:defRPr sz="10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25281" y="4867330"/>
            <a:ext cx="31881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493917" y="639855"/>
            <a:ext cx="1103781" cy="72271"/>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11680" y="4946816"/>
            <a:ext cx="2273714" cy="114872"/>
          </a:xfrm>
          <a:prstGeom prst="rect">
            <a:avLst/>
          </a:prstGeom>
        </p:spPr>
      </p:pic>
    </p:spTree>
    <p:extLst>
      <p:ext uri="{BB962C8B-B14F-4D97-AF65-F5344CB8AC3E}">
        <p14:creationId xmlns:p14="http://schemas.microsoft.com/office/powerpoint/2010/main" val="2904728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501635" y="278634"/>
            <a:ext cx="8184663" cy="335398"/>
          </a:xfrm>
          <a:prstGeom prst="rect">
            <a:avLst/>
          </a:prstGeom>
        </p:spPr>
        <p:txBody>
          <a:bodyPr>
            <a:normAutofit/>
          </a:bodyPr>
          <a:lstStyle>
            <a:lvl1pPr marL="0" indent="0">
              <a:lnSpc>
                <a:spcPct val="90000"/>
              </a:lnSpc>
              <a:buNone/>
              <a:defRPr sz="225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342909" indent="0">
              <a:buNone/>
              <a:defRPr b="0" i="0">
                <a:solidFill>
                  <a:srgbClr val="E8D3A2"/>
                </a:solidFill>
                <a:latin typeface="Encode Sans Normal Black"/>
                <a:cs typeface="Encode Sans Normal Black"/>
              </a:defRPr>
            </a:lvl2pPr>
            <a:lvl3pPr marL="685818" indent="0">
              <a:buNone/>
              <a:defRPr b="0" i="0">
                <a:solidFill>
                  <a:srgbClr val="E8D3A2"/>
                </a:solidFill>
                <a:latin typeface="Encode Sans Normal Black"/>
                <a:cs typeface="Encode Sans Normal Black"/>
              </a:defRPr>
            </a:lvl3pPr>
            <a:lvl4pPr marL="1028728" indent="0">
              <a:buNone/>
              <a:defRPr b="0" i="0">
                <a:solidFill>
                  <a:srgbClr val="E8D3A2"/>
                </a:solidFill>
                <a:latin typeface="Encode Sans Normal Black"/>
                <a:cs typeface="Encode Sans Normal Black"/>
              </a:defRPr>
            </a:lvl4pPr>
            <a:lvl5pPr marL="137163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489182" y="773520"/>
            <a:ext cx="8196210" cy="3809219"/>
          </a:xfrm>
          <a:prstGeom prst="rect">
            <a:avLst/>
          </a:prstGeom>
        </p:spPr>
        <p:txBody>
          <a:bodyPr/>
          <a:lstStyle>
            <a:lvl1pPr marL="257181" indent="-257181">
              <a:buFont typeface="Lucida Grande"/>
              <a:buChar char="&gt;"/>
              <a:defRPr sz="18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5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57274" indent="-171455">
              <a:buSzPct val="100000"/>
              <a:buFont typeface="Lucida Grande"/>
              <a:buChar char="&gt;"/>
              <a:defRPr sz="13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543092" indent="-171455">
              <a:buFont typeface="Lucida Grande"/>
              <a:buChar char="&gt;"/>
              <a:defRPr sz="10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25281" y="4867330"/>
            <a:ext cx="31881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493917" y="639855"/>
            <a:ext cx="1103781" cy="72271"/>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11680" y="4946816"/>
            <a:ext cx="2273714" cy="114872"/>
          </a:xfrm>
          <a:prstGeom prst="rect">
            <a:avLst/>
          </a:prstGeom>
        </p:spPr>
      </p:pic>
    </p:spTree>
    <p:extLst>
      <p:ext uri="{BB962C8B-B14F-4D97-AF65-F5344CB8AC3E}">
        <p14:creationId xmlns:p14="http://schemas.microsoft.com/office/powerpoint/2010/main" val="195396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a:t>TITLE HERE </a:t>
            </a:r>
            <a:br>
              <a:rPr lang="en-US"/>
            </a:br>
            <a:r>
              <a:rPr lang="en-US"/>
              <a:t>ENCODE NORMAL BLACK, 50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8081" y="3426449"/>
            <a:ext cx="1600200" cy="139700"/>
          </a:xfrm>
          <a:prstGeom prst="rect">
            <a:avLst/>
          </a:prstGeom>
        </p:spPr>
      </p:pic>
      <p:pic>
        <p:nvPicPr>
          <p:cNvPr id="8" name="Picture 7"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Tree>
    <p:extLst>
      <p:ext uri="{BB962C8B-B14F-4D97-AF65-F5344CB8AC3E}">
        <p14:creationId xmlns:p14="http://schemas.microsoft.com/office/powerpoint/2010/main" val="2373491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501635" y="278634"/>
            <a:ext cx="8184663" cy="335398"/>
          </a:xfrm>
          <a:prstGeom prst="rect">
            <a:avLst/>
          </a:prstGeom>
        </p:spPr>
        <p:txBody>
          <a:bodyPr>
            <a:normAutofit/>
          </a:bodyPr>
          <a:lstStyle>
            <a:lvl1pPr marL="0" indent="0">
              <a:lnSpc>
                <a:spcPct val="90000"/>
              </a:lnSpc>
              <a:buNone/>
              <a:defRPr sz="225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342909" indent="0">
              <a:buNone/>
              <a:defRPr b="0" i="0">
                <a:solidFill>
                  <a:srgbClr val="E8D3A2"/>
                </a:solidFill>
                <a:latin typeface="Encode Sans Normal Black"/>
                <a:cs typeface="Encode Sans Normal Black"/>
              </a:defRPr>
            </a:lvl2pPr>
            <a:lvl3pPr marL="685818" indent="0">
              <a:buNone/>
              <a:defRPr b="0" i="0">
                <a:solidFill>
                  <a:srgbClr val="E8D3A2"/>
                </a:solidFill>
                <a:latin typeface="Encode Sans Normal Black"/>
                <a:cs typeface="Encode Sans Normal Black"/>
              </a:defRPr>
            </a:lvl3pPr>
            <a:lvl4pPr marL="1028728" indent="0">
              <a:buNone/>
              <a:defRPr b="0" i="0">
                <a:solidFill>
                  <a:srgbClr val="E8D3A2"/>
                </a:solidFill>
                <a:latin typeface="Encode Sans Normal Black"/>
                <a:cs typeface="Encode Sans Normal Black"/>
              </a:defRPr>
            </a:lvl4pPr>
            <a:lvl5pPr marL="137163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489182" y="773520"/>
            <a:ext cx="8196210" cy="3809219"/>
          </a:xfrm>
          <a:prstGeom prst="rect">
            <a:avLst/>
          </a:prstGeom>
        </p:spPr>
        <p:txBody>
          <a:bodyPr/>
          <a:lstStyle>
            <a:lvl1pPr marL="257181" indent="-257181">
              <a:buFont typeface="Lucida Grande"/>
              <a:buChar char="&gt;"/>
              <a:defRPr sz="18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5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57274" indent="-171455">
              <a:buSzPct val="100000"/>
              <a:buFont typeface="Lucida Grande"/>
              <a:buChar char="&gt;"/>
              <a:defRPr sz="13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543092" indent="-171455">
              <a:buFont typeface="Lucida Grande"/>
              <a:buChar char="&gt;"/>
              <a:defRPr sz="10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25281" y="4867330"/>
            <a:ext cx="31881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493917" y="639855"/>
            <a:ext cx="1103781" cy="72271"/>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11680" y="4946816"/>
            <a:ext cx="2273714" cy="114872"/>
          </a:xfrm>
          <a:prstGeom prst="rect">
            <a:avLst/>
          </a:prstGeom>
        </p:spPr>
      </p:pic>
    </p:spTree>
    <p:extLst>
      <p:ext uri="{BB962C8B-B14F-4D97-AF65-F5344CB8AC3E}">
        <p14:creationId xmlns:p14="http://schemas.microsoft.com/office/powerpoint/2010/main" val="1749193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501635" y="278634"/>
            <a:ext cx="8184663" cy="335398"/>
          </a:xfrm>
          <a:prstGeom prst="rect">
            <a:avLst/>
          </a:prstGeom>
        </p:spPr>
        <p:txBody>
          <a:bodyPr>
            <a:normAutofit/>
          </a:bodyPr>
          <a:lstStyle>
            <a:lvl1pPr marL="0" indent="0">
              <a:lnSpc>
                <a:spcPct val="90000"/>
              </a:lnSpc>
              <a:buNone/>
              <a:defRPr sz="225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342909" indent="0">
              <a:buNone/>
              <a:defRPr b="0" i="0">
                <a:solidFill>
                  <a:srgbClr val="E8D3A2"/>
                </a:solidFill>
                <a:latin typeface="Encode Sans Normal Black"/>
                <a:cs typeface="Encode Sans Normal Black"/>
              </a:defRPr>
            </a:lvl2pPr>
            <a:lvl3pPr marL="685818" indent="0">
              <a:buNone/>
              <a:defRPr b="0" i="0">
                <a:solidFill>
                  <a:srgbClr val="E8D3A2"/>
                </a:solidFill>
                <a:latin typeface="Encode Sans Normal Black"/>
                <a:cs typeface="Encode Sans Normal Black"/>
              </a:defRPr>
            </a:lvl3pPr>
            <a:lvl4pPr marL="1028728" indent="0">
              <a:buNone/>
              <a:defRPr b="0" i="0">
                <a:solidFill>
                  <a:srgbClr val="E8D3A2"/>
                </a:solidFill>
                <a:latin typeface="Encode Sans Normal Black"/>
                <a:cs typeface="Encode Sans Normal Black"/>
              </a:defRPr>
            </a:lvl4pPr>
            <a:lvl5pPr marL="137163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489182" y="773520"/>
            <a:ext cx="8196210" cy="3809219"/>
          </a:xfrm>
          <a:prstGeom prst="rect">
            <a:avLst/>
          </a:prstGeom>
        </p:spPr>
        <p:txBody>
          <a:bodyPr/>
          <a:lstStyle>
            <a:lvl1pPr marL="257181" indent="-257181">
              <a:buFont typeface="Lucida Grande"/>
              <a:buChar char="&gt;"/>
              <a:defRPr sz="18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5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57274" indent="-171455">
              <a:buSzPct val="100000"/>
              <a:buFont typeface="Lucida Grande"/>
              <a:buChar char="&gt;"/>
              <a:defRPr sz="13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543092" indent="-171455">
              <a:buFont typeface="Lucida Grande"/>
              <a:buChar char="&gt;"/>
              <a:defRPr sz="10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25281" y="4867330"/>
            <a:ext cx="31881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493917" y="639855"/>
            <a:ext cx="1103781" cy="72271"/>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11680" y="4946816"/>
            <a:ext cx="2273714" cy="114872"/>
          </a:xfrm>
          <a:prstGeom prst="rect">
            <a:avLst/>
          </a:prstGeom>
        </p:spPr>
      </p:pic>
    </p:spTree>
    <p:extLst>
      <p:ext uri="{BB962C8B-B14F-4D97-AF65-F5344CB8AC3E}">
        <p14:creationId xmlns:p14="http://schemas.microsoft.com/office/powerpoint/2010/main" val="3980954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501635" y="278634"/>
            <a:ext cx="8184663" cy="335398"/>
          </a:xfrm>
          <a:prstGeom prst="rect">
            <a:avLst/>
          </a:prstGeom>
        </p:spPr>
        <p:txBody>
          <a:bodyPr>
            <a:normAutofit/>
          </a:bodyPr>
          <a:lstStyle>
            <a:lvl1pPr marL="0" indent="0">
              <a:lnSpc>
                <a:spcPct val="90000"/>
              </a:lnSpc>
              <a:buNone/>
              <a:defRPr sz="225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342909" indent="0">
              <a:buNone/>
              <a:defRPr b="0" i="0">
                <a:solidFill>
                  <a:srgbClr val="E8D3A2"/>
                </a:solidFill>
                <a:latin typeface="Encode Sans Normal Black"/>
                <a:cs typeface="Encode Sans Normal Black"/>
              </a:defRPr>
            </a:lvl2pPr>
            <a:lvl3pPr marL="685818" indent="0">
              <a:buNone/>
              <a:defRPr b="0" i="0">
                <a:solidFill>
                  <a:srgbClr val="E8D3A2"/>
                </a:solidFill>
                <a:latin typeface="Encode Sans Normal Black"/>
                <a:cs typeface="Encode Sans Normal Black"/>
              </a:defRPr>
            </a:lvl3pPr>
            <a:lvl4pPr marL="1028728" indent="0">
              <a:buNone/>
              <a:defRPr b="0" i="0">
                <a:solidFill>
                  <a:srgbClr val="E8D3A2"/>
                </a:solidFill>
                <a:latin typeface="Encode Sans Normal Black"/>
                <a:cs typeface="Encode Sans Normal Black"/>
              </a:defRPr>
            </a:lvl4pPr>
            <a:lvl5pPr marL="137163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489182" y="773520"/>
            <a:ext cx="8196210" cy="3809219"/>
          </a:xfrm>
          <a:prstGeom prst="rect">
            <a:avLst/>
          </a:prstGeom>
        </p:spPr>
        <p:txBody>
          <a:bodyPr/>
          <a:lstStyle>
            <a:lvl1pPr marL="257181" indent="-257181">
              <a:buFont typeface="Lucida Grande"/>
              <a:buChar char="&gt;"/>
              <a:defRPr sz="18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5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57274" indent="-171455">
              <a:buSzPct val="100000"/>
              <a:buFont typeface="Lucida Grande"/>
              <a:buChar char="&gt;"/>
              <a:defRPr sz="13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543092" indent="-171455">
              <a:buFont typeface="Lucida Grande"/>
              <a:buChar char="&gt;"/>
              <a:defRPr sz="10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25281" y="4867330"/>
            <a:ext cx="31881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493917" y="639855"/>
            <a:ext cx="1103781" cy="72271"/>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11680" y="4946816"/>
            <a:ext cx="2273714" cy="114872"/>
          </a:xfrm>
          <a:prstGeom prst="rect">
            <a:avLst/>
          </a:prstGeom>
        </p:spPr>
      </p:pic>
    </p:spTree>
    <p:extLst>
      <p:ext uri="{BB962C8B-B14F-4D97-AF65-F5344CB8AC3E}">
        <p14:creationId xmlns:p14="http://schemas.microsoft.com/office/powerpoint/2010/main" val="234720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501635" y="278634"/>
            <a:ext cx="8184663" cy="335398"/>
          </a:xfrm>
          <a:prstGeom prst="rect">
            <a:avLst/>
          </a:prstGeom>
        </p:spPr>
        <p:txBody>
          <a:bodyPr>
            <a:normAutofit/>
          </a:bodyPr>
          <a:lstStyle>
            <a:lvl1pPr marL="0" indent="0">
              <a:lnSpc>
                <a:spcPct val="90000"/>
              </a:lnSpc>
              <a:buNone/>
              <a:defRPr sz="225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342909" indent="0">
              <a:buNone/>
              <a:defRPr b="0" i="0">
                <a:solidFill>
                  <a:srgbClr val="E8D3A2"/>
                </a:solidFill>
                <a:latin typeface="Encode Sans Normal Black"/>
                <a:cs typeface="Encode Sans Normal Black"/>
              </a:defRPr>
            </a:lvl2pPr>
            <a:lvl3pPr marL="685818" indent="0">
              <a:buNone/>
              <a:defRPr b="0" i="0">
                <a:solidFill>
                  <a:srgbClr val="E8D3A2"/>
                </a:solidFill>
                <a:latin typeface="Encode Sans Normal Black"/>
                <a:cs typeface="Encode Sans Normal Black"/>
              </a:defRPr>
            </a:lvl3pPr>
            <a:lvl4pPr marL="1028728" indent="0">
              <a:buNone/>
              <a:defRPr b="0" i="0">
                <a:solidFill>
                  <a:srgbClr val="E8D3A2"/>
                </a:solidFill>
                <a:latin typeface="Encode Sans Normal Black"/>
                <a:cs typeface="Encode Sans Normal Black"/>
              </a:defRPr>
            </a:lvl4pPr>
            <a:lvl5pPr marL="137163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489182" y="773520"/>
            <a:ext cx="8196210" cy="3809219"/>
          </a:xfrm>
          <a:prstGeom prst="rect">
            <a:avLst/>
          </a:prstGeom>
        </p:spPr>
        <p:txBody>
          <a:bodyPr/>
          <a:lstStyle>
            <a:lvl1pPr marL="257181" indent="-257181">
              <a:buFont typeface="Lucida Grande"/>
              <a:buChar char="&gt;"/>
              <a:defRPr sz="18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5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57274" indent="-171455">
              <a:buSzPct val="100000"/>
              <a:buFont typeface="Lucida Grande"/>
              <a:buChar char="&gt;"/>
              <a:defRPr sz="13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543092" indent="-171455">
              <a:buFont typeface="Lucida Grande"/>
              <a:buChar char="&gt;"/>
              <a:defRPr sz="10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25281" y="4867330"/>
            <a:ext cx="31881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493917" y="639855"/>
            <a:ext cx="1103781" cy="72271"/>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11680" y="4946816"/>
            <a:ext cx="2273714" cy="114872"/>
          </a:xfrm>
          <a:prstGeom prst="rect">
            <a:avLst/>
          </a:prstGeom>
        </p:spPr>
      </p:pic>
    </p:spTree>
    <p:extLst>
      <p:ext uri="{BB962C8B-B14F-4D97-AF65-F5344CB8AC3E}">
        <p14:creationId xmlns:p14="http://schemas.microsoft.com/office/powerpoint/2010/main" val="329237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9031" y="1363508"/>
            <a:ext cx="1103781" cy="96362"/>
          </a:xfrm>
          <a:prstGeom prst="rect">
            <a:avLst/>
          </a:prstGeom>
        </p:spPr>
      </p:pic>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192" y="1192"/>
                        <a:ext cx="1190" cy="1190"/>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501635" y="278634"/>
            <a:ext cx="8184663" cy="335398"/>
          </a:xfrm>
          <a:prstGeom prst="rect">
            <a:avLst/>
          </a:prstGeom>
        </p:spPr>
        <p:txBody>
          <a:bodyPr>
            <a:normAutofit/>
          </a:bodyPr>
          <a:lstStyle>
            <a:lvl1pPr marL="0" indent="0">
              <a:lnSpc>
                <a:spcPct val="90000"/>
              </a:lnSpc>
              <a:buNone/>
              <a:defRPr sz="225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342909" indent="0">
              <a:buNone/>
              <a:defRPr b="0" i="0">
                <a:solidFill>
                  <a:srgbClr val="E8D3A2"/>
                </a:solidFill>
                <a:latin typeface="Encode Sans Normal Black"/>
                <a:cs typeface="Encode Sans Normal Black"/>
              </a:defRPr>
            </a:lvl2pPr>
            <a:lvl3pPr marL="685818" indent="0">
              <a:buNone/>
              <a:defRPr b="0" i="0">
                <a:solidFill>
                  <a:srgbClr val="E8D3A2"/>
                </a:solidFill>
                <a:latin typeface="Encode Sans Normal Black"/>
                <a:cs typeface="Encode Sans Normal Black"/>
              </a:defRPr>
            </a:lvl3pPr>
            <a:lvl4pPr marL="1028728" indent="0">
              <a:buNone/>
              <a:defRPr b="0" i="0">
                <a:solidFill>
                  <a:srgbClr val="E8D3A2"/>
                </a:solidFill>
                <a:latin typeface="Encode Sans Normal Black"/>
                <a:cs typeface="Encode Sans Normal Black"/>
              </a:defRPr>
            </a:lvl4pPr>
            <a:lvl5pPr marL="137163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489182" y="773520"/>
            <a:ext cx="8196210" cy="3809219"/>
          </a:xfrm>
          <a:prstGeom prst="rect">
            <a:avLst/>
          </a:prstGeom>
        </p:spPr>
        <p:txBody>
          <a:bodyPr/>
          <a:lstStyle>
            <a:lvl1pPr marL="257181" indent="-257181">
              <a:buFont typeface="Lucida Grande"/>
              <a:buChar char="&gt;"/>
              <a:defRPr sz="18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5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57274" indent="-171455">
              <a:buSzPct val="100000"/>
              <a:buFont typeface="Lucida Grande"/>
              <a:buChar char="&gt;"/>
              <a:defRPr sz="13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543092" indent="-171455">
              <a:buFont typeface="Lucida Grande"/>
              <a:buChar char="&gt;"/>
              <a:defRPr sz="105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25281" y="4867330"/>
            <a:ext cx="31881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493917" y="639855"/>
            <a:ext cx="1103781" cy="72271"/>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11680" y="4946816"/>
            <a:ext cx="2273714" cy="114872"/>
          </a:xfrm>
          <a:prstGeom prst="rect">
            <a:avLst/>
          </a:prstGeom>
        </p:spPr>
      </p:pic>
    </p:spTree>
    <p:extLst>
      <p:ext uri="{BB962C8B-B14F-4D97-AF65-F5344CB8AC3E}">
        <p14:creationId xmlns:p14="http://schemas.microsoft.com/office/powerpoint/2010/main" val="323448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0" name="Picture 9"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Tree>
    <p:extLst>
      <p:ext uri="{BB962C8B-B14F-4D97-AF65-F5344CB8AC3E}">
        <p14:creationId xmlns:p14="http://schemas.microsoft.com/office/powerpoint/2010/main" val="396565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4" name="Picture 13"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pic>
        <p:nvPicPr>
          <p:cNvPr id="9" name="Picture 8"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Tree>
    <p:extLst>
      <p:ext uri="{BB962C8B-B14F-4D97-AF65-F5344CB8AC3E}">
        <p14:creationId xmlns:p14="http://schemas.microsoft.com/office/powerpoint/2010/main" val="290149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Tree>
    <p:extLst>
      <p:ext uri="{BB962C8B-B14F-4D97-AF65-F5344CB8AC3E}">
        <p14:creationId xmlns:p14="http://schemas.microsoft.com/office/powerpoint/2010/main" val="2429301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58" r:id="rId2"/>
    <p:sldLayoutId id="2147483659" r:id="rId3"/>
    <p:sldLayoutId id="2147483660" r:id="rId4"/>
    <p:sldLayoutId id="2147483661" r:id="rId5"/>
    <p:sldLayoutId id="214748368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4" r:id="rId3"/>
    <p:sldLayoutId id="2147483675" r:id="rId4"/>
    <p:sldLayoutId id="21474836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63" r:id="rId3"/>
    <p:sldLayoutId id="2147483664" r:id="rId4"/>
    <p:sldLayoutId id="2147483665"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815E-483E-7E09-55DE-5A9A7A12495A}"/>
              </a:ext>
            </a:extLst>
          </p:cNvPr>
          <p:cNvSpPr>
            <a:spLocks noGrp="1"/>
          </p:cNvSpPr>
          <p:nvPr>
            <p:ph type="title"/>
          </p:nvPr>
        </p:nvSpPr>
        <p:spPr>
          <a:xfrm>
            <a:off x="460374" y="644993"/>
            <a:ext cx="7582189" cy="2641756"/>
          </a:xfrm>
        </p:spPr>
        <p:txBody>
          <a:bodyPr/>
          <a:lstStyle/>
          <a:p>
            <a:r>
              <a:rPr lang="en-US" dirty="0"/>
              <a:t>UCO: </a:t>
            </a:r>
            <a:br>
              <a:rPr lang="en-US" dirty="0"/>
            </a:br>
            <a:r>
              <a:rPr lang="en-US" dirty="0"/>
              <a:t>SE Accounting Forum</a:t>
            </a:r>
          </a:p>
        </p:txBody>
      </p:sp>
    </p:spTree>
    <p:extLst>
      <p:ext uri="{BB962C8B-B14F-4D97-AF65-F5344CB8AC3E}">
        <p14:creationId xmlns:p14="http://schemas.microsoft.com/office/powerpoint/2010/main" val="295847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459328" y="255135"/>
            <a:ext cx="8966003" cy="335398"/>
          </a:xfrm>
        </p:spPr>
        <p:txBody>
          <a:bodyPr lIns="64294" tIns="32147" rIns="64294" bIns="32147" anchor="t">
            <a:noAutofit/>
          </a:bodyPr>
          <a:lstStyle/>
          <a:p>
            <a:r>
              <a:rPr lang="en-US" sz="2812" b="1">
                <a:latin typeface="Open Sans"/>
                <a:ea typeface="Open Sans"/>
                <a:cs typeface="Open Sans"/>
              </a:rPr>
              <a:t>Books and Book Codes</a:t>
            </a:r>
            <a:endParaRPr lang="en-US"/>
          </a:p>
        </p:txBody>
      </p:sp>
      <p:pic>
        <p:nvPicPr>
          <p:cNvPr id="7" name="Picture 6">
            <a:extLst>
              <a:ext uri="{FF2B5EF4-FFF2-40B4-BE49-F238E27FC236}">
                <a16:creationId xmlns:a16="http://schemas.microsoft.com/office/drawing/2014/main" id="{CE676BCD-6A8C-0C3B-A85D-19866F9AF5B4}"/>
              </a:ext>
            </a:extLst>
          </p:cNvPr>
          <p:cNvPicPr>
            <a:picLocks noChangeAspect="1"/>
          </p:cNvPicPr>
          <p:nvPr/>
        </p:nvPicPr>
        <p:blipFill>
          <a:blip r:embed="rId3"/>
          <a:stretch>
            <a:fillRect/>
          </a:stretch>
        </p:blipFill>
        <p:spPr>
          <a:xfrm>
            <a:off x="75640" y="1230465"/>
            <a:ext cx="8759282" cy="3212049"/>
          </a:xfrm>
          <a:prstGeom prst="rect">
            <a:avLst/>
          </a:prstGeom>
        </p:spPr>
      </p:pic>
      <p:sp>
        <p:nvSpPr>
          <p:cNvPr id="8" name="Speech Bubble: Rectangle 7">
            <a:extLst>
              <a:ext uri="{FF2B5EF4-FFF2-40B4-BE49-F238E27FC236}">
                <a16:creationId xmlns:a16="http://schemas.microsoft.com/office/drawing/2014/main" id="{1105769C-4AAD-BC6D-B57C-24A9533A875B}"/>
              </a:ext>
            </a:extLst>
          </p:cNvPr>
          <p:cNvSpPr/>
          <p:nvPr/>
        </p:nvSpPr>
        <p:spPr>
          <a:xfrm>
            <a:off x="6550398" y="884985"/>
            <a:ext cx="2080092" cy="687178"/>
          </a:xfrm>
          <a:prstGeom prst="wedgeRectCallout">
            <a:avLst>
              <a:gd name="adj1" fmla="val -5982"/>
              <a:gd name="adj2" fmla="val 642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66"/>
              <a:t>Common = Blank </a:t>
            </a:r>
          </a:p>
          <a:p>
            <a:pPr algn="ctr"/>
            <a:r>
              <a:rPr lang="en-US" sz="1266"/>
              <a:t>but</a:t>
            </a:r>
          </a:p>
          <a:p>
            <a:pPr algn="ctr"/>
            <a:r>
              <a:rPr lang="en-US" sz="1266"/>
              <a:t>Blank is more than common</a:t>
            </a:r>
          </a:p>
        </p:txBody>
      </p:sp>
      <p:sp>
        <p:nvSpPr>
          <p:cNvPr id="9" name="Speech Bubble: Rectangle 8">
            <a:extLst>
              <a:ext uri="{FF2B5EF4-FFF2-40B4-BE49-F238E27FC236}">
                <a16:creationId xmlns:a16="http://schemas.microsoft.com/office/drawing/2014/main" id="{2AC767CD-E59A-9850-CCFD-9D12D96138F3}"/>
              </a:ext>
            </a:extLst>
          </p:cNvPr>
          <p:cNvSpPr/>
          <p:nvPr/>
        </p:nvSpPr>
        <p:spPr>
          <a:xfrm>
            <a:off x="969448" y="700986"/>
            <a:ext cx="2080092" cy="687178"/>
          </a:xfrm>
          <a:prstGeom prst="wedgeRectCallout">
            <a:avLst>
              <a:gd name="adj1" fmla="val -41982"/>
              <a:gd name="adj2" fmla="val 8850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66"/>
              <a:t>Book is a “collection” of book codes</a:t>
            </a:r>
          </a:p>
        </p:txBody>
      </p:sp>
    </p:spTree>
    <p:extLst>
      <p:ext uri="{BB962C8B-B14F-4D97-AF65-F5344CB8AC3E}">
        <p14:creationId xmlns:p14="http://schemas.microsoft.com/office/powerpoint/2010/main" val="387479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459328" y="255135"/>
            <a:ext cx="8966003" cy="335398"/>
          </a:xfrm>
        </p:spPr>
        <p:txBody>
          <a:bodyPr lIns="64294" tIns="32147" rIns="64294" bIns="32147" anchor="t">
            <a:noAutofit/>
          </a:bodyPr>
          <a:lstStyle/>
          <a:p>
            <a:r>
              <a:rPr lang="en-US" sz="2812" b="1">
                <a:latin typeface="Open Sans"/>
                <a:ea typeface="Open Sans"/>
                <a:cs typeface="Open Sans"/>
              </a:rPr>
              <a:t>Common Book vs. Financial Reporting Book</a:t>
            </a:r>
            <a:endParaRPr lang="en-US">
              <a:highlight>
                <a:srgbClr val="FFFF00"/>
              </a:highlight>
            </a:endParaRPr>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a:xfrm>
            <a:off x="489182" y="773520"/>
            <a:ext cx="8357018" cy="4013653"/>
          </a:xfrm>
        </p:spPr>
        <p:txBody>
          <a:bodyPr/>
          <a:lstStyle/>
          <a:p>
            <a:r>
              <a:rPr lang="en-US" dirty="0"/>
              <a:t>Equipment purchase $48,000</a:t>
            </a:r>
          </a:p>
          <a:p>
            <a:r>
              <a:rPr lang="en-US" dirty="0"/>
              <a:t>Common Book </a:t>
            </a:r>
            <a:r>
              <a:rPr lang="en-US" dirty="0">
                <a:solidFill>
                  <a:srgbClr val="FF0000"/>
                </a:solidFill>
              </a:rPr>
              <a:t>(COST)</a:t>
            </a:r>
          </a:p>
          <a:p>
            <a:pPr marL="342909" lvl="1" indent="0">
              <a:buNone/>
            </a:pPr>
            <a:r>
              <a:rPr lang="en-US" dirty="0"/>
              <a:t>$48,000 Expense [reduces net position = typically restricted expendable or unrestricted]</a:t>
            </a:r>
          </a:p>
          <a:p>
            <a:r>
              <a:rPr lang="en-US" dirty="0"/>
              <a:t>Financial Reporting Book (Asset Book Code)</a:t>
            </a:r>
          </a:p>
          <a:p>
            <a:pPr marL="342909" lvl="1" indent="0">
              <a:buNone/>
            </a:pPr>
            <a:r>
              <a:rPr lang="en-US" dirty="0"/>
              <a:t>($48,000) Expense  [reverses effect on net position = in 400 series fund]</a:t>
            </a:r>
          </a:p>
          <a:p>
            <a:pPr marL="342909" lvl="1" indent="0">
              <a:buNone/>
            </a:pPr>
            <a:r>
              <a:rPr lang="en-US" dirty="0"/>
              <a:t>$48,000 Capital Asset   [creates capital asset = 400 series fund] </a:t>
            </a:r>
          </a:p>
          <a:p>
            <a:pPr marL="342909" lvl="1" indent="0">
              <a:buNone/>
            </a:pPr>
            <a:endParaRPr lang="en-US" dirty="0"/>
          </a:p>
          <a:p>
            <a:endParaRPr lang="en-US" dirty="0"/>
          </a:p>
          <a:p>
            <a:pPr marL="0" indent="0">
              <a:buNone/>
            </a:pPr>
            <a:endParaRPr lang="en-US" dirty="0"/>
          </a:p>
        </p:txBody>
      </p:sp>
      <p:graphicFrame>
        <p:nvGraphicFramePr>
          <p:cNvPr id="2" name="Table 1">
            <a:extLst>
              <a:ext uri="{FF2B5EF4-FFF2-40B4-BE49-F238E27FC236}">
                <a16:creationId xmlns:a16="http://schemas.microsoft.com/office/drawing/2014/main" id="{66A714A3-40F9-02E4-6728-46E049684E25}"/>
              </a:ext>
            </a:extLst>
          </p:cNvPr>
          <p:cNvGraphicFramePr>
            <a:graphicFrameLocks noGrp="1"/>
          </p:cNvGraphicFramePr>
          <p:nvPr/>
        </p:nvGraphicFramePr>
        <p:xfrm>
          <a:off x="2096244" y="-2145358"/>
          <a:ext cx="3196828" cy="2077639"/>
        </p:xfrm>
        <a:graphic>
          <a:graphicData uri="http://schemas.openxmlformats.org/drawingml/2006/table">
            <a:tbl>
              <a:tblPr>
                <a:tableStyleId>{5C22544A-7EE6-4342-B048-85BDC9FD1C3A}</a:tableStyleId>
              </a:tblPr>
              <a:tblGrid>
                <a:gridCol w="1250156">
                  <a:extLst>
                    <a:ext uri="{9D8B030D-6E8A-4147-A177-3AD203B41FA5}">
                      <a16:colId xmlns:a16="http://schemas.microsoft.com/office/drawing/2014/main" val="2536529729"/>
                    </a:ext>
                  </a:extLst>
                </a:gridCol>
                <a:gridCol w="642938">
                  <a:extLst>
                    <a:ext uri="{9D8B030D-6E8A-4147-A177-3AD203B41FA5}">
                      <a16:colId xmlns:a16="http://schemas.microsoft.com/office/drawing/2014/main" val="3288004909"/>
                    </a:ext>
                  </a:extLst>
                </a:gridCol>
                <a:gridCol w="616148">
                  <a:extLst>
                    <a:ext uri="{9D8B030D-6E8A-4147-A177-3AD203B41FA5}">
                      <a16:colId xmlns:a16="http://schemas.microsoft.com/office/drawing/2014/main" val="2832459942"/>
                    </a:ext>
                  </a:extLst>
                </a:gridCol>
                <a:gridCol w="687586">
                  <a:extLst>
                    <a:ext uri="{9D8B030D-6E8A-4147-A177-3AD203B41FA5}">
                      <a16:colId xmlns:a16="http://schemas.microsoft.com/office/drawing/2014/main" val="671543523"/>
                    </a:ext>
                  </a:extLst>
                </a:gridCol>
              </a:tblGrid>
              <a:tr h="129480">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526498349"/>
                  </a:ext>
                </a:extLst>
              </a:tr>
              <a:tr h="129480">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tc>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tc>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228443199"/>
                  </a:ext>
                </a:extLst>
              </a:tr>
              <a:tr h="129480">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3267700"/>
                  </a:ext>
                </a:extLst>
              </a:tr>
              <a:tr h="165199">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000" u="none" strike="noStrike">
                          <a:effectLst/>
                        </a:rPr>
                        <a:t> Common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000" u="none" strike="noStrike">
                          <a:effectLst/>
                        </a:rPr>
                        <a:t> Asset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000" u="none" strike="noStrike">
                          <a:effectLst/>
                        </a:rPr>
                        <a:t> Combined </a:t>
                      </a:r>
                      <a:endParaRPr lang="en-US" sz="1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962097385"/>
                  </a:ext>
                </a:extLst>
              </a:tr>
              <a:tr h="165199">
                <a:tc>
                  <a:txBody>
                    <a:bodyPr/>
                    <a:lstStyle/>
                    <a:p>
                      <a:pPr algn="l" fontAlgn="b"/>
                      <a:r>
                        <a:rPr lang="en-US" sz="800" u="none" strike="noStrike">
                          <a:effectLst/>
                        </a:rPr>
                        <a:t>Expense</a:t>
                      </a:r>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48,000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(48,000)</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   </a:t>
                      </a:r>
                      <a:endParaRPr lang="en-US" sz="1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36136171"/>
                  </a:ext>
                </a:extLst>
              </a:tr>
              <a:tr h="165199">
                <a:tc>
                  <a:txBody>
                    <a:bodyPr/>
                    <a:lstStyle/>
                    <a:p>
                      <a:pPr algn="l" fontAlgn="b"/>
                      <a:r>
                        <a:rPr lang="en-US" sz="800" u="none" strike="noStrike">
                          <a:effectLst/>
                        </a:rPr>
                        <a:t>Capital Asset</a:t>
                      </a:r>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48,000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48,000 </a:t>
                      </a:r>
                      <a:endParaRPr lang="en-US" sz="1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250528349"/>
                  </a:ext>
                </a:extLst>
              </a:tr>
              <a:tr h="165199">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   </a:t>
                      </a:r>
                      <a:endParaRPr lang="en-US" sz="1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10382045"/>
                  </a:ext>
                </a:extLst>
              </a:tr>
              <a:tr h="165199">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   </a:t>
                      </a:r>
                      <a:endParaRPr lang="en-US" sz="1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140355562"/>
                  </a:ext>
                </a:extLst>
              </a:tr>
              <a:tr h="165199">
                <a:tc>
                  <a:txBody>
                    <a:bodyPr/>
                    <a:lstStyle/>
                    <a:p>
                      <a:pPr algn="l" fontAlgn="b"/>
                      <a:r>
                        <a:rPr lang="en-US" sz="800" u="none" strike="noStrike">
                          <a:effectLst/>
                        </a:rPr>
                        <a:t>Net Position</a:t>
                      </a:r>
                      <a:endParaRPr lang="en-US" sz="8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(48,000)</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000" u="none" strike="noStrike">
                          <a:effectLst/>
                        </a:rPr>
                        <a:t> $      (48,000)</a:t>
                      </a:r>
                      <a:endParaRPr lang="en-US" sz="10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667221117"/>
                  </a:ext>
                </a:extLst>
              </a:tr>
            </a:tbl>
          </a:graphicData>
        </a:graphic>
      </p:graphicFrame>
      <p:sp>
        <p:nvSpPr>
          <p:cNvPr id="5" name="Speech Bubble: Rectangle 4">
            <a:extLst>
              <a:ext uri="{FF2B5EF4-FFF2-40B4-BE49-F238E27FC236}">
                <a16:creationId xmlns:a16="http://schemas.microsoft.com/office/drawing/2014/main" id="{E40C7AF6-072A-EB41-58D3-C30CA512C840}"/>
              </a:ext>
            </a:extLst>
          </p:cNvPr>
          <p:cNvSpPr/>
          <p:nvPr/>
        </p:nvSpPr>
        <p:spPr>
          <a:xfrm>
            <a:off x="3024931" y="3119024"/>
            <a:ext cx="669727" cy="232172"/>
          </a:xfrm>
          <a:prstGeom prst="wedgeRectCallout">
            <a:avLst>
              <a:gd name="adj1" fmla="val 68523"/>
              <a:gd name="adj2" fmla="val 189939"/>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64294" tIns="32147" rIns="64294" bIns="32147"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773">
                <a:solidFill>
                  <a:sysClr val="windowText" lastClr="000000"/>
                </a:solidFill>
              </a:rPr>
              <a:t>Original Fund</a:t>
            </a:r>
          </a:p>
        </p:txBody>
      </p:sp>
      <p:sp>
        <p:nvSpPr>
          <p:cNvPr id="6" name="Speech Bubble: Rectangle 5">
            <a:extLst>
              <a:ext uri="{FF2B5EF4-FFF2-40B4-BE49-F238E27FC236}">
                <a16:creationId xmlns:a16="http://schemas.microsoft.com/office/drawing/2014/main" id="{7BDF2D76-9A7E-4B13-A85A-C3F0FC7C71DA}"/>
              </a:ext>
            </a:extLst>
          </p:cNvPr>
          <p:cNvSpPr/>
          <p:nvPr/>
        </p:nvSpPr>
        <p:spPr>
          <a:xfrm>
            <a:off x="5051490" y="3027530"/>
            <a:ext cx="759023" cy="232172"/>
          </a:xfrm>
          <a:prstGeom prst="wedgeRectCallout">
            <a:avLst>
              <a:gd name="adj1" fmla="val -66890"/>
              <a:gd name="adj2" fmla="val 214746"/>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64294" tIns="32147" rIns="64294" bIns="32147"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773">
                <a:solidFill>
                  <a:sysClr val="windowText" lastClr="000000"/>
                </a:solidFill>
              </a:rPr>
              <a:t>400 fund series</a:t>
            </a:r>
          </a:p>
        </p:txBody>
      </p:sp>
      <p:graphicFrame>
        <p:nvGraphicFramePr>
          <p:cNvPr id="7" name="Table 6">
            <a:extLst>
              <a:ext uri="{FF2B5EF4-FFF2-40B4-BE49-F238E27FC236}">
                <a16:creationId xmlns:a16="http://schemas.microsoft.com/office/drawing/2014/main" id="{CB4061AB-D824-FEA7-3C44-5C9919A43569}"/>
              </a:ext>
            </a:extLst>
          </p:cNvPr>
          <p:cNvGraphicFramePr>
            <a:graphicFrameLocks noGrp="1"/>
          </p:cNvGraphicFramePr>
          <p:nvPr/>
        </p:nvGraphicFramePr>
        <p:xfrm>
          <a:off x="2187516" y="3326604"/>
          <a:ext cx="3717660" cy="1295994"/>
        </p:xfrm>
        <a:graphic>
          <a:graphicData uri="http://schemas.openxmlformats.org/drawingml/2006/table">
            <a:tbl>
              <a:tblPr/>
              <a:tblGrid>
                <a:gridCol w="1458318">
                  <a:extLst>
                    <a:ext uri="{9D8B030D-6E8A-4147-A177-3AD203B41FA5}">
                      <a16:colId xmlns:a16="http://schemas.microsoft.com/office/drawing/2014/main" val="1074274339"/>
                    </a:ext>
                  </a:extLst>
                </a:gridCol>
                <a:gridCol w="743201">
                  <a:extLst>
                    <a:ext uri="{9D8B030D-6E8A-4147-A177-3AD203B41FA5}">
                      <a16:colId xmlns:a16="http://schemas.microsoft.com/office/drawing/2014/main" val="2160748419"/>
                    </a:ext>
                  </a:extLst>
                </a:gridCol>
                <a:gridCol w="716532">
                  <a:extLst>
                    <a:ext uri="{9D8B030D-6E8A-4147-A177-3AD203B41FA5}">
                      <a16:colId xmlns:a16="http://schemas.microsoft.com/office/drawing/2014/main" val="2239377683"/>
                    </a:ext>
                  </a:extLst>
                </a:gridCol>
                <a:gridCol w="799609">
                  <a:extLst>
                    <a:ext uri="{9D8B030D-6E8A-4147-A177-3AD203B41FA5}">
                      <a16:colId xmlns:a16="http://schemas.microsoft.com/office/drawing/2014/main" val="2612196949"/>
                    </a:ext>
                  </a:extLst>
                </a:gridCol>
              </a:tblGrid>
              <a:tr h="300038">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ctr" fontAlgn="b"/>
                      <a:r>
                        <a:rPr lang="en-US" sz="1000" b="0" i="0" u="none" strike="noStrike">
                          <a:solidFill>
                            <a:srgbClr val="000000"/>
                          </a:solidFill>
                          <a:effectLst/>
                          <a:latin typeface="Aptos Narrow" panose="020B0004020202020204" pitchFamily="34" charset="0"/>
                        </a:rPr>
                        <a:t> Blank Book Code</a:t>
                      </a:r>
                    </a:p>
                  </a:txBody>
                  <a:tcPr marL="0" marR="0" marT="0" marB="0" anchor="b">
                    <a:lnL>
                      <a:noFill/>
                    </a:lnL>
                    <a:lnR>
                      <a:noFill/>
                    </a:lnR>
                    <a:lnT>
                      <a:noFill/>
                    </a:lnT>
                    <a:lnB>
                      <a:noFill/>
                    </a:lnB>
                    <a:noFill/>
                  </a:tcPr>
                </a:tc>
                <a:tc>
                  <a:txBody>
                    <a:bodyPr/>
                    <a:lstStyle/>
                    <a:p>
                      <a:pPr algn="ctr" fontAlgn="b"/>
                      <a:r>
                        <a:rPr lang="en-US" sz="1000" b="0" i="0" u="none" strike="noStrike">
                          <a:solidFill>
                            <a:srgbClr val="000000"/>
                          </a:solidFill>
                          <a:effectLst/>
                          <a:latin typeface="Aptos Narrow" panose="020B0004020202020204" pitchFamily="34" charset="0"/>
                        </a:rPr>
                        <a:t> Asset Book Code </a:t>
                      </a:r>
                    </a:p>
                  </a:txBody>
                  <a:tcPr marL="0" marR="0" marT="0" marB="0" anchor="b">
                    <a:lnL>
                      <a:noFill/>
                    </a:lnL>
                    <a:lnR>
                      <a:noFill/>
                    </a:lnR>
                    <a:lnT>
                      <a:noFill/>
                    </a:lnT>
                    <a:lnB>
                      <a:noFill/>
                    </a:lnB>
                    <a:noFill/>
                  </a:tcPr>
                </a:tc>
                <a:tc>
                  <a:txBody>
                    <a:bodyPr/>
                    <a:lstStyle/>
                    <a:p>
                      <a:pPr algn="ctr" fontAlgn="b"/>
                      <a:r>
                        <a:rPr lang="en-US" sz="1000" b="0" i="0" u="none" strike="noStrike">
                          <a:solidFill>
                            <a:srgbClr val="000000"/>
                          </a:solidFill>
                          <a:effectLst/>
                          <a:latin typeface="Aptos Narrow" panose="020B0004020202020204" pitchFamily="34" charset="0"/>
                        </a:rPr>
                        <a:t> Financial Reporting Book </a:t>
                      </a:r>
                    </a:p>
                  </a:txBody>
                  <a:tcPr marL="0" marR="0" marT="0" marB="0" anchor="b">
                    <a:lnL>
                      <a:noFill/>
                    </a:lnL>
                    <a:lnR>
                      <a:noFill/>
                    </a:lnR>
                    <a:lnT>
                      <a:noFill/>
                    </a:lnT>
                    <a:lnB>
                      <a:noFill/>
                    </a:lnB>
                    <a:noFill/>
                  </a:tcPr>
                </a:tc>
                <a:extLst>
                  <a:ext uri="{0D108BD9-81ED-4DB2-BD59-A6C34878D82A}">
                    <a16:rowId xmlns:a16="http://schemas.microsoft.com/office/drawing/2014/main" val="956519023"/>
                  </a:ext>
                </a:extLst>
              </a:tr>
              <a:tr h="165199">
                <a:tc>
                  <a:txBody>
                    <a:bodyPr/>
                    <a:lstStyle/>
                    <a:p>
                      <a:pPr algn="l" fontAlgn="b"/>
                      <a:r>
                        <a:rPr lang="en-US" sz="800" b="0" i="0" u="none" strike="noStrike">
                          <a:solidFill>
                            <a:srgbClr val="000000"/>
                          </a:solidFill>
                          <a:effectLst/>
                          <a:latin typeface="Aptos Narrow" panose="020B0004020202020204" pitchFamily="34" charset="0"/>
                        </a:rPr>
                        <a:t>Expense</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(48,000)</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extLst>
                  <a:ext uri="{0D108BD9-81ED-4DB2-BD59-A6C34878D82A}">
                    <a16:rowId xmlns:a16="http://schemas.microsoft.com/office/drawing/2014/main" val="1845064154"/>
                  </a:ext>
                </a:extLst>
              </a:tr>
              <a:tr h="165199">
                <a:tc>
                  <a:txBody>
                    <a:bodyPr/>
                    <a:lstStyle/>
                    <a:p>
                      <a:pPr algn="l" fontAlgn="b"/>
                      <a:r>
                        <a:rPr lang="en-US" sz="800" b="0" i="0" u="none" strike="noStrike">
                          <a:solidFill>
                            <a:srgbClr val="000000"/>
                          </a:solidFill>
                          <a:effectLst/>
                          <a:latin typeface="Aptos Narrow" panose="020B0004020202020204" pitchFamily="34" charset="0"/>
                        </a:rPr>
                        <a:t>Capital Asset</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extLst>
                  <a:ext uri="{0D108BD9-81ED-4DB2-BD59-A6C34878D82A}">
                    <a16:rowId xmlns:a16="http://schemas.microsoft.com/office/drawing/2014/main" val="1482259674"/>
                  </a:ext>
                </a:extLst>
              </a:tr>
              <a:tr h="165199">
                <a:tc>
                  <a:txBody>
                    <a:bodyPr/>
                    <a:lstStyle/>
                    <a:p>
                      <a:pPr algn="l" fontAlgn="b"/>
                      <a:r>
                        <a:rPr lang="en-US" sz="800" b="0" i="0" u="none" strike="noStrike">
                          <a:solidFill>
                            <a:srgbClr val="000000"/>
                          </a:solidFill>
                          <a:effectLst/>
                          <a:latin typeface="Aptos Narrow" panose="020B0004020202020204" pitchFamily="34" charset="0"/>
                        </a:rPr>
                        <a:t>Accounts Payable</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(48,000)</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extLst>
                  <a:ext uri="{0D108BD9-81ED-4DB2-BD59-A6C34878D82A}">
                    <a16:rowId xmlns:a16="http://schemas.microsoft.com/office/drawing/2014/main" val="1895989092"/>
                  </a:ext>
                </a:extLst>
              </a:tr>
              <a:tr h="165199">
                <a:tc>
                  <a:txBody>
                    <a:bodyPr/>
                    <a:lstStyle/>
                    <a:p>
                      <a:pPr algn="l" fontAlgn="b"/>
                      <a:endParaRPr lang="en-US" sz="8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5389309"/>
                  </a:ext>
                </a:extLst>
              </a:tr>
              <a:tr h="165199">
                <a:tc>
                  <a:txBody>
                    <a:bodyPr/>
                    <a:lstStyle/>
                    <a:p>
                      <a:pPr algn="l" fontAlgn="b"/>
                      <a:r>
                        <a:rPr lang="en-US" sz="800" b="0" i="0" u="none" strike="noStrike">
                          <a:solidFill>
                            <a:srgbClr val="000000"/>
                          </a:solidFill>
                          <a:effectLst/>
                          <a:latin typeface="Aptos Narrow" panose="020B0004020202020204" pitchFamily="34" charset="0"/>
                        </a:rPr>
                        <a:t>Net Position   -    Fund Original</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8323596"/>
                  </a:ext>
                </a:extLst>
              </a:tr>
              <a:tr h="165199">
                <a:tc>
                  <a:txBody>
                    <a:bodyPr/>
                    <a:lstStyle/>
                    <a:p>
                      <a:pPr algn="l" fontAlgn="b"/>
                      <a:r>
                        <a:rPr lang="en-US" sz="800" b="0" i="0" u="none" strike="noStrike">
                          <a:solidFill>
                            <a:srgbClr val="000000"/>
                          </a:solidFill>
                          <a:effectLst/>
                          <a:latin typeface="Aptos Narrow" panose="020B0004020202020204" pitchFamily="34" charset="0"/>
                        </a:rPr>
                        <a:t>Net Position   -    Fund 400</a:t>
                      </a:r>
                    </a:p>
                  </a:txBody>
                  <a:tcPr marL="0" marR="0" marT="0" marB="0" anchor="b">
                    <a:lnL>
                      <a:noFill/>
                    </a:lnL>
                    <a:lnR>
                      <a:noFill/>
                    </a:lnR>
                    <a:lnT>
                      <a:noFill/>
                    </a:lnT>
                    <a:lnB>
                      <a:noFill/>
                    </a:lnB>
                    <a:noFill/>
                  </a:tcPr>
                </a:tc>
                <a:tc>
                  <a:txBody>
                    <a:bodyPr/>
                    <a:lstStyle/>
                    <a:p>
                      <a:pPr algn="l" fontAlgn="b"/>
                      <a:r>
                        <a:rPr lang="en-US" sz="1000" b="0" i="0" u="none" strike="noStrike">
                          <a:solidFill>
                            <a:srgbClr val="000000"/>
                          </a:solidFill>
                          <a:effectLst/>
                          <a:latin typeface="Aptos Narrow" panose="020B00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3794178"/>
                  </a:ext>
                </a:extLst>
              </a:tr>
            </a:tbl>
          </a:graphicData>
        </a:graphic>
      </p:graphicFrame>
      <p:sp>
        <p:nvSpPr>
          <p:cNvPr id="8" name="Speech Bubble: Rectangle 7">
            <a:extLst>
              <a:ext uri="{FF2B5EF4-FFF2-40B4-BE49-F238E27FC236}">
                <a16:creationId xmlns:a16="http://schemas.microsoft.com/office/drawing/2014/main" id="{E40C7AF6-072A-EB41-58D3-C30CA512C840}"/>
              </a:ext>
            </a:extLst>
          </p:cNvPr>
          <p:cNvSpPr/>
          <p:nvPr/>
        </p:nvSpPr>
        <p:spPr>
          <a:xfrm>
            <a:off x="5485060" y="11513716"/>
            <a:ext cx="669727" cy="232172"/>
          </a:xfrm>
          <a:prstGeom prst="wedgeRectCallout">
            <a:avLst>
              <a:gd name="adj1" fmla="val 54970"/>
              <a:gd name="adj2" fmla="val 167134"/>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64294" tIns="32147" rIns="64294" bIns="32147"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773">
                <a:solidFill>
                  <a:sysClr val="windowText" lastClr="000000"/>
                </a:solidFill>
              </a:rPr>
              <a:t>Original Fund</a:t>
            </a:r>
          </a:p>
        </p:txBody>
      </p:sp>
      <p:sp>
        <p:nvSpPr>
          <p:cNvPr id="9" name="Speech Bubble: Rectangle 8">
            <a:extLst>
              <a:ext uri="{FF2B5EF4-FFF2-40B4-BE49-F238E27FC236}">
                <a16:creationId xmlns:a16="http://schemas.microsoft.com/office/drawing/2014/main" id="{7BDF2D76-9A7E-4B13-A85A-C3F0FC7C71DA}"/>
              </a:ext>
            </a:extLst>
          </p:cNvPr>
          <p:cNvSpPr/>
          <p:nvPr/>
        </p:nvSpPr>
        <p:spPr>
          <a:xfrm>
            <a:off x="7166074" y="11500322"/>
            <a:ext cx="759023" cy="232172"/>
          </a:xfrm>
          <a:prstGeom prst="wedgeRectCallout">
            <a:avLst>
              <a:gd name="adj1" fmla="val -55929"/>
              <a:gd name="adj2" fmla="val 146329"/>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64294" tIns="32147" rIns="64294" bIns="32147"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773">
                <a:solidFill>
                  <a:sysClr val="windowText" lastClr="000000"/>
                </a:solidFill>
              </a:rPr>
              <a:t>400 fund series</a:t>
            </a:r>
          </a:p>
        </p:txBody>
      </p:sp>
    </p:spTree>
    <p:extLst>
      <p:ext uri="{BB962C8B-B14F-4D97-AF65-F5344CB8AC3E}">
        <p14:creationId xmlns:p14="http://schemas.microsoft.com/office/powerpoint/2010/main" val="13665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459328" y="255135"/>
            <a:ext cx="8966003" cy="335398"/>
          </a:xfrm>
        </p:spPr>
        <p:txBody>
          <a:bodyPr lIns="64294" tIns="32147" rIns="64294" bIns="32147" anchor="t">
            <a:noAutofit/>
          </a:bodyPr>
          <a:lstStyle/>
          <a:p>
            <a:r>
              <a:rPr lang="en-US" sz="2812" b="1">
                <a:latin typeface="Open Sans"/>
                <a:ea typeface="Open Sans"/>
                <a:cs typeface="Open Sans"/>
              </a:rPr>
              <a:t>Net Position – Book view</a:t>
            </a:r>
            <a:endParaRPr lang="en-US"/>
          </a:p>
        </p:txBody>
      </p:sp>
      <p:graphicFrame>
        <p:nvGraphicFramePr>
          <p:cNvPr id="2" name="Table 1">
            <a:extLst>
              <a:ext uri="{FF2B5EF4-FFF2-40B4-BE49-F238E27FC236}">
                <a16:creationId xmlns:a16="http://schemas.microsoft.com/office/drawing/2014/main" id="{DA09786D-105E-BA57-1A83-F78AA57ABFD1}"/>
              </a:ext>
            </a:extLst>
          </p:cNvPr>
          <p:cNvGraphicFramePr>
            <a:graphicFrameLocks noGrp="1"/>
          </p:cNvGraphicFramePr>
          <p:nvPr/>
        </p:nvGraphicFramePr>
        <p:xfrm>
          <a:off x="1258804" y="1045064"/>
          <a:ext cx="5380372" cy="2886015"/>
        </p:xfrm>
        <a:graphic>
          <a:graphicData uri="http://schemas.openxmlformats.org/drawingml/2006/table">
            <a:tbl>
              <a:tblPr/>
              <a:tblGrid>
                <a:gridCol w="560269">
                  <a:extLst>
                    <a:ext uri="{9D8B030D-6E8A-4147-A177-3AD203B41FA5}">
                      <a16:colId xmlns:a16="http://schemas.microsoft.com/office/drawing/2014/main" val="2062104387"/>
                    </a:ext>
                  </a:extLst>
                </a:gridCol>
                <a:gridCol w="1291842">
                  <a:extLst>
                    <a:ext uri="{9D8B030D-6E8A-4147-A177-3AD203B41FA5}">
                      <a16:colId xmlns:a16="http://schemas.microsoft.com/office/drawing/2014/main" val="4060195737"/>
                    </a:ext>
                  </a:extLst>
                </a:gridCol>
                <a:gridCol w="638976">
                  <a:extLst>
                    <a:ext uri="{9D8B030D-6E8A-4147-A177-3AD203B41FA5}">
                      <a16:colId xmlns:a16="http://schemas.microsoft.com/office/drawing/2014/main" val="1724027991"/>
                    </a:ext>
                  </a:extLst>
                </a:gridCol>
                <a:gridCol w="902902">
                  <a:extLst>
                    <a:ext uri="{9D8B030D-6E8A-4147-A177-3AD203B41FA5}">
                      <a16:colId xmlns:a16="http://schemas.microsoft.com/office/drawing/2014/main" val="1172428523"/>
                    </a:ext>
                  </a:extLst>
                </a:gridCol>
                <a:gridCol w="902902">
                  <a:extLst>
                    <a:ext uri="{9D8B030D-6E8A-4147-A177-3AD203B41FA5}">
                      <a16:colId xmlns:a16="http://schemas.microsoft.com/office/drawing/2014/main" val="1032568381"/>
                    </a:ext>
                  </a:extLst>
                </a:gridCol>
                <a:gridCol w="1083481">
                  <a:extLst>
                    <a:ext uri="{9D8B030D-6E8A-4147-A177-3AD203B41FA5}">
                      <a16:colId xmlns:a16="http://schemas.microsoft.com/office/drawing/2014/main" val="2966872689"/>
                    </a:ext>
                  </a:extLst>
                </a:gridCol>
              </a:tblGrid>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2">
                  <a:txBody>
                    <a:bodyPr/>
                    <a:lstStyle/>
                    <a:p>
                      <a:pPr algn="l" fontAlgn="b"/>
                      <a:r>
                        <a:rPr lang="en-US" sz="800" b="0" i="0" u="none" strike="noStrike" dirty="0">
                          <a:solidFill>
                            <a:srgbClr val="000000"/>
                          </a:solidFill>
                          <a:effectLst/>
                          <a:latin typeface="Aptos Narrow" panose="020B0004020202020204" pitchFamily="34" charset="0"/>
                        </a:rPr>
                        <a:t>Cost Center CC999999 - Common Book</a:t>
                      </a: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875725975"/>
                  </a:ext>
                </a:extLst>
              </a:tr>
              <a:tr h="12090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ADADAD"/>
                    </a:solidFill>
                  </a:tcPr>
                </a:tc>
                <a:extLst>
                  <a:ext uri="{0D108BD9-81ED-4DB2-BD59-A6C34878D82A}">
                    <a16:rowId xmlns:a16="http://schemas.microsoft.com/office/drawing/2014/main" val="3458817067"/>
                  </a:ext>
                </a:extLst>
              </a:tr>
              <a:tr h="120904">
                <a:tc gridSpan="2">
                  <a:txBody>
                    <a:bodyPr/>
                    <a:lstStyle/>
                    <a:p>
                      <a:pPr algn="l" fontAlgn="b"/>
                      <a:r>
                        <a:rPr lang="en-US" sz="800" b="0" i="0" u="none" strike="noStrike">
                          <a:solidFill>
                            <a:srgbClr val="000000"/>
                          </a:solidFill>
                          <a:effectLst/>
                          <a:latin typeface="Aptos Narrow" panose="020B0004020202020204" pitchFamily="34" charset="0"/>
                        </a:rPr>
                        <a:t>Revenue</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800" b="0" i="0" u="none" strike="noStrike">
                          <a:solidFill>
                            <a:srgbClr val="000000"/>
                          </a:solidFill>
                          <a:effectLst/>
                          <a:latin typeface="Aptos Narrow" panose="020B0004020202020204" pitchFamily="34" charset="0"/>
                        </a:rPr>
                        <a:t> Month 1 </a:t>
                      </a:r>
                    </a:p>
                  </a:txBody>
                  <a:tcPr marL="3033" marR="3033" marT="3033"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Month 2 </a:t>
                      </a:r>
                    </a:p>
                  </a:txBody>
                  <a:tcPr marL="3033" marR="3033" marT="3033"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Month 3 </a:t>
                      </a:r>
                    </a:p>
                  </a:txBody>
                  <a:tcPr marL="3033" marR="3033" marT="3033"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Total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219830423"/>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Sales and Services</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30,000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78106563"/>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Other Revenue</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2,000 </a:t>
                      </a:r>
                    </a:p>
                  </a:txBody>
                  <a:tcPr marL="3033" marR="3033" marT="3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07647790"/>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Total Revenue</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32,000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4233440"/>
                  </a:ext>
                </a:extLst>
              </a:tr>
              <a:tr h="120904">
                <a:tc gridSpan="2">
                  <a:txBody>
                    <a:bodyPr/>
                    <a:lstStyle/>
                    <a:p>
                      <a:pPr algn="l" fontAlgn="b"/>
                      <a:r>
                        <a:rPr lang="en-US" sz="800" b="0" i="0" u="none" strike="noStrike">
                          <a:solidFill>
                            <a:srgbClr val="000000"/>
                          </a:solidFill>
                          <a:effectLst/>
                          <a:latin typeface="Aptos Narrow" panose="020B0004020202020204" pitchFamily="34" charset="0"/>
                        </a:rPr>
                        <a:t>Expense</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618983821"/>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Salaries and Wages</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21,000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334822929"/>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Benefits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9,000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561315457"/>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Supplies and Materials</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50,000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51,000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966343557"/>
                  </a:ext>
                </a:extLst>
              </a:tr>
              <a:tr h="12090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Depreciation</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0793523"/>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Total Expense</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60,000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81,000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86273727"/>
                  </a:ext>
                </a:extLst>
              </a:tr>
              <a:tr h="12090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9758594"/>
                  </a:ext>
                </a:extLst>
              </a:tr>
              <a:tr h="167612">
                <a:tc gridSpan="2">
                  <a:txBody>
                    <a:bodyPr/>
                    <a:lstStyle/>
                    <a:p>
                      <a:pPr algn="l" fontAlgn="b"/>
                      <a:r>
                        <a:rPr lang="en-US" sz="800" b="0" i="0" u="none" strike="noStrike">
                          <a:solidFill>
                            <a:srgbClr val="000000"/>
                          </a:solidFill>
                          <a:effectLst/>
                          <a:latin typeface="Aptos Narrow" panose="020B0004020202020204" pitchFamily="34" charset="0"/>
                        </a:rPr>
                        <a:t>Net income (loss)</a:t>
                      </a:r>
                    </a:p>
                  </a:txBody>
                  <a:tcPr marL="3033" marR="3033" marT="3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800" b="0" i="0" u="none" strike="noStrike">
                          <a:solidFill>
                            <a:srgbClr val="000000"/>
                          </a:solidFill>
                          <a:effectLst/>
                          <a:latin typeface="Aptos Narrow" panose="020B0004020202020204" pitchFamily="34" charset="0"/>
                        </a:rPr>
                        <a:t> $   (49,000)</a:t>
                      </a:r>
                    </a:p>
                  </a:txBody>
                  <a:tcPr marL="3033" marR="3033" marT="30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a:t>
                      </a:r>
                    </a:p>
                  </a:txBody>
                  <a:tcPr marL="3033" marR="3033" marT="30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(49,000)</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2134851"/>
                  </a:ext>
                </a:extLst>
              </a:tr>
              <a:tr h="12090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81291595"/>
                  </a:ext>
                </a:extLst>
              </a:tr>
              <a:tr h="120904">
                <a:tc gridSpan="2">
                  <a:txBody>
                    <a:bodyPr/>
                    <a:lstStyle/>
                    <a:p>
                      <a:pPr algn="l" fontAlgn="b"/>
                      <a:r>
                        <a:rPr lang="en-US" sz="800" b="0" i="0" u="none" strike="noStrike">
                          <a:solidFill>
                            <a:srgbClr val="000000"/>
                          </a:solidFill>
                          <a:effectLst/>
                          <a:latin typeface="Aptos Narrow" panose="020B0004020202020204" pitchFamily="34" charset="0"/>
                        </a:rPr>
                        <a:t>Net Position</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93702590"/>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Beginning Balance</a:t>
                      </a:r>
                    </a:p>
                  </a:txBody>
                  <a:tcPr marL="3033" marR="3033" marT="3033"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Aptos Narrow" panose="020B0004020202020204" pitchFamily="34" charset="0"/>
                        </a:rPr>
                        <a:t> $     50,000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72370861"/>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Increase (Decrease)</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(49,000)</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095611079"/>
                  </a:ext>
                </a:extLst>
              </a:tr>
              <a:tr h="167612">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Ending Balance</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6792559"/>
                  </a:ext>
                </a:extLst>
              </a:tr>
            </a:tbl>
          </a:graphicData>
        </a:graphic>
      </p:graphicFrame>
      <p:sp>
        <p:nvSpPr>
          <p:cNvPr id="4" name="TextBox 3">
            <a:extLst>
              <a:ext uri="{FF2B5EF4-FFF2-40B4-BE49-F238E27FC236}">
                <a16:creationId xmlns:a16="http://schemas.microsoft.com/office/drawing/2014/main" id="{9887912B-27D2-EDC2-24EE-A64AD88F6A89}"/>
              </a:ext>
            </a:extLst>
          </p:cNvPr>
          <p:cNvSpPr txBox="1"/>
          <p:nvPr/>
        </p:nvSpPr>
        <p:spPr>
          <a:xfrm>
            <a:off x="1258804" y="3963182"/>
            <a:ext cx="4026819" cy="287130"/>
          </a:xfrm>
          <a:prstGeom prst="rect">
            <a:avLst/>
          </a:prstGeom>
          <a:noFill/>
        </p:spPr>
        <p:txBody>
          <a:bodyPr wrap="square" rtlCol="0">
            <a:spAutoFit/>
          </a:bodyPr>
          <a:lstStyle/>
          <a:p>
            <a:r>
              <a:rPr lang="en-US" sz="1266"/>
              <a:t>*Supplies and Materials include $48,000 Equipment</a:t>
            </a:r>
          </a:p>
        </p:txBody>
      </p:sp>
      <p:graphicFrame>
        <p:nvGraphicFramePr>
          <p:cNvPr id="6" name="Table 5">
            <a:extLst>
              <a:ext uri="{FF2B5EF4-FFF2-40B4-BE49-F238E27FC236}">
                <a16:creationId xmlns:a16="http://schemas.microsoft.com/office/drawing/2014/main" id="{7E823C72-8339-01C5-3D99-180F379D3A8C}"/>
              </a:ext>
            </a:extLst>
          </p:cNvPr>
          <p:cNvGraphicFramePr>
            <a:graphicFrameLocks noGrp="1"/>
          </p:cNvGraphicFramePr>
          <p:nvPr/>
        </p:nvGraphicFramePr>
        <p:xfrm>
          <a:off x="7031706" y="1723216"/>
          <a:ext cx="1340017" cy="553639"/>
        </p:xfrm>
        <a:graphic>
          <a:graphicData uri="http://schemas.openxmlformats.org/drawingml/2006/table">
            <a:tbl>
              <a:tblPr/>
              <a:tblGrid>
                <a:gridCol w="897619">
                  <a:extLst>
                    <a:ext uri="{9D8B030D-6E8A-4147-A177-3AD203B41FA5}">
                      <a16:colId xmlns:a16="http://schemas.microsoft.com/office/drawing/2014/main" val="889926640"/>
                    </a:ext>
                  </a:extLst>
                </a:gridCol>
                <a:gridCol w="442398">
                  <a:extLst>
                    <a:ext uri="{9D8B030D-6E8A-4147-A177-3AD203B41FA5}">
                      <a16:colId xmlns:a16="http://schemas.microsoft.com/office/drawing/2014/main" val="1763082967"/>
                    </a:ext>
                  </a:extLst>
                </a:gridCol>
              </a:tblGrid>
              <a:tr h="165199">
                <a:tc>
                  <a:txBody>
                    <a:bodyPr/>
                    <a:lstStyle/>
                    <a:p>
                      <a:pPr algn="r" fontAlgn="b"/>
                      <a:r>
                        <a:rPr lang="en-US" sz="1000" b="0" i="0" u="sng" strike="noStrike">
                          <a:solidFill>
                            <a:srgbClr val="000000"/>
                          </a:solidFill>
                          <a:effectLst/>
                          <a:latin typeface="Aptos Narrow" panose="020B0004020202020204" pitchFamily="34" charset="0"/>
                        </a:rPr>
                        <a:t>Equipment:</a:t>
                      </a:r>
                    </a:p>
                  </a:txBody>
                  <a:tcPr marL="4465" marR="4465" marT="446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solidFill>
                          <a:srgbClr val="000000"/>
                        </a:solidFill>
                        <a:effectLst/>
                        <a:latin typeface="Aptos Narrow" panose="020B0004020202020204" pitchFamily="34" charset="0"/>
                      </a:endParaRPr>
                    </a:p>
                  </a:txBody>
                  <a:tcPr marL="4465" marR="4465" marT="4465"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99901416"/>
                  </a:ext>
                </a:extLst>
              </a:tr>
              <a:tr h="129480">
                <a:tc>
                  <a:txBody>
                    <a:bodyPr/>
                    <a:lstStyle/>
                    <a:p>
                      <a:pPr algn="r" fontAlgn="b"/>
                      <a:r>
                        <a:rPr lang="en-US" sz="800" b="0" i="0" u="none" strike="noStrike">
                          <a:solidFill>
                            <a:srgbClr val="000000"/>
                          </a:solidFill>
                          <a:effectLst/>
                          <a:latin typeface="Aptos Narrow" panose="020B0004020202020204" pitchFamily="34" charset="0"/>
                        </a:rPr>
                        <a:t>Cost:</a:t>
                      </a:r>
                    </a:p>
                  </a:txBody>
                  <a:tcPr marL="4465" marR="4465" marT="4465" marB="0" anchor="b">
                    <a:lnL>
                      <a:noFill/>
                    </a:lnL>
                    <a:lnR>
                      <a:noFill/>
                    </a:lnR>
                    <a:lnT w="12700" cap="flat" cmpd="sng" algn="ctr">
                      <a:no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$48,000 </a:t>
                      </a:r>
                    </a:p>
                  </a:txBody>
                  <a:tcPr marL="4465" marR="4465" marT="4465" marB="0" anchor="b">
                    <a:lnL>
                      <a:noFill/>
                    </a:lnL>
                    <a:lnR>
                      <a:noFill/>
                    </a:lnR>
                    <a:lnT>
                      <a:noFill/>
                    </a:lnT>
                    <a:lnB>
                      <a:noFill/>
                    </a:lnB>
                    <a:noFill/>
                  </a:tcPr>
                </a:tc>
                <a:extLst>
                  <a:ext uri="{0D108BD9-81ED-4DB2-BD59-A6C34878D82A}">
                    <a16:rowId xmlns:a16="http://schemas.microsoft.com/office/drawing/2014/main" val="1130860624"/>
                  </a:ext>
                </a:extLst>
              </a:tr>
              <a:tr h="129480">
                <a:tc>
                  <a:txBody>
                    <a:bodyPr/>
                    <a:lstStyle/>
                    <a:p>
                      <a:pPr algn="r" fontAlgn="b"/>
                      <a:r>
                        <a:rPr lang="en-US" sz="800" b="0" i="0" u="none" strike="noStrike">
                          <a:solidFill>
                            <a:srgbClr val="000000"/>
                          </a:solidFill>
                          <a:effectLst/>
                          <a:latin typeface="Aptos Narrow" panose="020B0004020202020204" pitchFamily="34" charset="0"/>
                        </a:rPr>
                        <a:t>Life:</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24 months</a:t>
                      </a:r>
                    </a:p>
                  </a:txBody>
                  <a:tcPr marL="4465" marR="4465" marT="4465" marB="0" anchor="b">
                    <a:lnL>
                      <a:noFill/>
                    </a:lnL>
                    <a:lnR>
                      <a:noFill/>
                    </a:lnR>
                    <a:lnT>
                      <a:noFill/>
                    </a:lnT>
                    <a:lnB>
                      <a:noFill/>
                    </a:lnB>
                    <a:noFill/>
                  </a:tcPr>
                </a:tc>
                <a:extLst>
                  <a:ext uri="{0D108BD9-81ED-4DB2-BD59-A6C34878D82A}">
                    <a16:rowId xmlns:a16="http://schemas.microsoft.com/office/drawing/2014/main" val="1906099324"/>
                  </a:ext>
                </a:extLst>
              </a:tr>
              <a:tr h="129480">
                <a:tc>
                  <a:txBody>
                    <a:bodyPr/>
                    <a:lstStyle/>
                    <a:p>
                      <a:pPr algn="r" fontAlgn="b"/>
                      <a:r>
                        <a:rPr lang="en-US" sz="800" b="0" i="0" u="none" strike="noStrike">
                          <a:solidFill>
                            <a:srgbClr val="000000"/>
                          </a:solidFill>
                          <a:effectLst/>
                          <a:latin typeface="Aptos Narrow" panose="020B0004020202020204" pitchFamily="34" charset="0"/>
                        </a:rPr>
                        <a:t>Month </a:t>
                      </a:r>
                      <a:r>
                        <a:rPr lang="en-US" sz="800" b="0" i="0" u="none" strike="noStrike" err="1">
                          <a:solidFill>
                            <a:srgbClr val="000000"/>
                          </a:solidFill>
                          <a:effectLst/>
                          <a:latin typeface="Aptos Narrow" panose="020B0004020202020204" pitchFamily="34" charset="0"/>
                        </a:rPr>
                        <a:t>Depr</a:t>
                      </a:r>
                      <a:r>
                        <a:rPr lang="en-US" sz="800" b="0" i="0" u="none" strike="noStrike">
                          <a:solidFill>
                            <a:srgbClr val="000000"/>
                          </a:solidFill>
                          <a:effectLst/>
                          <a:latin typeface="Aptos Narrow" panose="020B0004020202020204" pitchFamily="34" charset="0"/>
                        </a:rPr>
                        <a:t>:</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$2,000 </a:t>
                      </a:r>
                    </a:p>
                  </a:txBody>
                  <a:tcPr marL="4465" marR="4465" marT="4465" marB="0" anchor="b">
                    <a:lnL>
                      <a:noFill/>
                    </a:lnL>
                    <a:lnR>
                      <a:noFill/>
                    </a:lnR>
                    <a:lnT>
                      <a:noFill/>
                    </a:lnT>
                    <a:lnB>
                      <a:noFill/>
                    </a:lnB>
                    <a:noFill/>
                  </a:tcPr>
                </a:tc>
                <a:extLst>
                  <a:ext uri="{0D108BD9-81ED-4DB2-BD59-A6C34878D82A}">
                    <a16:rowId xmlns:a16="http://schemas.microsoft.com/office/drawing/2014/main" val="1920680869"/>
                  </a:ext>
                </a:extLst>
              </a:tr>
            </a:tbl>
          </a:graphicData>
        </a:graphic>
      </p:graphicFrame>
      <p:graphicFrame>
        <p:nvGraphicFramePr>
          <p:cNvPr id="7" name="Table 6">
            <a:extLst>
              <a:ext uri="{FF2B5EF4-FFF2-40B4-BE49-F238E27FC236}">
                <a16:creationId xmlns:a16="http://schemas.microsoft.com/office/drawing/2014/main" id="{AD48F8E4-6385-FE2D-E9B0-5505CCE56BFB}"/>
              </a:ext>
            </a:extLst>
          </p:cNvPr>
          <p:cNvGraphicFramePr>
            <a:graphicFrameLocks noGrp="1"/>
          </p:cNvGraphicFramePr>
          <p:nvPr/>
        </p:nvGraphicFramePr>
        <p:xfrm>
          <a:off x="6523747" y="2731388"/>
          <a:ext cx="2355935" cy="770690"/>
        </p:xfrm>
        <a:graphic>
          <a:graphicData uri="http://schemas.openxmlformats.org/drawingml/2006/table">
            <a:tbl>
              <a:tblPr/>
              <a:tblGrid>
                <a:gridCol w="972952">
                  <a:extLst>
                    <a:ext uri="{9D8B030D-6E8A-4147-A177-3AD203B41FA5}">
                      <a16:colId xmlns:a16="http://schemas.microsoft.com/office/drawing/2014/main" val="578155826"/>
                    </a:ext>
                  </a:extLst>
                </a:gridCol>
                <a:gridCol w="479527">
                  <a:extLst>
                    <a:ext uri="{9D8B030D-6E8A-4147-A177-3AD203B41FA5}">
                      <a16:colId xmlns:a16="http://schemas.microsoft.com/office/drawing/2014/main" val="1516584859"/>
                    </a:ext>
                  </a:extLst>
                </a:gridCol>
                <a:gridCol w="451728">
                  <a:extLst>
                    <a:ext uri="{9D8B030D-6E8A-4147-A177-3AD203B41FA5}">
                      <a16:colId xmlns:a16="http://schemas.microsoft.com/office/drawing/2014/main" val="4064767143"/>
                    </a:ext>
                  </a:extLst>
                </a:gridCol>
                <a:gridCol w="451728">
                  <a:extLst>
                    <a:ext uri="{9D8B030D-6E8A-4147-A177-3AD203B41FA5}">
                      <a16:colId xmlns:a16="http://schemas.microsoft.com/office/drawing/2014/main" val="885833134"/>
                    </a:ext>
                  </a:extLst>
                </a:gridCol>
              </a:tblGrid>
              <a:tr h="122337">
                <a:tc gridSpan="4">
                  <a:txBody>
                    <a:bodyPr/>
                    <a:lstStyle/>
                    <a:p>
                      <a:pPr algn="ctr" fontAlgn="b"/>
                      <a:r>
                        <a:rPr lang="en-US" sz="800" b="0" i="0" u="sng" strike="noStrike">
                          <a:solidFill>
                            <a:srgbClr val="000000"/>
                          </a:solidFill>
                          <a:effectLst/>
                          <a:latin typeface="Aptos Narrow" panose="020B0004020202020204" pitchFamily="34" charset="0"/>
                        </a:rPr>
                        <a:t>Depreciation Schedule</a:t>
                      </a:r>
                    </a:p>
                  </a:txBody>
                  <a:tcPr marL="4465" marR="4465" marT="4465" marB="0" anchor="b">
                    <a:lnL>
                      <a:noFill/>
                    </a:lnL>
                    <a:lnR>
                      <a:noFill/>
                    </a:lnR>
                    <a:lnT>
                      <a:noFill/>
                    </a:lnT>
                    <a:lnB>
                      <a:noFill/>
                    </a:lnB>
                    <a:noFill/>
                  </a:tcPr>
                </a:tc>
                <a:tc hMerge="1">
                  <a:txBody>
                    <a:bodyPr/>
                    <a:lstStyle/>
                    <a:p>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729374072"/>
                  </a:ext>
                </a:extLst>
              </a:tr>
              <a:tr h="122337">
                <a:tc>
                  <a:txBody>
                    <a:bodyPr/>
                    <a:lstStyle/>
                    <a:p>
                      <a:pPr algn="l" fontAlgn="b"/>
                      <a:endParaRPr lang="en-US" sz="800" b="0" i="0" u="none" strike="noStrike">
                        <a:solidFill>
                          <a:srgbClr val="000000"/>
                        </a:solidFill>
                        <a:effectLst/>
                        <a:latin typeface="Aptos Narrow" panose="020B0004020202020204" pitchFamily="34" charset="0"/>
                      </a:endParaRP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Mo 1</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Mo 2</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Mo 3</a:t>
                      </a:r>
                    </a:p>
                  </a:txBody>
                  <a:tcPr marL="4465" marR="4465" marT="4465" marB="0" anchor="b">
                    <a:lnL>
                      <a:noFill/>
                    </a:lnL>
                    <a:lnR>
                      <a:noFill/>
                    </a:lnR>
                    <a:lnT>
                      <a:noFill/>
                    </a:lnT>
                    <a:lnB>
                      <a:noFill/>
                    </a:lnB>
                    <a:noFill/>
                  </a:tcPr>
                </a:tc>
                <a:extLst>
                  <a:ext uri="{0D108BD9-81ED-4DB2-BD59-A6C34878D82A}">
                    <a16:rowId xmlns:a16="http://schemas.microsoft.com/office/drawing/2014/main" val="409194607"/>
                  </a:ext>
                </a:extLst>
              </a:tr>
              <a:tr h="129480">
                <a:tc>
                  <a:txBody>
                    <a:bodyPr/>
                    <a:lstStyle/>
                    <a:p>
                      <a:pPr algn="r" fontAlgn="b"/>
                      <a:r>
                        <a:rPr lang="en-US" sz="800" b="0" i="0" u="none" strike="noStrike">
                          <a:solidFill>
                            <a:srgbClr val="000000"/>
                          </a:solidFill>
                          <a:effectLst/>
                          <a:latin typeface="Aptos Narrow" panose="020B0004020202020204" pitchFamily="34" charset="0"/>
                        </a:rPr>
                        <a:t>Capital</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$ 48,000 </a:t>
                      </a:r>
                    </a:p>
                  </a:txBody>
                  <a:tcPr marL="4465" marR="4465" marT="4465" marB="0" anchor="b">
                    <a:lnL>
                      <a:noFill/>
                    </a:lnL>
                    <a:lnR>
                      <a:noFill/>
                    </a:lnR>
                    <a:lnT>
                      <a:noFill/>
                    </a:lnT>
                    <a:lnB>
                      <a:noFill/>
                    </a:lnB>
                    <a:noFill/>
                  </a:tcPr>
                </a:tc>
                <a:tc>
                  <a:txBody>
                    <a:bodyPr/>
                    <a:lstStyle/>
                    <a:p>
                      <a:pPr algn="r" fontAlgn="b"/>
                      <a:endParaRPr lang="en-US" sz="800" b="0" i="0" u="none" strike="noStrike">
                        <a:solidFill>
                          <a:srgbClr val="000000"/>
                        </a:solidFill>
                        <a:effectLst/>
                        <a:latin typeface="Aptos Narrow" panose="020B0004020202020204" pitchFamily="34" charset="0"/>
                      </a:endParaRPr>
                    </a:p>
                  </a:txBody>
                  <a:tcPr marL="4465" marR="4465" marT="4465" marB="0" anchor="b">
                    <a:lnL>
                      <a:noFill/>
                    </a:lnL>
                    <a:lnR>
                      <a:noFill/>
                    </a:lnR>
                    <a:lnT>
                      <a:noFill/>
                    </a:lnT>
                    <a:lnB>
                      <a:noFill/>
                    </a:lnB>
                    <a:noFill/>
                  </a:tcPr>
                </a:tc>
                <a:tc>
                  <a:txBody>
                    <a:bodyPr/>
                    <a:lstStyle/>
                    <a:p>
                      <a:pPr algn="r" fontAlgn="b"/>
                      <a:endParaRPr lang="en-US" sz="800" b="0" i="0" u="none" strike="noStrike">
                        <a:solidFill>
                          <a:srgbClr val="000000"/>
                        </a:solidFill>
                        <a:effectLst/>
                        <a:latin typeface="Aptos Narrow" panose="020B0004020202020204" pitchFamily="34" charset="0"/>
                      </a:endParaRPr>
                    </a:p>
                  </a:txBody>
                  <a:tcPr marL="4465" marR="4465" marT="4465" marB="0" anchor="b">
                    <a:lnL>
                      <a:noFill/>
                    </a:lnL>
                    <a:lnR>
                      <a:noFill/>
                    </a:lnR>
                    <a:lnT>
                      <a:noFill/>
                    </a:lnT>
                    <a:lnB>
                      <a:noFill/>
                    </a:lnB>
                    <a:noFill/>
                  </a:tcPr>
                </a:tc>
                <a:extLst>
                  <a:ext uri="{0D108BD9-81ED-4DB2-BD59-A6C34878D82A}">
                    <a16:rowId xmlns:a16="http://schemas.microsoft.com/office/drawing/2014/main" val="3770197207"/>
                  </a:ext>
                </a:extLst>
              </a:tr>
              <a:tr h="129480">
                <a:tc>
                  <a:txBody>
                    <a:bodyPr/>
                    <a:lstStyle/>
                    <a:p>
                      <a:pPr algn="r" fontAlgn="b"/>
                      <a:r>
                        <a:rPr lang="en-US" sz="800" b="0" i="0" u="none" strike="noStrike">
                          <a:solidFill>
                            <a:srgbClr val="000000"/>
                          </a:solidFill>
                          <a:effectLst/>
                          <a:latin typeface="Aptos Narrow" panose="020B0004020202020204" pitchFamily="34" charset="0"/>
                        </a:rPr>
                        <a:t>Depr</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extLst>
                  <a:ext uri="{0D108BD9-81ED-4DB2-BD59-A6C34878D82A}">
                    <a16:rowId xmlns:a16="http://schemas.microsoft.com/office/drawing/2014/main" val="75019965"/>
                  </a:ext>
                </a:extLst>
              </a:tr>
              <a:tr h="129480">
                <a:tc>
                  <a:txBody>
                    <a:bodyPr/>
                    <a:lstStyle/>
                    <a:p>
                      <a:pPr algn="r" fontAlgn="b"/>
                      <a:r>
                        <a:rPr lang="en-US" sz="800" b="0" i="0" u="none" strike="noStrike">
                          <a:solidFill>
                            <a:srgbClr val="000000"/>
                          </a:solidFill>
                          <a:effectLst/>
                          <a:latin typeface="Aptos Narrow" panose="020B0004020202020204" pitchFamily="34" charset="0"/>
                        </a:rPr>
                        <a:t>Accum Depr</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$ 6,000 </a:t>
                      </a:r>
                    </a:p>
                  </a:txBody>
                  <a:tcPr marL="4465" marR="4465" marT="4465" marB="0" anchor="b">
                    <a:lnL>
                      <a:noFill/>
                    </a:lnL>
                    <a:lnR>
                      <a:noFill/>
                    </a:lnR>
                    <a:lnT>
                      <a:noFill/>
                    </a:lnT>
                    <a:lnB>
                      <a:noFill/>
                    </a:lnB>
                    <a:noFill/>
                  </a:tcPr>
                </a:tc>
                <a:extLst>
                  <a:ext uri="{0D108BD9-81ED-4DB2-BD59-A6C34878D82A}">
                    <a16:rowId xmlns:a16="http://schemas.microsoft.com/office/drawing/2014/main" val="1541366769"/>
                  </a:ext>
                </a:extLst>
              </a:tr>
              <a:tr h="129480">
                <a:tc>
                  <a:txBody>
                    <a:bodyPr/>
                    <a:lstStyle/>
                    <a:p>
                      <a:pPr algn="r" fontAlgn="b"/>
                      <a:r>
                        <a:rPr lang="en-US" sz="800" b="0" i="0" u="none" strike="noStrike">
                          <a:solidFill>
                            <a:srgbClr val="000000"/>
                          </a:solidFill>
                          <a:effectLst/>
                          <a:latin typeface="Aptos Narrow" panose="020B0004020202020204" pitchFamily="34" charset="0"/>
                        </a:rPr>
                        <a:t>Net</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$ 46,000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$ 44,000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$ 42,000 </a:t>
                      </a:r>
                    </a:p>
                  </a:txBody>
                  <a:tcPr marL="4465" marR="4465" marT="4465" marB="0" anchor="b">
                    <a:lnL>
                      <a:noFill/>
                    </a:lnL>
                    <a:lnR>
                      <a:noFill/>
                    </a:lnR>
                    <a:lnT>
                      <a:noFill/>
                    </a:lnT>
                    <a:lnB>
                      <a:noFill/>
                    </a:lnB>
                    <a:noFill/>
                  </a:tcPr>
                </a:tc>
                <a:extLst>
                  <a:ext uri="{0D108BD9-81ED-4DB2-BD59-A6C34878D82A}">
                    <a16:rowId xmlns:a16="http://schemas.microsoft.com/office/drawing/2014/main" val="1131638823"/>
                  </a:ext>
                </a:extLst>
              </a:tr>
            </a:tbl>
          </a:graphicData>
        </a:graphic>
      </p:graphicFrame>
    </p:spTree>
    <p:extLst>
      <p:ext uri="{BB962C8B-B14F-4D97-AF65-F5344CB8AC3E}">
        <p14:creationId xmlns:p14="http://schemas.microsoft.com/office/powerpoint/2010/main" val="370124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459328" y="255135"/>
            <a:ext cx="8966003" cy="335398"/>
          </a:xfrm>
        </p:spPr>
        <p:txBody>
          <a:bodyPr lIns="64294" tIns="32147" rIns="64294" bIns="32147" anchor="t">
            <a:noAutofit/>
          </a:bodyPr>
          <a:lstStyle/>
          <a:p>
            <a:r>
              <a:rPr lang="en-US" sz="2812" b="1">
                <a:latin typeface="Open Sans"/>
                <a:ea typeface="Open Sans"/>
                <a:cs typeface="Open Sans"/>
              </a:rPr>
              <a:t>Net Position – Book view</a:t>
            </a:r>
            <a:endParaRPr lang="en-US"/>
          </a:p>
        </p:txBody>
      </p:sp>
      <p:graphicFrame>
        <p:nvGraphicFramePr>
          <p:cNvPr id="5" name="Table 4">
            <a:extLst>
              <a:ext uri="{FF2B5EF4-FFF2-40B4-BE49-F238E27FC236}">
                <a16:creationId xmlns:a16="http://schemas.microsoft.com/office/drawing/2014/main" id="{80FB2BB8-7084-75F3-154C-F6821C010238}"/>
              </a:ext>
            </a:extLst>
          </p:cNvPr>
          <p:cNvGraphicFramePr>
            <a:graphicFrameLocks noGrp="1"/>
          </p:cNvGraphicFramePr>
          <p:nvPr/>
        </p:nvGraphicFramePr>
        <p:xfrm>
          <a:off x="7031706" y="1723216"/>
          <a:ext cx="1340017" cy="553639"/>
        </p:xfrm>
        <a:graphic>
          <a:graphicData uri="http://schemas.openxmlformats.org/drawingml/2006/table">
            <a:tbl>
              <a:tblPr/>
              <a:tblGrid>
                <a:gridCol w="897619">
                  <a:extLst>
                    <a:ext uri="{9D8B030D-6E8A-4147-A177-3AD203B41FA5}">
                      <a16:colId xmlns:a16="http://schemas.microsoft.com/office/drawing/2014/main" val="889926640"/>
                    </a:ext>
                  </a:extLst>
                </a:gridCol>
                <a:gridCol w="442398">
                  <a:extLst>
                    <a:ext uri="{9D8B030D-6E8A-4147-A177-3AD203B41FA5}">
                      <a16:colId xmlns:a16="http://schemas.microsoft.com/office/drawing/2014/main" val="1763082967"/>
                    </a:ext>
                  </a:extLst>
                </a:gridCol>
              </a:tblGrid>
              <a:tr h="165199">
                <a:tc>
                  <a:txBody>
                    <a:bodyPr/>
                    <a:lstStyle/>
                    <a:p>
                      <a:pPr algn="r" fontAlgn="b"/>
                      <a:r>
                        <a:rPr lang="en-US" sz="1000" b="0" i="0" u="sng" strike="noStrike">
                          <a:solidFill>
                            <a:srgbClr val="000000"/>
                          </a:solidFill>
                          <a:effectLst/>
                          <a:latin typeface="Aptos Narrow" panose="020B0004020202020204" pitchFamily="34" charset="0"/>
                        </a:rPr>
                        <a:t>Equipment:</a:t>
                      </a:r>
                    </a:p>
                  </a:txBody>
                  <a:tcPr marL="4465" marR="4465" marT="446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solidFill>
                          <a:srgbClr val="000000"/>
                        </a:solidFill>
                        <a:effectLst/>
                        <a:latin typeface="Aptos Narrow" panose="020B0004020202020204" pitchFamily="34" charset="0"/>
                      </a:endParaRPr>
                    </a:p>
                  </a:txBody>
                  <a:tcPr marL="4465" marR="4465" marT="4465"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99901416"/>
                  </a:ext>
                </a:extLst>
              </a:tr>
              <a:tr h="129480">
                <a:tc>
                  <a:txBody>
                    <a:bodyPr/>
                    <a:lstStyle/>
                    <a:p>
                      <a:pPr algn="r" fontAlgn="b"/>
                      <a:r>
                        <a:rPr lang="en-US" sz="800" b="0" i="0" u="none" strike="noStrike">
                          <a:solidFill>
                            <a:srgbClr val="000000"/>
                          </a:solidFill>
                          <a:effectLst/>
                          <a:latin typeface="Aptos Narrow" panose="020B0004020202020204" pitchFamily="34" charset="0"/>
                        </a:rPr>
                        <a:t>Cost:</a:t>
                      </a:r>
                    </a:p>
                  </a:txBody>
                  <a:tcPr marL="4465" marR="4465" marT="4465" marB="0" anchor="b">
                    <a:lnL>
                      <a:noFill/>
                    </a:lnL>
                    <a:lnR>
                      <a:noFill/>
                    </a:lnR>
                    <a:lnT w="12700" cap="flat" cmpd="sng" algn="ctr">
                      <a:no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$48,000 </a:t>
                      </a:r>
                    </a:p>
                  </a:txBody>
                  <a:tcPr marL="4465" marR="4465" marT="4465" marB="0" anchor="b">
                    <a:lnL>
                      <a:noFill/>
                    </a:lnL>
                    <a:lnR>
                      <a:noFill/>
                    </a:lnR>
                    <a:lnT>
                      <a:noFill/>
                    </a:lnT>
                    <a:lnB>
                      <a:noFill/>
                    </a:lnB>
                    <a:noFill/>
                  </a:tcPr>
                </a:tc>
                <a:extLst>
                  <a:ext uri="{0D108BD9-81ED-4DB2-BD59-A6C34878D82A}">
                    <a16:rowId xmlns:a16="http://schemas.microsoft.com/office/drawing/2014/main" val="1130860624"/>
                  </a:ext>
                </a:extLst>
              </a:tr>
              <a:tr h="129480">
                <a:tc>
                  <a:txBody>
                    <a:bodyPr/>
                    <a:lstStyle/>
                    <a:p>
                      <a:pPr algn="r" fontAlgn="b"/>
                      <a:r>
                        <a:rPr lang="en-US" sz="800" b="0" i="0" u="none" strike="noStrike">
                          <a:solidFill>
                            <a:srgbClr val="000000"/>
                          </a:solidFill>
                          <a:effectLst/>
                          <a:latin typeface="Aptos Narrow" panose="020B0004020202020204" pitchFamily="34" charset="0"/>
                        </a:rPr>
                        <a:t>Life:</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24 months</a:t>
                      </a:r>
                    </a:p>
                  </a:txBody>
                  <a:tcPr marL="4465" marR="4465" marT="4465" marB="0" anchor="b">
                    <a:lnL>
                      <a:noFill/>
                    </a:lnL>
                    <a:lnR>
                      <a:noFill/>
                    </a:lnR>
                    <a:lnT>
                      <a:noFill/>
                    </a:lnT>
                    <a:lnB>
                      <a:noFill/>
                    </a:lnB>
                    <a:noFill/>
                  </a:tcPr>
                </a:tc>
                <a:extLst>
                  <a:ext uri="{0D108BD9-81ED-4DB2-BD59-A6C34878D82A}">
                    <a16:rowId xmlns:a16="http://schemas.microsoft.com/office/drawing/2014/main" val="1906099324"/>
                  </a:ext>
                </a:extLst>
              </a:tr>
              <a:tr h="129480">
                <a:tc>
                  <a:txBody>
                    <a:bodyPr/>
                    <a:lstStyle/>
                    <a:p>
                      <a:pPr algn="r" fontAlgn="b"/>
                      <a:r>
                        <a:rPr lang="en-US" sz="800" b="0" i="0" u="none" strike="noStrike">
                          <a:solidFill>
                            <a:srgbClr val="000000"/>
                          </a:solidFill>
                          <a:effectLst/>
                          <a:latin typeface="Aptos Narrow" panose="020B0004020202020204" pitchFamily="34" charset="0"/>
                        </a:rPr>
                        <a:t>Month </a:t>
                      </a:r>
                      <a:r>
                        <a:rPr lang="en-US" sz="800" b="0" i="0" u="none" strike="noStrike" err="1">
                          <a:solidFill>
                            <a:srgbClr val="000000"/>
                          </a:solidFill>
                          <a:effectLst/>
                          <a:latin typeface="Aptos Narrow" panose="020B0004020202020204" pitchFamily="34" charset="0"/>
                        </a:rPr>
                        <a:t>Depr</a:t>
                      </a:r>
                      <a:r>
                        <a:rPr lang="en-US" sz="800" b="0" i="0" u="none" strike="noStrike">
                          <a:solidFill>
                            <a:srgbClr val="000000"/>
                          </a:solidFill>
                          <a:effectLst/>
                          <a:latin typeface="Aptos Narrow" panose="020B0004020202020204" pitchFamily="34" charset="0"/>
                        </a:rPr>
                        <a:t>:</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$2,000 </a:t>
                      </a:r>
                    </a:p>
                  </a:txBody>
                  <a:tcPr marL="4465" marR="4465" marT="4465" marB="0" anchor="b">
                    <a:lnL>
                      <a:noFill/>
                    </a:lnL>
                    <a:lnR>
                      <a:noFill/>
                    </a:lnR>
                    <a:lnT>
                      <a:noFill/>
                    </a:lnT>
                    <a:lnB>
                      <a:noFill/>
                    </a:lnB>
                    <a:noFill/>
                  </a:tcPr>
                </a:tc>
                <a:extLst>
                  <a:ext uri="{0D108BD9-81ED-4DB2-BD59-A6C34878D82A}">
                    <a16:rowId xmlns:a16="http://schemas.microsoft.com/office/drawing/2014/main" val="1920680869"/>
                  </a:ext>
                </a:extLst>
              </a:tr>
            </a:tbl>
          </a:graphicData>
        </a:graphic>
      </p:graphicFrame>
      <p:graphicFrame>
        <p:nvGraphicFramePr>
          <p:cNvPr id="7" name="Table 6">
            <a:extLst>
              <a:ext uri="{FF2B5EF4-FFF2-40B4-BE49-F238E27FC236}">
                <a16:creationId xmlns:a16="http://schemas.microsoft.com/office/drawing/2014/main" id="{38463F13-4071-682B-46A0-3F3CBFF8385D}"/>
              </a:ext>
            </a:extLst>
          </p:cNvPr>
          <p:cNvGraphicFramePr>
            <a:graphicFrameLocks noGrp="1"/>
          </p:cNvGraphicFramePr>
          <p:nvPr/>
        </p:nvGraphicFramePr>
        <p:xfrm>
          <a:off x="6523747" y="2731388"/>
          <a:ext cx="2355935" cy="770690"/>
        </p:xfrm>
        <a:graphic>
          <a:graphicData uri="http://schemas.openxmlformats.org/drawingml/2006/table">
            <a:tbl>
              <a:tblPr/>
              <a:tblGrid>
                <a:gridCol w="972952">
                  <a:extLst>
                    <a:ext uri="{9D8B030D-6E8A-4147-A177-3AD203B41FA5}">
                      <a16:colId xmlns:a16="http://schemas.microsoft.com/office/drawing/2014/main" val="578155826"/>
                    </a:ext>
                  </a:extLst>
                </a:gridCol>
                <a:gridCol w="479527">
                  <a:extLst>
                    <a:ext uri="{9D8B030D-6E8A-4147-A177-3AD203B41FA5}">
                      <a16:colId xmlns:a16="http://schemas.microsoft.com/office/drawing/2014/main" val="1516584859"/>
                    </a:ext>
                  </a:extLst>
                </a:gridCol>
                <a:gridCol w="451728">
                  <a:extLst>
                    <a:ext uri="{9D8B030D-6E8A-4147-A177-3AD203B41FA5}">
                      <a16:colId xmlns:a16="http://schemas.microsoft.com/office/drawing/2014/main" val="4064767143"/>
                    </a:ext>
                  </a:extLst>
                </a:gridCol>
                <a:gridCol w="451728">
                  <a:extLst>
                    <a:ext uri="{9D8B030D-6E8A-4147-A177-3AD203B41FA5}">
                      <a16:colId xmlns:a16="http://schemas.microsoft.com/office/drawing/2014/main" val="885833134"/>
                    </a:ext>
                  </a:extLst>
                </a:gridCol>
              </a:tblGrid>
              <a:tr h="122337">
                <a:tc gridSpan="4">
                  <a:txBody>
                    <a:bodyPr/>
                    <a:lstStyle/>
                    <a:p>
                      <a:pPr algn="ctr" fontAlgn="b"/>
                      <a:r>
                        <a:rPr lang="en-US" sz="800" b="0" i="0" u="sng" strike="noStrike">
                          <a:solidFill>
                            <a:srgbClr val="000000"/>
                          </a:solidFill>
                          <a:effectLst/>
                          <a:latin typeface="Aptos Narrow" panose="020B0004020202020204" pitchFamily="34" charset="0"/>
                        </a:rPr>
                        <a:t>Depreciation Schedule</a:t>
                      </a:r>
                    </a:p>
                  </a:txBody>
                  <a:tcPr marL="4465" marR="4465" marT="4465" marB="0" anchor="b">
                    <a:lnL>
                      <a:noFill/>
                    </a:lnL>
                    <a:lnR>
                      <a:noFill/>
                    </a:lnR>
                    <a:lnT>
                      <a:noFill/>
                    </a:lnT>
                    <a:lnB>
                      <a:noFill/>
                    </a:lnB>
                    <a:noFill/>
                  </a:tcPr>
                </a:tc>
                <a:tc hMerge="1">
                  <a:txBody>
                    <a:bodyPr/>
                    <a:lstStyle/>
                    <a:p>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729374072"/>
                  </a:ext>
                </a:extLst>
              </a:tr>
              <a:tr h="122337">
                <a:tc>
                  <a:txBody>
                    <a:bodyPr/>
                    <a:lstStyle/>
                    <a:p>
                      <a:pPr algn="l" fontAlgn="b"/>
                      <a:endParaRPr lang="en-US" sz="800" b="0" i="0" u="none" strike="noStrike">
                        <a:solidFill>
                          <a:srgbClr val="000000"/>
                        </a:solidFill>
                        <a:effectLst/>
                        <a:latin typeface="Aptos Narrow" panose="020B0004020202020204" pitchFamily="34" charset="0"/>
                      </a:endParaRP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Mo 1</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Mo 2</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Mo 3</a:t>
                      </a:r>
                    </a:p>
                  </a:txBody>
                  <a:tcPr marL="4465" marR="4465" marT="4465" marB="0" anchor="b">
                    <a:lnL>
                      <a:noFill/>
                    </a:lnL>
                    <a:lnR>
                      <a:noFill/>
                    </a:lnR>
                    <a:lnT>
                      <a:noFill/>
                    </a:lnT>
                    <a:lnB>
                      <a:noFill/>
                    </a:lnB>
                    <a:noFill/>
                  </a:tcPr>
                </a:tc>
                <a:extLst>
                  <a:ext uri="{0D108BD9-81ED-4DB2-BD59-A6C34878D82A}">
                    <a16:rowId xmlns:a16="http://schemas.microsoft.com/office/drawing/2014/main" val="409194607"/>
                  </a:ext>
                </a:extLst>
              </a:tr>
              <a:tr h="129480">
                <a:tc>
                  <a:txBody>
                    <a:bodyPr/>
                    <a:lstStyle/>
                    <a:p>
                      <a:pPr algn="r" fontAlgn="b"/>
                      <a:r>
                        <a:rPr lang="en-US" sz="800" b="0" i="0" u="none" strike="noStrike">
                          <a:solidFill>
                            <a:srgbClr val="000000"/>
                          </a:solidFill>
                          <a:effectLst/>
                          <a:latin typeface="Aptos Narrow" panose="020B0004020202020204" pitchFamily="34" charset="0"/>
                        </a:rPr>
                        <a:t>Capital</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$ 48,000 </a:t>
                      </a:r>
                    </a:p>
                  </a:txBody>
                  <a:tcPr marL="4465" marR="4465" marT="4465" marB="0" anchor="b">
                    <a:lnL>
                      <a:noFill/>
                    </a:lnL>
                    <a:lnR>
                      <a:noFill/>
                    </a:lnR>
                    <a:lnT>
                      <a:noFill/>
                    </a:lnT>
                    <a:lnB>
                      <a:noFill/>
                    </a:lnB>
                    <a:noFill/>
                  </a:tcPr>
                </a:tc>
                <a:tc>
                  <a:txBody>
                    <a:bodyPr/>
                    <a:lstStyle/>
                    <a:p>
                      <a:pPr algn="r" fontAlgn="b"/>
                      <a:endParaRPr lang="en-US" sz="800" b="0" i="0" u="none" strike="noStrike">
                        <a:solidFill>
                          <a:srgbClr val="000000"/>
                        </a:solidFill>
                        <a:effectLst/>
                        <a:latin typeface="Aptos Narrow" panose="020B0004020202020204" pitchFamily="34" charset="0"/>
                      </a:endParaRPr>
                    </a:p>
                  </a:txBody>
                  <a:tcPr marL="4465" marR="4465" marT="4465" marB="0" anchor="b">
                    <a:lnL>
                      <a:noFill/>
                    </a:lnL>
                    <a:lnR>
                      <a:noFill/>
                    </a:lnR>
                    <a:lnT>
                      <a:noFill/>
                    </a:lnT>
                    <a:lnB>
                      <a:noFill/>
                    </a:lnB>
                    <a:noFill/>
                  </a:tcPr>
                </a:tc>
                <a:tc>
                  <a:txBody>
                    <a:bodyPr/>
                    <a:lstStyle/>
                    <a:p>
                      <a:pPr algn="r" fontAlgn="b"/>
                      <a:endParaRPr lang="en-US" sz="800" b="0" i="0" u="none" strike="noStrike">
                        <a:solidFill>
                          <a:srgbClr val="000000"/>
                        </a:solidFill>
                        <a:effectLst/>
                        <a:latin typeface="Aptos Narrow" panose="020B0004020202020204" pitchFamily="34" charset="0"/>
                      </a:endParaRPr>
                    </a:p>
                  </a:txBody>
                  <a:tcPr marL="4465" marR="4465" marT="4465" marB="0" anchor="b">
                    <a:lnL>
                      <a:noFill/>
                    </a:lnL>
                    <a:lnR>
                      <a:noFill/>
                    </a:lnR>
                    <a:lnT>
                      <a:noFill/>
                    </a:lnT>
                    <a:lnB>
                      <a:noFill/>
                    </a:lnB>
                    <a:noFill/>
                  </a:tcPr>
                </a:tc>
                <a:extLst>
                  <a:ext uri="{0D108BD9-81ED-4DB2-BD59-A6C34878D82A}">
                    <a16:rowId xmlns:a16="http://schemas.microsoft.com/office/drawing/2014/main" val="3770197207"/>
                  </a:ext>
                </a:extLst>
              </a:tr>
              <a:tr h="129480">
                <a:tc>
                  <a:txBody>
                    <a:bodyPr/>
                    <a:lstStyle/>
                    <a:p>
                      <a:pPr algn="r" fontAlgn="b"/>
                      <a:r>
                        <a:rPr lang="en-US" sz="800" b="0" i="0" u="none" strike="noStrike">
                          <a:solidFill>
                            <a:srgbClr val="000000"/>
                          </a:solidFill>
                          <a:effectLst/>
                          <a:latin typeface="Aptos Narrow" panose="020B0004020202020204" pitchFamily="34" charset="0"/>
                        </a:rPr>
                        <a:t>Depr</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extLst>
                  <a:ext uri="{0D108BD9-81ED-4DB2-BD59-A6C34878D82A}">
                    <a16:rowId xmlns:a16="http://schemas.microsoft.com/office/drawing/2014/main" val="75019965"/>
                  </a:ext>
                </a:extLst>
              </a:tr>
              <a:tr h="129480">
                <a:tc>
                  <a:txBody>
                    <a:bodyPr/>
                    <a:lstStyle/>
                    <a:p>
                      <a:pPr algn="r" fontAlgn="b"/>
                      <a:r>
                        <a:rPr lang="en-US" sz="800" b="0" i="0" u="none" strike="noStrike">
                          <a:solidFill>
                            <a:srgbClr val="000000"/>
                          </a:solidFill>
                          <a:effectLst/>
                          <a:latin typeface="Aptos Narrow" panose="020B0004020202020204" pitchFamily="34" charset="0"/>
                        </a:rPr>
                        <a:t>Accum Depr</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$ 6,000 </a:t>
                      </a:r>
                    </a:p>
                  </a:txBody>
                  <a:tcPr marL="4465" marR="4465" marT="4465" marB="0" anchor="b">
                    <a:lnL>
                      <a:noFill/>
                    </a:lnL>
                    <a:lnR>
                      <a:noFill/>
                    </a:lnR>
                    <a:lnT>
                      <a:noFill/>
                    </a:lnT>
                    <a:lnB>
                      <a:noFill/>
                    </a:lnB>
                    <a:noFill/>
                  </a:tcPr>
                </a:tc>
                <a:extLst>
                  <a:ext uri="{0D108BD9-81ED-4DB2-BD59-A6C34878D82A}">
                    <a16:rowId xmlns:a16="http://schemas.microsoft.com/office/drawing/2014/main" val="1541366769"/>
                  </a:ext>
                </a:extLst>
              </a:tr>
              <a:tr h="129480">
                <a:tc>
                  <a:txBody>
                    <a:bodyPr/>
                    <a:lstStyle/>
                    <a:p>
                      <a:pPr algn="r" fontAlgn="b"/>
                      <a:r>
                        <a:rPr lang="en-US" sz="800" b="0" i="0" u="none" strike="noStrike">
                          <a:solidFill>
                            <a:srgbClr val="000000"/>
                          </a:solidFill>
                          <a:effectLst/>
                          <a:latin typeface="Aptos Narrow" panose="020B0004020202020204" pitchFamily="34" charset="0"/>
                        </a:rPr>
                        <a:t>Net</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$ 46,000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$ 44,000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$ 42,000 </a:t>
                      </a:r>
                    </a:p>
                  </a:txBody>
                  <a:tcPr marL="4465" marR="4465" marT="4465" marB="0" anchor="b">
                    <a:lnL>
                      <a:noFill/>
                    </a:lnL>
                    <a:lnR>
                      <a:noFill/>
                    </a:lnR>
                    <a:lnT>
                      <a:noFill/>
                    </a:lnT>
                    <a:lnB>
                      <a:noFill/>
                    </a:lnB>
                    <a:noFill/>
                  </a:tcPr>
                </a:tc>
                <a:extLst>
                  <a:ext uri="{0D108BD9-81ED-4DB2-BD59-A6C34878D82A}">
                    <a16:rowId xmlns:a16="http://schemas.microsoft.com/office/drawing/2014/main" val="1131638823"/>
                  </a:ext>
                </a:extLst>
              </a:tr>
            </a:tbl>
          </a:graphicData>
        </a:graphic>
      </p:graphicFrame>
      <p:graphicFrame>
        <p:nvGraphicFramePr>
          <p:cNvPr id="8" name="Table 7">
            <a:extLst>
              <a:ext uri="{FF2B5EF4-FFF2-40B4-BE49-F238E27FC236}">
                <a16:creationId xmlns:a16="http://schemas.microsoft.com/office/drawing/2014/main" id="{8DD99E94-41C0-1514-F17A-A92756D710D6}"/>
              </a:ext>
            </a:extLst>
          </p:cNvPr>
          <p:cNvGraphicFramePr>
            <a:graphicFrameLocks noGrp="1"/>
          </p:cNvGraphicFramePr>
          <p:nvPr>
            <p:extLst>
              <p:ext uri="{D42A27DB-BD31-4B8C-83A1-F6EECF244321}">
                <p14:modId xmlns:p14="http://schemas.microsoft.com/office/powerpoint/2010/main" val="428635477"/>
              </p:ext>
            </p:extLst>
          </p:nvPr>
        </p:nvGraphicFramePr>
        <p:xfrm>
          <a:off x="1319714" y="1083002"/>
          <a:ext cx="5420979" cy="2902416"/>
        </p:xfrm>
        <a:graphic>
          <a:graphicData uri="http://schemas.openxmlformats.org/drawingml/2006/table">
            <a:tbl>
              <a:tblPr/>
              <a:tblGrid>
                <a:gridCol w="483762">
                  <a:extLst>
                    <a:ext uri="{9D8B030D-6E8A-4147-A177-3AD203B41FA5}">
                      <a16:colId xmlns:a16="http://schemas.microsoft.com/office/drawing/2014/main" val="1648189007"/>
                    </a:ext>
                  </a:extLst>
                </a:gridCol>
                <a:gridCol w="1323231">
                  <a:extLst>
                    <a:ext uri="{9D8B030D-6E8A-4147-A177-3AD203B41FA5}">
                      <a16:colId xmlns:a16="http://schemas.microsoft.com/office/drawing/2014/main" val="2273957462"/>
                    </a:ext>
                  </a:extLst>
                </a:gridCol>
                <a:gridCol w="654500">
                  <a:extLst>
                    <a:ext uri="{9D8B030D-6E8A-4147-A177-3AD203B41FA5}">
                      <a16:colId xmlns:a16="http://schemas.microsoft.com/office/drawing/2014/main" val="257041635"/>
                    </a:ext>
                  </a:extLst>
                </a:gridCol>
                <a:gridCol w="924839">
                  <a:extLst>
                    <a:ext uri="{9D8B030D-6E8A-4147-A177-3AD203B41FA5}">
                      <a16:colId xmlns:a16="http://schemas.microsoft.com/office/drawing/2014/main" val="2647031424"/>
                    </a:ext>
                  </a:extLst>
                </a:gridCol>
                <a:gridCol w="924839">
                  <a:extLst>
                    <a:ext uri="{9D8B030D-6E8A-4147-A177-3AD203B41FA5}">
                      <a16:colId xmlns:a16="http://schemas.microsoft.com/office/drawing/2014/main" val="416652680"/>
                    </a:ext>
                  </a:extLst>
                </a:gridCol>
                <a:gridCol w="1109808">
                  <a:extLst>
                    <a:ext uri="{9D8B030D-6E8A-4147-A177-3AD203B41FA5}">
                      <a16:colId xmlns:a16="http://schemas.microsoft.com/office/drawing/2014/main" val="3111395956"/>
                    </a:ext>
                  </a:extLst>
                </a:gridCol>
              </a:tblGrid>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2">
                  <a:txBody>
                    <a:bodyPr/>
                    <a:lstStyle/>
                    <a:p>
                      <a:pPr algn="l" fontAlgn="b"/>
                      <a:r>
                        <a:rPr lang="en-US" sz="800" b="0" i="0" u="none" strike="noStrike">
                          <a:solidFill>
                            <a:srgbClr val="000000"/>
                          </a:solidFill>
                          <a:effectLst/>
                          <a:latin typeface="Aptos Narrow" panose="020B0004020202020204" pitchFamily="34" charset="0"/>
                        </a:rPr>
                        <a:t>Cost Center CC999999 - Financial Reporting Book</a:t>
                      </a: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1698015674"/>
                  </a:ext>
                </a:extLst>
              </a:tr>
              <a:tr h="120812">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ADADAD"/>
                    </a:solidFill>
                  </a:tcPr>
                </a:tc>
                <a:extLst>
                  <a:ext uri="{0D108BD9-81ED-4DB2-BD59-A6C34878D82A}">
                    <a16:rowId xmlns:a16="http://schemas.microsoft.com/office/drawing/2014/main" val="1155147984"/>
                  </a:ext>
                </a:extLst>
              </a:tr>
              <a:tr h="120812">
                <a:tc gridSpan="2">
                  <a:txBody>
                    <a:bodyPr/>
                    <a:lstStyle/>
                    <a:p>
                      <a:pPr algn="l" fontAlgn="b"/>
                      <a:r>
                        <a:rPr lang="en-US" sz="800" b="0" i="0" u="none" strike="noStrike">
                          <a:solidFill>
                            <a:srgbClr val="000000"/>
                          </a:solidFill>
                          <a:effectLst/>
                          <a:latin typeface="Aptos Narrow" panose="020B0004020202020204" pitchFamily="34" charset="0"/>
                        </a:rPr>
                        <a:t>Revenue</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800" b="0" i="0" u="none" strike="noStrike">
                          <a:solidFill>
                            <a:srgbClr val="000000"/>
                          </a:solidFill>
                          <a:effectLst/>
                          <a:latin typeface="Aptos Narrow" panose="020B0004020202020204" pitchFamily="34" charset="0"/>
                        </a:rPr>
                        <a:t> Month 1 </a:t>
                      </a:r>
                    </a:p>
                  </a:txBody>
                  <a:tcPr marL="2940" marR="2940" marT="2940"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Month 2 </a:t>
                      </a:r>
                    </a:p>
                  </a:txBody>
                  <a:tcPr marL="2940" marR="2940" marT="2940"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Month 3 </a:t>
                      </a:r>
                    </a:p>
                  </a:txBody>
                  <a:tcPr marL="2940" marR="2940" marT="2940"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Total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68870123"/>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Sales and Services</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30,000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0619904"/>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Other Revenue</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2,000 </a:t>
                      </a:r>
                    </a:p>
                  </a:txBody>
                  <a:tcPr marL="2940" marR="2940" marT="29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1748228"/>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Total Revenue</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32,000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99143006"/>
                  </a:ext>
                </a:extLst>
              </a:tr>
              <a:tr h="120812">
                <a:tc gridSpan="2">
                  <a:txBody>
                    <a:bodyPr/>
                    <a:lstStyle/>
                    <a:p>
                      <a:pPr algn="l" fontAlgn="b"/>
                      <a:r>
                        <a:rPr lang="en-US" sz="800" b="0" i="0" u="none" strike="noStrike">
                          <a:solidFill>
                            <a:srgbClr val="000000"/>
                          </a:solidFill>
                          <a:effectLst/>
                          <a:latin typeface="Aptos Narrow" panose="020B0004020202020204" pitchFamily="34" charset="0"/>
                        </a:rPr>
                        <a:t>Expense</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33937667"/>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Salaries and Wages</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21,000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8243578"/>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Benefits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9,000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247893776"/>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Supplies and Materials</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2,000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2940" marR="2940" marT="294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84954965"/>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Depreciation</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 $        2,000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 $      2,000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 $      2,000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6,000 </a:t>
                      </a:r>
                    </a:p>
                  </a:txBody>
                  <a:tcPr marL="2940" marR="2940" marT="29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40703515"/>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Total Expense</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14,000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13,000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12,000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39,000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6043142"/>
                  </a:ext>
                </a:extLst>
              </a:tr>
              <a:tr h="120812">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4272940"/>
                  </a:ext>
                </a:extLst>
              </a:tr>
              <a:tr h="158873">
                <a:tc gridSpan="2">
                  <a:txBody>
                    <a:bodyPr/>
                    <a:lstStyle/>
                    <a:p>
                      <a:pPr algn="l" fontAlgn="b"/>
                      <a:r>
                        <a:rPr lang="en-US" sz="800" b="0" i="0" u="none" strike="noStrike">
                          <a:solidFill>
                            <a:srgbClr val="000000"/>
                          </a:solidFill>
                          <a:effectLst/>
                          <a:latin typeface="Aptos Narrow" panose="020B0004020202020204" pitchFamily="34" charset="0"/>
                        </a:rPr>
                        <a:t>Net income (loss)</a:t>
                      </a:r>
                    </a:p>
                  </a:txBody>
                  <a:tcPr marL="2940" marR="2940" marT="294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800" b="0" i="0" u="none" strike="noStrike">
                          <a:solidFill>
                            <a:srgbClr val="000000"/>
                          </a:solidFill>
                          <a:effectLst/>
                          <a:latin typeface="Aptos Narrow" panose="020B0004020202020204" pitchFamily="34" charset="0"/>
                        </a:rPr>
                        <a:t> $     (3,000)</a:t>
                      </a:r>
                    </a:p>
                  </a:txBody>
                  <a:tcPr marL="2940" marR="2940" marT="29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(3,000)</a:t>
                      </a:r>
                    </a:p>
                  </a:txBody>
                  <a:tcPr marL="2940" marR="2940" marT="29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a:t>
                      </a:r>
                    </a:p>
                  </a:txBody>
                  <a:tcPr marL="2940" marR="2940" marT="29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(7,000)</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2556817"/>
                  </a:ext>
                </a:extLst>
              </a:tr>
              <a:tr h="120812">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704394283"/>
                  </a:ext>
                </a:extLst>
              </a:tr>
              <a:tr h="120812">
                <a:tc gridSpan="2">
                  <a:txBody>
                    <a:bodyPr/>
                    <a:lstStyle/>
                    <a:p>
                      <a:pPr algn="l" fontAlgn="b"/>
                      <a:r>
                        <a:rPr lang="en-US" sz="800" b="0" i="0" u="none" strike="noStrike">
                          <a:solidFill>
                            <a:srgbClr val="000000"/>
                          </a:solidFill>
                          <a:effectLst/>
                          <a:latin typeface="Aptos Narrow" panose="020B0004020202020204" pitchFamily="34" charset="0"/>
                        </a:rPr>
                        <a:t>Net Position</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29211212"/>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Beginning Balance</a:t>
                      </a:r>
                    </a:p>
                  </a:txBody>
                  <a:tcPr marL="2940" marR="2940" marT="294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Aptos Narrow" panose="020B0004020202020204" pitchFamily="34" charset="0"/>
                        </a:rPr>
                        <a:t> $     50,000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47,000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44,000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52705587"/>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Increase (Decrease)</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450903234"/>
                  </a:ext>
                </a:extLst>
              </a:tr>
              <a:tr h="158873">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Ending Balance</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47,000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44,000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43,000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dirty="0">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09347126"/>
                  </a:ext>
                </a:extLst>
              </a:tr>
            </a:tbl>
          </a:graphicData>
        </a:graphic>
      </p:graphicFrame>
    </p:spTree>
    <p:extLst>
      <p:ext uri="{BB962C8B-B14F-4D97-AF65-F5344CB8AC3E}">
        <p14:creationId xmlns:p14="http://schemas.microsoft.com/office/powerpoint/2010/main" val="216230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459328" y="255135"/>
            <a:ext cx="8966003" cy="335398"/>
          </a:xfrm>
        </p:spPr>
        <p:txBody>
          <a:bodyPr lIns="64294" tIns="32147" rIns="64294" bIns="32147" anchor="t">
            <a:noAutofit/>
          </a:bodyPr>
          <a:lstStyle/>
          <a:p>
            <a:r>
              <a:rPr lang="en-US" sz="2812" b="1">
                <a:latin typeface="Open Sans"/>
                <a:ea typeface="Open Sans"/>
                <a:cs typeface="Open Sans"/>
              </a:rPr>
              <a:t>Net Position – Book view</a:t>
            </a:r>
            <a:endParaRPr lang="en-US"/>
          </a:p>
        </p:txBody>
      </p:sp>
      <p:graphicFrame>
        <p:nvGraphicFramePr>
          <p:cNvPr id="5" name="Table 4">
            <a:extLst>
              <a:ext uri="{FF2B5EF4-FFF2-40B4-BE49-F238E27FC236}">
                <a16:creationId xmlns:a16="http://schemas.microsoft.com/office/drawing/2014/main" id="{80FB2BB8-7084-75F3-154C-F6821C010238}"/>
              </a:ext>
            </a:extLst>
          </p:cNvPr>
          <p:cNvGraphicFramePr>
            <a:graphicFrameLocks noGrp="1"/>
          </p:cNvGraphicFramePr>
          <p:nvPr/>
        </p:nvGraphicFramePr>
        <p:xfrm>
          <a:off x="5041984" y="3811803"/>
          <a:ext cx="1340017" cy="553639"/>
        </p:xfrm>
        <a:graphic>
          <a:graphicData uri="http://schemas.openxmlformats.org/drawingml/2006/table">
            <a:tbl>
              <a:tblPr/>
              <a:tblGrid>
                <a:gridCol w="897619">
                  <a:extLst>
                    <a:ext uri="{9D8B030D-6E8A-4147-A177-3AD203B41FA5}">
                      <a16:colId xmlns:a16="http://schemas.microsoft.com/office/drawing/2014/main" val="889926640"/>
                    </a:ext>
                  </a:extLst>
                </a:gridCol>
                <a:gridCol w="442398">
                  <a:extLst>
                    <a:ext uri="{9D8B030D-6E8A-4147-A177-3AD203B41FA5}">
                      <a16:colId xmlns:a16="http://schemas.microsoft.com/office/drawing/2014/main" val="1763082967"/>
                    </a:ext>
                  </a:extLst>
                </a:gridCol>
              </a:tblGrid>
              <a:tr h="165199">
                <a:tc>
                  <a:txBody>
                    <a:bodyPr/>
                    <a:lstStyle/>
                    <a:p>
                      <a:pPr algn="r" fontAlgn="b"/>
                      <a:r>
                        <a:rPr lang="en-US" sz="1000" b="0" i="0" u="sng" strike="noStrike">
                          <a:solidFill>
                            <a:srgbClr val="000000"/>
                          </a:solidFill>
                          <a:effectLst/>
                          <a:latin typeface="Aptos Narrow" panose="020B0004020202020204" pitchFamily="34" charset="0"/>
                        </a:rPr>
                        <a:t>Equipment:</a:t>
                      </a:r>
                    </a:p>
                  </a:txBody>
                  <a:tcPr marL="4465" marR="4465" marT="446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solidFill>
                          <a:srgbClr val="000000"/>
                        </a:solidFill>
                        <a:effectLst/>
                        <a:latin typeface="Aptos Narrow" panose="020B0004020202020204" pitchFamily="34" charset="0"/>
                      </a:endParaRPr>
                    </a:p>
                  </a:txBody>
                  <a:tcPr marL="4465" marR="4465" marT="4465"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99901416"/>
                  </a:ext>
                </a:extLst>
              </a:tr>
              <a:tr h="129480">
                <a:tc>
                  <a:txBody>
                    <a:bodyPr/>
                    <a:lstStyle/>
                    <a:p>
                      <a:pPr algn="r" fontAlgn="b"/>
                      <a:r>
                        <a:rPr lang="en-US" sz="800" b="0" i="0" u="none" strike="noStrike">
                          <a:solidFill>
                            <a:srgbClr val="000000"/>
                          </a:solidFill>
                          <a:effectLst/>
                          <a:latin typeface="Aptos Narrow" panose="020B0004020202020204" pitchFamily="34" charset="0"/>
                        </a:rPr>
                        <a:t>Cost:</a:t>
                      </a:r>
                    </a:p>
                  </a:txBody>
                  <a:tcPr marL="4465" marR="4465" marT="4465" marB="0" anchor="b">
                    <a:lnL>
                      <a:noFill/>
                    </a:lnL>
                    <a:lnR>
                      <a:noFill/>
                    </a:lnR>
                    <a:lnT w="12700" cap="flat" cmpd="sng" algn="ctr">
                      <a:noFill/>
                      <a:prstDash val="solid"/>
                      <a:round/>
                      <a:headEnd type="none" w="med" len="med"/>
                      <a:tailEnd type="none" w="med" len="med"/>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$48,000 </a:t>
                      </a:r>
                    </a:p>
                  </a:txBody>
                  <a:tcPr marL="4465" marR="4465" marT="4465" marB="0" anchor="b">
                    <a:lnL>
                      <a:noFill/>
                    </a:lnL>
                    <a:lnR>
                      <a:noFill/>
                    </a:lnR>
                    <a:lnT>
                      <a:noFill/>
                    </a:lnT>
                    <a:lnB>
                      <a:noFill/>
                    </a:lnB>
                    <a:noFill/>
                  </a:tcPr>
                </a:tc>
                <a:extLst>
                  <a:ext uri="{0D108BD9-81ED-4DB2-BD59-A6C34878D82A}">
                    <a16:rowId xmlns:a16="http://schemas.microsoft.com/office/drawing/2014/main" val="1130860624"/>
                  </a:ext>
                </a:extLst>
              </a:tr>
              <a:tr h="129480">
                <a:tc>
                  <a:txBody>
                    <a:bodyPr/>
                    <a:lstStyle/>
                    <a:p>
                      <a:pPr algn="r" fontAlgn="b"/>
                      <a:r>
                        <a:rPr lang="en-US" sz="800" b="0" i="0" u="none" strike="noStrike">
                          <a:solidFill>
                            <a:srgbClr val="000000"/>
                          </a:solidFill>
                          <a:effectLst/>
                          <a:latin typeface="Aptos Narrow" panose="020B0004020202020204" pitchFamily="34" charset="0"/>
                        </a:rPr>
                        <a:t>Life:</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24 months</a:t>
                      </a:r>
                    </a:p>
                  </a:txBody>
                  <a:tcPr marL="4465" marR="4465" marT="4465" marB="0" anchor="b">
                    <a:lnL>
                      <a:noFill/>
                    </a:lnL>
                    <a:lnR>
                      <a:noFill/>
                    </a:lnR>
                    <a:lnT>
                      <a:noFill/>
                    </a:lnT>
                    <a:lnB>
                      <a:noFill/>
                    </a:lnB>
                    <a:noFill/>
                  </a:tcPr>
                </a:tc>
                <a:extLst>
                  <a:ext uri="{0D108BD9-81ED-4DB2-BD59-A6C34878D82A}">
                    <a16:rowId xmlns:a16="http://schemas.microsoft.com/office/drawing/2014/main" val="1906099324"/>
                  </a:ext>
                </a:extLst>
              </a:tr>
              <a:tr h="129480">
                <a:tc>
                  <a:txBody>
                    <a:bodyPr/>
                    <a:lstStyle/>
                    <a:p>
                      <a:pPr algn="r" fontAlgn="b"/>
                      <a:r>
                        <a:rPr lang="en-US" sz="800" b="0" i="0" u="none" strike="noStrike">
                          <a:solidFill>
                            <a:srgbClr val="000000"/>
                          </a:solidFill>
                          <a:effectLst/>
                          <a:latin typeface="Aptos Narrow" panose="020B0004020202020204" pitchFamily="34" charset="0"/>
                        </a:rPr>
                        <a:t>Month </a:t>
                      </a:r>
                      <a:r>
                        <a:rPr lang="en-US" sz="800" b="0" i="0" u="none" strike="noStrike" err="1">
                          <a:solidFill>
                            <a:srgbClr val="000000"/>
                          </a:solidFill>
                          <a:effectLst/>
                          <a:latin typeface="Aptos Narrow" panose="020B0004020202020204" pitchFamily="34" charset="0"/>
                        </a:rPr>
                        <a:t>Depr</a:t>
                      </a:r>
                      <a:r>
                        <a:rPr lang="en-US" sz="800" b="0" i="0" u="none" strike="noStrike">
                          <a:solidFill>
                            <a:srgbClr val="000000"/>
                          </a:solidFill>
                          <a:effectLst/>
                          <a:latin typeface="Aptos Narrow" panose="020B0004020202020204" pitchFamily="34" charset="0"/>
                        </a:rPr>
                        <a:t>:</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$2,000 </a:t>
                      </a:r>
                    </a:p>
                  </a:txBody>
                  <a:tcPr marL="4465" marR="4465" marT="4465" marB="0" anchor="b">
                    <a:lnL>
                      <a:noFill/>
                    </a:lnL>
                    <a:lnR>
                      <a:noFill/>
                    </a:lnR>
                    <a:lnT>
                      <a:noFill/>
                    </a:lnT>
                    <a:lnB>
                      <a:noFill/>
                    </a:lnB>
                    <a:noFill/>
                  </a:tcPr>
                </a:tc>
                <a:extLst>
                  <a:ext uri="{0D108BD9-81ED-4DB2-BD59-A6C34878D82A}">
                    <a16:rowId xmlns:a16="http://schemas.microsoft.com/office/drawing/2014/main" val="1920680869"/>
                  </a:ext>
                </a:extLst>
              </a:tr>
            </a:tbl>
          </a:graphicData>
        </a:graphic>
      </p:graphicFrame>
      <p:graphicFrame>
        <p:nvGraphicFramePr>
          <p:cNvPr id="7" name="Table 6">
            <a:extLst>
              <a:ext uri="{FF2B5EF4-FFF2-40B4-BE49-F238E27FC236}">
                <a16:creationId xmlns:a16="http://schemas.microsoft.com/office/drawing/2014/main" id="{38463F13-4071-682B-46A0-3F3CBFF8385D}"/>
              </a:ext>
            </a:extLst>
          </p:cNvPr>
          <p:cNvGraphicFramePr>
            <a:graphicFrameLocks noGrp="1"/>
          </p:cNvGraphicFramePr>
          <p:nvPr/>
        </p:nvGraphicFramePr>
        <p:xfrm>
          <a:off x="6382000" y="3788642"/>
          <a:ext cx="2355935" cy="770690"/>
        </p:xfrm>
        <a:graphic>
          <a:graphicData uri="http://schemas.openxmlformats.org/drawingml/2006/table">
            <a:tbl>
              <a:tblPr/>
              <a:tblGrid>
                <a:gridCol w="972952">
                  <a:extLst>
                    <a:ext uri="{9D8B030D-6E8A-4147-A177-3AD203B41FA5}">
                      <a16:colId xmlns:a16="http://schemas.microsoft.com/office/drawing/2014/main" val="578155826"/>
                    </a:ext>
                  </a:extLst>
                </a:gridCol>
                <a:gridCol w="479527">
                  <a:extLst>
                    <a:ext uri="{9D8B030D-6E8A-4147-A177-3AD203B41FA5}">
                      <a16:colId xmlns:a16="http://schemas.microsoft.com/office/drawing/2014/main" val="1516584859"/>
                    </a:ext>
                  </a:extLst>
                </a:gridCol>
                <a:gridCol w="451728">
                  <a:extLst>
                    <a:ext uri="{9D8B030D-6E8A-4147-A177-3AD203B41FA5}">
                      <a16:colId xmlns:a16="http://schemas.microsoft.com/office/drawing/2014/main" val="4064767143"/>
                    </a:ext>
                  </a:extLst>
                </a:gridCol>
                <a:gridCol w="451728">
                  <a:extLst>
                    <a:ext uri="{9D8B030D-6E8A-4147-A177-3AD203B41FA5}">
                      <a16:colId xmlns:a16="http://schemas.microsoft.com/office/drawing/2014/main" val="885833134"/>
                    </a:ext>
                  </a:extLst>
                </a:gridCol>
              </a:tblGrid>
              <a:tr h="122337">
                <a:tc gridSpan="4">
                  <a:txBody>
                    <a:bodyPr/>
                    <a:lstStyle/>
                    <a:p>
                      <a:pPr algn="ctr" fontAlgn="b"/>
                      <a:r>
                        <a:rPr lang="en-US" sz="800" b="0" i="0" u="sng" strike="noStrike">
                          <a:solidFill>
                            <a:srgbClr val="000000"/>
                          </a:solidFill>
                          <a:effectLst/>
                          <a:latin typeface="Aptos Narrow" panose="020B0004020202020204" pitchFamily="34" charset="0"/>
                        </a:rPr>
                        <a:t>Depreciation Schedule</a:t>
                      </a:r>
                    </a:p>
                  </a:txBody>
                  <a:tcPr marL="4465" marR="4465" marT="4465" marB="0" anchor="b">
                    <a:lnL>
                      <a:noFill/>
                    </a:lnL>
                    <a:lnR>
                      <a:noFill/>
                    </a:lnR>
                    <a:lnT>
                      <a:noFill/>
                    </a:lnT>
                    <a:lnB>
                      <a:noFill/>
                    </a:lnB>
                    <a:noFill/>
                  </a:tcPr>
                </a:tc>
                <a:tc hMerge="1">
                  <a:txBody>
                    <a:bodyPr/>
                    <a:lstStyle/>
                    <a:p>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729374072"/>
                  </a:ext>
                </a:extLst>
              </a:tr>
              <a:tr h="122337">
                <a:tc>
                  <a:txBody>
                    <a:bodyPr/>
                    <a:lstStyle/>
                    <a:p>
                      <a:pPr algn="l" fontAlgn="b"/>
                      <a:endParaRPr lang="en-US" sz="800" b="0" i="0" u="none" strike="noStrike">
                        <a:solidFill>
                          <a:srgbClr val="000000"/>
                        </a:solidFill>
                        <a:effectLst/>
                        <a:latin typeface="Aptos Narrow" panose="020B0004020202020204" pitchFamily="34" charset="0"/>
                      </a:endParaRP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Mo 1</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Mo 2</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Mo 3</a:t>
                      </a:r>
                    </a:p>
                  </a:txBody>
                  <a:tcPr marL="4465" marR="4465" marT="4465" marB="0" anchor="b">
                    <a:lnL>
                      <a:noFill/>
                    </a:lnL>
                    <a:lnR>
                      <a:noFill/>
                    </a:lnR>
                    <a:lnT>
                      <a:noFill/>
                    </a:lnT>
                    <a:lnB>
                      <a:noFill/>
                    </a:lnB>
                    <a:noFill/>
                  </a:tcPr>
                </a:tc>
                <a:extLst>
                  <a:ext uri="{0D108BD9-81ED-4DB2-BD59-A6C34878D82A}">
                    <a16:rowId xmlns:a16="http://schemas.microsoft.com/office/drawing/2014/main" val="409194607"/>
                  </a:ext>
                </a:extLst>
              </a:tr>
              <a:tr h="129480">
                <a:tc>
                  <a:txBody>
                    <a:bodyPr/>
                    <a:lstStyle/>
                    <a:p>
                      <a:pPr algn="r" fontAlgn="b"/>
                      <a:r>
                        <a:rPr lang="en-US" sz="800" b="0" i="0" u="none" strike="noStrike">
                          <a:solidFill>
                            <a:srgbClr val="000000"/>
                          </a:solidFill>
                          <a:effectLst/>
                          <a:latin typeface="Aptos Narrow" panose="020B0004020202020204" pitchFamily="34" charset="0"/>
                        </a:rPr>
                        <a:t>Capital</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$ 48,000 </a:t>
                      </a:r>
                    </a:p>
                  </a:txBody>
                  <a:tcPr marL="4465" marR="4465" marT="4465" marB="0" anchor="b">
                    <a:lnL>
                      <a:noFill/>
                    </a:lnL>
                    <a:lnR>
                      <a:noFill/>
                    </a:lnR>
                    <a:lnT>
                      <a:noFill/>
                    </a:lnT>
                    <a:lnB>
                      <a:noFill/>
                    </a:lnB>
                    <a:noFill/>
                  </a:tcPr>
                </a:tc>
                <a:tc>
                  <a:txBody>
                    <a:bodyPr/>
                    <a:lstStyle/>
                    <a:p>
                      <a:pPr algn="r" fontAlgn="b"/>
                      <a:endParaRPr lang="en-US" sz="800" b="0" i="0" u="none" strike="noStrike">
                        <a:solidFill>
                          <a:srgbClr val="000000"/>
                        </a:solidFill>
                        <a:effectLst/>
                        <a:latin typeface="Aptos Narrow" panose="020B0004020202020204" pitchFamily="34" charset="0"/>
                      </a:endParaRPr>
                    </a:p>
                  </a:txBody>
                  <a:tcPr marL="4465" marR="4465" marT="4465" marB="0" anchor="b">
                    <a:lnL>
                      <a:noFill/>
                    </a:lnL>
                    <a:lnR>
                      <a:noFill/>
                    </a:lnR>
                    <a:lnT>
                      <a:noFill/>
                    </a:lnT>
                    <a:lnB>
                      <a:noFill/>
                    </a:lnB>
                    <a:noFill/>
                  </a:tcPr>
                </a:tc>
                <a:tc>
                  <a:txBody>
                    <a:bodyPr/>
                    <a:lstStyle/>
                    <a:p>
                      <a:pPr algn="r" fontAlgn="b"/>
                      <a:endParaRPr lang="en-US" sz="800" b="0" i="0" u="none" strike="noStrike">
                        <a:solidFill>
                          <a:srgbClr val="000000"/>
                        </a:solidFill>
                        <a:effectLst/>
                        <a:latin typeface="Aptos Narrow" panose="020B0004020202020204" pitchFamily="34" charset="0"/>
                      </a:endParaRPr>
                    </a:p>
                  </a:txBody>
                  <a:tcPr marL="4465" marR="4465" marT="4465" marB="0" anchor="b">
                    <a:lnL>
                      <a:noFill/>
                    </a:lnL>
                    <a:lnR>
                      <a:noFill/>
                    </a:lnR>
                    <a:lnT>
                      <a:noFill/>
                    </a:lnT>
                    <a:lnB>
                      <a:noFill/>
                    </a:lnB>
                    <a:noFill/>
                  </a:tcPr>
                </a:tc>
                <a:extLst>
                  <a:ext uri="{0D108BD9-81ED-4DB2-BD59-A6C34878D82A}">
                    <a16:rowId xmlns:a16="http://schemas.microsoft.com/office/drawing/2014/main" val="3770197207"/>
                  </a:ext>
                </a:extLst>
              </a:tr>
              <a:tr h="129480">
                <a:tc>
                  <a:txBody>
                    <a:bodyPr/>
                    <a:lstStyle/>
                    <a:p>
                      <a:pPr algn="r" fontAlgn="b"/>
                      <a:r>
                        <a:rPr lang="en-US" sz="800" b="0" i="0" u="none" strike="noStrike">
                          <a:solidFill>
                            <a:srgbClr val="000000"/>
                          </a:solidFill>
                          <a:effectLst/>
                          <a:latin typeface="Aptos Narrow" panose="020B0004020202020204" pitchFamily="34" charset="0"/>
                        </a:rPr>
                        <a:t>Depr</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extLst>
                  <a:ext uri="{0D108BD9-81ED-4DB2-BD59-A6C34878D82A}">
                    <a16:rowId xmlns:a16="http://schemas.microsoft.com/office/drawing/2014/main" val="75019965"/>
                  </a:ext>
                </a:extLst>
              </a:tr>
              <a:tr h="129480">
                <a:tc>
                  <a:txBody>
                    <a:bodyPr/>
                    <a:lstStyle/>
                    <a:p>
                      <a:pPr algn="r" fontAlgn="b"/>
                      <a:r>
                        <a:rPr lang="en-US" sz="800" b="0" i="0" u="none" strike="noStrike">
                          <a:solidFill>
                            <a:srgbClr val="000000"/>
                          </a:solidFill>
                          <a:effectLst/>
                          <a:latin typeface="Aptos Narrow" panose="020B0004020202020204" pitchFamily="34" charset="0"/>
                        </a:rPr>
                        <a:t>Accum Depr</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2,000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$ 6,000 </a:t>
                      </a:r>
                    </a:p>
                  </a:txBody>
                  <a:tcPr marL="4465" marR="4465" marT="4465" marB="0" anchor="b">
                    <a:lnL>
                      <a:noFill/>
                    </a:lnL>
                    <a:lnR>
                      <a:noFill/>
                    </a:lnR>
                    <a:lnT>
                      <a:noFill/>
                    </a:lnT>
                    <a:lnB>
                      <a:noFill/>
                    </a:lnB>
                    <a:noFill/>
                  </a:tcPr>
                </a:tc>
                <a:extLst>
                  <a:ext uri="{0D108BD9-81ED-4DB2-BD59-A6C34878D82A}">
                    <a16:rowId xmlns:a16="http://schemas.microsoft.com/office/drawing/2014/main" val="1541366769"/>
                  </a:ext>
                </a:extLst>
              </a:tr>
              <a:tr h="129480">
                <a:tc>
                  <a:txBody>
                    <a:bodyPr/>
                    <a:lstStyle/>
                    <a:p>
                      <a:pPr algn="r" fontAlgn="b"/>
                      <a:r>
                        <a:rPr lang="en-US" sz="800" b="0" i="0" u="none" strike="noStrike">
                          <a:solidFill>
                            <a:srgbClr val="000000"/>
                          </a:solidFill>
                          <a:effectLst/>
                          <a:latin typeface="Aptos Narrow" panose="020B0004020202020204" pitchFamily="34" charset="0"/>
                        </a:rPr>
                        <a:t>Net</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$ 46,000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$ 44,000 </a:t>
                      </a:r>
                    </a:p>
                  </a:txBody>
                  <a:tcPr marL="4465" marR="4465" marT="4465" marB="0" anchor="b">
                    <a:lnL>
                      <a:noFill/>
                    </a:lnL>
                    <a:lnR>
                      <a:noFill/>
                    </a:lnR>
                    <a:lnT>
                      <a:noFill/>
                    </a:lnT>
                    <a:lnB>
                      <a:noFill/>
                    </a:lnB>
                    <a:noFill/>
                  </a:tcPr>
                </a:tc>
                <a:tc>
                  <a:txBody>
                    <a:bodyPr/>
                    <a:lstStyle/>
                    <a:p>
                      <a:pPr algn="r" fontAlgn="b"/>
                      <a:r>
                        <a:rPr lang="en-US" sz="800" b="0" i="0" u="none" strike="noStrike">
                          <a:solidFill>
                            <a:srgbClr val="000000"/>
                          </a:solidFill>
                          <a:effectLst/>
                          <a:latin typeface="Aptos Narrow" panose="020B0004020202020204" pitchFamily="34" charset="0"/>
                        </a:rPr>
                        <a:t> $ 42,000 </a:t>
                      </a:r>
                    </a:p>
                  </a:txBody>
                  <a:tcPr marL="4465" marR="4465" marT="4465" marB="0" anchor="b">
                    <a:lnL>
                      <a:noFill/>
                    </a:lnL>
                    <a:lnR>
                      <a:noFill/>
                    </a:lnR>
                    <a:lnT>
                      <a:noFill/>
                    </a:lnT>
                    <a:lnB>
                      <a:noFill/>
                    </a:lnB>
                    <a:noFill/>
                  </a:tcPr>
                </a:tc>
                <a:extLst>
                  <a:ext uri="{0D108BD9-81ED-4DB2-BD59-A6C34878D82A}">
                    <a16:rowId xmlns:a16="http://schemas.microsoft.com/office/drawing/2014/main" val="1131638823"/>
                  </a:ext>
                </a:extLst>
              </a:tr>
            </a:tbl>
          </a:graphicData>
        </a:graphic>
      </p:graphicFrame>
      <p:graphicFrame>
        <p:nvGraphicFramePr>
          <p:cNvPr id="8" name="Table 7">
            <a:extLst>
              <a:ext uri="{FF2B5EF4-FFF2-40B4-BE49-F238E27FC236}">
                <a16:creationId xmlns:a16="http://schemas.microsoft.com/office/drawing/2014/main" id="{8DD99E94-41C0-1514-F17A-A92756D710D6}"/>
              </a:ext>
            </a:extLst>
          </p:cNvPr>
          <p:cNvGraphicFramePr>
            <a:graphicFrameLocks noGrp="1"/>
          </p:cNvGraphicFramePr>
          <p:nvPr/>
        </p:nvGraphicFramePr>
        <p:xfrm>
          <a:off x="274470" y="2551517"/>
          <a:ext cx="4155406" cy="2550012"/>
        </p:xfrm>
        <a:graphic>
          <a:graphicData uri="http://schemas.openxmlformats.org/drawingml/2006/table">
            <a:tbl>
              <a:tblPr/>
              <a:tblGrid>
                <a:gridCol w="370824">
                  <a:extLst>
                    <a:ext uri="{9D8B030D-6E8A-4147-A177-3AD203B41FA5}">
                      <a16:colId xmlns:a16="http://schemas.microsoft.com/office/drawing/2014/main" val="1648189007"/>
                    </a:ext>
                  </a:extLst>
                </a:gridCol>
                <a:gridCol w="1014312">
                  <a:extLst>
                    <a:ext uri="{9D8B030D-6E8A-4147-A177-3AD203B41FA5}">
                      <a16:colId xmlns:a16="http://schemas.microsoft.com/office/drawing/2014/main" val="2273957462"/>
                    </a:ext>
                  </a:extLst>
                </a:gridCol>
                <a:gridCol w="501702">
                  <a:extLst>
                    <a:ext uri="{9D8B030D-6E8A-4147-A177-3AD203B41FA5}">
                      <a16:colId xmlns:a16="http://schemas.microsoft.com/office/drawing/2014/main" val="257041635"/>
                    </a:ext>
                  </a:extLst>
                </a:gridCol>
                <a:gridCol w="708927">
                  <a:extLst>
                    <a:ext uri="{9D8B030D-6E8A-4147-A177-3AD203B41FA5}">
                      <a16:colId xmlns:a16="http://schemas.microsoft.com/office/drawing/2014/main" val="2647031424"/>
                    </a:ext>
                  </a:extLst>
                </a:gridCol>
                <a:gridCol w="708927">
                  <a:extLst>
                    <a:ext uri="{9D8B030D-6E8A-4147-A177-3AD203B41FA5}">
                      <a16:colId xmlns:a16="http://schemas.microsoft.com/office/drawing/2014/main" val="416652680"/>
                    </a:ext>
                  </a:extLst>
                </a:gridCol>
                <a:gridCol w="850714">
                  <a:extLst>
                    <a:ext uri="{9D8B030D-6E8A-4147-A177-3AD203B41FA5}">
                      <a16:colId xmlns:a16="http://schemas.microsoft.com/office/drawing/2014/main" val="3111395956"/>
                    </a:ext>
                  </a:extLst>
                </a:gridCol>
              </a:tblGrid>
              <a:tr h="356556">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4">
                  <a:txBody>
                    <a:bodyPr/>
                    <a:lstStyle/>
                    <a:p>
                      <a:pPr algn="l" fontAlgn="b"/>
                      <a:r>
                        <a:rPr lang="en-US" sz="800" b="0" i="0" u="none" strike="noStrike">
                          <a:solidFill>
                            <a:srgbClr val="000000"/>
                          </a:solidFill>
                          <a:effectLst/>
                          <a:latin typeface="Aptos Narrow" panose="020B0004020202020204" pitchFamily="34" charset="0"/>
                        </a:rPr>
                        <a:t>Cost Center CC999999 - Financial Reporting Book</a:t>
                      </a:r>
                    </a:p>
                    <a:p>
                      <a:pPr algn="l" fontAlgn="b"/>
                      <a:r>
                        <a:rPr lang="en-US" sz="800" b="0" i="0" u="none" strike="noStrike">
                          <a:solidFill>
                            <a:srgbClr val="000000"/>
                          </a:solidFill>
                          <a:effectLst/>
                          <a:latin typeface="Aptos Narrow" panose="020B0004020202020204" pitchFamily="34" charset="0"/>
                        </a:rPr>
                        <a:t> </a:t>
                      </a:r>
                    </a:p>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hMerge="1">
                  <a:txBody>
                    <a:bodyPr/>
                    <a:lstStyle/>
                    <a:p>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1698015674"/>
                  </a:ext>
                </a:extLst>
              </a:tr>
              <a:tr h="120812">
                <a:tc gridSpan="2">
                  <a:txBody>
                    <a:bodyPr/>
                    <a:lstStyle/>
                    <a:p>
                      <a:pPr algn="l" fontAlgn="b"/>
                      <a:r>
                        <a:rPr lang="en-US" sz="800" b="0" i="0" u="none" strike="noStrike">
                          <a:solidFill>
                            <a:srgbClr val="000000"/>
                          </a:solidFill>
                          <a:effectLst/>
                          <a:latin typeface="Aptos Narrow" panose="020B0004020202020204" pitchFamily="34" charset="0"/>
                        </a:rPr>
                        <a:t>Revenue</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800" b="0" i="0" u="none" strike="noStrike">
                          <a:solidFill>
                            <a:srgbClr val="000000"/>
                          </a:solidFill>
                          <a:effectLst/>
                          <a:latin typeface="Aptos Narrow" panose="020B0004020202020204" pitchFamily="34" charset="0"/>
                        </a:rPr>
                        <a:t> Month 1 </a:t>
                      </a:r>
                    </a:p>
                  </a:txBody>
                  <a:tcPr marL="2940" marR="2940" marT="2940"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Month 2 </a:t>
                      </a:r>
                    </a:p>
                  </a:txBody>
                  <a:tcPr marL="2940" marR="2940" marT="2940"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Month 3 </a:t>
                      </a:r>
                    </a:p>
                  </a:txBody>
                  <a:tcPr marL="2940" marR="2940" marT="2940"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Total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68870123"/>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Sales and Services</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30,000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0619904"/>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Other Revenue</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2,000 </a:t>
                      </a:r>
                    </a:p>
                  </a:txBody>
                  <a:tcPr marL="2940" marR="2940" marT="29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1748228"/>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Total Revenue</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32,000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99143006"/>
                  </a:ext>
                </a:extLst>
              </a:tr>
              <a:tr h="120812">
                <a:tc gridSpan="2">
                  <a:txBody>
                    <a:bodyPr/>
                    <a:lstStyle/>
                    <a:p>
                      <a:pPr algn="l" fontAlgn="b"/>
                      <a:r>
                        <a:rPr lang="en-US" sz="800" b="0" i="0" u="none" strike="noStrike">
                          <a:solidFill>
                            <a:srgbClr val="000000"/>
                          </a:solidFill>
                          <a:effectLst/>
                          <a:latin typeface="Aptos Narrow" panose="020B0004020202020204" pitchFamily="34" charset="0"/>
                        </a:rPr>
                        <a:t>Expense</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33937667"/>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Salaries and Wages</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21,000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8243578"/>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Benefits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9,000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247893776"/>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Supplies and Materials</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2,000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2940" marR="2940" marT="294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84954965"/>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Depreciation</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2,000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2,000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2,000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6,000 </a:t>
                      </a:r>
                    </a:p>
                  </a:txBody>
                  <a:tcPr marL="2940" marR="2940" marT="29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40703515"/>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Total Expense</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14,000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13,000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12,000 </a:t>
                      </a: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39,000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6043142"/>
                  </a:ext>
                </a:extLst>
              </a:tr>
              <a:tr h="120812">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4272940"/>
                  </a:ext>
                </a:extLst>
              </a:tr>
              <a:tr h="129751">
                <a:tc gridSpan="2">
                  <a:txBody>
                    <a:bodyPr/>
                    <a:lstStyle/>
                    <a:p>
                      <a:pPr algn="l" fontAlgn="b"/>
                      <a:r>
                        <a:rPr lang="en-US" sz="800" b="0" i="0" u="none" strike="noStrike">
                          <a:solidFill>
                            <a:srgbClr val="000000"/>
                          </a:solidFill>
                          <a:effectLst/>
                          <a:latin typeface="Aptos Narrow" panose="020B0004020202020204" pitchFamily="34" charset="0"/>
                        </a:rPr>
                        <a:t>Net income (loss)</a:t>
                      </a:r>
                    </a:p>
                  </a:txBody>
                  <a:tcPr marL="2940" marR="2940" marT="294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800" b="0" i="0" u="none" strike="noStrike">
                          <a:solidFill>
                            <a:srgbClr val="000000"/>
                          </a:solidFill>
                          <a:effectLst/>
                          <a:latin typeface="Aptos Narrow" panose="020B0004020202020204" pitchFamily="34" charset="0"/>
                        </a:rPr>
                        <a:t> $     (3,000)</a:t>
                      </a:r>
                    </a:p>
                  </a:txBody>
                  <a:tcPr marL="2940" marR="2940" marT="29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(3,000)</a:t>
                      </a:r>
                    </a:p>
                  </a:txBody>
                  <a:tcPr marL="2940" marR="2940" marT="29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a:t>
                      </a:r>
                    </a:p>
                  </a:txBody>
                  <a:tcPr marL="2940" marR="2940" marT="294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(7,000)</a:t>
                      </a:r>
                    </a:p>
                  </a:txBody>
                  <a:tcPr marL="2940" marR="2940" marT="294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2556817"/>
                  </a:ext>
                </a:extLst>
              </a:tr>
              <a:tr h="120812">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704394283"/>
                  </a:ext>
                </a:extLst>
              </a:tr>
              <a:tr h="120812">
                <a:tc gridSpan="2">
                  <a:txBody>
                    <a:bodyPr/>
                    <a:lstStyle/>
                    <a:p>
                      <a:pPr algn="l" fontAlgn="b"/>
                      <a:r>
                        <a:rPr lang="en-US" sz="800" b="0" i="0" u="none" strike="noStrike">
                          <a:solidFill>
                            <a:srgbClr val="000000"/>
                          </a:solidFill>
                          <a:effectLst/>
                          <a:latin typeface="Aptos Narrow" panose="020B0004020202020204" pitchFamily="34" charset="0"/>
                        </a:rPr>
                        <a:t>Net Position</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29211212"/>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Beginning Balance</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50,000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47,000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44,000 </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52705587"/>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Increase (Decrease)</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a:t>
                      </a:r>
                    </a:p>
                  </a:txBody>
                  <a:tcPr marL="2940" marR="2940" marT="2940"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450903234"/>
                  </a:ext>
                </a:extLst>
              </a:tr>
              <a:tr h="129751">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Ending Balance</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47,000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44,000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43,000 </a:t>
                      </a:r>
                    </a:p>
                  </a:txBody>
                  <a:tcPr marL="2940" marR="2940" marT="294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2940" marR="2940" marT="29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09347126"/>
                  </a:ext>
                </a:extLst>
              </a:tr>
            </a:tbl>
          </a:graphicData>
        </a:graphic>
      </p:graphicFrame>
      <p:graphicFrame>
        <p:nvGraphicFramePr>
          <p:cNvPr id="2" name="Table 1">
            <a:extLst>
              <a:ext uri="{FF2B5EF4-FFF2-40B4-BE49-F238E27FC236}">
                <a16:creationId xmlns:a16="http://schemas.microsoft.com/office/drawing/2014/main" id="{06B3788D-4F1D-2F16-CC69-E5B2363F4EA9}"/>
              </a:ext>
            </a:extLst>
          </p:cNvPr>
          <p:cNvGraphicFramePr>
            <a:graphicFrameLocks noGrp="1"/>
          </p:cNvGraphicFramePr>
          <p:nvPr/>
        </p:nvGraphicFramePr>
        <p:xfrm>
          <a:off x="4572001" y="614970"/>
          <a:ext cx="4419350" cy="2496027"/>
        </p:xfrm>
        <a:graphic>
          <a:graphicData uri="http://schemas.openxmlformats.org/drawingml/2006/table">
            <a:tbl>
              <a:tblPr/>
              <a:tblGrid>
                <a:gridCol w="460196">
                  <a:extLst>
                    <a:ext uri="{9D8B030D-6E8A-4147-A177-3AD203B41FA5}">
                      <a16:colId xmlns:a16="http://schemas.microsoft.com/office/drawing/2014/main" val="2062104387"/>
                    </a:ext>
                  </a:extLst>
                </a:gridCol>
                <a:gridCol w="1061098">
                  <a:extLst>
                    <a:ext uri="{9D8B030D-6E8A-4147-A177-3AD203B41FA5}">
                      <a16:colId xmlns:a16="http://schemas.microsoft.com/office/drawing/2014/main" val="4060195737"/>
                    </a:ext>
                  </a:extLst>
                </a:gridCol>
                <a:gridCol w="524844">
                  <a:extLst>
                    <a:ext uri="{9D8B030D-6E8A-4147-A177-3AD203B41FA5}">
                      <a16:colId xmlns:a16="http://schemas.microsoft.com/office/drawing/2014/main" val="1724027991"/>
                    </a:ext>
                  </a:extLst>
                </a:gridCol>
                <a:gridCol w="741629">
                  <a:extLst>
                    <a:ext uri="{9D8B030D-6E8A-4147-A177-3AD203B41FA5}">
                      <a16:colId xmlns:a16="http://schemas.microsoft.com/office/drawing/2014/main" val="1172428523"/>
                    </a:ext>
                  </a:extLst>
                </a:gridCol>
                <a:gridCol w="741629">
                  <a:extLst>
                    <a:ext uri="{9D8B030D-6E8A-4147-A177-3AD203B41FA5}">
                      <a16:colId xmlns:a16="http://schemas.microsoft.com/office/drawing/2014/main" val="1032568381"/>
                    </a:ext>
                  </a:extLst>
                </a:gridCol>
                <a:gridCol w="889954">
                  <a:extLst>
                    <a:ext uri="{9D8B030D-6E8A-4147-A177-3AD203B41FA5}">
                      <a16:colId xmlns:a16="http://schemas.microsoft.com/office/drawing/2014/main" val="2966872689"/>
                    </a:ext>
                  </a:extLst>
                </a:gridCol>
              </a:tblGrid>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2">
                  <a:txBody>
                    <a:bodyPr/>
                    <a:lstStyle/>
                    <a:p>
                      <a:pPr algn="l" fontAlgn="b"/>
                      <a:r>
                        <a:rPr lang="en-US" sz="800" b="0" i="0" u="none" strike="noStrike">
                          <a:solidFill>
                            <a:srgbClr val="000000"/>
                          </a:solidFill>
                          <a:effectLst/>
                          <a:latin typeface="Aptos Narrow" panose="020B0004020202020204" pitchFamily="34" charset="0"/>
                        </a:rPr>
                        <a:t>Cost Center CC999999 - Common Book</a:t>
                      </a: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875725975"/>
                  </a:ext>
                </a:extLst>
              </a:tr>
              <a:tr h="12090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a:noFill/>
                    </a:lnR>
                    <a:lnT>
                      <a:noFill/>
                    </a:lnT>
                    <a:lnB>
                      <a:noFill/>
                    </a:lnB>
                    <a:solidFill>
                      <a:srgbClr val="ADADAD"/>
                    </a:solid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ADADAD"/>
                    </a:solidFill>
                  </a:tcPr>
                </a:tc>
                <a:extLst>
                  <a:ext uri="{0D108BD9-81ED-4DB2-BD59-A6C34878D82A}">
                    <a16:rowId xmlns:a16="http://schemas.microsoft.com/office/drawing/2014/main" val="3458817067"/>
                  </a:ext>
                </a:extLst>
              </a:tr>
              <a:tr h="120904">
                <a:tc gridSpan="2">
                  <a:txBody>
                    <a:bodyPr/>
                    <a:lstStyle/>
                    <a:p>
                      <a:pPr algn="l" fontAlgn="b"/>
                      <a:r>
                        <a:rPr lang="en-US" sz="800" b="0" i="0" u="none" strike="noStrike">
                          <a:solidFill>
                            <a:srgbClr val="000000"/>
                          </a:solidFill>
                          <a:effectLst/>
                          <a:latin typeface="Aptos Narrow" panose="020B0004020202020204" pitchFamily="34" charset="0"/>
                        </a:rPr>
                        <a:t>Revenue</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800" b="0" i="0" u="none" strike="noStrike">
                          <a:solidFill>
                            <a:srgbClr val="000000"/>
                          </a:solidFill>
                          <a:effectLst/>
                          <a:latin typeface="Aptos Narrow" panose="020B0004020202020204" pitchFamily="34" charset="0"/>
                        </a:rPr>
                        <a:t> Month 1 </a:t>
                      </a:r>
                    </a:p>
                  </a:txBody>
                  <a:tcPr marL="3033" marR="3033" marT="3033"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Month 2 </a:t>
                      </a:r>
                    </a:p>
                  </a:txBody>
                  <a:tcPr marL="3033" marR="3033" marT="3033"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Month 3 </a:t>
                      </a:r>
                    </a:p>
                  </a:txBody>
                  <a:tcPr marL="3033" marR="3033" marT="3033" marB="0" anchor="b">
                    <a:lnL>
                      <a:noFill/>
                    </a:lnL>
                    <a:lnR>
                      <a:noFill/>
                    </a:lnR>
                    <a:lnT>
                      <a:noFill/>
                    </a:lnT>
                    <a:lnB>
                      <a:noFill/>
                    </a:lnB>
                    <a:noFill/>
                  </a:tcPr>
                </a:tc>
                <a:tc>
                  <a:txBody>
                    <a:bodyPr/>
                    <a:lstStyle/>
                    <a:p>
                      <a:pPr algn="ctr" fontAlgn="b"/>
                      <a:r>
                        <a:rPr lang="en-US" sz="800" b="0" i="0" u="none" strike="noStrike">
                          <a:solidFill>
                            <a:srgbClr val="000000"/>
                          </a:solidFill>
                          <a:effectLst/>
                          <a:latin typeface="Aptos Narrow" panose="020B0004020202020204" pitchFamily="34" charset="0"/>
                        </a:rPr>
                        <a:t> Total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219830423"/>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Sales and Services</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30,000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78106563"/>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Other Revenue</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2,000 </a:t>
                      </a:r>
                    </a:p>
                  </a:txBody>
                  <a:tcPr marL="3033" marR="3033" marT="3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07647790"/>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Total Revenue</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32,000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4233440"/>
                  </a:ext>
                </a:extLst>
              </a:tr>
              <a:tr h="120904">
                <a:tc gridSpan="2">
                  <a:txBody>
                    <a:bodyPr/>
                    <a:lstStyle/>
                    <a:p>
                      <a:pPr algn="l" fontAlgn="b"/>
                      <a:r>
                        <a:rPr lang="en-US" sz="800" b="0" i="0" u="none" strike="noStrike">
                          <a:solidFill>
                            <a:srgbClr val="000000"/>
                          </a:solidFill>
                          <a:effectLst/>
                          <a:latin typeface="Aptos Narrow" panose="020B0004020202020204" pitchFamily="34" charset="0"/>
                        </a:rPr>
                        <a:t>Expense</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618983821"/>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Salaries and Wages</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7,000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21,000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334822929"/>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Benefits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3,000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9,000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561315457"/>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Supplies and Materials</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50,000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51,000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966343557"/>
                  </a:ext>
                </a:extLst>
              </a:tr>
              <a:tr h="12090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Depreciation</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0793523"/>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Total Expense</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60,000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11,000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10,000 </a:t>
                      </a: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81,000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86273727"/>
                  </a:ext>
                </a:extLst>
              </a:tr>
              <a:tr h="12090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9758594"/>
                  </a:ext>
                </a:extLst>
              </a:tr>
              <a:tr h="124874">
                <a:tc gridSpan="2">
                  <a:txBody>
                    <a:bodyPr/>
                    <a:lstStyle/>
                    <a:p>
                      <a:pPr algn="l" fontAlgn="b"/>
                      <a:r>
                        <a:rPr lang="en-US" sz="800" b="0" i="0" u="none" strike="noStrike">
                          <a:solidFill>
                            <a:srgbClr val="000000"/>
                          </a:solidFill>
                          <a:effectLst/>
                          <a:latin typeface="Aptos Narrow" panose="020B0004020202020204" pitchFamily="34" charset="0"/>
                        </a:rPr>
                        <a:t>Net income (loss)</a:t>
                      </a:r>
                    </a:p>
                  </a:txBody>
                  <a:tcPr marL="3033" marR="3033" marT="30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800" b="0" i="0" u="none" strike="noStrike">
                          <a:solidFill>
                            <a:srgbClr val="000000"/>
                          </a:solidFill>
                          <a:effectLst/>
                          <a:latin typeface="Aptos Narrow" panose="020B0004020202020204" pitchFamily="34" charset="0"/>
                        </a:rPr>
                        <a:t> $   (49,000)</a:t>
                      </a:r>
                    </a:p>
                  </a:txBody>
                  <a:tcPr marL="3033" marR="3033" marT="30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a:t>
                      </a:r>
                    </a:p>
                  </a:txBody>
                  <a:tcPr marL="3033" marR="3033" marT="30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(49,000)</a:t>
                      </a:r>
                    </a:p>
                  </a:txBody>
                  <a:tcPr marL="3033" marR="3033" marT="30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2134851"/>
                  </a:ext>
                </a:extLst>
              </a:tr>
              <a:tr h="12090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81291595"/>
                  </a:ext>
                </a:extLst>
              </a:tr>
              <a:tr h="120904">
                <a:tc gridSpan="2">
                  <a:txBody>
                    <a:bodyPr/>
                    <a:lstStyle/>
                    <a:p>
                      <a:pPr algn="l" fontAlgn="b"/>
                      <a:r>
                        <a:rPr lang="en-US" sz="800" b="0" i="0" u="none" strike="noStrike">
                          <a:solidFill>
                            <a:srgbClr val="000000"/>
                          </a:solidFill>
                          <a:effectLst/>
                          <a:latin typeface="Aptos Narrow" panose="020B0004020202020204" pitchFamily="34" charset="0"/>
                        </a:rPr>
                        <a:t>Net Position</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93702590"/>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Beginning Balance</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50,000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72370861"/>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Increase (Decrease)</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(49,000)</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a:noFill/>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095611079"/>
                  </a:ext>
                </a:extLst>
              </a:tr>
              <a:tr h="124874">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Ending Balance</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      1,000 </a:t>
                      </a:r>
                    </a:p>
                  </a:txBody>
                  <a:tcPr marL="3033" marR="3033" marT="303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ptos Narrow" panose="020B0004020202020204" pitchFamily="34" charset="0"/>
                        </a:rPr>
                        <a:t> </a:t>
                      </a:r>
                    </a:p>
                  </a:txBody>
                  <a:tcPr marL="3033" marR="3033" marT="30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6792559"/>
                  </a:ext>
                </a:extLst>
              </a:tr>
            </a:tbl>
          </a:graphicData>
        </a:graphic>
      </p:graphicFrame>
      <p:sp>
        <p:nvSpPr>
          <p:cNvPr id="9" name="Speech Bubble: Rectangle 8">
            <a:extLst>
              <a:ext uri="{FF2B5EF4-FFF2-40B4-BE49-F238E27FC236}">
                <a16:creationId xmlns:a16="http://schemas.microsoft.com/office/drawing/2014/main" id="{60660314-D111-EC9F-F6E6-95389344C790}"/>
              </a:ext>
            </a:extLst>
          </p:cNvPr>
          <p:cNvSpPr/>
          <p:nvPr/>
        </p:nvSpPr>
        <p:spPr>
          <a:xfrm>
            <a:off x="4152776" y="4228922"/>
            <a:ext cx="1180221" cy="659442"/>
          </a:xfrm>
          <a:prstGeom prst="wedgeRectCallout">
            <a:avLst>
              <a:gd name="adj1" fmla="val -120228"/>
              <a:gd name="adj2" fmla="val 69746"/>
            </a:avLst>
          </a:prstGeom>
          <a:solidFill>
            <a:schemeClr val="bg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44">
                <a:solidFill>
                  <a:schemeClr val="tx1"/>
                </a:solidFill>
              </a:rPr>
              <a:t>Later we’ll discuss the nature/classification of this net position</a:t>
            </a:r>
          </a:p>
          <a:p>
            <a:pPr algn="ctr"/>
            <a:r>
              <a:rPr lang="en-US" sz="844">
                <a:solidFill>
                  <a:schemeClr val="tx1"/>
                </a:solidFill>
              </a:rPr>
              <a:t>(fund 400 series)</a:t>
            </a:r>
          </a:p>
        </p:txBody>
      </p:sp>
    </p:spTree>
    <p:extLst>
      <p:ext uri="{BB962C8B-B14F-4D97-AF65-F5344CB8AC3E}">
        <p14:creationId xmlns:p14="http://schemas.microsoft.com/office/powerpoint/2010/main" val="60783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459328" y="255135"/>
            <a:ext cx="8966003" cy="335398"/>
          </a:xfrm>
        </p:spPr>
        <p:txBody>
          <a:bodyPr lIns="64294" tIns="32147" rIns="64294" bIns="32147" anchor="t">
            <a:noAutofit/>
          </a:bodyPr>
          <a:lstStyle/>
          <a:p>
            <a:r>
              <a:rPr lang="en-US" sz="2812" b="1">
                <a:latin typeface="Open Sans"/>
                <a:ea typeface="Open Sans"/>
                <a:cs typeface="Open Sans"/>
              </a:rPr>
              <a:t>Books and Book Codes: Takeaways</a:t>
            </a:r>
            <a:endParaRPr lang="en-US">
              <a:highlight>
                <a:srgbClr val="FFFF00"/>
              </a:highlight>
            </a:endParaRPr>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p:txBody>
          <a:bodyPr/>
          <a:lstStyle/>
          <a:p>
            <a:r>
              <a:rPr lang="en-US" dirty="0"/>
              <a:t>Reflect different reporting perspectives</a:t>
            </a:r>
          </a:p>
          <a:p>
            <a:r>
              <a:rPr lang="en-US" dirty="0"/>
              <a:t>Book views will change the net position results</a:t>
            </a:r>
          </a:p>
          <a:p>
            <a:pPr lvl="1"/>
            <a:r>
              <a:rPr lang="en-US" dirty="0"/>
              <a:t>Common book primarily reflects all costs as decrease in net position</a:t>
            </a:r>
          </a:p>
          <a:p>
            <a:pPr lvl="1"/>
            <a:r>
              <a:rPr lang="en-US" dirty="0"/>
              <a:t>Financial Reporting book (and others) better align the recognition of expense with the earning of revenue (matching principle)</a:t>
            </a:r>
          </a:p>
          <a:p>
            <a:r>
              <a:rPr lang="en-US" dirty="0"/>
              <a:t>These views differ in how they align with budget</a:t>
            </a:r>
          </a:p>
          <a:p>
            <a:pPr lvl="1"/>
            <a:r>
              <a:rPr lang="en-US" dirty="0"/>
              <a:t>budget currently is more aligned with the common book</a:t>
            </a:r>
          </a:p>
        </p:txBody>
      </p:sp>
    </p:spTree>
    <p:extLst>
      <p:ext uri="{BB962C8B-B14F-4D97-AF65-F5344CB8AC3E}">
        <p14:creationId xmlns:p14="http://schemas.microsoft.com/office/powerpoint/2010/main" val="1031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46D5B6-6402-A6F8-734B-93C55BA58C0C}"/>
              </a:ext>
            </a:extLst>
          </p:cNvPr>
          <p:cNvSpPr>
            <a:spLocks noGrp="1"/>
          </p:cNvSpPr>
          <p:nvPr>
            <p:ph type="body" sz="quarter" idx="10"/>
          </p:nvPr>
        </p:nvSpPr>
        <p:spPr/>
        <p:txBody>
          <a:bodyPr>
            <a:normAutofit fontScale="92500" lnSpcReduction="20000"/>
          </a:bodyPr>
          <a:lstStyle/>
          <a:p>
            <a:r>
              <a:rPr lang="en-US" dirty="0"/>
              <a:t>Budgeting – Financial Reporting Book</a:t>
            </a:r>
          </a:p>
        </p:txBody>
      </p:sp>
      <p:sp>
        <p:nvSpPr>
          <p:cNvPr id="3" name="Text Placeholder 2">
            <a:extLst>
              <a:ext uri="{FF2B5EF4-FFF2-40B4-BE49-F238E27FC236}">
                <a16:creationId xmlns:a16="http://schemas.microsoft.com/office/drawing/2014/main" id="{6A23F56B-39C5-D589-7EB9-D9D3815124FD}"/>
              </a:ext>
            </a:extLst>
          </p:cNvPr>
          <p:cNvSpPr>
            <a:spLocks noGrp="1"/>
          </p:cNvSpPr>
          <p:nvPr>
            <p:ph type="body" sz="quarter" idx="11"/>
          </p:nvPr>
        </p:nvSpPr>
        <p:spPr/>
        <p:txBody>
          <a:bodyPr/>
          <a:lstStyle/>
          <a:p>
            <a:r>
              <a:rPr lang="en-US" dirty="0"/>
              <a:t>Goals</a:t>
            </a:r>
          </a:p>
          <a:p>
            <a:pPr lvl="1"/>
            <a:r>
              <a:rPr lang="en-US" dirty="0"/>
              <a:t>Aligns enterprise budget with enterprise financial statement</a:t>
            </a:r>
          </a:p>
          <a:p>
            <a:pPr lvl="1"/>
            <a:r>
              <a:rPr lang="en-US" dirty="0"/>
              <a:t>Consistent budget vs. actual basis UWA and UWM</a:t>
            </a:r>
          </a:p>
          <a:p>
            <a:pPr lvl="1"/>
            <a:r>
              <a:rPr lang="en-US" dirty="0"/>
              <a:t>Quarterly financial reporting (actuals) comparability to budget</a:t>
            </a:r>
          </a:p>
          <a:p>
            <a:pPr lvl="1"/>
            <a:r>
              <a:rPr lang="en-US" dirty="0"/>
              <a:t>Distinction between income statement budget and capital budget</a:t>
            </a:r>
          </a:p>
          <a:p>
            <a:r>
              <a:rPr lang="en-US" dirty="0"/>
              <a:t>Guidance</a:t>
            </a:r>
          </a:p>
          <a:p>
            <a:pPr lvl="1"/>
            <a:r>
              <a:rPr lang="en-US" dirty="0"/>
              <a:t>To be delivered in December, FY27 budget cycle guides</a:t>
            </a:r>
          </a:p>
          <a:p>
            <a:pPr lvl="1"/>
            <a:r>
              <a:rPr lang="en-US" dirty="0"/>
              <a:t>Optimal approach: data to be delivered by FPB to support budget building</a:t>
            </a:r>
          </a:p>
        </p:txBody>
      </p:sp>
    </p:spTree>
    <p:extLst>
      <p:ext uri="{BB962C8B-B14F-4D97-AF65-F5344CB8AC3E}">
        <p14:creationId xmlns:p14="http://schemas.microsoft.com/office/powerpoint/2010/main" val="23607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9669" y="228461"/>
            <a:ext cx="8001783" cy="335398"/>
          </a:xfrm>
        </p:spPr>
        <p:txBody>
          <a:bodyPr lIns="64294" tIns="32147" rIns="64294" bIns="32147" anchor="t">
            <a:noAutofit/>
          </a:bodyPr>
          <a:lstStyle/>
          <a:p>
            <a:r>
              <a:rPr lang="en-US" sz="2812" b="1" cap="all">
                <a:solidFill>
                  <a:srgbClr val="4B2E83"/>
                </a:solidFill>
                <a:latin typeface="Open Sans"/>
                <a:ea typeface="Open Sans"/>
                <a:cs typeface="Open Sans"/>
              </a:rPr>
              <a:t>agenda</a:t>
            </a:r>
            <a:endParaRPr lang="en-US" sz="2812" b="1">
              <a:latin typeface="Open Sans"/>
              <a:ea typeface="Open Sans"/>
              <a:cs typeface="Open Sans"/>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p:txBody>
          <a:bodyPr/>
          <a:lstStyle/>
          <a:p>
            <a:pPr defTabSz="339755">
              <a:defRPr/>
            </a:pPr>
            <a:fld id="{8CDA41B0-E16D-48B4-8B5D-6BC89192C442}" type="slidenum">
              <a:rPr lang="en-US">
                <a:solidFill>
                  <a:srgbClr val="33006F">
                    <a:tint val="75000"/>
                  </a:srgbClr>
                </a:solidFill>
                <a:latin typeface="Calibri"/>
              </a:rPr>
              <a:pPr defTabSz="339755">
                <a:defRPr/>
              </a:pPr>
              <a:t>2</a:t>
            </a:fld>
            <a:endParaRPr lang="en-US">
              <a:solidFill>
                <a:srgbClr val="33006F">
                  <a:tint val="75000"/>
                </a:srgbClr>
              </a:solidFill>
              <a:latin typeface="Calibri"/>
            </a:endParaRPr>
          </a:p>
        </p:txBody>
      </p:sp>
      <p:sp>
        <p:nvSpPr>
          <p:cNvPr id="6" name="TextBox 5">
            <a:extLst>
              <a:ext uri="{FF2B5EF4-FFF2-40B4-BE49-F238E27FC236}">
                <a16:creationId xmlns:a16="http://schemas.microsoft.com/office/drawing/2014/main" id="{9C5BA07C-1CDA-4EE3-9A65-D7E60573FE20}"/>
              </a:ext>
            </a:extLst>
          </p:cNvPr>
          <p:cNvSpPr txBox="1"/>
          <p:nvPr/>
        </p:nvSpPr>
        <p:spPr>
          <a:xfrm>
            <a:off x="3130480" y="5374405"/>
            <a:ext cx="1844419" cy="438582"/>
          </a:xfrm>
          <a:prstGeom prst="rect">
            <a:avLst/>
          </a:prstGeom>
          <a:noFill/>
        </p:spPr>
        <p:txBody>
          <a:bodyPr wrap="square" rtlCol="0">
            <a:spAutoFit/>
          </a:bodyPr>
          <a:lstStyle/>
          <a:p>
            <a:pPr algn="ctr" defTabSz="339744">
              <a:defRPr/>
            </a:pPr>
            <a:endParaRPr lang="en-US" sz="1125" b="1" u="sng">
              <a:solidFill>
                <a:srgbClr val="000000"/>
              </a:solidFill>
              <a:latin typeface="Calibri"/>
            </a:endParaRPr>
          </a:p>
          <a:p>
            <a:pPr algn="ctr" defTabSz="339744">
              <a:defRPr/>
            </a:pPr>
            <a:endParaRPr lang="en-US" sz="1125" b="1" u="sng">
              <a:solidFill>
                <a:srgbClr val="000000"/>
              </a:solidFill>
              <a:latin typeface="Calibri"/>
            </a:endParaRPr>
          </a:p>
        </p:txBody>
      </p:sp>
      <p:sp>
        <p:nvSpPr>
          <p:cNvPr id="3" name="TextBox 2">
            <a:extLst>
              <a:ext uri="{FF2B5EF4-FFF2-40B4-BE49-F238E27FC236}">
                <a16:creationId xmlns:a16="http://schemas.microsoft.com/office/drawing/2014/main" id="{9E99A677-C85E-154C-360F-40D3F6855891}"/>
              </a:ext>
            </a:extLst>
          </p:cNvPr>
          <p:cNvSpPr txBox="1"/>
          <p:nvPr/>
        </p:nvSpPr>
        <p:spPr>
          <a:xfrm>
            <a:off x="444096" y="396160"/>
            <a:ext cx="8598198" cy="4090896"/>
          </a:xfrm>
          <a:prstGeom prst="rect">
            <a:avLst/>
          </a:prstGeom>
          <a:noFill/>
        </p:spPr>
        <p:txBody>
          <a:bodyPr wrap="square" lIns="64294" tIns="32147" rIns="64294" bIns="32147" rtlCol="0" anchor="t">
            <a:spAutoFit/>
          </a:bodyPr>
          <a:lstStyle/>
          <a:p>
            <a:endParaRPr lang="en-US" sz="844" dirty="0">
              <a:latin typeface="Open Sans"/>
              <a:ea typeface="Open Sans"/>
              <a:cs typeface="Open Sans"/>
            </a:endParaRPr>
          </a:p>
          <a:p>
            <a:pPr marL="321457" indent="-321457">
              <a:buFont typeface="Wingdings"/>
              <a:buChar char="§"/>
            </a:pPr>
            <a:endParaRPr lang="en-US" sz="1969" dirty="0">
              <a:latin typeface="open sans"/>
              <a:ea typeface="Open Sans"/>
              <a:cs typeface="Arial"/>
            </a:endParaRPr>
          </a:p>
          <a:p>
            <a:pPr marL="321457" indent="-321457">
              <a:buFont typeface="Wingdings"/>
              <a:buChar char="§"/>
            </a:pPr>
            <a:endParaRPr lang="en-US" sz="1969" dirty="0">
              <a:latin typeface="open sans"/>
              <a:ea typeface="Open Sans"/>
              <a:cs typeface="Arial"/>
            </a:endParaRPr>
          </a:p>
          <a:p>
            <a:pPr marL="321457" indent="-321457">
              <a:buFont typeface="Wingdings,Sans-Serif"/>
              <a:buChar char="§"/>
            </a:pPr>
            <a:r>
              <a:rPr lang="en-US" sz="1969" dirty="0">
                <a:latin typeface="Open Sans"/>
                <a:ea typeface="Open Sans"/>
                <a:cs typeface="Open Sans"/>
              </a:rPr>
              <a:t>Intro/Welcome</a:t>
            </a:r>
          </a:p>
          <a:p>
            <a:pPr marL="778657" lvl="1" indent="-321457">
              <a:buFont typeface="Wingdings,Sans-Serif"/>
              <a:buChar char="§"/>
            </a:pPr>
            <a:r>
              <a:rPr lang="en-US" sz="1266" dirty="0">
                <a:latin typeface="Open Sans"/>
                <a:ea typeface="Open Sans"/>
                <a:cs typeface="Open Sans"/>
              </a:rPr>
              <a:t>Since we’ve been gone</a:t>
            </a:r>
          </a:p>
          <a:p>
            <a:pPr marL="778657" lvl="1" indent="-321457">
              <a:buFont typeface="Wingdings,Sans-Serif"/>
              <a:buChar char="§"/>
            </a:pPr>
            <a:r>
              <a:rPr lang="en-US" sz="1266" dirty="0">
                <a:latin typeface="Open Sans"/>
                <a:ea typeface="Open Sans"/>
                <a:cs typeface="Open Sans"/>
              </a:rPr>
              <a:t>Backlog</a:t>
            </a:r>
          </a:p>
          <a:p>
            <a:pPr marL="778657" lvl="1" indent="-321457">
              <a:buFont typeface="Wingdings,Sans-Serif"/>
              <a:buChar char="§"/>
            </a:pPr>
            <a:r>
              <a:rPr lang="en-US" sz="1266" dirty="0">
                <a:latin typeface="Open Sans"/>
                <a:ea typeface="Open Sans"/>
                <a:cs typeface="Open Sans"/>
              </a:rPr>
              <a:t>UCO functions</a:t>
            </a:r>
            <a:endParaRPr lang="en-US" sz="1266" dirty="0"/>
          </a:p>
          <a:p>
            <a:endParaRPr lang="en-US" sz="1969" dirty="0">
              <a:latin typeface="open sans"/>
              <a:ea typeface="Open Sans"/>
              <a:cs typeface="Arial"/>
            </a:endParaRPr>
          </a:p>
          <a:p>
            <a:pPr marL="321457" indent="-321457">
              <a:buFont typeface="Wingdings"/>
              <a:buChar char="§"/>
            </a:pPr>
            <a:r>
              <a:rPr lang="en-US" sz="1969" dirty="0">
                <a:latin typeface="open sans"/>
                <a:ea typeface="Open Sans"/>
                <a:cs typeface="Arial"/>
              </a:rPr>
              <a:t>Fund Transfer Guidance – revisions / outstanding decisions</a:t>
            </a:r>
          </a:p>
          <a:p>
            <a:pPr marL="321457" indent="-321457">
              <a:buFont typeface="Wingdings"/>
              <a:buChar char="§"/>
            </a:pPr>
            <a:endParaRPr lang="en-US" sz="1969" dirty="0">
              <a:latin typeface="open sans"/>
              <a:ea typeface="Open Sans"/>
              <a:cs typeface="Arial"/>
            </a:endParaRPr>
          </a:p>
          <a:p>
            <a:pPr marL="321457" indent="-321457">
              <a:buFont typeface="Wingdings"/>
              <a:buChar char="§"/>
            </a:pPr>
            <a:r>
              <a:rPr lang="en-US" sz="1969" dirty="0">
                <a:latin typeface="Open Sans"/>
                <a:ea typeface="Open Sans"/>
                <a:cs typeface="Open Sans"/>
              </a:rPr>
              <a:t>Budget Cycle Preparation – FY27</a:t>
            </a:r>
          </a:p>
          <a:p>
            <a:pPr marL="778657" lvl="1" indent="-321457">
              <a:buFont typeface="Wingdings,Sans-Serif"/>
              <a:buChar char="§"/>
            </a:pPr>
            <a:r>
              <a:rPr lang="en-US" sz="1266" dirty="0">
                <a:latin typeface="Open Sans"/>
                <a:ea typeface="Open Sans"/>
                <a:cs typeface="Open Sans"/>
              </a:rPr>
              <a:t>Financial Reporting Book</a:t>
            </a:r>
          </a:p>
          <a:p>
            <a:pPr marL="778657" lvl="1" indent="-321457">
              <a:buFont typeface="Wingdings,Sans-Serif"/>
              <a:buChar char="§"/>
            </a:pPr>
            <a:r>
              <a:rPr lang="en-US" sz="1266" dirty="0">
                <a:latin typeface="Open Sans"/>
                <a:ea typeface="Open Sans"/>
                <a:cs typeface="Open Sans"/>
              </a:rPr>
              <a:t>Purpose/Goal</a:t>
            </a:r>
          </a:p>
          <a:p>
            <a:pPr marL="778657" lvl="1" indent="-321457">
              <a:buFont typeface="Wingdings,Sans-Serif"/>
              <a:buChar char="§"/>
            </a:pPr>
            <a:r>
              <a:rPr lang="en-US" sz="1266" dirty="0">
                <a:latin typeface="Open Sans"/>
                <a:ea typeface="Open Sans"/>
                <a:cs typeface="Open Sans"/>
              </a:rPr>
              <a:t>Plan/Guidance</a:t>
            </a:r>
          </a:p>
          <a:p>
            <a:pPr marL="778657" lvl="1" indent="-321457">
              <a:buFont typeface="Wingdings"/>
              <a:buChar char="§"/>
            </a:pPr>
            <a:endParaRPr lang="en-US" sz="1969" dirty="0">
              <a:latin typeface="open sans"/>
              <a:ea typeface="Open Sans"/>
              <a:cs typeface="Arial"/>
            </a:endParaRPr>
          </a:p>
          <a:p>
            <a:pPr marL="321457" indent="-321457">
              <a:buFont typeface="Wingdings"/>
              <a:buChar char="§"/>
            </a:pPr>
            <a:endParaRPr lang="en-US" sz="1969" dirty="0">
              <a:latin typeface="Open Sans"/>
              <a:ea typeface="Open Sans"/>
              <a:cs typeface="Open Sans"/>
            </a:endParaRPr>
          </a:p>
        </p:txBody>
      </p:sp>
    </p:spTree>
    <p:extLst>
      <p:ext uri="{BB962C8B-B14F-4D97-AF65-F5344CB8AC3E}">
        <p14:creationId xmlns:p14="http://schemas.microsoft.com/office/powerpoint/2010/main" val="332057771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EF9B-EE1F-6E8D-85C1-232BC225F2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C108CC-E5F9-89E0-2DB9-FFDAF10FCA12}"/>
              </a:ext>
            </a:extLst>
          </p:cNvPr>
          <p:cNvSpPr>
            <a:spLocks noGrp="1"/>
          </p:cNvSpPr>
          <p:nvPr>
            <p:ph type="title"/>
          </p:nvPr>
        </p:nvSpPr>
        <p:spPr>
          <a:xfrm>
            <a:off x="399458" y="236874"/>
            <a:ext cx="5225221" cy="993775"/>
          </a:xfrm>
        </p:spPr>
        <p:txBody>
          <a:bodyPr lIns="91440" tIns="45720" rIns="91440" bIns="45720" anchor="b"/>
          <a:lstStyle/>
          <a:p>
            <a:r>
              <a:rPr lang="en-US" sz="2400" dirty="0">
                <a:latin typeface="Open Sans"/>
                <a:ea typeface="Open Sans"/>
                <a:cs typeface="Open Sans"/>
              </a:rPr>
              <a:t>UCO Backlog</a:t>
            </a:r>
          </a:p>
        </p:txBody>
      </p:sp>
      <p:sp>
        <p:nvSpPr>
          <p:cNvPr id="7" name="TextBox 6">
            <a:extLst>
              <a:ext uri="{FF2B5EF4-FFF2-40B4-BE49-F238E27FC236}">
                <a16:creationId xmlns:a16="http://schemas.microsoft.com/office/drawing/2014/main" id="{24017530-BA0E-010C-8D39-7EC32D0E56E7}"/>
              </a:ext>
            </a:extLst>
          </p:cNvPr>
          <p:cNvSpPr txBox="1"/>
          <p:nvPr/>
        </p:nvSpPr>
        <p:spPr>
          <a:xfrm>
            <a:off x="2892136" y="797004"/>
            <a:ext cx="5465086" cy="4005712"/>
          </a:xfrm>
          <a:prstGeom prst="rect">
            <a:avLst/>
          </a:prstGeom>
          <a:noFill/>
        </p:spPr>
        <p:txBody>
          <a:bodyPr wrap="none" rtlCol="0">
            <a:spAutoFit/>
          </a:bodyPr>
          <a:lstStyle/>
          <a:p>
            <a:pPr marL="285750" indent="-321457">
              <a:buFont typeface="Wingdings,Sans-Serif"/>
              <a:buChar char="§"/>
            </a:pPr>
            <a:r>
              <a:rPr lang="en-US" sz="1969" b="1" u="sng" dirty="0">
                <a:latin typeface="Open Sans"/>
                <a:ea typeface="Open Sans"/>
                <a:cs typeface="Open Sans"/>
              </a:rPr>
              <a:t>71 Projects/Issues to support or resolve</a:t>
            </a:r>
          </a:p>
          <a:p>
            <a:pPr marL="742950" lvl="1" indent="-321457">
              <a:buFont typeface="Wingdings,Sans-Serif"/>
              <a:buChar char="§"/>
            </a:pPr>
            <a:r>
              <a:rPr lang="en-US" sz="1969" dirty="0">
                <a:latin typeface="Open Sans"/>
                <a:ea typeface="Open Sans"/>
                <a:cs typeface="Open Sans"/>
              </a:rPr>
              <a:t>Institutional priorities </a:t>
            </a:r>
          </a:p>
          <a:p>
            <a:pPr marL="1200150" lvl="2" indent="-321457">
              <a:buFont typeface="Wingdings,Sans-Serif"/>
              <a:buChar char="§"/>
            </a:pPr>
            <a:r>
              <a:rPr lang="en-US" sz="1969" dirty="0">
                <a:latin typeface="Open Sans"/>
                <a:ea typeface="Open Sans"/>
                <a:cs typeface="Open Sans"/>
              </a:rPr>
              <a:t>IBB</a:t>
            </a:r>
          </a:p>
          <a:p>
            <a:pPr marL="1200150" lvl="2" indent="-321457">
              <a:buFont typeface="Wingdings,Sans-Serif"/>
              <a:buChar char="§"/>
            </a:pPr>
            <a:r>
              <a:rPr lang="en-US" sz="1969" dirty="0">
                <a:latin typeface="Open Sans"/>
                <a:ea typeface="Open Sans"/>
                <a:cs typeface="Open Sans"/>
              </a:rPr>
              <a:t>FY27 budget cycle*</a:t>
            </a:r>
          </a:p>
          <a:p>
            <a:pPr marL="742950" lvl="1" indent="-321457">
              <a:buFont typeface="Wingdings,Sans-Serif"/>
              <a:buChar char="§"/>
            </a:pPr>
            <a:r>
              <a:rPr lang="en-US" sz="1969" dirty="0">
                <a:latin typeface="Open Sans"/>
                <a:ea typeface="Open Sans"/>
                <a:cs typeface="Open Sans"/>
              </a:rPr>
              <a:t>Break Fixes</a:t>
            </a:r>
          </a:p>
          <a:p>
            <a:pPr marL="1200150" lvl="2" indent="-321457">
              <a:buFont typeface="Wingdings,Sans-Serif"/>
              <a:buChar char="§"/>
            </a:pPr>
            <a:r>
              <a:rPr lang="en-US" sz="1969" dirty="0">
                <a:latin typeface="Open Sans"/>
                <a:ea typeface="Open Sans"/>
                <a:cs typeface="Open Sans"/>
              </a:rPr>
              <a:t>Fringe </a:t>
            </a:r>
          </a:p>
          <a:p>
            <a:pPr marL="1200150" lvl="2" indent="-321457">
              <a:buFont typeface="Wingdings,Sans-Serif"/>
              <a:buChar char="§"/>
            </a:pPr>
            <a:r>
              <a:rPr lang="en-US" sz="1969" dirty="0">
                <a:latin typeface="Open Sans"/>
                <a:ea typeface="Open Sans"/>
                <a:cs typeface="Open Sans"/>
              </a:rPr>
              <a:t>ISD </a:t>
            </a:r>
          </a:p>
          <a:p>
            <a:pPr marL="1200150" lvl="2" indent="-321457">
              <a:buFont typeface="Wingdings,Sans-Serif"/>
              <a:buChar char="§"/>
            </a:pPr>
            <a:r>
              <a:rPr lang="en-US" sz="1969" dirty="0">
                <a:latin typeface="Open Sans"/>
                <a:ea typeface="Open Sans"/>
                <a:cs typeface="Open Sans"/>
              </a:rPr>
              <a:t>Encumbrance roll-forward</a:t>
            </a:r>
          </a:p>
          <a:p>
            <a:pPr marL="742950" lvl="1" indent="-321457">
              <a:buFont typeface="Wingdings,Sans-Serif"/>
              <a:buChar char="§"/>
            </a:pPr>
            <a:r>
              <a:rPr lang="en-US" sz="1969" dirty="0">
                <a:latin typeface="Open Sans"/>
                <a:ea typeface="Open Sans"/>
                <a:cs typeface="Open Sans"/>
              </a:rPr>
              <a:t>Governance</a:t>
            </a:r>
          </a:p>
          <a:p>
            <a:pPr marL="1200150" lvl="2" indent="-321457">
              <a:buFont typeface="Wingdings,Sans-Serif"/>
              <a:buChar char="§"/>
            </a:pPr>
            <a:r>
              <a:rPr lang="en-US" sz="1969" dirty="0">
                <a:latin typeface="Open Sans"/>
                <a:ea typeface="Open Sans"/>
                <a:cs typeface="Open Sans"/>
              </a:rPr>
              <a:t>CV management</a:t>
            </a:r>
          </a:p>
          <a:p>
            <a:pPr marL="1200150" lvl="2" indent="-321457">
              <a:buFont typeface="Wingdings,Sans-Serif"/>
              <a:buChar char="§"/>
            </a:pPr>
            <a:r>
              <a:rPr lang="en-US" sz="1969" dirty="0">
                <a:latin typeface="Open Sans"/>
                <a:ea typeface="Open Sans"/>
                <a:cs typeface="Open Sans"/>
              </a:rPr>
              <a:t>Fund transfer coding*</a:t>
            </a:r>
          </a:p>
          <a:p>
            <a:pPr marL="1200150" lvl="2" indent="-321457">
              <a:buFont typeface="Wingdings,Sans-Serif"/>
              <a:buChar char="§"/>
            </a:pPr>
            <a:r>
              <a:rPr lang="en-US" sz="1969" dirty="0">
                <a:latin typeface="Open Sans"/>
                <a:ea typeface="Open Sans"/>
                <a:cs typeface="Open Sans"/>
              </a:rPr>
              <a:t>Function </a:t>
            </a:r>
            <a:r>
              <a:rPr lang="en-US" sz="1969" dirty="0" err="1">
                <a:latin typeface="Open Sans"/>
                <a:ea typeface="Open Sans"/>
                <a:cs typeface="Open Sans"/>
              </a:rPr>
              <a:t>worktag</a:t>
            </a:r>
            <a:r>
              <a:rPr lang="en-US" sz="1969" dirty="0">
                <a:latin typeface="Open Sans"/>
                <a:ea typeface="Open Sans"/>
                <a:cs typeface="Open Sans"/>
              </a:rPr>
              <a:t>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363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F3A5F-3313-FA25-5815-6D22B5F18D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776301-BD14-2955-F852-CC78CD7DF825}"/>
              </a:ext>
            </a:extLst>
          </p:cNvPr>
          <p:cNvSpPr>
            <a:spLocks noGrp="1"/>
          </p:cNvSpPr>
          <p:nvPr>
            <p:ph type="title"/>
          </p:nvPr>
        </p:nvSpPr>
        <p:spPr>
          <a:xfrm>
            <a:off x="447923" y="340784"/>
            <a:ext cx="5225221" cy="993775"/>
          </a:xfrm>
        </p:spPr>
        <p:txBody>
          <a:bodyPr lIns="91440" tIns="45720" rIns="91440" bIns="45720" anchor="b"/>
          <a:lstStyle/>
          <a:p>
            <a:r>
              <a:rPr lang="en-US" sz="2400">
                <a:latin typeface="Open Sans"/>
                <a:ea typeface="Open Sans"/>
                <a:cs typeface="Open Sans"/>
              </a:rPr>
              <a:t>Organization Chart</a:t>
            </a:r>
          </a:p>
        </p:txBody>
      </p:sp>
      <p:graphicFrame>
        <p:nvGraphicFramePr>
          <p:cNvPr id="2" name="Diagram 1">
            <a:extLst>
              <a:ext uri="{FF2B5EF4-FFF2-40B4-BE49-F238E27FC236}">
                <a16:creationId xmlns:a16="http://schemas.microsoft.com/office/drawing/2014/main" id="{75B8AA69-7E32-2A70-69C0-37B9C0CE703F}"/>
              </a:ext>
            </a:extLst>
          </p:cNvPr>
          <p:cNvGraphicFramePr/>
          <p:nvPr/>
        </p:nvGraphicFramePr>
        <p:xfrm>
          <a:off x="1793871" y="1799032"/>
          <a:ext cx="5839984" cy="2239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193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42B22-F354-B478-81DB-279FE068A3BD}"/>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0762C24-8BEF-0972-F581-1EC2E5446CB2}"/>
              </a:ext>
            </a:extLst>
          </p:cNvPr>
          <p:cNvGraphicFramePr/>
          <p:nvPr>
            <p:extLst>
              <p:ext uri="{D42A27DB-BD31-4B8C-83A1-F6EECF244321}">
                <p14:modId xmlns:p14="http://schemas.microsoft.com/office/powerpoint/2010/main" val="499391661"/>
              </p:ext>
            </p:extLst>
          </p:nvPr>
        </p:nvGraphicFramePr>
        <p:xfrm>
          <a:off x="0" y="397996"/>
          <a:ext cx="9331036" cy="136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3FC3DE4-5919-E688-61D2-C07EAF2E2F7E}"/>
              </a:ext>
            </a:extLst>
          </p:cNvPr>
          <p:cNvSpPr txBox="1"/>
          <p:nvPr/>
        </p:nvSpPr>
        <p:spPr>
          <a:xfrm>
            <a:off x="374680" y="1930882"/>
            <a:ext cx="1776846" cy="1938992"/>
          </a:xfrm>
          <a:prstGeom prst="rect">
            <a:avLst/>
          </a:prstGeom>
          <a:noFill/>
        </p:spPr>
        <p:txBody>
          <a:bodyPr wrap="square" rtlCol="0">
            <a:spAutoFit/>
          </a:bodyPr>
          <a:lstStyle/>
          <a:p>
            <a:pPr marL="171450" indent="-171450">
              <a:buFont typeface="Arial" panose="020B0604020202020204" pitchFamily="34" charset="0"/>
              <a:buChar char="•"/>
            </a:pPr>
            <a:r>
              <a:rPr lang="en-US" sz="800" dirty="0"/>
              <a:t>Primary team responsible for carrying out data governance, operational data management, core data stewardship.</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800" dirty="0"/>
              <a:t>Provides project support for data requirements and compliance ex:</a:t>
            </a:r>
          </a:p>
          <a:p>
            <a:pPr marL="628650" lvl="1" indent="-171450">
              <a:buFont typeface="Arial" panose="020B0604020202020204" pitchFamily="34" charset="0"/>
              <a:buChar char="•"/>
            </a:pPr>
            <a:r>
              <a:rPr lang="en-US" sz="800" dirty="0"/>
              <a:t>IBB</a:t>
            </a:r>
          </a:p>
          <a:p>
            <a:pPr marL="628650" lvl="1" indent="-171450">
              <a:buFont typeface="Arial" panose="020B0604020202020204" pitchFamily="34" charset="0"/>
              <a:buChar char="•"/>
            </a:pPr>
            <a:r>
              <a:rPr lang="en-US" sz="800" dirty="0"/>
              <a:t>Fringe </a:t>
            </a:r>
          </a:p>
          <a:p>
            <a:pPr marL="628650" lvl="1" indent="-171450">
              <a:buFont typeface="Arial" panose="020B0604020202020204" pitchFamily="34" charset="0"/>
              <a:buChar char="•"/>
            </a:pPr>
            <a:r>
              <a:rPr lang="en-US" sz="800" dirty="0"/>
              <a:t>F&amp;A</a:t>
            </a:r>
          </a:p>
          <a:p>
            <a:pPr lvl="1"/>
            <a:endParaRPr lang="en-US" sz="800" dirty="0"/>
          </a:p>
          <a:p>
            <a:pPr marL="171450" indent="-171450">
              <a:buFont typeface="Arial" panose="020B0604020202020204" pitchFamily="34" charset="0"/>
              <a:buChar char="•"/>
            </a:pPr>
            <a:r>
              <a:rPr lang="en-US" sz="800" dirty="0"/>
              <a:t>Maintain and continue to grow Core Data stewardship program across the institution.</a:t>
            </a:r>
          </a:p>
          <a:p>
            <a:endParaRPr lang="en-US" sz="800" dirty="0"/>
          </a:p>
        </p:txBody>
      </p:sp>
      <p:sp>
        <p:nvSpPr>
          <p:cNvPr id="11" name="TextBox 10">
            <a:extLst>
              <a:ext uri="{FF2B5EF4-FFF2-40B4-BE49-F238E27FC236}">
                <a16:creationId xmlns:a16="http://schemas.microsoft.com/office/drawing/2014/main" id="{5DCE1409-917F-E657-5658-B1F30C223424}"/>
              </a:ext>
            </a:extLst>
          </p:cNvPr>
          <p:cNvSpPr txBox="1"/>
          <p:nvPr/>
        </p:nvSpPr>
        <p:spPr>
          <a:xfrm>
            <a:off x="2151526" y="1928332"/>
            <a:ext cx="2020754" cy="3046988"/>
          </a:xfrm>
          <a:prstGeom prst="rect">
            <a:avLst/>
          </a:prstGeom>
          <a:noFill/>
        </p:spPr>
        <p:txBody>
          <a:bodyPr wrap="square" rtlCol="0">
            <a:spAutoFit/>
          </a:bodyPr>
          <a:lstStyle/>
          <a:p>
            <a:pPr marL="171450" indent="-171450">
              <a:buFont typeface="Arial" panose="020B0604020202020204" pitchFamily="34" charset="0"/>
              <a:buChar char="•"/>
            </a:pPr>
            <a:r>
              <a:rPr lang="en-US" sz="800" dirty="0"/>
              <a:t>Responsible for answering accounting questions for SEs, Deans Offices, campus departments, etc. on behalf of UCO</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800" dirty="0"/>
              <a:t>Takes on primary accounting duties and oversight for partner central offices: GCA, SFS, etc.</a:t>
            </a:r>
          </a:p>
          <a:p>
            <a:endParaRPr lang="en-US" sz="800" dirty="0"/>
          </a:p>
          <a:p>
            <a:pPr marL="171450" indent="-171450">
              <a:buFont typeface="Arial" panose="020B0604020202020204" pitchFamily="34" charset="0"/>
              <a:buChar char="•"/>
            </a:pPr>
            <a:r>
              <a:rPr lang="en-US" sz="800" dirty="0"/>
              <a:t>Retains key external reporting duties (Single Audit/SEFA, Federal Interest Remission, Section 117 and NSF Foreign Financial Disclosure Reporting.</a:t>
            </a:r>
          </a:p>
          <a:p>
            <a:endParaRPr lang="en-US" sz="800" dirty="0"/>
          </a:p>
          <a:p>
            <a:pPr marL="171450" indent="-171450">
              <a:buFont typeface="Arial" panose="020B0604020202020204" pitchFamily="34" charset="0"/>
              <a:buChar char="•"/>
            </a:pPr>
            <a:r>
              <a:rPr lang="en-US" sz="800" dirty="0"/>
              <a:t>Primary team responsible for developing and implementing UCO’s ICOFR strategic plan.</a:t>
            </a:r>
          </a:p>
          <a:p>
            <a:endParaRPr lang="en-US" sz="800" dirty="0"/>
          </a:p>
          <a:p>
            <a:pPr marL="171450" indent="-171450">
              <a:buFont typeface="Arial" panose="020B0604020202020204" pitchFamily="34" charset="0"/>
              <a:buChar char="•"/>
            </a:pPr>
            <a:r>
              <a:rPr lang="en-US" sz="800" dirty="0"/>
              <a:t>Researches &amp; guides updates to implementation of GASB, UG, GAAP and SAAM guidance.</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800" dirty="0"/>
              <a:t>Establishes and maintains institutional accounting policy manual/handbook.</a:t>
            </a:r>
          </a:p>
        </p:txBody>
      </p:sp>
      <p:sp>
        <p:nvSpPr>
          <p:cNvPr id="12" name="TextBox 11">
            <a:extLst>
              <a:ext uri="{FF2B5EF4-FFF2-40B4-BE49-F238E27FC236}">
                <a16:creationId xmlns:a16="http://schemas.microsoft.com/office/drawing/2014/main" id="{7F46FBBC-B815-08E6-611A-80CB0A764F27}"/>
              </a:ext>
            </a:extLst>
          </p:cNvPr>
          <p:cNvSpPr txBox="1"/>
          <p:nvPr/>
        </p:nvSpPr>
        <p:spPr>
          <a:xfrm>
            <a:off x="4474340" y="1928332"/>
            <a:ext cx="2200582" cy="3046988"/>
          </a:xfrm>
          <a:prstGeom prst="rect">
            <a:avLst/>
          </a:prstGeom>
          <a:noFill/>
        </p:spPr>
        <p:txBody>
          <a:bodyPr wrap="square" rtlCol="0">
            <a:spAutoFit/>
          </a:bodyPr>
          <a:lstStyle/>
          <a:p>
            <a:pPr marL="171450" indent="-171450">
              <a:buFont typeface="Arial" panose="020B0604020202020204" pitchFamily="34" charset="0"/>
              <a:buChar char="•"/>
            </a:pPr>
            <a:r>
              <a:rPr lang="en-US" sz="800" dirty="0"/>
              <a:t>Responsible for university-wide deficit monitoring and enhanced monitoring efforts. Develop additional monitoring attributes in conjunction with Internal Audit team.</a:t>
            </a:r>
          </a:p>
          <a:p>
            <a:endParaRPr lang="en-US" sz="800" dirty="0"/>
          </a:p>
          <a:p>
            <a:pPr marL="171450" indent="-171450">
              <a:buFont typeface="Arial" panose="020B0604020202020204" pitchFamily="34" charset="0"/>
              <a:buChar char="•"/>
            </a:pPr>
            <a:r>
              <a:rPr lang="en-US" sz="800" dirty="0"/>
              <a:t>Maintain institutional overhead assessment and exemption review process.</a:t>
            </a:r>
          </a:p>
          <a:p>
            <a:endParaRPr lang="en-US" sz="800" dirty="0"/>
          </a:p>
          <a:p>
            <a:pPr marL="171450" indent="-171450">
              <a:buFont typeface="Arial" panose="020B0604020202020204" pitchFamily="34" charset="0"/>
              <a:buChar char="•"/>
            </a:pPr>
            <a:r>
              <a:rPr lang="en-US" sz="800" dirty="0"/>
              <a:t>Develops and maintains a consistent communication channel in our decentralized environment to promulgate any WDAY accounting functionality updates or. requirements.</a:t>
            </a:r>
            <a:br>
              <a:rPr lang="en-US" sz="800" dirty="0"/>
            </a:br>
            <a:endParaRPr lang="en-US" sz="800" dirty="0"/>
          </a:p>
          <a:p>
            <a:pPr marL="171450" indent="-171450">
              <a:buFont typeface="Arial" panose="020B0604020202020204" pitchFamily="34" charset="0"/>
              <a:buChar char="•"/>
            </a:pPr>
            <a:r>
              <a:rPr lang="en-US" sz="800" dirty="0"/>
              <a:t>Works with FDM team &amp; IADS to develop reporting tools to regularly review, monitor, and work with units to correct activity.</a:t>
            </a:r>
            <a:br>
              <a:rPr lang="en-US" sz="800" dirty="0"/>
            </a:br>
            <a:r>
              <a:rPr lang="en-US" sz="800" dirty="0"/>
              <a:t> </a:t>
            </a:r>
          </a:p>
          <a:p>
            <a:pPr marL="171450" indent="-171450">
              <a:buFont typeface="Arial" panose="020B0604020202020204" pitchFamily="34" charset="0"/>
              <a:buChar char="•"/>
            </a:pPr>
            <a:r>
              <a:rPr lang="en-US" sz="800" dirty="0"/>
              <a:t>Develops a university-wide training plan; providing a foundational course that in the future will be a prerequisite to WDAY accounting roles access.</a:t>
            </a:r>
          </a:p>
          <a:p>
            <a:endParaRPr lang="en-US" sz="800" dirty="0"/>
          </a:p>
        </p:txBody>
      </p:sp>
      <p:sp>
        <p:nvSpPr>
          <p:cNvPr id="20" name="TextBox 19">
            <a:extLst>
              <a:ext uri="{FF2B5EF4-FFF2-40B4-BE49-F238E27FC236}">
                <a16:creationId xmlns:a16="http://schemas.microsoft.com/office/drawing/2014/main" id="{DAFD9FF6-A230-A481-BC49-D1C319921E46}"/>
              </a:ext>
            </a:extLst>
          </p:cNvPr>
          <p:cNvSpPr txBox="1"/>
          <p:nvPr/>
        </p:nvSpPr>
        <p:spPr>
          <a:xfrm>
            <a:off x="7046256" y="1928332"/>
            <a:ext cx="1870982" cy="2800767"/>
          </a:xfrm>
          <a:prstGeom prst="rect">
            <a:avLst/>
          </a:prstGeom>
          <a:noFill/>
        </p:spPr>
        <p:txBody>
          <a:bodyPr wrap="square" rtlCol="0">
            <a:spAutoFit/>
          </a:bodyPr>
          <a:lstStyle/>
          <a:p>
            <a:pPr marL="171450" indent="-171450">
              <a:buFont typeface="Arial" panose="020B0604020202020204" pitchFamily="34" charset="0"/>
              <a:buChar char="•"/>
            </a:pPr>
            <a:r>
              <a:rPr lang="en-US" sz="800" dirty="0"/>
              <a:t>Primary team working to execute projects related to WDAY implementation, fixes, redesign. </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800" dirty="0"/>
              <a:t>Act as a first stop for review of requested changes to WDAY accounting elements for feasibility &amp; appropriateness.</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800" dirty="0"/>
              <a:t>Coordinate testing for Workday fixes</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800" dirty="0"/>
              <a:t>Regularly review and research WDAY planned releases to ensure UW is adopting and implementing beneficial functionality timely.</a:t>
            </a:r>
          </a:p>
          <a:p>
            <a:endParaRPr lang="en-US" sz="800" dirty="0"/>
          </a:p>
          <a:p>
            <a:pPr marL="171450" indent="-171450">
              <a:buFont typeface="Arial" panose="020B0604020202020204" pitchFamily="34" charset="0"/>
              <a:buChar char="•"/>
            </a:pPr>
            <a:r>
              <a:rPr lang="en-US" sz="800" dirty="0"/>
              <a:t>Serve on WDAY Design Partner Groups as well as Functional Reviews to ensure items escalated to WDAY for review are truly WDAY (and not UW) issues.</a:t>
            </a:r>
          </a:p>
        </p:txBody>
      </p:sp>
    </p:spTree>
    <p:extLst>
      <p:ext uri="{BB962C8B-B14F-4D97-AF65-F5344CB8AC3E}">
        <p14:creationId xmlns:p14="http://schemas.microsoft.com/office/powerpoint/2010/main" val="348554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D537-CA58-6FCE-2D6E-B791CE91866B}"/>
              </a:ext>
            </a:extLst>
          </p:cNvPr>
          <p:cNvSpPr>
            <a:spLocks noGrp="1"/>
          </p:cNvSpPr>
          <p:nvPr>
            <p:ph type="title"/>
          </p:nvPr>
        </p:nvSpPr>
        <p:spPr>
          <a:xfrm>
            <a:off x="460375" y="369733"/>
            <a:ext cx="2663825" cy="993775"/>
          </a:xfrm>
        </p:spPr>
        <p:txBody>
          <a:bodyPr/>
          <a:lstStyle/>
          <a:p>
            <a:r>
              <a:rPr lang="en-US" dirty="0"/>
              <a:t>Fund Transfer Guidance</a:t>
            </a:r>
          </a:p>
        </p:txBody>
      </p:sp>
      <p:pic>
        <p:nvPicPr>
          <p:cNvPr id="5" name="Picture 4">
            <a:extLst>
              <a:ext uri="{FF2B5EF4-FFF2-40B4-BE49-F238E27FC236}">
                <a16:creationId xmlns:a16="http://schemas.microsoft.com/office/drawing/2014/main" id="{96FB5C78-B465-C9E1-B403-F3197D9B5AAC}"/>
              </a:ext>
            </a:extLst>
          </p:cNvPr>
          <p:cNvPicPr>
            <a:picLocks noChangeAspect="1"/>
          </p:cNvPicPr>
          <p:nvPr/>
        </p:nvPicPr>
        <p:blipFill>
          <a:blip r:embed="rId2"/>
          <a:stretch>
            <a:fillRect/>
          </a:stretch>
        </p:blipFill>
        <p:spPr>
          <a:xfrm>
            <a:off x="3344937" y="0"/>
            <a:ext cx="5460565" cy="5143500"/>
          </a:xfrm>
          <a:prstGeom prst="rect">
            <a:avLst/>
          </a:prstGeom>
        </p:spPr>
      </p:pic>
      <p:sp>
        <p:nvSpPr>
          <p:cNvPr id="9" name="TextBox 8">
            <a:extLst>
              <a:ext uri="{FF2B5EF4-FFF2-40B4-BE49-F238E27FC236}">
                <a16:creationId xmlns:a16="http://schemas.microsoft.com/office/drawing/2014/main" id="{C7F38C9C-4205-4C60-BB14-5AD34B82E8D9}"/>
              </a:ext>
            </a:extLst>
          </p:cNvPr>
          <p:cNvSpPr txBox="1"/>
          <p:nvPr/>
        </p:nvSpPr>
        <p:spPr>
          <a:xfrm>
            <a:off x="1216802" y="1560393"/>
            <a:ext cx="2451647" cy="461665"/>
          </a:xfrm>
          <a:prstGeom prst="rect">
            <a:avLst/>
          </a:prstGeom>
          <a:noFill/>
        </p:spPr>
        <p:txBody>
          <a:bodyPr wrap="square" rtlCol="0">
            <a:spAutoFit/>
          </a:bodyPr>
          <a:lstStyle/>
          <a:p>
            <a:pPr marL="171450" indent="-171450">
              <a:buFont typeface="Arial" panose="020B0604020202020204" pitchFamily="34" charset="0"/>
              <a:buChar char="•"/>
            </a:pPr>
            <a:r>
              <a:rPr lang="en-US" sz="800" dirty="0"/>
              <a:t>47000/47010 Core Fund Distribution In/Out</a:t>
            </a:r>
          </a:p>
          <a:p>
            <a:pPr marL="171450" indent="-171450">
              <a:buFont typeface="Arial" panose="020B0604020202020204" pitchFamily="34" charset="0"/>
              <a:buChar char="•"/>
            </a:pPr>
            <a:r>
              <a:rPr lang="en-US" sz="800" dirty="0"/>
              <a:t>47100/47110 Funding Transfer In/Out</a:t>
            </a:r>
          </a:p>
          <a:p>
            <a:endParaRPr lang="en-US" sz="800" dirty="0"/>
          </a:p>
        </p:txBody>
      </p:sp>
      <p:sp>
        <p:nvSpPr>
          <p:cNvPr id="10" name="TextBox 9">
            <a:extLst>
              <a:ext uri="{FF2B5EF4-FFF2-40B4-BE49-F238E27FC236}">
                <a16:creationId xmlns:a16="http://schemas.microsoft.com/office/drawing/2014/main" id="{45742819-2750-F7AD-6965-DCB73413B030}"/>
              </a:ext>
            </a:extLst>
          </p:cNvPr>
          <p:cNvSpPr txBox="1"/>
          <p:nvPr/>
        </p:nvSpPr>
        <p:spPr>
          <a:xfrm>
            <a:off x="1374776" y="4195862"/>
            <a:ext cx="2451647" cy="338554"/>
          </a:xfrm>
          <a:prstGeom prst="rect">
            <a:avLst/>
          </a:prstGeom>
          <a:noFill/>
        </p:spPr>
        <p:txBody>
          <a:bodyPr wrap="square" rtlCol="0">
            <a:spAutoFit/>
          </a:bodyPr>
          <a:lstStyle/>
          <a:p>
            <a:pPr marL="171450" indent="-171450">
              <a:buFont typeface="Arial" panose="020B0604020202020204" pitchFamily="34" charset="0"/>
              <a:buChar char="•"/>
            </a:pPr>
            <a:r>
              <a:rPr lang="en-US" sz="800" dirty="0"/>
              <a:t>84050 Other Changes to Net Position</a:t>
            </a:r>
          </a:p>
          <a:p>
            <a:endParaRPr lang="en-US" sz="800" dirty="0"/>
          </a:p>
        </p:txBody>
      </p:sp>
    </p:spTree>
    <p:extLst>
      <p:ext uri="{BB962C8B-B14F-4D97-AF65-F5344CB8AC3E}">
        <p14:creationId xmlns:p14="http://schemas.microsoft.com/office/powerpoint/2010/main" val="171888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773D-6841-4F1B-0900-977256CC9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4AA77-036F-029B-96FD-433C42CB9666}"/>
              </a:ext>
            </a:extLst>
          </p:cNvPr>
          <p:cNvSpPr>
            <a:spLocks noGrp="1"/>
          </p:cNvSpPr>
          <p:nvPr>
            <p:ph type="title"/>
          </p:nvPr>
        </p:nvSpPr>
        <p:spPr>
          <a:xfrm>
            <a:off x="460375" y="369733"/>
            <a:ext cx="6610459" cy="993775"/>
          </a:xfrm>
        </p:spPr>
        <p:txBody>
          <a:bodyPr/>
          <a:lstStyle/>
          <a:p>
            <a:r>
              <a:rPr lang="en-US" dirty="0"/>
              <a:t>Fund Transfer Guidance</a:t>
            </a:r>
          </a:p>
        </p:txBody>
      </p:sp>
      <p:sp>
        <p:nvSpPr>
          <p:cNvPr id="10" name="TextBox 9">
            <a:extLst>
              <a:ext uri="{FF2B5EF4-FFF2-40B4-BE49-F238E27FC236}">
                <a16:creationId xmlns:a16="http://schemas.microsoft.com/office/drawing/2014/main" id="{463FE28A-FE31-329A-F15F-5BAEC637BF2E}"/>
              </a:ext>
            </a:extLst>
          </p:cNvPr>
          <p:cNvSpPr txBox="1"/>
          <p:nvPr/>
        </p:nvSpPr>
        <p:spPr>
          <a:xfrm>
            <a:off x="1445720" y="4773767"/>
            <a:ext cx="2451647" cy="338554"/>
          </a:xfrm>
          <a:prstGeom prst="rect">
            <a:avLst/>
          </a:prstGeom>
          <a:noFill/>
        </p:spPr>
        <p:txBody>
          <a:bodyPr wrap="square" rtlCol="0">
            <a:spAutoFit/>
          </a:bodyPr>
          <a:lstStyle/>
          <a:p>
            <a:endParaRPr lang="en-US" sz="800" dirty="0"/>
          </a:p>
          <a:p>
            <a:endParaRPr lang="en-US" sz="800" dirty="0"/>
          </a:p>
        </p:txBody>
      </p:sp>
      <p:sp>
        <p:nvSpPr>
          <p:cNvPr id="3" name="TextBox 2">
            <a:extLst>
              <a:ext uri="{FF2B5EF4-FFF2-40B4-BE49-F238E27FC236}">
                <a16:creationId xmlns:a16="http://schemas.microsoft.com/office/drawing/2014/main" id="{29D3D380-F363-061E-18C4-13E188673A27}"/>
              </a:ext>
            </a:extLst>
          </p:cNvPr>
          <p:cNvSpPr txBox="1"/>
          <p:nvPr/>
        </p:nvSpPr>
        <p:spPr>
          <a:xfrm>
            <a:off x="758636" y="1102790"/>
            <a:ext cx="7924989" cy="3528178"/>
          </a:xfrm>
          <a:prstGeom prst="rect">
            <a:avLst/>
          </a:prstGeom>
          <a:noFill/>
        </p:spPr>
        <p:txBody>
          <a:bodyPr wrap="square" lIns="64294" tIns="32147" rIns="64294" bIns="32147" rtlCol="0" anchor="t">
            <a:spAutoFit/>
          </a:bodyPr>
          <a:lstStyle/>
          <a:p>
            <a:endParaRPr lang="en-US" sz="844" dirty="0">
              <a:latin typeface="Open Sans"/>
              <a:ea typeface="Open Sans"/>
              <a:cs typeface="Open Sans"/>
            </a:endParaRPr>
          </a:p>
          <a:p>
            <a:pPr marL="321457" indent="-321457">
              <a:buFont typeface="Wingdings"/>
              <a:buChar char="§"/>
            </a:pPr>
            <a:endParaRPr lang="en-US" sz="1969" dirty="0">
              <a:latin typeface="open sans"/>
              <a:ea typeface="Open Sans"/>
              <a:cs typeface="Arial"/>
            </a:endParaRPr>
          </a:p>
          <a:p>
            <a:pPr marL="321457" indent="-321457">
              <a:buFont typeface="Wingdings"/>
              <a:buChar char="§"/>
            </a:pPr>
            <a:r>
              <a:rPr lang="en-US" sz="1969" dirty="0">
                <a:latin typeface="open sans"/>
                <a:ea typeface="Open Sans"/>
                <a:cs typeface="Arial"/>
              </a:rPr>
              <a:t>Current Period</a:t>
            </a:r>
          </a:p>
          <a:p>
            <a:pPr marL="778657" lvl="1" indent="-321457">
              <a:buFont typeface="Wingdings"/>
              <a:buChar char="§"/>
            </a:pPr>
            <a:r>
              <a:rPr lang="en-US" sz="1969" dirty="0">
                <a:latin typeface="open sans"/>
                <a:ea typeface="Open Sans"/>
                <a:cs typeface="Arial"/>
              </a:rPr>
              <a:t>Ideal to use original coding, transfer natural class of expense or revenue</a:t>
            </a:r>
          </a:p>
          <a:p>
            <a:pPr marL="778657" lvl="1" indent="-321457">
              <a:buFont typeface="Wingdings"/>
              <a:buChar char="§"/>
            </a:pPr>
            <a:r>
              <a:rPr lang="en-US" sz="1969" dirty="0">
                <a:latin typeface="open sans"/>
                <a:ea typeface="Open Sans"/>
                <a:cs typeface="Arial"/>
              </a:rPr>
              <a:t>Funding Transfer In/Out must net to zero</a:t>
            </a:r>
          </a:p>
          <a:p>
            <a:pPr marL="778657" lvl="1" indent="-321457">
              <a:buFont typeface="Wingdings"/>
              <a:buChar char="§"/>
            </a:pPr>
            <a:r>
              <a:rPr lang="en-US" sz="1969" dirty="0">
                <a:latin typeface="open sans"/>
                <a:ea typeface="Open Sans"/>
                <a:cs typeface="Arial"/>
              </a:rPr>
              <a:t>Core Funding Transfer In/Out must be used in accordance with guidance</a:t>
            </a:r>
          </a:p>
          <a:p>
            <a:pPr marL="321457" indent="-321457">
              <a:buFont typeface="Wingdings"/>
              <a:buChar char="§"/>
            </a:pPr>
            <a:r>
              <a:rPr lang="en-US" sz="1969" dirty="0">
                <a:latin typeface="open sans"/>
                <a:ea typeface="Open Sans"/>
                <a:cs typeface="Arial"/>
              </a:rPr>
              <a:t>Prior Period</a:t>
            </a:r>
          </a:p>
          <a:p>
            <a:pPr marL="778657" lvl="1" indent="-321457">
              <a:buFont typeface="Wingdings"/>
              <a:buChar char="§"/>
            </a:pPr>
            <a:r>
              <a:rPr lang="en-US" sz="1969" dirty="0">
                <a:latin typeface="open sans"/>
                <a:ea typeface="Open Sans"/>
                <a:cs typeface="Arial"/>
              </a:rPr>
              <a:t>Prior year activity transferred using 84050 or Funding Transfer In/Out is problematic (especially crossing funds)</a:t>
            </a:r>
          </a:p>
          <a:p>
            <a:pPr marL="778657" lvl="1" indent="-321457">
              <a:buFont typeface="Wingdings"/>
              <a:buChar char="§"/>
            </a:pPr>
            <a:r>
              <a:rPr lang="en-US" sz="1969" dirty="0">
                <a:latin typeface="open sans"/>
                <a:ea typeface="Open Sans"/>
                <a:cs typeface="Arial"/>
              </a:rPr>
              <a:t>Immaterial transfers of net position (guidance TBD)</a:t>
            </a:r>
            <a:endParaRPr lang="en-US" sz="1969" dirty="0">
              <a:latin typeface="Open Sans"/>
              <a:ea typeface="Open Sans"/>
              <a:cs typeface="Open Sans"/>
            </a:endParaRPr>
          </a:p>
        </p:txBody>
      </p:sp>
    </p:spTree>
    <p:extLst>
      <p:ext uri="{BB962C8B-B14F-4D97-AF65-F5344CB8AC3E}">
        <p14:creationId xmlns:p14="http://schemas.microsoft.com/office/powerpoint/2010/main" val="138231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4D733-6EBB-2DC7-DD11-D3F4E55902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0D2A94-E378-BD0F-F694-32045A9E1233}"/>
              </a:ext>
            </a:extLst>
          </p:cNvPr>
          <p:cNvSpPr>
            <a:spLocks noGrp="1"/>
          </p:cNvSpPr>
          <p:nvPr>
            <p:ph type="body" sz="quarter" idx="10"/>
          </p:nvPr>
        </p:nvSpPr>
        <p:spPr>
          <a:xfrm>
            <a:off x="479669" y="228461"/>
            <a:ext cx="8001783" cy="335398"/>
          </a:xfrm>
        </p:spPr>
        <p:txBody>
          <a:bodyPr lIns="64294" tIns="32147" rIns="64294" bIns="32147" anchor="t">
            <a:noAutofit/>
          </a:bodyPr>
          <a:lstStyle/>
          <a:p>
            <a:r>
              <a:rPr lang="en-US" sz="2812" b="1" cap="all" dirty="0">
                <a:solidFill>
                  <a:srgbClr val="4B2E83"/>
                </a:solidFill>
                <a:latin typeface="Open Sans"/>
                <a:ea typeface="Open Sans"/>
                <a:cs typeface="Open Sans"/>
              </a:rPr>
              <a:t>Budget cycle preparation</a:t>
            </a:r>
            <a:endParaRPr lang="en-US" sz="2812" b="1" dirty="0">
              <a:latin typeface="Open Sans"/>
              <a:ea typeface="Open Sans"/>
              <a:cs typeface="Open Sans"/>
            </a:endParaRPr>
          </a:p>
        </p:txBody>
      </p:sp>
      <p:sp>
        <p:nvSpPr>
          <p:cNvPr id="10" name="Slide Number Placeholder 9">
            <a:extLst>
              <a:ext uri="{FF2B5EF4-FFF2-40B4-BE49-F238E27FC236}">
                <a16:creationId xmlns:a16="http://schemas.microsoft.com/office/drawing/2014/main" id="{C8FDCB80-E2E9-E002-22F7-1AAD07752B83}"/>
              </a:ext>
            </a:extLst>
          </p:cNvPr>
          <p:cNvSpPr>
            <a:spLocks noGrp="1"/>
          </p:cNvSpPr>
          <p:nvPr>
            <p:ph type="sldNum" sz="quarter" idx="4"/>
          </p:nvPr>
        </p:nvSpPr>
        <p:spPr/>
        <p:txBody>
          <a:bodyPr/>
          <a:lstStyle/>
          <a:p>
            <a:pPr defTabSz="339755">
              <a:defRPr/>
            </a:pPr>
            <a:fld id="{8CDA41B0-E16D-48B4-8B5D-6BC89192C442}" type="slidenum">
              <a:rPr lang="en-US">
                <a:solidFill>
                  <a:srgbClr val="33006F">
                    <a:tint val="75000"/>
                  </a:srgbClr>
                </a:solidFill>
                <a:latin typeface="Calibri"/>
              </a:rPr>
              <a:pPr defTabSz="339755">
                <a:defRPr/>
              </a:pPr>
              <a:t>8</a:t>
            </a:fld>
            <a:endParaRPr lang="en-US">
              <a:solidFill>
                <a:srgbClr val="33006F">
                  <a:tint val="75000"/>
                </a:srgbClr>
              </a:solidFill>
              <a:latin typeface="Calibri"/>
            </a:endParaRPr>
          </a:p>
        </p:txBody>
      </p:sp>
      <p:sp>
        <p:nvSpPr>
          <p:cNvPr id="6" name="TextBox 5">
            <a:extLst>
              <a:ext uri="{FF2B5EF4-FFF2-40B4-BE49-F238E27FC236}">
                <a16:creationId xmlns:a16="http://schemas.microsoft.com/office/drawing/2014/main" id="{DECF0FCB-C73E-80F6-915C-C4B93C295F08}"/>
              </a:ext>
            </a:extLst>
          </p:cNvPr>
          <p:cNvSpPr txBox="1"/>
          <p:nvPr/>
        </p:nvSpPr>
        <p:spPr>
          <a:xfrm>
            <a:off x="3130480" y="5374405"/>
            <a:ext cx="1844419" cy="438582"/>
          </a:xfrm>
          <a:prstGeom prst="rect">
            <a:avLst/>
          </a:prstGeom>
          <a:noFill/>
        </p:spPr>
        <p:txBody>
          <a:bodyPr wrap="square" rtlCol="0">
            <a:spAutoFit/>
          </a:bodyPr>
          <a:lstStyle/>
          <a:p>
            <a:pPr algn="ctr" defTabSz="339744">
              <a:defRPr/>
            </a:pPr>
            <a:endParaRPr lang="en-US" sz="1125" b="1" u="sng">
              <a:solidFill>
                <a:srgbClr val="000000"/>
              </a:solidFill>
              <a:latin typeface="Calibri"/>
            </a:endParaRPr>
          </a:p>
          <a:p>
            <a:pPr algn="ctr" defTabSz="339744">
              <a:defRPr/>
            </a:pPr>
            <a:endParaRPr lang="en-US" sz="1125" b="1" u="sng">
              <a:solidFill>
                <a:srgbClr val="000000"/>
              </a:solidFill>
              <a:latin typeface="Calibri"/>
            </a:endParaRPr>
          </a:p>
        </p:txBody>
      </p:sp>
      <p:sp>
        <p:nvSpPr>
          <p:cNvPr id="3" name="TextBox 2">
            <a:extLst>
              <a:ext uri="{FF2B5EF4-FFF2-40B4-BE49-F238E27FC236}">
                <a16:creationId xmlns:a16="http://schemas.microsoft.com/office/drawing/2014/main" id="{4F30A5CD-5D2A-717A-68C7-4F788C3A7107}"/>
              </a:ext>
            </a:extLst>
          </p:cNvPr>
          <p:cNvSpPr txBox="1"/>
          <p:nvPr/>
        </p:nvSpPr>
        <p:spPr>
          <a:xfrm>
            <a:off x="479669" y="472169"/>
            <a:ext cx="8598198" cy="3225146"/>
          </a:xfrm>
          <a:prstGeom prst="rect">
            <a:avLst/>
          </a:prstGeom>
          <a:noFill/>
        </p:spPr>
        <p:txBody>
          <a:bodyPr wrap="square" lIns="64294" tIns="32147" rIns="64294" bIns="32147" rtlCol="0" anchor="t">
            <a:spAutoFit/>
          </a:bodyPr>
          <a:lstStyle/>
          <a:p>
            <a:endParaRPr lang="en-US" sz="844" dirty="0">
              <a:latin typeface="Open Sans"/>
              <a:ea typeface="Open Sans"/>
              <a:cs typeface="Open Sans"/>
            </a:endParaRPr>
          </a:p>
          <a:p>
            <a:pPr marL="321457" indent="-321457">
              <a:buFont typeface="Wingdings"/>
              <a:buChar char="§"/>
            </a:pPr>
            <a:endParaRPr lang="en-US" sz="1969" dirty="0">
              <a:latin typeface="open sans"/>
              <a:ea typeface="Open Sans"/>
              <a:cs typeface="Arial"/>
            </a:endParaRPr>
          </a:p>
          <a:p>
            <a:pPr marL="321457" indent="-321457">
              <a:buFont typeface="Wingdings"/>
              <a:buChar char="§"/>
            </a:pPr>
            <a:r>
              <a:rPr lang="en-US" sz="1969" dirty="0">
                <a:latin typeface="open sans"/>
                <a:ea typeface="Open Sans"/>
                <a:cs typeface="Arial"/>
              </a:rPr>
              <a:t>Financial reporting book</a:t>
            </a:r>
          </a:p>
          <a:p>
            <a:pPr marL="778657" lvl="1" indent="-321457">
              <a:buFont typeface="Wingdings"/>
              <a:buChar char="§"/>
            </a:pPr>
            <a:r>
              <a:rPr lang="en-US" sz="1969" dirty="0">
                <a:latin typeface="open sans"/>
                <a:ea typeface="Open Sans"/>
                <a:cs typeface="Arial"/>
              </a:rPr>
              <a:t>Asset Cost vs Depreciation</a:t>
            </a:r>
          </a:p>
          <a:p>
            <a:pPr marL="778657" lvl="1" indent="-321457">
              <a:buFont typeface="Wingdings"/>
              <a:buChar char="§"/>
            </a:pPr>
            <a:r>
              <a:rPr lang="en-US" sz="1969" dirty="0">
                <a:latin typeface="open sans"/>
                <a:ea typeface="Open Sans"/>
                <a:cs typeface="Arial"/>
              </a:rPr>
              <a:t>Capitalization threshold transition (5K up to 10K)</a:t>
            </a:r>
          </a:p>
          <a:p>
            <a:pPr marL="321457" indent="-321457">
              <a:buFont typeface="Wingdings"/>
              <a:buChar char="§"/>
            </a:pPr>
            <a:r>
              <a:rPr lang="en-US" sz="1969" dirty="0">
                <a:latin typeface="open sans"/>
                <a:ea typeface="Open Sans"/>
                <a:cs typeface="Arial"/>
              </a:rPr>
              <a:t>Revenue timing</a:t>
            </a:r>
          </a:p>
          <a:p>
            <a:pPr marL="778657" lvl="1" indent="-321457">
              <a:buFont typeface="Wingdings"/>
              <a:buChar char="§"/>
            </a:pPr>
            <a:r>
              <a:rPr lang="en-US" sz="1969" dirty="0">
                <a:latin typeface="open sans"/>
                <a:ea typeface="Open Sans"/>
                <a:cs typeface="Arial"/>
              </a:rPr>
              <a:t>Core fund distributions</a:t>
            </a:r>
          </a:p>
          <a:p>
            <a:pPr marL="321457" indent="-321457">
              <a:buFont typeface="Wingdings"/>
              <a:buChar char="§"/>
            </a:pPr>
            <a:r>
              <a:rPr lang="en-US" sz="1969" dirty="0">
                <a:latin typeface="Open Sans"/>
                <a:ea typeface="Open Sans"/>
                <a:cs typeface="Open Sans"/>
              </a:rPr>
              <a:t>Other enterprise budgeting (minimal SE impact)</a:t>
            </a:r>
          </a:p>
          <a:p>
            <a:pPr marL="778657" lvl="1" indent="-321457">
              <a:buFont typeface="Wingdings"/>
              <a:buChar char="§"/>
            </a:pPr>
            <a:r>
              <a:rPr lang="en-US" sz="1969" dirty="0">
                <a:latin typeface="Open Sans"/>
                <a:ea typeface="Open Sans"/>
                <a:cs typeface="Open Sans"/>
              </a:rPr>
              <a:t>Leave liability</a:t>
            </a:r>
          </a:p>
          <a:p>
            <a:pPr marL="778657" lvl="1" indent="-321457">
              <a:buFont typeface="Wingdings"/>
              <a:buChar char="§"/>
            </a:pPr>
            <a:r>
              <a:rPr lang="en-US" sz="1969" dirty="0">
                <a:latin typeface="Open Sans"/>
                <a:ea typeface="Open Sans"/>
                <a:cs typeface="Open Sans"/>
              </a:rPr>
              <a:t>Scholarship allowance</a:t>
            </a:r>
          </a:p>
          <a:p>
            <a:pPr marL="778657" lvl="1" indent="-321457">
              <a:buFont typeface="Wingdings"/>
              <a:buChar char="§"/>
            </a:pPr>
            <a:r>
              <a:rPr lang="en-US" sz="1969" dirty="0" err="1">
                <a:latin typeface="Open Sans"/>
                <a:ea typeface="Open Sans"/>
                <a:cs typeface="Open Sans"/>
              </a:rPr>
              <a:t>Etc</a:t>
            </a:r>
            <a:r>
              <a:rPr lang="en-US" sz="1969" dirty="0">
                <a:latin typeface="Open Sans"/>
                <a:ea typeface="Open Sans"/>
                <a:cs typeface="Open Sans"/>
              </a:rPr>
              <a:t>….</a:t>
            </a:r>
          </a:p>
        </p:txBody>
      </p:sp>
    </p:spTree>
    <p:extLst>
      <p:ext uri="{BB962C8B-B14F-4D97-AF65-F5344CB8AC3E}">
        <p14:creationId xmlns:p14="http://schemas.microsoft.com/office/powerpoint/2010/main" val="231636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BE49-7CAA-4C6F-1B90-93AEEC3332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802BA0-63FC-3DCF-4683-AF40080968DC}"/>
              </a:ext>
            </a:extLst>
          </p:cNvPr>
          <p:cNvSpPr>
            <a:spLocks noGrp="1"/>
          </p:cNvSpPr>
          <p:nvPr>
            <p:ph type="body" sz="quarter" idx="10"/>
          </p:nvPr>
        </p:nvSpPr>
        <p:spPr>
          <a:xfrm>
            <a:off x="479669" y="228461"/>
            <a:ext cx="8001783" cy="335398"/>
          </a:xfrm>
        </p:spPr>
        <p:txBody>
          <a:bodyPr lIns="64294" tIns="32147" rIns="64294" bIns="32147" anchor="t">
            <a:noAutofit/>
          </a:bodyPr>
          <a:lstStyle/>
          <a:p>
            <a:r>
              <a:rPr lang="en-US" sz="2812" b="1" cap="all" dirty="0">
                <a:solidFill>
                  <a:srgbClr val="4B2E83"/>
                </a:solidFill>
                <a:latin typeface="Open Sans"/>
                <a:ea typeface="Open Sans"/>
                <a:cs typeface="Open Sans"/>
              </a:rPr>
              <a:t>Financial reporting book</a:t>
            </a:r>
            <a:endParaRPr lang="en-US" sz="2812" b="1" dirty="0">
              <a:latin typeface="Open Sans"/>
              <a:ea typeface="Open Sans"/>
              <a:cs typeface="Open Sans"/>
            </a:endParaRPr>
          </a:p>
        </p:txBody>
      </p:sp>
      <p:sp>
        <p:nvSpPr>
          <p:cNvPr id="10" name="Slide Number Placeholder 9">
            <a:extLst>
              <a:ext uri="{FF2B5EF4-FFF2-40B4-BE49-F238E27FC236}">
                <a16:creationId xmlns:a16="http://schemas.microsoft.com/office/drawing/2014/main" id="{67574FAB-41CD-526A-D562-603488359937}"/>
              </a:ext>
            </a:extLst>
          </p:cNvPr>
          <p:cNvSpPr>
            <a:spLocks noGrp="1"/>
          </p:cNvSpPr>
          <p:nvPr>
            <p:ph type="sldNum" sz="quarter" idx="4"/>
          </p:nvPr>
        </p:nvSpPr>
        <p:spPr/>
        <p:txBody>
          <a:bodyPr/>
          <a:lstStyle/>
          <a:p>
            <a:pPr defTabSz="339755">
              <a:defRPr/>
            </a:pPr>
            <a:fld id="{8CDA41B0-E16D-48B4-8B5D-6BC89192C442}" type="slidenum">
              <a:rPr lang="en-US">
                <a:solidFill>
                  <a:srgbClr val="33006F">
                    <a:tint val="75000"/>
                  </a:srgbClr>
                </a:solidFill>
                <a:latin typeface="Calibri"/>
              </a:rPr>
              <a:pPr defTabSz="339755">
                <a:defRPr/>
              </a:pPr>
              <a:t>9</a:t>
            </a:fld>
            <a:endParaRPr lang="en-US">
              <a:solidFill>
                <a:srgbClr val="33006F">
                  <a:tint val="75000"/>
                </a:srgbClr>
              </a:solidFill>
              <a:latin typeface="Calibri"/>
            </a:endParaRPr>
          </a:p>
        </p:txBody>
      </p:sp>
      <p:sp>
        <p:nvSpPr>
          <p:cNvPr id="6" name="TextBox 5">
            <a:extLst>
              <a:ext uri="{FF2B5EF4-FFF2-40B4-BE49-F238E27FC236}">
                <a16:creationId xmlns:a16="http://schemas.microsoft.com/office/drawing/2014/main" id="{14EABC64-09B1-3FEA-EFB8-B5EA1EADDB73}"/>
              </a:ext>
            </a:extLst>
          </p:cNvPr>
          <p:cNvSpPr txBox="1"/>
          <p:nvPr/>
        </p:nvSpPr>
        <p:spPr>
          <a:xfrm>
            <a:off x="3130480" y="5374405"/>
            <a:ext cx="1844419" cy="438582"/>
          </a:xfrm>
          <a:prstGeom prst="rect">
            <a:avLst/>
          </a:prstGeom>
          <a:noFill/>
        </p:spPr>
        <p:txBody>
          <a:bodyPr wrap="square" rtlCol="0">
            <a:spAutoFit/>
          </a:bodyPr>
          <a:lstStyle/>
          <a:p>
            <a:pPr algn="ctr" defTabSz="339744">
              <a:defRPr/>
            </a:pPr>
            <a:endParaRPr lang="en-US" sz="1125" b="1" u="sng">
              <a:solidFill>
                <a:srgbClr val="000000"/>
              </a:solidFill>
              <a:latin typeface="Calibri"/>
            </a:endParaRPr>
          </a:p>
          <a:p>
            <a:pPr algn="ctr" defTabSz="339744">
              <a:defRPr/>
            </a:pPr>
            <a:endParaRPr lang="en-US" sz="1125" b="1" u="sng">
              <a:solidFill>
                <a:srgbClr val="000000"/>
              </a:solidFill>
              <a:latin typeface="Calibri"/>
            </a:endParaRPr>
          </a:p>
        </p:txBody>
      </p:sp>
      <p:sp>
        <p:nvSpPr>
          <p:cNvPr id="3" name="TextBox 2">
            <a:extLst>
              <a:ext uri="{FF2B5EF4-FFF2-40B4-BE49-F238E27FC236}">
                <a16:creationId xmlns:a16="http://schemas.microsoft.com/office/drawing/2014/main" id="{E53DB699-8314-E87D-B533-499932D62517}"/>
              </a:ext>
            </a:extLst>
          </p:cNvPr>
          <p:cNvSpPr txBox="1"/>
          <p:nvPr/>
        </p:nvSpPr>
        <p:spPr>
          <a:xfrm>
            <a:off x="479669" y="492951"/>
            <a:ext cx="8598198" cy="2619083"/>
          </a:xfrm>
          <a:prstGeom prst="rect">
            <a:avLst/>
          </a:prstGeom>
          <a:noFill/>
        </p:spPr>
        <p:txBody>
          <a:bodyPr wrap="square" lIns="64294" tIns="32147" rIns="64294" bIns="32147" rtlCol="0" anchor="t">
            <a:spAutoFit/>
          </a:bodyPr>
          <a:lstStyle/>
          <a:p>
            <a:endParaRPr lang="en-US" sz="844" dirty="0">
              <a:latin typeface="Open Sans"/>
              <a:ea typeface="Open Sans"/>
              <a:cs typeface="Open Sans"/>
            </a:endParaRPr>
          </a:p>
          <a:p>
            <a:pPr marL="321457" indent="-321457">
              <a:buFont typeface="Wingdings"/>
              <a:buChar char="§"/>
            </a:pPr>
            <a:endParaRPr lang="en-US" sz="1969" dirty="0">
              <a:latin typeface="open sans"/>
              <a:ea typeface="Open Sans"/>
              <a:cs typeface="Arial"/>
            </a:endParaRPr>
          </a:p>
          <a:p>
            <a:pPr marL="321457" indent="-321457">
              <a:buFont typeface="Wingdings"/>
              <a:buChar char="§"/>
            </a:pPr>
            <a:r>
              <a:rPr lang="en-US" sz="1969" dirty="0">
                <a:latin typeface="open sans"/>
                <a:ea typeface="Open Sans"/>
                <a:cs typeface="Arial"/>
              </a:rPr>
              <a:t>Refresh on book codes</a:t>
            </a:r>
          </a:p>
          <a:p>
            <a:pPr marL="321457" indent="-321457">
              <a:buFont typeface="Wingdings"/>
              <a:buChar char="§"/>
            </a:pPr>
            <a:r>
              <a:rPr lang="en-US" sz="1969" dirty="0">
                <a:latin typeface="Open Sans"/>
                <a:ea typeface="Open Sans"/>
                <a:cs typeface="Open Sans"/>
              </a:rPr>
              <a:t>Review asset book transactions</a:t>
            </a:r>
          </a:p>
          <a:p>
            <a:pPr marL="321457" indent="-321457">
              <a:buFont typeface="Wingdings"/>
              <a:buChar char="§"/>
            </a:pPr>
            <a:r>
              <a:rPr lang="en-US" sz="1969" dirty="0">
                <a:latin typeface="Open Sans"/>
                <a:ea typeface="Open Sans"/>
                <a:cs typeface="Open Sans"/>
              </a:rPr>
              <a:t>Concepts: cost vs. depreciation</a:t>
            </a:r>
          </a:p>
          <a:p>
            <a:pPr marL="778657" lvl="1" indent="-321457">
              <a:buFont typeface="Wingdings"/>
              <a:buChar char="§"/>
            </a:pPr>
            <a:r>
              <a:rPr lang="en-US" sz="1969" dirty="0">
                <a:latin typeface="Open Sans"/>
                <a:ea typeface="Open Sans"/>
                <a:cs typeface="Open Sans"/>
              </a:rPr>
              <a:t>Balance Sheet vs. Income Statement</a:t>
            </a:r>
          </a:p>
          <a:p>
            <a:pPr marL="778657" lvl="1" indent="-321457">
              <a:buFont typeface="Wingdings"/>
              <a:buChar char="§"/>
            </a:pPr>
            <a:r>
              <a:rPr lang="en-US" sz="1969" dirty="0">
                <a:latin typeface="Open Sans"/>
                <a:ea typeface="Open Sans"/>
                <a:cs typeface="Open Sans"/>
              </a:rPr>
              <a:t>Transition budgeting focus</a:t>
            </a:r>
          </a:p>
          <a:p>
            <a:pPr marL="321457" indent="-321457">
              <a:buFont typeface="Wingdings"/>
              <a:buChar char="§"/>
            </a:pPr>
            <a:endParaRPr lang="en-US" sz="1969" dirty="0">
              <a:latin typeface="Open Sans"/>
              <a:ea typeface="Open Sans"/>
              <a:cs typeface="Open Sans"/>
            </a:endParaRPr>
          </a:p>
          <a:p>
            <a:endParaRPr lang="en-US" sz="1969" dirty="0">
              <a:latin typeface="Open Sans"/>
              <a:ea typeface="Open Sans"/>
              <a:cs typeface="Open Sans"/>
            </a:endParaRPr>
          </a:p>
        </p:txBody>
      </p:sp>
    </p:spTree>
    <p:extLst>
      <p:ext uri="{BB962C8B-B14F-4D97-AF65-F5344CB8AC3E}">
        <p14:creationId xmlns:p14="http://schemas.microsoft.com/office/powerpoint/2010/main" val="3295880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03037AA4CDAA4FAE18BD2D814352DB" ma:contentTypeVersion="12" ma:contentTypeDescription="Create a new document." ma:contentTypeScope="" ma:versionID="9cb6d078aae77af35a407d535a4bebd3">
  <xsd:schema xmlns:xsd="http://www.w3.org/2001/XMLSchema" xmlns:xs="http://www.w3.org/2001/XMLSchema" xmlns:p="http://schemas.microsoft.com/office/2006/metadata/properties" xmlns:ns2="1b8f931f-8c8a-4326-82af-0683ee6b1fdc" xmlns:ns3="28433810-9722-4ab7-a30e-c7c45d6df4fa" targetNamespace="http://schemas.microsoft.com/office/2006/metadata/properties" ma:root="true" ma:fieldsID="72a599b886c28ece4dfae900c43c6c14" ns2:_="" ns3:_="">
    <xsd:import namespace="1b8f931f-8c8a-4326-82af-0683ee6b1fdc"/>
    <xsd:import namespace="28433810-9722-4ab7-a30e-c7c45d6df4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8f931f-8c8a-4326-82af-0683ee6b1f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433810-9722-4ab7-a30e-c7c45d6df4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7e47b14-765d-4c3d-961b-ce41362a2593}" ma:internalName="TaxCatchAll" ma:showField="CatchAllData" ma:web="28433810-9722-4ab7-a30e-c7c45d6d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8f931f-8c8a-4326-82af-0683ee6b1fdc">
      <Terms xmlns="http://schemas.microsoft.com/office/infopath/2007/PartnerControls"/>
    </lcf76f155ced4ddcb4097134ff3c332f>
    <TaxCatchAll xmlns="28433810-9722-4ab7-a30e-c7c45d6df4fa"/>
  </documentManagement>
</p:properties>
</file>

<file path=customXml/itemProps1.xml><?xml version="1.0" encoding="utf-8"?>
<ds:datastoreItem xmlns:ds="http://schemas.openxmlformats.org/officeDocument/2006/customXml" ds:itemID="{FE669C66-5124-44A4-BB60-F1F9814B09B1}">
  <ds:schemaRefs>
    <ds:schemaRef ds:uri="http://schemas.microsoft.com/sharepoint/v3/contenttype/forms"/>
  </ds:schemaRefs>
</ds:datastoreItem>
</file>

<file path=customXml/itemProps2.xml><?xml version="1.0" encoding="utf-8"?>
<ds:datastoreItem xmlns:ds="http://schemas.openxmlformats.org/officeDocument/2006/customXml" ds:itemID="{3E0E7D72-3CD1-435D-A230-BA1D6C9C81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8f931f-8c8a-4326-82af-0683ee6b1fdc"/>
    <ds:schemaRef ds:uri="28433810-9722-4ab7-a30e-c7c45d6df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199886-2622-43C1-8C9B-DF714C7379E2}">
  <ds:schemaRef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 ds:uri="28433810-9722-4ab7-a30e-c7c45d6df4fa"/>
    <ds:schemaRef ds:uri="1b8f931f-8c8a-4326-82af-0683ee6b1fdc"/>
    <ds:schemaRef ds:uri="http://schemas.microsoft.com/office/2006/metadata/propertie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1493</TotalTime>
  <Words>2409</Words>
  <Application>Microsoft Office PowerPoint</Application>
  <PresentationFormat>On-screen Show (16:9)</PresentationFormat>
  <Paragraphs>669</Paragraphs>
  <Slides>16</Slides>
  <Notes>12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31" baseType="lpstr">
      <vt:lpstr>Aptos Narrow</vt:lpstr>
      <vt:lpstr>Arial</vt:lpstr>
      <vt:lpstr>Calibri</vt:lpstr>
      <vt:lpstr>Encode Sans Normal Black</vt:lpstr>
      <vt:lpstr>Lucida Grande</vt:lpstr>
      <vt:lpstr>Open Sans</vt:lpstr>
      <vt:lpstr>Open Sans</vt:lpstr>
      <vt:lpstr>Open Sans Light</vt:lpstr>
      <vt:lpstr>Uni Sans</vt:lpstr>
      <vt:lpstr>Wingdings</vt:lpstr>
      <vt:lpstr>Wingdings,Sans-Serif</vt:lpstr>
      <vt:lpstr>Custom Design</vt:lpstr>
      <vt:lpstr>2_Custom Design</vt:lpstr>
      <vt:lpstr>1_Custom Design</vt:lpstr>
      <vt:lpstr>think-cell Slide</vt:lpstr>
      <vt:lpstr>UCO:  SE Accounting Forum</vt:lpstr>
      <vt:lpstr>PowerPoint Presentation</vt:lpstr>
      <vt:lpstr>UCO Backlog</vt:lpstr>
      <vt:lpstr>Organization Chart</vt:lpstr>
      <vt:lpstr>PowerPoint Presentation</vt:lpstr>
      <vt:lpstr>Fund Transfer Guidance</vt:lpstr>
      <vt:lpstr>Fund Transfer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Scott Karren</cp:lastModifiedBy>
  <cp:revision>2</cp:revision>
  <dcterms:created xsi:type="dcterms:W3CDTF">2014-10-14T00:51:43Z</dcterms:created>
  <dcterms:modified xsi:type="dcterms:W3CDTF">2025-12-02T17:56:07Z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0x0101001F03037AA4CDAA4FAE18BD2D814352DB</vt:lpwstr>
  </property>
  <property fmtid="{D5CDD505-2E9C-101B-9397-08002B2CF9AE}" pid="3" name="MediaServiceImageTags">
    <vt:lpwstr/>
  </property>
</Properties>
</file>