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4460" r:id="rId4"/>
    <p:sldMasterId id="2147484533" r:id="rId5"/>
    <p:sldMasterId id="2147484891" r:id="rId6"/>
    <p:sldMasterId id="2147484951" r:id="rId7"/>
    <p:sldMasterId id="2147484956" r:id="rId8"/>
    <p:sldMasterId id="2147484967" r:id="rId9"/>
    <p:sldMasterId id="2147484989" r:id="rId10"/>
    <p:sldMasterId id="2147485016" r:id="rId11"/>
    <p:sldMasterId id="2147483650" r:id="rId12"/>
    <p:sldMasterId id="2147483652" r:id="rId13"/>
    <p:sldMasterId id="2147485036" r:id="rId14"/>
    <p:sldMasterId id="2147485042" r:id="rId15"/>
    <p:sldMasterId id="2147485075" r:id="rId16"/>
  </p:sldMasterIdLst>
  <p:notesMasterIdLst>
    <p:notesMasterId r:id="rId36"/>
  </p:notesMasterIdLst>
  <p:handoutMasterIdLst>
    <p:handoutMasterId r:id="rId37"/>
  </p:handoutMasterIdLst>
  <p:sldIdLst>
    <p:sldId id="6050" r:id="rId17"/>
    <p:sldId id="4909" r:id="rId18"/>
    <p:sldId id="2147376146" r:id="rId19"/>
    <p:sldId id="2147376166" r:id="rId20"/>
    <p:sldId id="2147376155" r:id="rId21"/>
    <p:sldId id="2147376154" r:id="rId22"/>
    <p:sldId id="2147376140" r:id="rId23"/>
    <p:sldId id="2147376157" r:id="rId24"/>
    <p:sldId id="2147376158" r:id="rId25"/>
    <p:sldId id="2147376159" r:id="rId26"/>
    <p:sldId id="2147376160" r:id="rId27"/>
    <p:sldId id="2147376165" r:id="rId28"/>
    <p:sldId id="2147376164" r:id="rId29"/>
    <p:sldId id="2147376163" r:id="rId30"/>
    <p:sldId id="2147376162" r:id="rId31"/>
    <p:sldId id="2147376161" r:id="rId32"/>
    <p:sldId id="2147376010" r:id="rId33"/>
    <p:sldId id="2147376145" r:id="rId34"/>
    <p:sldId id="2147376011" r:id="rId35"/>
  </p:sldIdLst>
  <p:sldSz cx="13004800" cy="7315200"/>
  <p:notesSz cx="9388475" cy="7102475"/>
  <p:defaultTextStyle>
    <a:defPPr>
      <a:defRPr lang="en-US"/>
    </a:defPPr>
    <a:lvl1pPr marL="0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76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354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52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708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88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063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239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415" algn="l" defTabSz="4831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9BF7FD-5784-43D2-9F78-9EAEC33213F6}">
          <p14:sldIdLst>
            <p14:sldId id="6050"/>
            <p14:sldId id="4909"/>
            <p14:sldId id="2147376146"/>
            <p14:sldId id="2147376166"/>
            <p14:sldId id="2147376155"/>
            <p14:sldId id="2147376154"/>
            <p14:sldId id="2147376140"/>
            <p14:sldId id="2147376157"/>
            <p14:sldId id="2147376158"/>
            <p14:sldId id="2147376159"/>
            <p14:sldId id="2147376160"/>
            <p14:sldId id="2147376165"/>
            <p14:sldId id="2147376164"/>
            <p14:sldId id="2147376163"/>
            <p14:sldId id="2147376162"/>
            <p14:sldId id="2147376161"/>
          </p14:sldIdLst>
        </p14:section>
        <p14:section name="Appendix" id="{F4D773BC-F2EE-4A3E-909D-8AB9E6E1CB80}">
          <p14:sldIdLst>
            <p14:sldId id="2147376010"/>
            <p14:sldId id="2147376145"/>
            <p14:sldId id="21473760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566" userDrawn="1">
          <p15:clr>
            <a:srgbClr val="A4A3A4"/>
          </p15:clr>
        </p15:guide>
        <p15:guide id="4" pos="616" userDrawn="1">
          <p15:clr>
            <a:srgbClr val="A4A3A4"/>
          </p15:clr>
        </p15:guide>
        <p15:guide id="5" pos="7792" userDrawn="1">
          <p15:clr>
            <a:srgbClr val="A4A3A4"/>
          </p15:clr>
        </p15:guide>
        <p15:guide id="6" pos="3377" userDrawn="1">
          <p15:clr>
            <a:srgbClr val="A4A3A4"/>
          </p15:clr>
        </p15:guide>
        <p15:guide id="7" orient="horz" pos="3528" userDrawn="1">
          <p15:clr>
            <a:srgbClr val="A4A3A4"/>
          </p15:clr>
        </p15:guide>
        <p15:guide id="8" pos="5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" name="Author" initials="A" lastIdx="2541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E53"/>
    <a:srgbClr val="000000"/>
    <a:srgbClr val="D9D9D9"/>
    <a:srgbClr val="E3C88D"/>
    <a:srgbClr val="31006F"/>
    <a:srgbClr val="E8D2A0"/>
    <a:srgbClr val="00B050"/>
    <a:srgbClr val="C5EDD8"/>
    <a:srgbClr val="F1E7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6B9C5-DBCC-4CA7-9264-FA1E6DBDCA3B}" v="3456" dt="2024-04-09T16:57:21.391"/>
    <p1510:client id="{75A944CB-3A87-4A95-8351-8CD516A6EF9A}" v="7" dt="2024-04-08T17:14:50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89744" autoAdjust="0"/>
  </p:normalViewPr>
  <p:slideViewPr>
    <p:cSldViewPr snapToGrid="0">
      <p:cViewPr>
        <p:scale>
          <a:sx n="80" d="100"/>
          <a:sy n="80" d="100"/>
        </p:scale>
        <p:origin x="1650" y="468"/>
      </p:cViewPr>
      <p:guideLst>
        <p:guide orient="horz" pos="2544"/>
        <p:guide/>
        <p:guide orient="horz" pos="4566"/>
        <p:guide pos="616"/>
        <p:guide pos="7792"/>
        <p:guide pos="3377"/>
        <p:guide orient="horz" pos="3528"/>
        <p:guide pos="5789"/>
      </p:guideLst>
    </p:cSldViewPr>
  </p:slideViewPr>
  <p:outlineViewPr>
    <p:cViewPr>
      <p:scale>
        <a:sx n="33" d="100"/>
        <a:sy n="33" d="100"/>
      </p:scale>
      <p:origin x="0" y="-370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2240" y="3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685F0F4D-3143-F54F-90D7-A2ABC584E48E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7F49EE16-A310-AE4D-9E91-6A244C3B01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9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72" y="4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/>
          <a:lstStyle>
            <a:lvl1pPr algn="r">
              <a:defRPr sz="1200"/>
            </a:lvl1pPr>
          </a:lstStyle>
          <a:p>
            <a:fld id="{F133C62B-1BF1-F54A-8DA9-002D51A9B8EA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07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06" tIns="46702" rIns="93406" bIns="46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9" y="3373677"/>
            <a:ext cx="7510780" cy="3196114"/>
          </a:xfrm>
          <a:prstGeom prst="rect">
            <a:avLst/>
          </a:prstGeom>
        </p:spPr>
        <p:txBody>
          <a:bodyPr vert="horz" lIns="93406" tIns="46702" rIns="93406" bIns="46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72" y="6746119"/>
            <a:ext cx="4068340" cy="355124"/>
          </a:xfrm>
          <a:prstGeom prst="rect">
            <a:avLst/>
          </a:prstGeom>
        </p:spPr>
        <p:txBody>
          <a:bodyPr vert="horz" lIns="93406" tIns="46702" rIns="93406" bIns="46702" rtlCol="0" anchor="b"/>
          <a:lstStyle>
            <a:lvl1pPr algn="r">
              <a:defRPr sz="1200"/>
            </a:lvl1pPr>
          </a:lstStyle>
          <a:p>
            <a:fld id="{21F0486C-94EE-7249-8AC8-76A196C667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3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4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72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1435C-5187-B590-B590-F917A7298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0654C9-5B20-7BA5-AE14-B0B207EC9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FC1D6-CE9E-1693-E7B9-A21D39CF7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24EBD-203D-5C9C-3F59-AFDE8A5FB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6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BF8DD-DB64-2406-4B05-190E6680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DB830-AF7D-6C62-11A6-C26853FBC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657F7-DB6F-A5BD-DBCF-EE68D41F0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8F8A8-2922-DEDF-F578-68489DAC8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72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21B01-14D2-4074-8FB7-7DB32BE9DAAF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670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1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7675" y="379413"/>
            <a:ext cx="3365500" cy="189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Erika H via email: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Closing out a grant.  A charge is placed off the grant on a non-federal placeholder due to “a reason”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accounting adjustments can’t be split charged (</a:t>
            </a:r>
            <a:r>
              <a:rPr lang="en-US" sz="18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we can’t take a fully debited expense and then adjust 20% on budget A grant and 80% on ICR) is best practice to: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a shared environment reclass even in the close of a grant? Are there flags there especially since the shared environment reclass doesn’t easily tie back to the original transaction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an accounting adjustment for the full amount which puts the grant in deficit and then ask GCA to perform a deficit transfer at the close of the grant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other?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see issues with both but want some best practice guidance set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9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38A0A-9150-4B23-A36C-CA613870F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69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87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2486-76BA-4AAA-B7CD-BB8A483FB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CE471D-C01F-10FB-5932-B38692311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A9F48-1ADD-FA41-D6C1-65ADC664B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0FE2E-A1F8-5B03-CD02-80F09CA03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9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5909-1D12-530A-A091-229715FFE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F7E73-B0F3-0EBA-F7D0-9C4CBB2D0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9D798-91AA-7BC9-6D6A-39B7C670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0D05-750A-3DFB-E012-D4ED9333F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2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17CA-4552-874D-DCF4-228D2B402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DD0BDB-F51D-0055-B1D0-EFF4A5539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535FE-9B3E-B378-8A23-12DC0BBFB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5185C-BAC4-2A8B-D099-7DA334F07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10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484D7-31B9-224D-A0D4-55ADD850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C22993-F91B-A0D2-FF86-B3F20AA5E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408E5C-A3AF-D8CD-F5F9-794F35BA8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067A7-6767-FE29-707C-9BB4CB848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6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7C2B4-8564-2D35-1E46-4AD85103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06770-B488-2D30-7295-0CCF87406C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0DB50-B575-A1AF-40F3-21A3B8C14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8C4B7-BEEC-242F-9685-FD495E92A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8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9AEB5-6D41-BD16-0F66-ED2C155E9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CE0B6-47A5-262F-3968-5561395CB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28863" y="533400"/>
            <a:ext cx="4730750" cy="2662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8CD6C-B21D-39BF-1BED-5606395A3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ACBD5-D7A0-92DA-B44C-1311F0F88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0486C-94EE-7249-8AC8-76A196C66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0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2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2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1323623"/>
            <a:ext cx="11658117" cy="5048729"/>
          </a:xfrm>
          <a:prstGeom prst="rect">
            <a:avLst/>
          </a:prstGeom>
        </p:spPr>
        <p:txBody>
          <a:bodyPr anchor="ctr"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290F2C-BE27-4FCA-A660-C90CC0BA8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5004" y="6720870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58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40410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4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639124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656832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750" y="6919954"/>
            <a:ext cx="3449308" cy="1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8" y="6540241"/>
            <a:ext cx="3436477" cy="30362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357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8" name="Picture 7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649643"/>
            <a:ext cx="3612444" cy="245065"/>
          </a:xfrm>
          <a:prstGeom prst="rect">
            <a:avLst/>
          </a:prstGeom>
        </p:spPr>
      </p:pic>
      <p:pic>
        <p:nvPicPr>
          <p:cNvPr id="7" name="Picture 6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082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8370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106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843"/>
            <a:ext cx="1165811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044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022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0" y="6649643"/>
            <a:ext cx="3612444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87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78378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462085"/>
            <a:ext cx="11640409" cy="517466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7" y="1939213"/>
            <a:ext cx="11640409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49" y="6738118"/>
            <a:ext cx="2335316" cy="303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6DC03-5128-4F80-81CD-8AA579A24B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755" y="1083063"/>
            <a:ext cx="1569822" cy="1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89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9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36" indent="-36573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20" indent="-243825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16" indent="-243825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413194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1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28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5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365746" indent="-365746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1" indent="-243831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70" indent="-243831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3664145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104419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013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8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1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4"/>
            <a:ext cx="11658119" cy="3202505"/>
          </a:xfrm>
          <a:prstGeom prst="rect">
            <a:avLst/>
          </a:prstGeom>
        </p:spPr>
        <p:txBody>
          <a:bodyPr/>
          <a:lstStyle>
            <a:lvl1pPr marL="365740" indent="-365740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33" indent="-24382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38" indent="-24382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54327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498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7" y="596897"/>
            <a:ext cx="11658119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3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7" y="2597312"/>
            <a:ext cx="11658119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62" indent="-243832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8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92" indent="-243832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122031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EF4F52D-E178-42C6-9597-FF75E03360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4B26974-13BB-4B72-B68E-094B650A0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A4C5D-08C6-4F99-B6B4-63E7B91AB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2D7105C-074D-4774-999B-8E6677BD9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047" y="528372"/>
            <a:ext cx="11658117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D3DDB7-D1F0-46A9-9D4F-CAAF6C509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7404" y="6681966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0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6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5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535293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7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576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9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41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41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486" indent="-243833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2310005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95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565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_Content Slide 3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8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9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9" y="2597312"/>
            <a:ext cx="11658118" cy="3202505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188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540" indent="-243839">
              <a:buFont typeface="Lucida Grande"/>
              <a:buChar char="&gt;"/>
              <a:defRPr sz="1495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496155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8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4" y="300978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5" y="6249614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6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5333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366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8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2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4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8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49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1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5"/>
            <a:ext cx="11658118" cy="3202505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60" indent="-243812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02" indent="-243812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3" y="6738124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Conten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0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320612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892554"/>
            <a:ext cx="1177366" cy="102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B02F48-3E6F-4547-AF06-A81D40B639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1" y="6586003"/>
            <a:ext cx="3381247" cy="442406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0C8692A-3266-4835-A694-F786994C3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084392"/>
            <a:ext cx="11481381" cy="5336306"/>
          </a:xfrm>
          <a:prstGeom prst="rect">
            <a:avLst/>
          </a:prstGeom>
        </p:spPr>
        <p:txBody>
          <a:bodyPr/>
          <a:lstStyle>
            <a:lvl1pPr marL="365774" indent="-36577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46" indent="-243850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44" indent="-243850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2413847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4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7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5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04" indent="-274304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48" indent="-182871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27" indent="-182871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6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3" y="6722973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756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2" y="4273162"/>
            <a:ext cx="3248786" cy="1202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4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6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hite_Content Slide 3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</p:spTree>
    <p:extLst>
      <p:ext uri="{BB962C8B-B14F-4D97-AF65-F5344CB8AC3E}">
        <p14:creationId xmlns:p14="http://schemas.microsoft.com/office/powerpoint/2010/main" val="3008228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9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cap="all" baseline="0">
                <a:solidFill>
                  <a:schemeClr val="tx2"/>
                </a:solidFill>
                <a:latin typeface="Uni Sans Regular" charset="0"/>
                <a:ea typeface="Uni Sans Regular" charset="0"/>
                <a:cs typeface="Uni Sans Regular" charset="0"/>
              </a:defRPr>
            </a:lvl1pPr>
            <a:lvl2pPr marL="48763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27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0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5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4"/>
            <a:ext cx="11658118" cy="3202505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13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92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19090" indent="-243818">
              <a:buSzPct val="100000"/>
              <a:buFont typeface="Lucida Grande"/>
              <a:buChar char="&gt;"/>
              <a:defRPr sz="1707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493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194358" indent="-243818">
              <a:buFont typeface="Lucida Grande"/>
              <a:buChar char="&gt;"/>
              <a:defRPr sz="128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20 pt.)</a:t>
            </a:r>
          </a:p>
          <a:p>
            <a:pPr lvl="1"/>
            <a:r>
              <a:rPr lang="en-US"/>
              <a:t>Second level (Open Sans, 18)</a:t>
            </a:r>
          </a:p>
          <a:p>
            <a:pPr lvl="2"/>
            <a:r>
              <a:rPr lang="en-US"/>
              <a:t>Third level (Open Sans, 16)</a:t>
            </a:r>
          </a:p>
          <a:p>
            <a:pPr lvl="3"/>
            <a:r>
              <a:rPr lang="en-US"/>
              <a:t>Fourth level (Open Sans, 14)</a:t>
            </a:r>
          </a:p>
          <a:p>
            <a:pPr lvl="4"/>
            <a:r>
              <a:rPr lang="en-US"/>
              <a:t>Fifth level (Open Sans, 12)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6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7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3200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6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10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1" y="6738123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39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04" y="1704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" y="1704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41" y="396283"/>
            <a:ext cx="11640410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401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4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73149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9724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46299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274311" indent="-274311"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371" indent="-182875">
              <a:buSzPct val="100000"/>
              <a:buFont typeface="Lucida Grande"/>
              <a:buChar char="&gt;"/>
              <a:defRPr sz="144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8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645868" indent="-182875">
              <a:buFont typeface="Lucida Grande"/>
              <a:buChar char="&gt;"/>
              <a:defRPr sz="1121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5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67" y="910019"/>
            <a:ext cx="1569823" cy="10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E8817-C42B-4281-9674-BA43D9D4ED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221" y="6722972"/>
            <a:ext cx="3606663" cy="4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580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2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/>
        </p:nvSpPr>
        <p:spPr>
          <a:xfrm>
            <a:off x="261842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562931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64" y="1237659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01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Be Boundles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8" y="6540813"/>
            <a:ext cx="3449210" cy="303322"/>
          </a:xfrm>
          <a:prstGeom prst="rect">
            <a:avLst/>
          </a:prstGeom>
        </p:spPr>
      </p:pic>
      <p:pic>
        <p:nvPicPr>
          <p:cNvPr id="13" name="Picture 12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8FA5D6A6-37E1-E538-8539-6EF3C7979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94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7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13" name="Picture 12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4" y="6649643"/>
            <a:ext cx="3612432" cy="245065"/>
          </a:xfrm>
          <a:prstGeom prst="rect">
            <a:avLst/>
          </a:prstGeom>
        </p:spPr>
      </p:pic>
      <p:pic>
        <p:nvPicPr>
          <p:cNvPr id="6" name="Picture 5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83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5" y="525206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3299896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861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6" y="527108"/>
            <a:ext cx="11640408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6" y="2461394"/>
            <a:ext cx="11658118" cy="3364837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90" y="6001715"/>
            <a:ext cx="1950720" cy="1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28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3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939211"/>
            <a:ext cx="1569822" cy="137048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6" y="2453301"/>
            <a:ext cx="11640408" cy="4211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726" y="6649643"/>
            <a:ext cx="3612432" cy="2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4AFFC6B-C2F5-4BDF-BE88-447AA7517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9F770B-1AFA-44FC-9DD4-5D8A00EEA36A}"/>
              </a:ext>
            </a:extLst>
          </p:cNvPr>
          <p:cNvSpPr/>
          <p:nvPr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6" y="917323"/>
            <a:ext cx="9916160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A1625C45-CF9F-63CE-E171-708DA9CA0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696" y="6123184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30777DB8-8F31-4920-9ED8-891DAFB34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5B0D5F-0D49-44AA-B6A3-5585E2435D8F}"/>
              </a:ext>
            </a:extLst>
          </p:cNvPr>
          <p:cNvSpPr/>
          <p:nvPr userDrawn="1"/>
        </p:nvSpPr>
        <p:spPr>
          <a:xfrm>
            <a:off x="-12386" y="0"/>
            <a:ext cx="13022990" cy="7315200"/>
          </a:xfrm>
          <a:prstGeom prst="rect">
            <a:avLst/>
          </a:prstGeom>
          <a:solidFill>
            <a:srgbClr val="33006F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57C2D78-2B07-4691-A236-70E31EF39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918370A-67C2-4A95-9C0A-1ADA34949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B76A1AC9-D26F-4D84-951F-8821394994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E1E851-D3C6-42FA-BEB6-196FB5A6C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C782E3B-19A9-4DC7-A92C-AAA949AF2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94E4F0D-3A53-BD98-CA84-66EDB32B40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196359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70634C4C-C400-FD4F-A934-2CA6F38A7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22" y="6473393"/>
            <a:ext cx="1049532" cy="7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5" y="1235054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3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1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W logo">
            <a:extLst>
              <a:ext uri="{FF2B5EF4-FFF2-40B4-BE49-F238E27FC236}">
                <a16:creationId xmlns:a16="http://schemas.microsoft.com/office/drawing/2014/main" id="{97CBA4BA-2AC5-759D-196C-67CA4CAC5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455" y="6718307"/>
            <a:ext cx="685800" cy="46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4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1" y="3026889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2" y="6738111"/>
            <a:ext cx="2017759" cy="2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0F0A494C-4833-D7CA-2848-D19DA1B44C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A2F7952-3752-4F59-A5C6-0DAFDC1D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7A460D-2624-4DC6-901D-A9841102A4B8}"/>
              </a:ext>
            </a:extLst>
          </p:cNvPr>
          <p:cNvSpPr/>
          <p:nvPr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rgbClr val="E2CA91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UWFT PPT TEMPLATE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2" y="4873174"/>
            <a:ext cx="2271913" cy="198684"/>
          </a:xfrm>
          <a:prstGeom prst="rect">
            <a:avLst/>
          </a:prstGeom>
        </p:spPr>
      </p:pic>
      <p:pic>
        <p:nvPicPr>
          <p:cNvPr id="3" name="Picture 2" descr="Wordmark_center_Purple_HEX.png">
            <a:extLst>
              <a:ext uri="{FF2B5EF4-FFF2-40B4-BE49-F238E27FC236}">
                <a16:creationId xmlns:a16="http://schemas.microsoft.com/office/drawing/2014/main" id="{E83C033D-B55F-DDA9-79B8-893841B07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8F71BE9-DB46-44C0-935E-5B995B95F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2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7" y="6922425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A379F-56FD-4016-8B55-9764BFAF5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2459" y="910016"/>
            <a:ext cx="1569822" cy="102786"/>
          </a:xfrm>
          <a:prstGeom prst="rect">
            <a:avLst/>
          </a:prstGeom>
        </p:spPr>
      </p:pic>
      <p:pic>
        <p:nvPicPr>
          <p:cNvPr id="7" name="Picture 6" descr="Wordmark_center_Purple_HEX.png">
            <a:extLst>
              <a:ext uri="{FF2B5EF4-FFF2-40B4-BE49-F238E27FC236}">
                <a16:creationId xmlns:a16="http://schemas.microsoft.com/office/drawing/2014/main" id="{FF9AE015-4330-45B0-AE11-435654E037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9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55388" y="2182463"/>
            <a:ext cx="9916159" cy="28178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67"/>
              </a:spcBef>
              <a:buClr>
                <a:schemeClr val="dk1"/>
              </a:buClr>
              <a:buFont typeface="Arial"/>
              <a:buNone/>
              <a:defRPr sz="5335" b="1" i="0" u="none" strike="noStrike" cap="none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Encode Sans Black"/>
              </a:defRPr>
            </a:lvl1pPr>
            <a:lvl2pPr marL="487710" marR="0" lvl="1" indent="0" algn="l" rtl="0">
              <a:spcBef>
                <a:spcPts val="597"/>
              </a:spcBef>
              <a:buClr>
                <a:srgbClr val="E8D3A2"/>
              </a:buClr>
              <a:buFont typeface="Arial"/>
              <a:buChar char="○"/>
              <a:defRPr sz="2987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975420" marR="0" lvl="2" indent="0" algn="l" rtl="0">
              <a:spcBef>
                <a:spcPts val="512"/>
              </a:spcBef>
              <a:buClr>
                <a:srgbClr val="E8D3A2"/>
              </a:buClr>
              <a:buFont typeface="Arial"/>
              <a:buChar char="■"/>
              <a:defRPr sz="256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463132" marR="0" lvl="3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●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1950842" marR="0" lvl="4" indent="0" algn="l" rtl="0">
              <a:spcBef>
                <a:spcPts val="427"/>
              </a:spcBef>
              <a:buClr>
                <a:srgbClr val="E8D3A2"/>
              </a:buClr>
              <a:buFont typeface="Arial"/>
              <a:buChar char="○"/>
              <a:defRPr sz="2133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682408" marR="0" lvl="5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70118" marR="0" lvl="6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828" marR="0" lvl="7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45540" marR="0" lvl="8" indent="-108380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570" y="5000339"/>
            <a:ext cx="2275839" cy="1490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2D440B6F-09BA-43C6-832A-57F4362E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2182464"/>
            <a:ext cx="9916160" cy="28178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335" b="1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570" y="5000337"/>
            <a:ext cx="2275840" cy="149013"/>
          </a:xfrm>
          <a:prstGeom prst="rect">
            <a:avLst/>
          </a:prstGeom>
        </p:spPr>
      </p:pic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00E6950-6D26-4962-AB43-36CB8D6AF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9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9" y="396277"/>
            <a:ext cx="11640409" cy="4996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ARIAL BLACK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643486"/>
            <a:ext cx="11658117" cy="489552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108854"/>
            <a:ext cx="11640409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(CALIBRI LIGHT, 24 PT.)</a:t>
            </a: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1D059199-1963-420E-8D6C-6D1537FA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32001-8C2F-4802-B20A-1EFB92B964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02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6" y="396280"/>
            <a:ext cx="11640409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6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277" indent="-243856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698" indent="-243856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AE2EC6D8-DAC9-45D3-A4B8-1A4CE5BD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7943F8-2FA9-4CB9-962D-3A78D199D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678" y="910016"/>
            <a:ext cx="1569822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73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5" name="Picture 4" descr="W logo">
            <a:extLst>
              <a:ext uri="{FF2B5EF4-FFF2-40B4-BE49-F238E27FC236}">
                <a16:creationId xmlns:a16="http://schemas.microsoft.com/office/drawing/2014/main" id="{9356CDDB-ECC1-BFF4-969D-8EEBA9B60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89" y="6218877"/>
            <a:ext cx="1371600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6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9589A103-9F95-EE63-89D6-9EE6A7F48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4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 descr="Wordmark_center_Purple_HEX.png">
            <a:extLst>
              <a:ext uri="{FF2B5EF4-FFF2-40B4-BE49-F238E27FC236}">
                <a16:creationId xmlns:a16="http://schemas.microsoft.com/office/drawing/2014/main" id="{ACF8C578-5433-9C13-0053-05BD4C8DED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3" y="7035471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9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89A2-AD67-685A-3C26-9F15EC1E8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DF9E8-3201-7E95-1DB8-2F5E3C9D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4B699-A3C8-77BC-B95C-477677A3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30A6-171A-41CD-A435-A3766BFF222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18D4-D776-3CE4-E28A-4EACE222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57405-4C1E-4DFF-ABD9-427BB4C9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CEFC-263F-4D81-9B15-69B887466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50" y="1235056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8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48" y="6738120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8" y="6599039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0" y="6043210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19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BLANK PAGE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2" y="6043211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88" y="971114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0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5" y="2187788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88" y="2187788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2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16" y="6043213"/>
            <a:ext cx="455110" cy="620004"/>
          </a:xfrm>
          <a:prstGeom prst="rect">
            <a:avLst/>
          </a:prstGeom>
        </p:spPr>
      </p:pic>
      <p:sp>
        <p:nvSpPr>
          <p:cNvPr id="23" name="Title 21"/>
          <p:cNvSpPr>
            <a:spLocks noGrp="1"/>
          </p:cNvSpPr>
          <p:nvPr>
            <p:ph type="title" hasCustomPrompt="1"/>
          </p:nvPr>
        </p:nvSpPr>
        <p:spPr>
          <a:xfrm>
            <a:off x="561418" y="457520"/>
            <a:ext cx="11705995" cy="443924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PAGE </a:t>
            </a:r>
            <a:r>
              <a:rPr lang="mr-IN"/>
              <a:t>–</a:t>
            </a:r>
            <a:r>
              <a:rPr lang="en-US"/>
              <a:t> 2 columns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62192" y="971116"/>
            <a:ext cx="11694224" cy="409547"/>
          </a:xfrm>
        </p:spPr>
        <p:txBody>
          <a:bodyPr>
            <a:normAutofit/>
          </a:bodyPr>
          <a:lstStyle>
            <a:lvl1pPr marL="0" indent="0">
              <a:buNone/>
              <a:defRPr sz="2347" cap="all" baseline="0">
                <a:solidFill>
                  <a:schemeClr val="bg2">
                    <a:lumMod val="75000"/>
                  </a:schemeClr>
                </a:solidFill>
              </a:defRPr>
            </a:lvl1pPr>
            <a:lvl2pPr marL="487661" indent="0" algn="l">
              <a:buNone/>
              <a:defRPr cap="all" baseline="0"/>
            </a:lvl2pPr>
            <a:lvl3pPr marL="975321" indent="0">
              <a:buNone/>
              <a:defRPr/>
            </a:lvl3pPr>
            <a:lvl4pPr marL="1462982" indent="0">
              <a:buNone/>
              <a:defRPr/>
            </a:lvl4pPr>
            <a:lvl5pPr marL="1950641" indent="0">
              <a:buNone/>
              <a:defRPr/>
            </a:lvl5pPr>
          </a:lstStyle>
          <a:p>
            <a:pPr lvl="0"/>
            <a:r>
              <a:rPr lang="en-US"/>
              <a:t>SUB-TITLE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61424" y="1540816"/>
            <a:ext cx="6037503" cy="479573"/>
          </a:xfrm>
        </p:spPr>
        <p:txBody>
          <a:bodyPr>
            <a:normAutofit/>
          </a:bodyPr>
          <a:lstStyle>
            <a:lvl1pPr marL="0" marR="0" indent="0" algn="l" defTabSz="9753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47" baseline="0">
                <a:solidFill>
                  <a:schemeClr val="tx2"/>
                </a:solidFill>
              </a:defRPr>
            </a:lvl1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47">
                <a:solidFill>
                  <a:schemeClr val="tx1"/>
                </a:solidFill>
                <a:latin typeface="+mn-lt"/>
                <a:cs typeface="Arial"/>
              </a:rPr>
              <a:t>Content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840739" y="2187789"/>
            <a:ext cx="5870787" cy="453136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CA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Tip: The second box is here to use if you need it. Using a 2 column format helps break up line length so your content is easier to read. Or not!—it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’s entirely up to you.</a:t>
            </a:r>
            <a:endParaRPr lang="en-CA" sz="192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62192" y="2187789"/>
            <a:ext cx="6036735" cy="4531361"/>
          </a:xfrm>
        </p:spPr>
        <p:txBody>
          <a:bodyPr>
            <a:normAutofit/>
          </a:bodyPr>
          <a:lstStyle>
            <a:lvl1pPr>
              <a:defRPr sz="1920" baseline="0">
                <a:solidFill>
                  <a:schemeClr val="tx2"/>
                </a:solidFill>
              </a:defRPr>
            </a:lvl1pPr>
          </a:lstStyle>
          <a:p>
            <a:r>
              <a:rPr lang="en-US" sz="192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put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 introduction to a bulleted list here, with a list to follow. </a:t>
            </a:r>
            <a:r>
              <a:rPr lang="en-CA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92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 you might simply delete some of these items and use this entire page for other free-form content.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00690"/>
            <a:ext cx="13004801" cy="414510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327745" y="6967940"/>
            <a:ext cx="514495" cy="389467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fld id="{7E24346F-718D-BC48-AE0E-A004798A23A9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38627" y="6967940"/>
            <a:ext cx="4389120" cy="389467"/>
          </a:xfrm>
          <a:prstGeom prst="rect">
            <a:avLst/>
          </a:prstGeom>
        </p:spPr>
        <p:txBody>
          <a:bodyPr/>
          <a:lstStyle>
            <a:lvl1pPr algn="r">
              <a:defRPr sz="128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7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0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3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4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4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55" y="525845"/>
            <a:ext cx="11622699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endParaRPr lang="en-US"/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98A7-9ECA-97DA-C8D2-97AADA60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8E92-A7C0-C914-BEB0-444CCBDE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4F862-BBB7-EA59-8815-E8842B34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4288-4359-3F9E-1333-F66CEE7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E2649-DC30-3944-7EBC-891D3E07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42" y="8670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210436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rgbClr val="7030A0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+mn-l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1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B8C-6D02-BB28-7CC5-2C47B035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FE5FA-C560-CD6C-BF85-12FEDD159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3"/>
            <a:ext cx="9753600" cy="1766147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61" indent="0" algn="ctr">
              <a:buNone/>
              <a:defRPr sz="2133"/>
            </a:lvl2pPr>
            <a:lvl3pPr marL="975321" indent="0" algn="ctr">
              <a:buNone/>
              <a:defRPr sz="1920"/>
            </a:lvl3pPr>
            <a:lvl4pPr marL="1462982" indent="0" algn="ctr">
              <a:buNone/>
              <a:defRPr sz="1707"/>
            </a:lvl4pPr>
            <a:lvl5pPr marL="1950641" indent="0" algn="ctr">
              <a:buNone/>
              <a:defRPr sz="1707"/>
            </a:lvl5pPr>
            <a:lvl6pPr marL="2438301" indent="0" algn="ctr">
              <a:buNone/>
              <a:defRPr sz="1707"/>
            </a:lvl6pPr>
            <a:lvl7pPr marL="2925960" indent="0" algn="ctr">
              <a:buNone/>
              <a:defRPr sz="1707"/>
            </a:lvl7pPr>
            <a:lvl8pPr marL="3413621" indent="0" algn="ctr">
              <a:buNone/>
              <a:defRPr sz="1707"/>
            </a:lvl8pPr>
            <a:lvl9pPr marL="390128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F085-FF6C-5950-A4B4-DE3FFD89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099-32B5-4A36-8DFD-FBE07A9DD64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18566-2962-E0DD-756A-A00BA6FF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BD6B-AB27-B609-9948-9E56AF6C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FE64-594E-4788-AA1F-9CB9F2376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7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91403BB8-FE22-414F-A7DC-5173D93A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42081-A822-4595-A3C9-CE9A74968A5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24A3-2469-4535-BF17-D9151C7F0B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4"/>
            <a:ext cx="2275840" cy="19868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4573B-D5B6-4023-A486-E86DF7872F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3" y="6249611"/>
            <a:ext cx="2993847" cy="7272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C40198-6921-470E-8BB0-E8DA1FC2A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UWFT PPT TEMPLATE</a:t>
            </a:r>
          </a:p>
        </p:txBody>
      </p:sp>
    </p:spTree>
    <p:extLst>
      <p:ext uri="{BB962C8B-B14F-4D97-AF65-F5344CB8AC3E}">
        <p14:creationId xmlns:p14="http://schemas.microsoft.com/office/powerpoint/2010/main" val="37100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8401AF7D-5279-41C7-BF89-45A1E46B0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368F04-4CDB-40B3-9081-CC1794EAA545}"/>
              </a:ext>
            </a:extLst>
          </p:cNvPr>
          <p:cNvSpPr/>
          <p:nvPr userDrawn="1"/>
        </p:nvSpPr>
        <p:spPr>
          <a:xfrm>
            <a:off x="2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5D961D-A110-46E3-9A8E-CD8C6D050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1FDD31-55CC-498E-B380-86658AA9A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536C7-D87B-41F2-87B1-CA35D62527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3D6390A-DAED-4A47-B7D5-0C5D43422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8" y="1773194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F563B1E-89A1-4FA3-9240-3D03D6F93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8E40DE9-6EB0-4F70-9A67-CE64F165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BE3CB1-85B5-4757-B841-BEA01AD5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46" y="1235055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336" y="596894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8A2689-1CBE-4BFF-B995-6B7EC13B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832" y="3666005"/>
            <a:ext cx="1569822" cy="1370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1FDAEC-6032-4B1C-BB06-69B39C6E4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342" y="3009782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none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C1B0FC-921C-4371-A944-F6A14F655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CDF131-7513-40D8-96A4-52EDD98C0A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04B6E0-EED1-489D-A05E-A10EC427A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B8508-C281-42AF-AC76-3B09D0C0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32" y="716501"/>
            <a:ext cx="1569822" cy="1370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C326E5-7F62-42C5-9B7A-AA562D002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51" y="47215"/>
            <a:ext cx="11658118" cy="706685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C8CCF3-BF2E-43C5-B7BC-939E28D5D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13" y="6738111"/>
            <a:ext cx="2017759" cy="262366"/>
          </a:xfrm>
          <a:prstGeom prst="rect">
            <a:avLst/>
          </a:prstGeom>
        </p:spPr>
      </p:pic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EFCD498D-D419-4FB2-BEE1-70FFC1BC9D72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57442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14D78C1-0F41-4F95-9D1C-C374193F1A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" y="6924607"/>
            <a:ext cx="821831" cy="390595"/>
          </a:xfrm>
          <a:prstGeom prst="rect">
            <a:avLst/>
          </a:prstGeom>
        </p:spPr>
        <p:txBody>
          <a:bodyPr/>
          <a:lstStyle>
            <a:lvl1pPr>
              <a:defRPr sz="1707">
                <a:solidFill>
                  <a:schemeClr val="tx2"/>
                </a:solidFill>
              </a:defRPr>
            </a:lvl1pPr>
          </a:lstStyle>
          <a:p>
            <a:fld id="{5FC2A098-C205-46C9-9A6D-EB2B20289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B319BCE-D145-41FD-8BCA-7837AFF5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C1EFB-D411-43C8-A17F-A6FC52D98D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9120" y="4041987"/>
            <a:ext cx="975360" cy="975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51465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36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9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2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3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6" y="6599038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0" y="0"/>
            <a:ext cx="1304118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7" y="4873175"/>
            <a:ext cx="2275840" cy="1986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670E9-D6F6-47D6-9BC5-9F07D7E02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3D107E-ADB1-47E1-ACF9-C0E973B39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755" y="917325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1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BA03146-095A-4C6A-8036-A9226202CC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902" y="6599041"/>
            <a:ext cx="2250270" cy="5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2314DA-FCE4-415E-B153-A868078637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01146-5FF0-41EF-8E25-A6912CF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50" y="1232526"/>
            <a:ext cx="1569822" cy="1370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5" y="1232526"/>
            <a:ext cx="1569822" cy="137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267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3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3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6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1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72" indent="-487672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75" indent="-325115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34" indent="-325115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1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393B6A9-CD23-4C79-AFA9-DEC61D5BA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577F095-8480-4732-939C-3E9DB459B0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20A6F-1D39-4300-92ED-584030E44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5B691B-4BE8-41B0-A257-71C1B22427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D32A91-9890-44D6-97FA-B61CA54D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8BB9BF8-C3AD-48AA-AFEF-B6EA16ED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8A96F86-E1F3-44B8-8577-D54D38E6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046" y="1773196"/>
            <a:ext cx="11640408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cap="all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1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8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465E57-6766-40C9-B779-7EA907388F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9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D2A7B6E-4CE4-4820-80E2-F488D10D1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336" y="2597311"/>
            <a:ext cx="11658118" cy="3202505"/>
          </a:xfrm>
          <a:prstGeom prst="rect">
            <a:avLst/>
          </a:prstGeom>
        </p:spPr>
        <p:txBody>
          <a:bodyPr/>
          <a:lstStyle>
            <a:lvl1pPr marL="487661" indent="-487661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4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535" indent="-325106">
              <a:buSzPct val="100000"/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6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5960" indent="-325106">
              <a:buFont typeface="Lucida Grande"/>
              <a:buChar char="&gt;"/>
              <a:defRPr sz="1991" b="0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baseline="0">
                <a:solidFill>
                  <a:schemeClr val="tx2"/>
                </a:solidFill>
              </a:defRPr>
            </a:lvl6pPr>
            <a:lvl7pPr>
              <a:defRPr baseline="0">
                <a:solidFill>
                  <a:schemeClr val="tx2"/>
                </a:solidFill>
              </a:defRPr>
            </a:lvl7pPr>
            <a:lvl9pPr>
              <a:defRPr/>
            </a:lvl9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Sans, 20)</a:t>
            </a:r>
          </a:p>
          <a:p>
            <a:pPr lvl="2"/>
            <a:r>
              <a:rPr lang="en-US"/>
              <a:t>Third level (Open Sans, 18)</a:t>
            </a:r>
          </a:p>
          <a:p>
            <a:pPr lvl="3"/>
            <a:r>
              <a:rPr lang="en-US"/>
              <a:t>Fourth level (Open Sans, 16)</a:t>
            </a:r>
          </a:p>
          <a:p>
            <a:pPr lvl="4"/>
            <a:r>
              <a:rPr lang="en-US"/>
              <a:t>Fifth level (Open Sans, 14)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FBB18B3-EE67-4B6D-8618-DFF6F2E56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7" y="6749922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_Graphic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50466"/>
            <a:ext cx="11622699" cy="616030"/>
          </a:xfrm>
          <a:prstGeom prst="rect">
            <a:avLst/>
          </a:prstGeom>
        </p:spPr>
        <p:txBody>
          <a:bodyPr anchor="b"/>
          <a:lstStyle>
            <a:lvl1pPr algn="l">
              <a:defRPr sz="4267" b="1" i="0" cap="all" baseline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8" name="Chart Placeholder 11">
            <a:extLst>
              <a:ext uri="{FF2B5EF4-FFF2-40B4-BE49-F238E27FC236}">
                <a16:creationId xmlns:a16="http://schemas.microsoft.com/office/drawing/2014/main" id="{B353FF43-8C4D-428C-8468-F9C1DA4BB37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4756" y="1547120"/>
            <a:ext cx="11640408" cy="5061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F7CE91-3E86-4CA5-8287-3D53C50BE6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6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983420E-A6C9-454C-BA64-00D314D7C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282" y="6749921"/>
            <a:ext cx="2242596" cy="5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7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5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27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0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57" indent="-365757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89" indent="-243839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540" indent="-243839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29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399" y="6586003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9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53" indent="-365753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75" indent="-24383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517" indent="-24383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6" y="1797863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1513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3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27" indent="-365727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90" indent="-243819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62" indent="-243819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44497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E968516-223E-48D2-BE13-88A96C431C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98" y="1698"/>
          <a:ext cx="1692" cy="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4" imgH="526" progId="TCLayout.ActiveDocument.1">
                  <p:embed/>
                </p:oleObj>
              </mc:Choice>
              <mc:Fallback>
                <p:oleObj name="think-cell Slide" r:id="rId3" imgW="524" imgH="52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E968516-223E-48D2-BE13-88A96C43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" y="1698"/>
                        <a:ext cx="1692" cy="1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439" y="396280"/>
            <a:ext cx="11640408" cy="477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Encode Sans Normal Black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6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8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5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5727" y="1100118"/>
            <a:ext cx="11656832" cy="5417556"/>
          </a:xfrm>
          <a:prstGeom prst="rect">
            <a:avLst/>
          </a:prstGeom>
        </p:spPr>
        <p:txBody>
          <a:bodyPr/>
          <a:lstStyle>
            <a:lvl1pPr marL="365749" indent="-365749">
              <a:buFont typeface="Lucida Grande"/>
              <a:buChar char="&gt;"/>
              <a:defRPr sz="256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3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19158" indent="-243833">
              <a:buSzPct val="100000"/>
              <a:buFont typeface="Lucida Grande"/>
              <a:buChar char="&gt;"/>
              <a:defRPr sz="1920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707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194486" indent="-243833">
              <a:buFont typeface="Lucida Grande"/>
              <a:buChar char="&gt;"/>
              <a:defRPr sz="1493" b="0" i="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Bulleted content here (Calibri Regular, 24 pt.)</a:t>
            </a:r>
          </a:p>
          <a:p>
            <a:pPr lvl="1"/>
            <a:r>
              <a:rPr lang="en-US"/>
              <a:t>Second level (Calibri Regular, 20)</a:t>
            </a:r>
          </a:p>
          <a:p>
            <a:pPr lvl="2"/>
            <a:r>
              <a:rPr lang="en-US"/>
              <a:t>Third level (Calibri Regular, 18)</a:t>
            </a:r>
          </a:p>
          <a:p>
            <a:pPr lvl="3"/>
            <a:r>
              <a:rPr lang="en-US"/>
              <a:t>Fourth level (Calibri Regular, 16)</a:t>
            </a:r>
          </a:p>
          <a:p>
            <a:pPr lvl="4"/>
            <a:r>
              <a:rPr lang="en-US"/>
              <a:t>Fifth level (Calibri Regular, 14)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8" y="6922432"/>
            <a:ext cx="45342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B011C96-7D91-4C37-A736-AE7340FE63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189" y="6517675"/>
            <a:ext cx="2978435" cy="6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949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405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70" y="113050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70" y="1996072"/>
            <a:ext cx="11481380" cy="4323789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145" indent="-243831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463" indent="-243831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8" y="1797866"/>
            <a:ext cx="1177365" cy="1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1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2510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09" y="6586005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43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5" y="1130500"/>
            <a:ext cx="11481381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5" y="1996072"/>
            <a:ext cx="11481381" cy="4323789"/>
          </a:xfrm>
          <a:prstGeom prst="rect">
            <a:avLst/>
          </a:prstGeom>
        </p:spPr>
        <p:txBody>
          <a:bodyPr/>
          <a:lstStyle>
            <a:lvl1pPr marL="365719" indent="-365719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060" indent="-243813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307" indent="-243813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4" y="1797864"/>
            <a:ext cx="1177367" cy="1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8102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11A2C48-E297-4639-AD63-04992006CF9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32070" y="201002"/>
            <a:ext cx="520192" cy="382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3">
                <a:solidFill>
                  <a:schemeClr val="tx1"/>
                </a:solidFill>
              </a:defRPr>
            </a:lvl1pPr>
          </a:lstStyle>
          <a:p>
            <a:fld id="{D905AD32-5431-4118-BCBF-BBD2C4DF8F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1485687-CECD-4338-BDFE-CAE67FACF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84D8C41-2CE7-4B18-BA68-EE5F4E7EA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8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Status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305" y="120213"/>
            <a:ext cx="7322715" cy="544431"/>
          </a:xfrm>
          <a:prstGeom prst="rect">
            <a:avLst/>
          </a:prstGeom>
        </p:spPr>
        <p:txBody>
          <a:bodyPr lIns="0" anchor="t"/>
          <a:lstStyle>
            <a:lvl1pPr algn="l">
              <a:defRPr sz="256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38126-ED0B-4D6F-8A6C-CA95D422F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39" y="6893868"/>
            <a:ext cx="2389426" cy="312636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47C3A-CCC0-4F6B-8087-9EDB806753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305" y="634404"/>
            <a:ext cx="1143351" cy="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16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270" y="6730163"/>
            <a:ext cx="2711863" cy="3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89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 sz="1493"/>
            </a:lvl1pPr>
            <a:lvl2pPr marL="840453" indent="-323250">
              <a:lnSpc>
                <a:spcPct val="90000"/>
              </a:lnSpc>
              <a:buFont typeface="Lucida Grande"/>
              <a:buChar char="–"/>
              <a:defRPr sz="1387"/>
            </a:lvl2pPr>
            <a:lvl3pPr>
              <a:lnSpc>
                <a:spcPct val="90000"/>
              </a:lnSpc>
              <a:defRPr sz="1387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77445" y="529382"/>
            <a:ext cx="11843766" cy="450001"/>
          </a:xfrm>
        </p:spPr>
        <p:txBody>
          <a:bodyPr/>
          <a:lstStyle>
            <a:lvl1pPr marL="0" indent="0">
              <a:buNone/>
              <a:defRPr sz="154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0518" y="181230"/>
            <a:ext cx="11843766" cy="340956"/>
          </a:xfrm>
        </p:spPr>
        <p:txBody>
          <a:bodyPr/>
          <a:lstStyle>
            <a:lvl1pPr>
              <a:defRPr sz="2322">
                <a:solidFill>
                  <a:srgbClr val="0A21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CD33E-C365-2044-8C4C-AAE8BB2A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ISC - Transition to Operations </a:t>
            </a:r>
          </a:p>
        </p:txBody>
      </p:sp>
    </p:spTree>
    <p:extLst>
      <p:ext uri="{BB962C8B-B14F-4D97-AF65-F5344CB8AC3E}">
        <p14:creationId xmlns:p14="http://schemas.microsoft.com/office/powerpoint/2010/main" val="162839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26B43"/>
          </p15:clr>
        </p15:guide>
        <p15:guide id="2" pos="4189">
          <p15:clr>
            <a:srgbClr val="F26B43"/>
          </p15:clr>
        </p15:guide>
        <p15:guide id="3" pos="8271">
          <p15:clr>
            <a:srgbClr val="F26B43"/>
          </p15:clr>
        </p15:guide>
        <p15:guide id="4" pos="4279">
          <p15:clr>
            <a:srgbClr val="F26B43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530254"/>
            <a:ext cx="11704320" cy="616030"/>
          </a:xfrm>
          <a:prstGeom prst="rect">
            <a:avLst/>
          </a:prstGeom>
        </p:spPr>
        <p:txBody>
          <a:bodyPr anchor="ctr"/>
          <a:lstStyle>
            <a:lvl1pPr algn="l">
              <a:defRPr sz="398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37048" y="1939213"/>
            <a:ext cx="11640408" cy="47255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13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858859-3BAA-4B61-A436-5267CD598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9850" y="6738119"/>
            <a:ext cx="2335316" cy="30365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D6F7B5-8F00-4C4C-9129-354F4A9CA9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0" y="6924607"/>
            <a:ext cx="948267" cy="390595"/>
          </a:xfrm>
          <a:prstGeom prst="rect">
            <a:avLst/>
          </a:prstGeom>
        </p:spPr>
        <p:txBody>
          <a:bodyPr/>
          <a:lstStyle>
            <a:lvl1pPr>
              <a:defRPr sz="1707"/>
            </a:lvl1pPr>
          </a:lstStyle>
          <a:p>
            <a:fld id="{95471BDC-C822-445D-A28A-E864ABD6C1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A265A-1CAA-4A31-867A-CFB64110C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846" y="1232526"/>
            <a:ext cx="1569822" cy="1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327575"/>
            <a:ext cx="11658118" cy="5052905"/>
          </a:xfrm>
          <a:prstGeom prst="rect">
            <a:avLst/>
          </a:prstGeom>
        </p:spPr>
        <p:txBody>
          <a:bodyPr/>
          <a:lstStyle>
            <a:lvl1pPr marL="365744" indent="-365744">
              <a:buFont typeface="Lucida Grande"/>
              <a:buChar char="&gt;"/>
              <a:defRPr sz="256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1pPr>
            <a:lvl2pPr>
              <a:defRPr sz="213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2pPr>
            <a:lvl3pPr marL="1219150" indent="-243831">
              <a:buSzPct val="100000"/>
              <a:buFont typeface="Lucida Grande"/>
              <a:buChar char="&gt;"/>
              <a:defRPr sz="1920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3pPr>
            <a:lvl4pPr>
              <a:defRPr sz="1707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4pPr>
            <a:lvl5pPr marL="2194472" indent="-243831">
              <a:buFont typeface="Lucida Grande"/>
              <a:buChar char="&gt;"/>
              <a:defRPr sz="1493" b="0" i="0" baseline="0">
                <a:solidFill>
                  <a:schemeClr val="accent4">
                    <a:lumMod val="10000"/>
                  </a:schemeClr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Content here (Calibri Light, 24 pt.)</a:t>
            </a:r>
          </a:p>
          <a:p>
            <a:pPr lvl="1"/>
            <a:r>
              <a:rPr lang="en-US"/>
              <a:t>Second level (Calibri Light, 20)</a:t>
            </a:r>
          </a:p>
          <a:p>
            <a:pPr lvl="2"/>
            <a:r>
              <a:rPr lang="en-US"/>
              <a:t>Third level (Calibri Light, 18)</a:t>
            </a:r>
          </a:p>
          <a:p>
            <a:pPr lvl="3"/>
            <a:r>
              <a:rPr lang="en-US"/>
              <a:t>Fourth level (Calibri Light, 16)</a:t>
            </a:r>
          </a:p>
          <a:p>
            <a:pPr lvl="4"/>
            <a:r>
              <a:rPr lang="en-US"/>
              <a:t>Fifth level (Calibri Light, 14)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509" y="939637"/>
            <a:ext cx="1569822" cy="102787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5388" y="396277"/>
            <a:ext cx="11640408" cy="497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200" b="0" i="0" baseline="0">
                <a:solidFill>
                  <a:srgbClr val="33006F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8766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2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298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64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(ARIAL BLACK, 30 PT.)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99616" y="6780109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9F11-7C95-0E48-8438-1F242063E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5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5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EB2F8426-EDA2-431E-90A5-D5F79C865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EE3DC5-1EDA-4DA5-AE86-8537D59D523A}"/>
              </a:ext>
            </a:extLst>
          </p:cNvPr>
          <p:cNvSpPr/>
          <p:nvPr userDrawn="1"/>
        </p:nvSpPr>
        <p:spPr>
          <a:xfrm>
            <a:off x="-18191" y="0"/>
            <a:ext cx="13041181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937" y="4873173"/>
            <a:ext cx="2275840" cy="1986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54755" y="917324"/>
            <a:ext cx="9989035" cy="3757164"/>
          </a:xfrm>
          <a:prstGeom prst="rect">
            <a:avLst/>
          </a:prstGeom>
        </p:spPr>
        <p:txBody>
          <a:bodyPr anchor="b"/>
          <a:lstStyle>
            <a:lvl1pPr algn="l">
              <a:defRPr sz="7112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1D9F59-496A-4944-8002-A750CA4BF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9522" y="6249610"/>
            <a:ext cx="2993847" cy="72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5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2339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2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096470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1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47401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147090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7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511065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083007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7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6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82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46" y="6919954"/>
            <a:ext cx="3449309" cy="174266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998875"/>
            <a:ext cx="1931639" cy="7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4842"/>
            <a:ext cx="1164041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81" y="1525400"/>
            <a:ext cx="11658117" cy="5252450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9" y="1098103"/>
            <a:ext cx="11640409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71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42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1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84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(OPEN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178179" y="6922427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44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1D57-1885-42E8-AD6E-A5D2FE88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2F72-3CBE-40CB-B6C4-2FFF19B4E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6" y="1793242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E362-E92A-4521-9890-2A4E781A8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6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AE843-D945-4A4A-98E5-236D5BC6B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2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710" indent="0">
              <a:buNone/>
              <a:defRPr sz="2133" b="1"/>
            </a:lvl2pPr>
            <a:lvl3pPr marL="975420" indent="0">
              <a:buNone/>
              <a:defRPr sz="1920" b="1"/>
            </a:lvl3pPr>
            <a:lvl4pPr marL="1463132" indent="0">
              <a:buNone/>
              <a:defRPr sz="1707" b="1"/>
            </a:lvl4pPr>
            <a:lvl5pPr marL="1950842" indent="0">
              <a:buNone/>
              <a:defRPr sz="1707" b="1"/>
            </a:lvl5pPr>
            <a:lvl6pPr marL="2438552" indent="0">
              <a:buNone/>
              <a:defRPr sz="1707" b="1"/>
            </a:lvl6pPr>
            <a:lvl7pPr marL="2926262" indent="0">
              <a:buNone/>
              <a:defRPr sz="1707" b="1"/>
            </a:lvl7pPr>
            <a:lvl8pPr marL="3413973" indent="0">
              <a:buNone/>
              <a:defRPr sz="1707" b="1"/>
            </a:lvl8pPr>
            <a:lvl9pPr marL="3901684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7B9B4-B7E8-4B2F-8113-D1A1F8EFD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B323-3F0C-45F3-82CF-5B6C7F4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B4FA-682C-466F-8DD2-475A9C6E93BF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E76C7-B3D4-4B65-913C-D303047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7561F6-3F6C-489A-9216-C245E4A8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2BA15-12B2-4472-BB2F-322630A1ED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097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9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3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7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7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238828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82" indent="-365782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77" indent="-243856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98" indent="-243856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963293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99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41274"/>
            <a:ext cx="11054080" cy="633984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840" spc="-80" dirty="0">
                <a:latin typeface="+mj-lt"/>
              </a:defRPr>
            </a:lvl1pPr>
          </a:lstStyle>
          <a:p>
            <a:pPr lvl="0" defTabSz="731543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75702" y="1443533"/>
            <a:ext cx="11053739" cy="50718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80"/>
            </a:lvl1pPr>
          </a:lstStyle>
          <a:p>
            <a:pPr marL="243848" lvl="0" indent="-243848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5969" y="497433"/>
            <a:ext cx="3579571" cy="21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60" b="1" kern="0" cap="all" spc="267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43848" lvl="0" indent="-243848"/>
            <a:r>
              <a:rPr lang="en-US" dirty="0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24745956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4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5" y="6319996"/>
            <a:ext cx="4689028" cy="6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1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2430335"/>
            <a:ext cx="11481380" cy="3889525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5264" y="2022501"/>
            <a:ext cx="11481380" cy="2859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493" b="0" i="0" baseline="0">
                <a:solidFill>
                  <a:schemeClr val="accent4">
                    <a:lumMod val="50000"/>
                  </a:schemeClr>
                </a:solidFill>
                <a:latin typeface="Uni Sans Book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SANS, 14 PT.)</a:t>
            </a:r>
          </a:p>
        </p:txBody>
      </p:sp>
      <p:sp>
        <p:nvSpPr>
          <p:cNvPr id="17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building&#10;&#10;Description automatically generated">
            <a:extLst>
              <a:ext uri="{FF2B5EF4-FFF2-40B4-BE49-F238E27FC236}">
                <a16:creationId xmlns:a16="http://schemas.microsoft.com/office/drawing/2014/main" id="{ACEBBB61-F2FF-4727-9371-BFCB19E5B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43"/>
          <a:stretch/>
        </p:blipFill>
        <p:spPr>
          <a:xfrm>
            <a:off x="0" y="0"/>
            <a:ext cx="13022990" cy="7315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DF0A47-AC9F-461D-B72F-EDFD74858C7E}"/>
              </a:ext>
            </a:extLst>
          </p:cNvPr>
          <p:cNvSpPr/>
          <p:nvPr userDrawn="1"/>
        </p:nvSpPr>
        <p:spPr>
          <a:xfrm>
            <a:off x="0" y="0"/>
            <a:ext cx="13022990" cy="73152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876" y="1940486"/>
            <a:ext cx="1569822" cy="137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845" y="1939212"/>
            <a:ext cx="1569822" cy="137049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7047" y="3299896"/>
            <a:ext cx="11658117" cy="3202505"/>
          </a:xfrm>
          <a:prstGeom prst="rect">
            <a:avLst/>
          </a:prstGeom>
        </p:spPr>
        <p:txBody>
          <a:bodyPr/>
          <a:lstStyle>
            <a:lvl1pPr marL="487684" indent="-487684">
              <a:buFont typeface="Lucida Grande"/>
              <a:buChar char="&gt;"/>
              <a:defRPr sz="3413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84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625610" indent="-325122">
              <a:buSzPct val="100000"/>
              <a:buFont typeface="Lucida Grande"/>
              <a:buChar char="&gt;"/>
              <a:defRPr sz="256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275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926098" indent="-325122">
              <a:buFont typeface="Lucida Grande"/>
              <a:buChar char="&gt;"/>
              <a:defRPr sz="1992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4756" y="2461394"/>
            <a:ext cx="11640409" cy="584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413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650244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1300489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95073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260097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7046" y="525207"/>
            <a:ext cx="11658111" cy="1413369"/>
          </a:xfrm>
          <a:prstGeom prst="rect">
            <a:avLst/>
          </a:prstGeom>
        </p:spPr>
        <p:txBody>
          <a:bodyPr anchor="b"/>
          <a:lstStyle>
            <a:lvl1pPr algn="l">
              <a:defRPr sz="4267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83EAACA-91C2-475E-8300-A03026DB04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59849" y="6638167"/>
            <a:ext cx="2335316" cy="3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66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5264" y="1996071"/>
            <a:ext cx="11481380" cy="4323789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chemeClr val="tx1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chemeClr val="tx1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chemeClr val="tx1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chemeClr val="tx1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chemeClr val="tx1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</p:spTree>
    <p:extLst>
      <p:ext uri="{BB962C8B-B14F-4D97-AF65-F5344CB8AC3E}">
        <p14:creationId xmlns:p14="http://schemas.microsoft.com/office/powerpoint/2010/main" val="1298429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8" y="6586002"/>
            <a:ext cx="3381247" cy="442406"/>
          </a:xfrm>
          <a:prstGeom prst="rect">
            <a:avLst/>
          </a:prstGeom>
        </p:spPr>
      </p:pic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30497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265" y="1797862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0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A2ED9C39-E899-4AC0-8CCE-662F985473A4}"/>
              </a:ext>
            </a:extLst>
          </p:cNvPr>
          <p:cNvSpPr txBox="1">
            <a:spLocks/>
          </p:cNvSpPr>
          <p:nvPr userDrawn="1"/>
        </p:nvSpPr>
        <p:spPr>
          <a:xfrm>
            <a:off x="261838" y="6727692"/>
            <a:ext cx="453426" cy="389467"/>
          </a:xfrm>
          <a:prstGeom prst="rect">
            <a:avLst/>
          </a:prstGeom>
        </p:spPr>
        <p:txBody>
          <a:bodyPr vert="horz" lIns="97536" tIns="48768" rIns="97536" bIns="4876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876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76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8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5264" y="117980"/>
            <a:ext cx="11481380" cy="57194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(ENCODE NORMAL BLACK,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265" y="785345"/>
            <a:ext cx="1177366" cy="1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6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3" y="6342244"/>
            <a:ext cx="1950720" cy="985114"/>
          </a:xfrm>
          <a:prstGeom prst="rect">
            <a:avLst/>
          </a:prstGeom>
        </p:spPr>
      </p:pic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6" y="4273157"/>
            <a:ext cx="3248786" cy="1202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80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6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b="-577"/>
          <a:stretch/>
        </p:blipFill>
        <p:spPr>
          <a:xfrm>
            <a:off x="1126458" y="6668801"/>
            <a:ext cx="3701859" cy="4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6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006E"/>
                </a:solidFill>
                <a:latin typeface="Encode Sans Normal"/>
                <a:cs typeface="Encode Sans Norm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50" b="0" i="0">
                <a:solidFill>
                  <a:srgbClr val="8F88A3"/>
                </a:solidFill>
                <a:latin typeface="Calibri"/>
                <a:cs typeface="Calibri"/>
              </a:defRPr>
            </a:lvl1pPr>
          </a:lstStyle>
          <a:p>
            <a:pPr marL="25401">
              <a:lnSpc>
                <a:spcPts val="1315"/>
              </a:lnSpc>
            </a:pPr>
            <a:fld id="{81D60167-4931-47E6-BA6A-407CBD079E47}" type="slidenum">
              <a:rPr lang="en-US" spc="15" smtClean="0"/>
              <a:pPr marL="25401">
                <a:lnSpc>
                  <a:spcPts val="1315"/>
                </a:lnSpc>
              </a:pPr>
              <a:t>‹#›</a:t>
            </a:fld>
            <a:endParaRPr lang="en-US" spc="15" dirty="0"/>
          </a:p>
        </p:txBody>
      </p:sp>
    </p:spTree>
    <p:extLst>
      <p:ext uri="{BB962C8B-B14F-4D97-AF65-F5344CB8AC3E}">
        <p14:creationId xmlns:p14="http://schemas.microsoft.com/office/powerpoint/2010/main" val="27369339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58479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320" y="6777850"/>
            <a:ext cx="3612444" cy="284480"/>
          </a:xfrm>
          <a:prstGeom prst="rect">
            <a:avLst/>
          </a:prstGeom>
        </p:spPr>
      </p:pic>
      <p:pic>
        <p:nvPicPr>
          <p:cNvPr id="5" name="Picture 4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8" y="389407"/>
            <a:ext cx="11640408" cy="1065003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55388" y="1846046"/>
            <a:ext cx="11640408" cy="4385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56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8769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7539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463086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950781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2474921"/>
            <a:ext cx="11658118" cy="4064092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469518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37678" y="1852507"/>
            <a:ext cx="11487226" cy="4283197"/>
          </a:xfrm>
          <a:prstGeom prst="rect">
            <a:avLst/>
          </a:prstGeom>
        </p:spPr>
        <p:txBody>
          <a:bodyPr/>
          <a:lstStyle>
            <a:lvl1pPr marL="365771" indent="-365771">
              <a:buFont typeface="Lucida Grande"/>
              <a:buChar char="&gt;"/>
              <a:defRPr sz="256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133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219238" indent="-243848">
              <a:buSzPct val="100000"/>
              <a:buFont typeface="Lucida Grande"/>
              <a:buChar char="&gt;"/>
              <a:defRPr sz="192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707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194629" indent="-243848">
              <a:buFont typeface="Lucida Grande"/>
              <a:buChar char="&gt;"/>
              <a:defRPr sz="1493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4" y="6342244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5387" y="396279"/>
            <a:ext cx="11543671" cy="105813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42" y="1533659"/>
            <a:ext cx="1931639" cy="7152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90508" y="1852507"/>
            <a:ext cx="11408550" cy="472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6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615" y="6777850"/>
            <a:ext cx="3612444" cy="28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955388" y="1244932"/>
            <a:ext cx="9916160" cy="2817873"/>
          </a:xfrm>
          <a:prstGeom prst="rect">
            <a:avLst/>
          </a:prstGeom>
        </p:spPr>
        <p:txBody>
          <a:bodyPr anchor="b"/>
          <a:lstStyle>
            <a:lvl1pPr algn="l">
              <a:defRPr sz="5334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273157"/>
            <a:ext cx="3248786" cy="120288"/>
          </a:xfrm>
          <a:prstGeom prst="rect">
            <a:avLst/>
          </a:prstGeom>
        </p:spPr>
      </p:pic>
      <p:pic>
        <p:nvPicPr>
          <p:cNvPr id="9" name="Picture 8" descr="University of Washington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6" y="6919954"/>
            <a:ext cx="3449308" cy="174266"/>
          </a:xfrm>
          <a:prstGeom prst="rect">
            <a:avLst/>
          </a:prstGeom>
        </p:spPr>
      </p:pic>
      <p:pic>
        <p:nvPicPr>
          <p:cNvPr id="8" name="Picture 7" descr="W 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09" y="6346037"/>
            <a:ext cx="1950720" cy="9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theme" Target="../theme/theme12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2.emf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6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7" r:id="rId6"/>
    <p:sldLayoutId id="2147484469" r:id="rId7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073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10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  <p:sldLayoutId id="2147485054" r:id="rId12"/>
    <p:sldLayoutId id="2147485055" r:id="rId13"/>
    <p:sldLayoutId id="2147485056" r:id="rId14"/>
    <p:sldLayoutId id="2147485057" r:id="rId15"/>
    <p:sldLayoutId id="2147485058" r:id="rId16"/>
    <p:sldLayoutId id="2147485059" r:id="rId17"/>
    <p:sldLayoutId id="2147485060" r:id="rId18"/>
    <p:sldLayoutId id="2147485061" r:id="rId19"/>
    <p:sldLayoutId id="2147485062" r:id="rId20"/>
    <p:sldLayoutId id="2147485063" r:id="rId21"/>
    <p:sldLayoutId id="2147485064" r:id="rId22"/>
    <p:sldLayoutId id="2147485065" r:id="rId23"/>
    <p:sldLayoutId id="2147485066" r:id="rId24"/>
    <p:sldLayoutId id="2147485067" r:id="rId25"/>
    <p:sldLayoutId id="2147485068" r:id="rId26"/>
    <p:sldLayoutId id="2147485069" r:id="rId27"/>
    <p:sldLayoutId id="2147485070" r:id="rId28"/>
    <p:sldLayoutId id="2147485071" r:id="rId29"/>
    <p:sldLayoutId id="2147485072" r:id="rId30"/>
    <p:sldLayoutId id="2147485073" r:id="rId31"/>
  </p:sldLayoutIdLst>
  <p:hf hdr="0" ftr="0" dt="0"/>
  <p:txStyles>
    <p:titleStyle>
      <a:lvl1pPr algn="ctr" defTabSz="48763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27" indent="-365727" algn="l" defTabSz="48763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09" indent="-304773" algn="l" defTabSz="48763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090" indent="-243818" algn="l" defTabSz="48763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24" indent="-243818" algn="l" defTabSz="48763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358" indent="-243818" algn="l" defTabSz="48763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1993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3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264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00" indent="-243818" algn="l" defTabSz="48763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3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71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0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4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77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12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46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83" algn="l" defTabSz="4876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8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0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955" r:id="rId7"/>
  </p:sldLayoutIdLst>
  <p:txStyles>
    <p:titleStyle>
      <a:lvl1pPr algn="ctr" defTabSz="65024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4" indent="-487684" algn="l" defTabSz="650244" rtl="0" eaLnBrk="1" latinLnBrk="0" hangingPunct="1">
        <a:spcBef>
          <a:spcPct val="20000"/>
        </a:spcBef>
        <a:buFont typeface="Arial"/>
        <a:buChar char="•"/>
        <a:defRPr sz="4552" kern="1200">
          <a:solidFill>
            <a:schemeClr val="tx1"/>
          </a:solidFill>
          <a:latin typeface="+mn-lt"/>
          <a:ea typeface="+mn-ea"/>
          <a:cs typeface="+mn-cs"/>
        </a:defRPr>
      </a:lvl1pPr>
      <a:lvl2pPr marL="1056646" indent="-406402" algn="l" defTabSz="65024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610" indent="-325122" algn="l" defTabSz="65024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55" indent="-325122" algn="l" defTabSz="650244" rtl="0" eaLnBrk="1" latinLnBrk="0" hangingPunct="1">
        <a:spcBef>
          <a:spcPct val="20000"/>
        </a:spcBef>
        <a:buFont typeface="Arial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6098" indent="-325122" algn="l" defTabSz="650244" rtl="0" eaLnBrk="1" latinLnBrk="0" hangingPunct="1">
        <a:spcBef>
          <a:spcPct val="20000"/>
        </a:spcBef>
        <a:buFont typeface="Arial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6342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6586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6831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7074" indent="-325122" algn="l" defTabSz="650244" rtl="0" eaLnBrk="1" latinLnBrk="0" hangingPunct="1">
        <a:spcBef>
          <a:spcPct val="20000"/>
        </a:spcBef>
        <a:buFont typeface="Arial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4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9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3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76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21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65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708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52" algn="l" defTabSz="65024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D3EA-3AB1-4B6E-AC62-54110A4B6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6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2"/>
                </a:solidFill>
              </a:defRPr>
            </a:lvl1pPr>
          </a:lstStyle>
          <a:p>
            <a:fld id="{027C5736-9629-47CC-A998-BFA1A1D8E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95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</p:sldLayoutIdLst>
  <p:hf hdr="0" ftr="0" dt="0"/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7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4" r:id="rId2"/>
  </p:sldLayoutIdLs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2CD920-680D-4F34-ADA4-C918FD01A78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695" y="1695"/>
          <a:ext cx="1693" cy="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24" imgH="526" progId="TCLayout.ActiveDocument.1">
                  <p:embed/>
                </p:oleObj>
              </mc:Choice>
              <mc:Fallback>
                <p:oleObj name="think-cell Slide" r:id="rId14" imgW="524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2CD920-680D-4F34-ADA4-C918FD01A7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95" y="1695"/>
                        <a:ext cx="1693" cy="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2387553" y="6922426"/>
            <a:ext cx="453426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41B0-E16D-48B4-8B5D-6BC89192C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5" r:id="rId8"/>
    <p:sldLayoutId id="2147484966" r:id="rId9"/>
    <p:sldLayoutId id="2147485034" r:id="rId10"/>
    <p:sldLayoutId id="2147485035" r:id="rId11"/>
  </p:sldLayoutIdLst>
  <p:hf sldNum="0" hdr="0" ftr="0" dt="0"/>
  <p:txStyles>
    <p:titleStyle>
      <a:lvl1pPr algn="ctr" defTabSz="48771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82" indent="-365782" algn="l" defTabSz="48771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29" indent="-304819" algn="l" defTabSz="487710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77" indent="-243856" algn="l" defTabSz="487710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87" indent="-243856" algn="l" defTabSz="487710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98" indent="-243856" algn="l" defTabSz="487710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40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11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828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540" indent="-243856" algn="l" defTabSz="487710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71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420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13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84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55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262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73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684" algn="l" defTabSz="48771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1" r:id="rId3"/>
    <p:sldLayoutId id="2147484972" r:id="rId4"/>
    <p:sldLayoutId id="2147484973" r:id="rId5"/>
    <p:sldLayoutId id="2147484974" r:id="rId6"/>
    <p:sldLayoutId id="2147484975" r:id="rId7"/>
    <p:sldLayoutId id="2147484976" r:id="rId8"/>
    <p:sldLayoutId id="2147484977" r:id="rId9"/>
    <p:sldLayoutId id="2147484978" r:id="rId10"/>
    <p:sldLayoutId id="2147484979" r:id="rId11"/>
    <p:sldLayoutId id="2147484980" r:id="rId12"/>
    <p:sldLayoutId id="2147484981" r:id="rId13"/>
    <p:sldLayoutId id="2147484982" r:id="rId14"/>
    <p:sldLayoutId id="2147484983" r:id="rId15"/>
    <p:sldLayoutId id="2147484984" r:id="rId16"/>
    <p:sldLayoutId id="2147484985" r:id="rId17"/>
    <p:sldLayoutId id="2147484986" r:id="rId18"/>
    <p:sldLayoutId id="2147484987" r:id="rId19"/>
    <p:sldLayoutId id="214748498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C45FE-8937-4A75-9719-1800C6F1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24609"/>
            <a:ext cx="2926080" cy="3905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rgbClr val="33006F"/>
                </a:solidFill>
              </a:defRPr>
            </a:lvl1pPr>
          </a:lstStyle>
          <a:p>
            <a:fld id="{93E8EAA6-CCD6-4D76-BEB9-BF301FD6F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  <p:sldLayoutId id="2147485001" r:id="rId12"/>
    <p:sldLayoutId id="2147485002" r:id="rId13"/>
    <p:sldLayoutId id="2147485003" r:id="rId14"/>
    <p:sldLayoutId id="2147485004" r:id="rId15"/>
    <p:sldLayoutId id="2147485005" r:id="rId16"/>
    <p:sldLayoutId id="2147485006" r:id="rId17"/>
    <p:sldLayoutId id="2147485007" r:id="rId18"/>
    <p:sldLayoutId id="2147485008" r:id="rId19"/>
    <p:sldLayoutId id="2147485009" r:id="rId20"/>
    <p:sldLayoutId id="2147485010" r:id="rId21"/>
    <p:sldLayoutId id="2147485011" r:id="rId22"/>
    <p:sldLayoutId id="2147485012" r:id="rId23"/>
    <p:sldLayoutId id="2147485013" r:id="rId24"/>
    <p:sldLayoutId id="2147485014" r:id="rId25"/>
    <p:sldLayoutId id="214748501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50214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61" indent="-487661" algn="l" defTabSz="650214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596" indent="-406384" algn="l" defTabSz="650214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35" indent="-325106" algn="l" defTabSz="650214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748" indent="-325106" algn="l" defTabSz="650214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5960" indent="-325106" algn="l" defTabSz="650214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175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389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603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816" indent="-325106" algn="l" defTabSz="650214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1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2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41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854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068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282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495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709" algn="l" defTabSz="650214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54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  <p:sldLayoutId id="2147485019" r:id="rId3"/>
    <p:sldLayoutId id="2147485020" r:id="rId4"/>
    <p:sldLayoutId id="2147485021" r:id="rId5"/>
    <p:sldLayoutId id="2147485022" r:id="rId6"/>
    <p:sldLayoutId id="2147485023" r:id="rId7"/>
    <p:sldLayoutId id="2147485025" r:id="rId8"/>
    <p:sldLayoutId id="2147485026" r:id="rId9"/>
    <p:sldLayoutId id="2147485027" r:id="rId10"/>
    <p:sldLayoutId id="2147485028" r:id="rId11"/>
    <p:sldLayoutId id="2147485029" r:id="rId12"/>
    <p:sldLayoutId id="2147485030" r:id="rId13"/>
    <p:sldLayoutId id="2147485031" r:id="rId14"/>
    <p:sldLayoutId id="2147485032" r:id="rId15"/>
    <p:sldLayoutId id="2147485033" r:id="rId16"/>
  </p:sldLayoutIdLst>
  <p:hf sldNum="0" hdr="0" ftr="0" dt="0"/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87695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487695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fr/node/87" TargetMode="Externa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6" y="917323"/>
            <a:ext cx="11980588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Shared Environment accounting forum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sz="2800" b="0">
                <a:solidFill>
                  <a:schemeClr val="tx2"/>
                </a:solidFill>
                <a:latin typeface="Encode Sans Normal Black"/>
              </a:rPr>
              <a:t>April 9, </a:t>
            </a:r>
            <a:r>
              <a:rPr lang="en-US" sz="2800" b="0" dirty="0">
                <a:solidFill>
                  <a:schemeClr val="tx2"/>
                </a:solidFill>
                <a:latin typeface="Encode Sans Normal Black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57987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413A-FCAC-3777-3506-3719230D7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045FB-1DBA-9607-0071-F7AE710CA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E4938-F98C-5D97-4114-D7714693C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Purpose: recognize expense in the period in which goods or services have been received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Receipt accruals post expense and an accrued liability (accrued receipts), similar in concept to accrued salaries and wages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entry </a:t>
            </a: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be setup to post the last day of the period and reverse immediately following on the first day of the next period.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receipt accrual will continue to repeat creating a reversing entry monthly until the actual invoice is received and processed, generating accounts payable (opposed to accrued receipts)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Debit – Expense</a:t>
            </a:r>
            <a:endParaRPr lang="en-US" sz="2373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3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Credit – Accrued Receipts</a:t>
            </a:r>
            <a:endParaRPr lang="en-US" sz="2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5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A29CC-267D-02D5-27BB-6F2597D02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1A43E-DE04-05B5-A854-80129625C0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 – Trial Balance Expense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64A149-B4C0-1DA7-2750-FCB5133FC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788"/>
            <a:ext cx="12897853" cy="54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24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09804-887B-390D-52F0-5E8B6EF9D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189FE-B73F-890D-2983-D26A9BB7A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4D86A62-D059-9969-4523-F0E11DD5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52" y="1329003"/>
            <a:ext cx="11678097" cy="1985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33A1C4-F4BA-485C-B60D-16CC9D23B736}"/>
              </a:ext>
            </a:extLst>
          </p:cNvPr>
          <p:cNvSpPr txBox="1"/>
          <p:nvPr/>
        </p:nvSpPr>
        <p:spPr>
          <a:xfrm>
            <a:off x="6150703" y="3353097"/>
            <a:ext cx="448064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Drill into expense amount by journal source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AC182F-C017-4D3A-5F4E-5F59C21BD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69" y="3782962"/>
            <a:ext cx="8517865" cy="3135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90F59-247C-7EDB-8736-DFA6DC5BD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91" t="14030"/>
          <a:stretch/>
        </p:blipFill>
        <p:spPr>
          <a:xfrm>
            <a:off x="10631348" y="3314030"/>
            <a:ext cx="2176379" cy="2792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2F5BC-5555-E2D9-ABE1-33C053D2B6D6}"/>
              </a:ext>
            </a:extLst>
          </p:cNvPr>
          <p:cNvSpPr txBox="1"/>
          <p:nvPr/>
        </p:nvSpPr>
        <p:spPr>
          <a:xfrm>
            <a:off x="581869" y="6771703"/>
            <a:ext cx="111376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Drill into receipt accruals (‘blue’ 0.00 means there are transactions)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FA3F2-9401-5CF0-0B29-1CED90B1EF4A}"/>
              </a:ext>
            </a:extLst>
          </p:cNvPr>
          <p:cNvSpPr txBox="1"/>
          <p:nvPr/>
        </p:nvSpPr>
        <p:spPr>
          <a:xfrm>
            <a:off x="10732168" y="4510169"/>
            <a:ext cx="1690763" cy="20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700" dirty="0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253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39FF-D2BB-BD18-7BBA-BF476F9B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5646B-1C0D-CD8A-6464-6A1E84B0E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9FA0A-0211-33DE-53D6-29C8962106D2}"/>
              </a:ext>
            </a:extLst>
          </p:cNvPr>
          <p:cNvSpPr txBox="1"/>
          <p:nvPr/>
        </p:nvSpPr>
        <p:spPr>
          <a:xfrm>
            <a:off x="617964" y="1215334"/>
            <a:ext cx="111376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 journal lines into Excel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25C0BD-0F8A-D332-A155-002612BA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720516"/>
            <a:ext cx="12063332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6D005-BFCD-32B5-3DBF-DF3BB0CC6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BDDEF-585F-E0CA-0B24-FAC35EEE7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AF771-F304-72EC-CECC-5E501700F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5871"/>
            <a:ext cx="13004800" cy="41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3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DCC6F-C674-7BC8-5F18-6DE31381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E7299-E3E9-3C45-00B7-34206BEBDD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0BF9C3CA-C436-F063-5A7D-28A9C6BB7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6" y="1740366"/>
            <a:ext cx="11782028" cy="5178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A9E5E-1730-FEA7-C68F-BD0776736D50}"/>
              </a:ext>
            </a:extLst>
          </p:cNvPr>
          <p:cNvSpPr txBox="1"/>
          <p:nvPr/>
        </p:nvSpPr>
        <p:spPr>
          <a:xfrm>
            <a:off x="713436" y="1215334"/>
            <a:ext cx="111376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the multiple (monthly) receipt accrual operational journals</a:t>
            </a:r>
          </a:p>
        </p:txBody>
      </p:sp>
    </p:spTree>
    <p:extLst>
      <p:ext uri="{BB962C8B-B14F-4D97-AF65-F5344CB8AC3E}">
        <p14:creationId xmlns:p14="http://schemas.microsoft.com/office/powerpoint/2010/main" val="293741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3167E-D12C-2C4D-B200-6D354477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AE6AC-C613-ACFE-45DD-8ED79A401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Receipt Accruals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D2B50-D042-751D-6131-E03E195F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6" y="1672389"/>
            <a:ext cx="10852715" cy="53307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778F1-EBB6-53B5-5E02-B2FA84D03AD7}"/>
              </a:ext>
            </a:extLst>
          </p:cNvPr>
          <p:cNvSpPr txBox="1"/>
          <p:nvPr/>
        </p:nvSpPr>
        <p:spPr>
          <a:xfrm>
            <a:off x="713436" y="1215334"/>
            <a:ext cx="111376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22010 Accrued Receipts only posts to balancing </a:t>
            </a:r>
            <a:r>
              <a:rPr lang="en-US" dirty="0" err="1"/>
              <a:t>worktags</a:t>
            </a:r>
            <a:r>
              <a:rPr lang="en-US" dirty="0"/>
              <a:t>, not cost center (similar to Accounts Payable)</a:t>
            </a:r>
          </a:p>
        </p:txBody>
      </p:sp>
    </p:spTree>
    <p:extLst>
      <p:ext uri="{BB962C8B-B14F-4D97-AF65-F5344CB8AC3E}">
        <p14:creationId xmlns:p14="http://schemas.microsoft.com/office/powerpoint/2010/main" val="231703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DFCF-13F6-46D6-90E0-2865F0A9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5" y="917323"/>
            <a:ext cx="12120211" cy="3757164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US" sz="4400" dirty="0">
                <a:latin typeface="Encode Sans Normal Black"/>
              </a:rPr>
              <a:t>Reference documents –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5EDF8-BC13-4818-9770-6CF0A54B9D9B}"/>
              </a:ext>
            </a:extLst>
          </p:cNvPr>
          <p:cNvSpPr txBox="1">
            <a:spLocks/>
          </p:cNvSpPr>
          <p:nvPr/>
        </p:nvSpPr>
        <p:spPr>
          <a:xfrm>
            <a:off x="654753" y="4924389"/>
            <a:ext cx="11980591" cy="828136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487710" rtl="0" eaLnBrk="1" latinLnBrk="0" hangingPunct="1">
              <a:spcBef>
                <a:spcPct val="0"/>
              </a:spcBef>
              <a:buNone/>
              <a:defRPr sz="7112" b="1" i="0" kern="1200">
                <a:solidFill>
                  <a:schemeClr val="tx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endParaRPr lang="en-US" sz="2800" b="0" dirty="0">
              <a:solidFill>
                <a:schemeClr val="tx2"/>
              </a:solidFill>
              <a:latin typeface="Encode Sans Norm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242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SE Accounting Forum Web Page – </a:t>
            </a:r>
            <a:br>
              <a:rPr lang="en-US" sz="5400" b="1" dirty="0"/>
            </a:br>
            <a:r>
              <a:rPr lang="en-US" sz="5400" b="1" dirty="0"/>
              <a:t>Decks &amp; Recordings</a:t>
            </a:r>
            <a:br>
              <a:rPr lang="en-US" sz="5400" b="1" dirty="0"/>
            </a:br>
            <a:r>
              <a:rPr lang="en-US" sz="4400" b="1" dirty="0">
                <a:hlinkClick r:id="rId2"/>
              </a:rPr>
              <a:t>https://finance.uw.edu/fr/node/87</a:t>
            </a:r>
            <a:br>
              <a:rPr lang="en-US" sz="5400" b="1" dirty="0"/>
            </a:br>
            <a:r>
              <a:rPr lang="en-US" sz="2800" b="1" dirty="0"/>
              <a:t>Finance&gt; Financial Reporting&gt; Shared Environment Accounting Forum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0051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Future 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41028"/>
              </p:ext>
            </p:extLst>
          </p:nvPr>
        </p:nvGraphicFramePr>
        <p:xfrm>
          <a:off x="532343" y="1057058"/>
          <a:ext cx="11680017" cy="38085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2482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118539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7113319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1935677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608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Tentative Date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10695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2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  <a:ea typeface="Open Sans"/>
                        <a:cs typeface="Open San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345745238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3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40939135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4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540760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5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lvl="0"/>
                      <a:endParaRPr lang="en-US" sz="1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US" sz="192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900" b="0" kern="1200" cap="none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5237198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8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2196" y="324921"/>
            <a:ext cx="11380313" cy="477011"/>
          </a:xfrm>
        </p:spPr>
        <p:txBody>
          <a:bodyPr>
            <a:noAutofit/>
          </a:bodyPr>
          <a:lstStyle/>
          <a:p>
            <a:r>
              <a:rPr lang="en-US" sz="3000" b="1" cap="all" dirty="0">
                <a:solidFill>
                  <a:srgbClr val="4B2E83"/>
                </a:solidFill>
                <a:latin typeface="Encode Sans Normal Black" charset="0"/>
              </a:rPr>
              <a:t>Discussion topics</a:t>
            </a:r>
            <a:endParaRPr lang="en-US" sz="3000" b="1" cap="all" dirty="0">
              <a:solidFill>
                <a:srgbClr val="4B2E83"/>
              </a:solidFill>
              <a:highlight>
                <a:srgbClr val="FFFF00"/>
              </a:highlight>
              <a:latin typeface="Encode Sans Normal Black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AC4184-DB75-4AC4-8681-FE0A3BD30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176" y="6922428"/>
            <a:ext cx="453427" cy="389467"/>
          </a:xfrm>
        </p:spPr>
        <p:txBody>
          <a:bodyPr/>
          <a:lstStyle/>
          <a:p>
            <a:pPr marL="0" marR="0" lvl="0" indent="0" algn="r" defTabSz="4832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A41B0-E16D-48B4-8B5D-6BC89192C442}" type="slidenum">
              <a:rPr kumimoji="0" lang="en-US" sz="1280" b="0" i="0" u="none" strike="noStrike" kern="1200" cap="none" spc="0" normalizeH="0" baseline="0" noProof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2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8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38574"/>
              </p:ext>
            </p:extLst>
          </p:nvPr>
        </p:nvGraphicFramePr>
        <p:xfrm>
          <a:off x="631602" y="1343453"/>
          <a:ext cx="12054587" cy="323870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28917">
                  <a:extLst>
                    <a:ext uri="{9D8B030D-6E8A-4147-A177-3AD203B41FA5}">
                      <a16:colId xmlns:a16="http://schemas.microsoft.com/office/drawing/2014/main" val="2417359873"/>
                    </a:ext>
                  </a:extLst>
                </a:gridCol>
                <a:gridCol w="2356623">
                  <a:extLst>
                    <a:ext uri="{9D8B030D-6E8A-4147-A177-3AD203B41FA5}">
                      <a16:colId xmlns:a16="http://schemas.microsoft.com/office/drawing/2014/main" val="420156850"/>
                    </a:ext>
                  </a:extLst>
                </a:gridCol>
                <a:gridCol w="6690114">
                  <a:extLst>
                    <a:ext uri="{9D8B030D-6E8A-4147-A177-3AD203B41FA5}">
                      <a16:colId xmlns:a16="http://schemas.microsoft.com/office/drawing/2014/main" val="1594515221"/>
                    </a:ext>
                  </a:extLst>
                </a:gridCol>
                <a:gridCol w="2478933">
                  <a:extLst>
                    <a:ext uri="{9D8B030D-6E8A-4147-A177-3AD203B41FA5}">
                      <a16:colId xmlns:a16="http://schemas.microsoft.com/office/drawing/2014/main" val="1913697892"/>
                    </a:ext>
                  </a:extLst>
                </a:gridCol>
              </a:tblGrid>
              <a:tr h="9869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#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Topic</a:t>
                      </a:r>
                      <a:endParaRPr lang="en-US" sz="1600" b="1" i="0" u="none" strike="noStrike" cap="all" baseline="0" dirty="0">
                        <a:solidFill>
                          <a:schemeClr val="bg2"/>
                        </a:solidFill>
                        <a:effectLst/>
                        <a:latin typeface="Open Sans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OBJECTIVE 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cap="all" baseline="0" dirty="0">
                          <a:solidFill>
                            <a:schemeClr val="bg2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Lead</a:t>
                      </a: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70829"/>
                  </a:ext>
                </a:extLst>
              </a:tr>
              <a:tr h="7378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Year end update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Inform upcoming year end timeline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Erick Winger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89026501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2</a:t>
                      </a:r>
                      <a:endParaRPr lang="en-US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572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/>
                        <a:t>Transfer question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Closing out Grant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Erick Winger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75240204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3</a:t>
                      </a:r>
                      <a:endParaRPr lang="en-US" b="1" dirty="0"/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 defTabSz="487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Receipt Accruals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346075" marR="0" lvl="0" indent="-163195" algn="l" defTabSz="48771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  <a:ea typeface="Open Sans"/>
                          <a:cs typeface="Open Sans"/>
                        </a:rPr>
                        <a:t>Purpose and impact of receipt accruals, year end reporting</a:t>
                      </a:r>
                    </a:p>
                  </a:txBody>
                  <a:tcPr marL="45721" marR="0" marT="0" marB="0" anchor="ctr"/>
                </a:tc>
                <a:tc>
                  <a:txBody>
                    <a:bodyPr/>
                    <a:lstStyle/>
                    <a:p>
                      <a:pPr marL="18288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 kern="1200" cap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Erick Winger</a:t>
                      </a:r>
                    </a:p>
                  </a:txBody>
                  <a:tcPr marL="45721" marR="0" marT="0" marB="0" anchor="ctr"/>
                </a:tc>
                <a:extLst>
                  <a:ext uri="{0D108BD9-81ED-4DB2-BD59-A6C34878D82A}">
                    <a16:rowId xmlns:a16="http://schemas.microsoft.com/office/drawing/2014/main" val="19095240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5BA07C-1CDA-4EE3-9A65-D7E60573FE20}"/>
              </a:ext>
            </a:extLst>
          </p:cNvPr>
          <p:cNvSpPr txBox="1"/>
          <p:nvPr/>
        </p:nvSpPr>
        <p:spPr>
          <a:xfrm>
            <a:off x="4452238" y="7643598"/>
            <a:ext cx="262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832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Year End Update</a:t>
            </a:r>
          </a:p>
        </p:txBody>
      </p:sp>
    </p:spTree>
    <p:extLst>
      <p:ext uri="{BB962C8B-B14F-4D97-AF65-F5344CB8AC3E}">
        <p14:creationId xmlns:p14="http://schemas.microsoft.com/office/powerpoint/2010/main" val="414937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16A7B-A91E-EEDD-AAEA-EBD8ADA87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Biennium/FY close legacy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2222F-5E67-50A6-31DF-254F9D5B2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6" y="985061"/>
            <a:ext cx="4176516" cy="633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54243-CE35-958F-AA77-37A991147B7E}"/>
              </a:ext>
            </a:extLst>
          </p:cNvPr>
          <p:cNvSpPr txBox="1"/>
          <p:nvPr/>
        </p:nvSpPr>
        <p:spPr>
          <a:xfrm>
            <a:off x="9793805" y="1764533"/>
            <a:ext cx="28033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Legacy cutoff dates for procurement type activity in June, and journal type activity in July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43327-B3E3-9164-8B0A-14EE9DC98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229" y="985060"/>
            <a:ext cx="4102868" cy="63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C6AF56-1979-BB7B-4297-78C967CAD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Current close calendar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8FE61-F8F9-717B-31DE-EAC9626F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1" y="1110811"/>
            <a:ext cx="10575050" cy="606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6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16B7B-40C3-FEEE-E766-935F997A2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Year end close planning discussions (sample)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6A68B-F813-49D0-9A77-08E2C5966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Procurement – Initial meeting Wed 4/3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Grants  – Initial meeting Thu 4/4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Financial Services – Mon 4/8 @ 1:30PM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Treasury – Mon 4/8 @ 2:30PM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Integrations/SWIFT – Tue 4/9 @ 9AM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Merchant Fees – Tue 4/9 @ 9:30AM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Banking – Thu 4/11 @ 8:30AM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Payroll – Thu 4/11 @ 4PM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EIO – Fri 4/12 @ 9:30AM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Integrations – Fri 4/12 @ 2PM</a:t>
            </a:r>
          </a:p>
          <a:p>
            <a:pPr marL="365760" indent="-365760" fontAlgn="t">
              <a:spcBef>
                <a:spcPts val="1200"/>
              </a:spcBef>
            </a:pPr>
            <a:endParaRPr lang="en-US" sz="2800" dirty="0">
              <a:latin typeface="Aptos" panose="020B0004020202020204" pitchFamily="34" charset="0"/>
              <a:ea typeface="Open Sans"/>
              <a:cs typeface="Calibri" panose="020F0502020204030204" pitchFamily="34" charset="0"/>
            </a:endParaRPr>
          </a:p>
          <a:p>
            <a:pPr marL="365760" indent="-365760" fontAlgn="t">
              <a:spcBef>
                <a:spcPts val="1200"/>
              </a:spcBef>
            </a:pPr>
            <a:r>
              <a:rPr lang="en-US" sz="2800" dirty="0">
                <a:latin typeface="Aptos" panose="020B0004020202020204" pitchFamily="34" charset="0"/>
                <a:ea typeface="Open Sans"/>
                <a:cs typeface="Calibri" panose="020F0502020204030204" pitchFamily="34" charset="0"/>
              </a:rPr>
              <a:t>More detailed calendar to be shared in May</a:t>
            </a:r>
            <a:endParaRPr lang="en-US" sz="2350" dirty="0">
              <a:latin typeface="Open Sans"/>
              <a:ea typeface="Open Sans"/>
              <a:cs typeface="Open Sans"/>
            </a:endParaRPr>
          </a:p>
          <a:p>
            <a:pPr marL="792480" lvl="1" indent="-304800">
              <a:spcBef>
                <a:spcPts val="1200"/>
              </a:spcBef>
              <a:buFont typeface="Courier New"/>
              <a:buChar char="o"/>
            </a:pPr>
            <a:endParaRPr lang="en-US" sz="235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4375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Closing Out Grant (expense transfers)</a:t>
            </a:r>
          </a:p>
        </p:txBody>
      </p:sp>
    </p:spTree>
    <p:extLst>
      <p:ext uri="{BB962C8B-B14F-4D97-AF65-F5344CB8AC3E}">
        <p14:creationId xmlns:p14="http://schemas.microsoft.com/office/powerpoint/2010/main" val="376897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7E941-6E12-21CE-4301-664D67769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C7263-8BCF-DD50-438D-AA982D9F4C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900" b="1" dirty="0"/>
              <a:t>Grant close out – accounting adjustment vs. SE reclass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FCED3-C64C-BB98-83FD-C56414EF2D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438" y="1145224"/>
            <a:ext cx="12007551" cy="5516247"/>
          </a:xfrm>
        </p:spPr>
        <p:txBody>
          <a:bodyPr lIns="91440" tIns="45720" rIns="91440" bIns="45720" anchor="t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charge is placed off the grant on a non-federal placeholder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accounting adjustments can’t be split (we can not take a fully debited expense and then transfer 20% of the non-federal placeholder to a grant and 80% to ICR).  What is best practice?: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a shared environment reclass even in the close of a grant? Are there flags especially since the shared environment reclass doesn’t easily tie back to the original transaction – Preferred for amount accuracy, needs support/explanation, use original transaction reference in the line memo</a:t>
            </a:r>
            <a:endParaRPr lang="en-US" sz="2800" b="1" dirty="0">
              <a:solidFill>
                <a:srgbClr val="FF00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an accounting adjustment for the full amount which puts the grant in deficit and then ask GCA to perform a deficit transfer at the close of the grant</a:t>
            </a:r>
            <a:endParaRPr lang="en-US" sz="2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3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4852B-2F22-B645-4D53-001D9CF0F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DBBE23-71C3-B9EE-38FB-5B8B59B1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5" y="917324"/>
            <a:ext cx="10987896" cy="3757164"/>
          </a:xfrm>
        </p:spPr>
        <p:txBody>
          <a:bodyPr lIns="97536" tIns="48768" rIns="97536" bIns="48768" anchor="b"/>
          <a:lstStyle/>
          <a:p>
            <a:pPr marL="182880" marR="0" lvl="0" indent="0" algn="l" defTabSz="457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/>
              <a:t>Receipt Accruals</a:t>
            </a:r>
          </a:p>
        </p:txBody>
      </p:sp>
    </p:spTree>
    <p:extLst>
      <p:ext uri="{BB962C8B-B14F-4D97-AF65-F5344CB8AC3E}">
        <p14:creationId xmlns:p14="http://schemas.microsoft.com/office/powerpoint/2010/main" val="53784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13.xml><?xml version="1.0" encoding="utf-8"?>
<a:theme xmlns:a="http://schemas.openxmlformats.org/drawingml/2006/main" name="3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3.xml><?xml version="1.0" encoding="utf-8"?>
<a:theme xmlns:a="http://schemas.openxmlformats.org/drawingml/2006/main" name="UWFT_Purple_Theme">
  <a:themeElements>
    <a:clrScheme name="UWFT Color Theme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92EF4E4C-2DFC-4279-89D6-6125E3B7D4FD}"/>
    </a:ext>
  </a:extLst>
</a:theme>
</file>

<file path=ppt/theme/theme4.xml><?xml version="1.0" encoding="utf-8"?>
<a:theme xmlns:a="http://schemas.openxmlformats.org/drawingml/2006/main" name="8_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ange Impact Assessment Deliverable Kick Off_v2.potx  -  Read-Only" id="{BF8822CC-A693-432F-A260-1B81BAB156C6}" vid="{3DA52278-C50B-497B-99FD-017F36DB303D}"/>
    </a:ext>
  </a:extLst>
</a:theme>
</file>

<file path=ppt/theme/theme5.xml><?xml version="1.0" encoding="utf-8"?>
<a:theme xmlns:a="http://schemas.openxmlformats.org/drawingml/2006/main" name="19_Custom Design">
  <a:themeElements>
    <a:clrScheme name="Custom 2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4AD53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UWFT_White_Theme">
  <a:themeElements>
    <a:clrScheme name="UWFT Brand Colors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917B4C"/>
      </a:accent1>
      <a:accent2>
        <a:srgbClr val="483675"/>
      </a:accent2>
      <a:accent3>
        <a:srgbClr val="005D5E"/>
      </a:accent3>
      <a:accent4>
        <a:srgbClr val="D24310"/>
      </a:accent4>
      <a:accent5>
        <a:srgbClr val="FFC700"/>
      </a:accent5>
      <a:accent6>
        <a:srgbClr val="236092"/>
      </a:accent6>
      <a:hlink>
        <a:srgbClr val="917B4C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 PowerPoint Template" id="{65816316-F4C3-4EB9-BC20-4A719C1CC025}" vid="{AF4ED3B3-46E5-44EB-BA1C-13D68E2EAEF5}"/>
    </a:ext>
  </a:extLst>
</a:theme>
</file>

<file path=ppt/theme/theme7.xml><?xml version="1.0" encoding="utf-8"?>
<a:theme xmlns:a="http://schemas.openxmlformats.org/drawingml/2006/main" name="White_Custom Design UWFT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WFT_PPT_Template_16x9" id="{8453513C-7EF4-4DCB-B625-DCA7404BE781}" vid="{550FF814-CEB0-44DC-A186-E7DF750C1D86}"/>
    </a:ext>
  </a:extLst>
</a:theme>
</file>

<file path=ppt/theme/theme8.xml><?xml version="1.0" encoding="utf-8"?>
<a:theme xmlns:a="http://schemas.openxmlformats.org/drawingml/2006/main" name="UWFT_White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5E4E48944904EA29CA8A60EB3DD4A" ma:contentTypeVersion="13" ma:contentTypeDescription="Create a new document." ma:contentTypeScope="" ma:versionID="4f0f2dbd5de7a0f18cac2cf6e2ecc56b">
  <xsd:schema xmlns:xsd="http://www.w3.org/2001/XMLSchema" xmlns:xs="http://www.w3.org/2001/XMLSchema" xmlns:p="http://schemas.microsoft.com/office/2006/metadata/properties" xmlns:ns2="6c58eb10-3e4a-46ae-adb6-5cb727f0709d" xmlns:ns3="2ddf6f93-9cf0-4fb3-acb7-352a87fed0bf" targetNamespace="http://schemas.microsoft.com/office/2006/metadata/properties" ma:root="true" ma:fieldsID="8436285ae3b2a65ed5da63e2d578f516" ns2:_="" ns3:_="">
    <xsd:import namespace="6c58eb10-3e4a-46ae-adb6-5cb727f0709d"/>
    <xsd:import namespace="2ddf6f93-9cf0-4fb3-acb7-352a87fed0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8eb10-3e4a-46ae-adb6-5cb727f070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f6f93-9cf0-4fb3-acb7-352a87fed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58eb10-3e4a-46ae-adb6-5cb727f0709d">
      <UserInfo>
        <DisplayName>Mary Esther</DisplayName>
        <AccountId>171</AccountId>
        <AccountType/>
      </UserInfo>
    </SharedWithUsers>
    <lcf76f155ced4ddcb4097134ff3c332f xmlns="2ddf6f93-9cf0-4fb3-acb7-352a87fed0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E4E443-78F3-4111-999F-68B3E8F21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E2350-9A08-4842-BB4C-B52FA5403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58eb10-3e4a-46ae-adb6-5cb727f0709d"/>
    <ds:schemaRef ds:uri="2ddf6f93-9cf0-4fb3-acb7-352a87fed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27C088-0680-4C99-AF9D-5C6550C1D7C7}">
  <ds:schemaRefs>
    <ds:schemaRef ds:uri="6c58eb10-3e4a-46ae-adb6-5cb727f0709d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2ddf6f93-9cf0-4fb3-acb7-352a87fed0b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Custom</PresentationFormat>
  <Paragraphs>98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9" baseType="lpstr">
      <vt:lpstr>Aptos</vt:lpstr>
      <vt:lpstr>Arial</vt:lpstr>
      <vt:lpstr>Arial Black</vt:lpstr>
      <vt:lpstr>Calibri</vt:lpstr>
      <vt:lpstr>Calibri Light</vt:lpstr>
      <vt:lpstr>Courier New</vt:lpstr>
      <vt:lpstr>Encode Sans Black</vt:lpstr>
      <vt:lpstr>Encode Sans Normal</vt:lpstr>
      <vt:lpstr>Encode Sans Normal Black</vt:lpstr>
      <vt:lpstr>Lucida Grande</vt:lpstr>
      <vt:lpstr>Nexa Black</vt:lpstr>
      <vt:lpstr>Open Sans</vt:lpstr>
      <vt:lpstr>Open Sans Light</vt:lpstr>
      <vt:lpstr>Uni Sans</vt:lpstr>
      <vt:lpstr>Uni Sans Book</vt:lpstr>
      <vt:lpstr>Uni Sans Regular</vt:lpstr>
      <vt:lpstr>1_UWFT_White</vt:lpstr>
      <vt:lpstr>1_Custom Design</vt:lpstr>
      <vt:lpstr>UWFT_Purple_Theme</vt:lpstr>
      <vt:lpstr>8_UWFT_White_Theme</vt:lpstr>
      <vt:lpstr>19_Custom Design</vt:lpstr>
      <vt:lpstr>UWFT_White_Theme</vt:lpstr>
      <vt:lpstr>White_Custom Design UWFT</vt:lpstr>
      <vt:lpstr>UWFT_White</vt:lpstr>
      <vt:lpstr>Custom Design</vt:lpstr>
      <vt:lpstr>1_Custom Design</vt:lpstr>
      <vt:lpstr>2_Custom Design</vt:lpstr>
      <vt:lpstr>9_UWFT_White_Theme</vt:lpstr>
      <vt:lpstr>3_Custom Design</vt:lpstr>
      <vt:lpstr>think-cell Slide</vt:lpstr>
      <vt:lpstr>Shared Environment accounting forum</vt:lpstr>
      <vt:lpstr>PowerPoint Presentation</vt:lpstr>
      <vt:lpstr>Year End Update</vt:lpstr>
      <vt:lpstr>PowerPoint Presentation</vt:lpstr>
      <vt:lpstr>PowerPoint Presentation</vt:lpstr>
      <vt:lpstr>PowerPoint Presentation</vt:lpstr>
      <vt:lpstr>Closing Out Grant (expense transfers)</vt:lpstr>
      <vt:lpstr>PowerPoint Presentation</vt:lpstr>
      <vt:lpstr>Receipt Accruals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documents – </vt:lpstr>
      <vt:lpstr>SE Accounting Forum Web Page –  Decks &amp; Recordings https://finance.uw.edu/fr/node/87 Finance&gt; Financial Reporting&gt; Shared Environment Accounting Forum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Model Master Plan/Architect Phases</dc:title>
  <dc:creator/>
  <cp:keywords/>
  <cp:lastModifiedBy/>
  <cp:revision>1383</cp:revision>
  <dcterms:modified xsi:type="dcterms:W3CDTF">2024-04-09T16:57:21Z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StatusInfo">
    <vt:lpwstr>None</vt:lpwstr>
  </property>
  <property fmtid="{D5CDD505-2E9C-101B-9397-08002B2CF9AE}" pid="4" name="ProgMgtType">
    <vt:lpwstr>Meeting Materials</vt:lpwstr>
  </property>
  <property fmtid="{D5CDD505-2E9C-101B-9397-08002B2CF9AE}" pid="5" name="Meeting Material">
    <vt:lpwstr>Background Information</vt:lpwstr>
  </property>
  <property fmtid="{D5CDD505-2E9C-101B-9397-08002B2CF9AE}" pid="6" name="Scheduled Meeting Date">
    <vt:filetime>2019-02-06T19:03:37Z</vt:filetime>
  </property>
  <property fmtid="{D5CDD505-2E9C-101B-9397-08002B2CF9AE}" pid="7" name="MeetingCat">
    <vt:lpwstr>Workshop</vt:lpwstr>
  </property>
  <property fmtid="{D5CDD505-2E9C-101B-9397-08002B2CF9AE}" pid="8" name="AuthorIds_UIVersion_1024">
    <vt:lpwstr>69</vt:lpwstr>
  </property>
  <property fmtid="{D5CDD505-2E9C-101B-9397-08002B2CF9AE}" pid="9" name="General Topics">
    <vt:lpwstr>NONE</vt:lpwstr>
  </property>
  <property fmtid="{D5CDD505-2E9C-101B-9397-08002B2CF9AE}" pid="10" name="E2E Process">
    <vt:lpwstr>NONE</vt:lpwstr>
  </property>
  <property fmtid="{D5CDD505-2E9C-101B-9397-08002B2CF9AE}" pid="11" name="Info Type">
    <vt:lpwstr>NONE</vt:lpwstr>
  </property>
  <property fmtid="{D5CDD505-2E9C-101B-9397-08002B2CF9AE}" pid="12" name="Workstream">
    <vt:lpwstr>Operating/Support Model</vt:lpwstr>
  </property>
  <property fmtid="{D5CDD505-2E9C-101B-9397-08002B2CF9AE}" pid="13" name="Effort">
    <vt:lpwstr>130;#Op Model Working Group|1728cf52-e909-4b0f-bd23-5265ebd3f340</vt:lpwstr>
  </property>
  <property fmtid="{D5CDD505-2E9C-101B-9397-08002B2CF9AE}" pid="14" name="End to End Process">
    <vt:lpwstr/>
  </property>
  <property fmtid="{D5CDD505-2E9C-101B-9397-08002B2CF9AE}" pid="15" name="Key Doc">
    <vt:lpwstr>No</vt:lpwstr>
  </property>
  <property fmtid="{D5CDD505-2E9C-101B-9397-08002B2CF9AE}" pid="16" name="X-Functional">
    <vt:lpwstr>No</vt:lpwstr>
  </property>
  <property fmtid="{D5CDD505-2E9C-101B-9397-08002B2CF9AE}" pid="17" name="AuthorIds_UIVersion_11264">
    <vt:lpwstr>29</vt:lpwstr>
  </property>
  <property fmtid="{D5CDD505-2E9C-101B-9397-08002B2CF9AE}" pid="18" name="Doc Type">
    <vt:lpwstr>38;#Meeting Material|5ca797d6-ec80-41a8-bbd5-b5d7ff016b8a</vt:lpwstr>
  </property>
  <property fmtid="{D5CDD505-2E9C-101B-9397-08002B2CF9AE}" pid="19" name="AuthorIds_UIVersion_13312">
    <vt:lpwstr>69</vt:lpwstr>
  </property>
  <property fmtid="{D5CDD505-2E9C-101B-9397-08002B2CF9AE}" pid="20" name="FT Help Flag">
    <vt:lpwstr/>
  </property>
  <property fmtid="{D5CDD505-2E9C-101B-9397-08002B2CF9AE}" pid="21" name="Type of Document">
    <vt:lpwstr>455;#Template|ab09379f-8e9c-4109-ac8e-967692de8f42</vt:lpwstr>
  </property>
  <property fmtid="{D5CDD505-2E9C-101B-9397-08002B2CF9AE}" pid="22" name="Process Areas">
    <vt:lpwstr/>
  </property>
  <property fmtid="{D5CDD505-2E9C-101B-9397-08002B2CF9AE}" pid="23" name="OCM PIllars">
    <vt:lpwstr/>
  </property>
  <property fmtid="{D5CDD505-2E9C-101B-9397-08002B2CF9AE}" pid="24" name="IT Pillars">
    <vt:lpwstr/>
  </property>
  <property fmtid="{D5CDD505-2E9C-101B-9397-08002B2CF9AE}" pid="25" name="Move">
    <vt:lpwstr>UWFT Documents</vt:lpwstr>
  </property>
  <property fmtid="{D5CDD505-2E9C-101B-9397-08002B2CF9AE}" pid="26" name="n259a89570034573aee561765ba8e8fd">
    <vt:lpwstr>Op Model Working Group|1728cf52-e909-4b0f-bd23-5265ebd3f340</vt:lpwstr>
  </property>
  <property fmtid="{D5CDD505-2E9C-101B-9397-08002B2CF9AE}" pid="27" name="c1c28741c3ce488a89a9527edba98201">
    <vt:lpwstr/>
  </property>
  <property fmtid="{D5CDD505-2E9C-101B-9397-08002B2CF9AE}" pid="28" name="k9c4bf066cb5458da15ef6f4eaf30b30">
    <vt:lpwstr/>
  </property>
  <property fmtid="{D5CDD505-2E9C-101B-9397-08002B2CF9AE}" pid="29" name="a8521ba342074cdb909d922726f92453">
    <vt:lpwstr>Meeting Material|5ca797d6-ec80-41a8-bbd5-b5d7ff016b8a</vt:lpwstr>
  </property>
  <property fmtid="{D5CDD505-2E9C-101B-9397-08002B2CF9AE}" pid="30" name="SB Deliverables">
    <vt:lpwstr>583;#TBD Effort|ac059e7d-4f3a-4f3a-aae6-1959af6dadf3</vt:lpwstr>
  </property>
  <property fmtid="{D5CDD505-2E9C-101B-9397-08002B2CF9AE}" pid="31" name="e6e320f5c2ab4532bc0affd47f90b31c">
    <vt:lpwstr/>
  </property>
  <property fmtid="{D5CDD505-2E9C-101B-9397-08002B2CF9AE}" pid="32" name="PM_x0020_Topics">
    <vt:lpwstr/>
  </property>
  <property fmtid="{D5CDD505-2E9C-101B-9397-08002B2CF9AE}" pid="33" name="PM Topics">
    <vt:lpwstr/>
  </property>
  <property fmtid="{D5CDD505-2E9C-101B-9397-08002B2CF9AE}" pid="34" name="DocumentLink">
    <vt:lpwstr>https://uwnetid.sharepoint.com/sites/UWFTTeam//sites/UWFTTeam/Sandbox Documents/Op Model Shared Services Docs/Slide Decks Op Model Shared Services/Material Master Op Model Shared Services_PlanArchitect.pptx</vt:lpwstr>
  </property>
  <property fmtid="{D5CDD505-2E9C-101B-9397-08002B2CF9AE}" pid="35" name="SandBoxDocumentsUrl">
    <vt:lpwstr>https://uwnetid.sharepoint.com/sites/UWFTTeam/_layouts/15/wrkstat.aspx?List=9a6372f2-1c1b-4a2c-afb2-3bd48b102e88&amp;WorkflowInstanceName=d74b6768-3874-4890-96d3-1a38e71ff486, Set URL</vt:lpwstr>
  </property>
  <property fmtid="{D5CDD505-2E9C-101B-9397-08002B2CF9AE}" pid="36" name="h9d20ee9cd914b71a0d5343b7a0aee19">
    <vt:lpwstr>Template|ab09379f-8e9c-4109-ac8e-967692de8f42</vt:lpwstr>
  </property>
  <property fmtid="{D5CDD505-2E9C-101B-9397-08002B2CF9AE}" pid="37" name="d81b5cf1e51943db95f66400bc834c31">
    <vt:lpwstr/>
  </property>
  <property fmtid="{D5CDD505-2E9C-101B-9397-08002B2CF9AE}" pid="38" name="caa3166a4ef44d52a884ec95dadc7085">
    <vt:lpwstr/>
  </property>
  <property fmtid="{D5CDD505-2E9C-101B-9397-08002B2CF9AE}" pid="39" name="Type SB">
    <vt:lpwstr>627;#_TBD Type|81f31b21-3e0f-4e81-bd21-3459148e0219</vt:lpwstr>
  </property>
  <property fmtid="{D5CDD505-2E9C-101B-9397-08002B2CF9AE}" pid="40" name="_docset_NoMedatataSyncRequired">
    <vt:lpwstr>False</vt:lpwstr>
  </property>
  <property fmtid="{D5CDD505-2E9C-101B-9397-08002B2CF9AE}" pid="41" name="Status SB">
    <vt:lpwstr>NA</vt:lpwstr>
  </property>
  <property fmtid="{D5CDD505-2E9C-101B-9397-08002B2CF9AE}" pid="42" name="Stage - SB">
    <vt:lpwstr>Configure and Prototype</vt:lpwstr>
  </property>
  <property fmtid="{D5CDD505-2E9C-101B-9397-08002B2CF9AE}" pid="43" name="g8ecfd6069cd4448a46f82c4ec933d65">
    <vt:lpwstr>_TBD Type|81f31b21-3e0f-4e81-bd21-3459148e0219</vt:lpwstr>
  </property>
  <property fmtid="{D5CDD505-2E9C-101B-9397-08002B2CF9AE}" pid="44" name="h5e7189ca4ac4979a0394616daf355b0">
    <vt:lpwstr>TBD Effort|ac059e7d-4f3a-4f3a-aae6-1959af6dadf3</vt:lpwstr>
  </property>
  <property fmtid="{D5CDD505-2E9C-101B-9397-08002B2CF9AE}" pid="45" name="Process Areas L2">
    <vt:lpwstr/>
  </property>
  <property fmtid="{D5CDD505-2E9C-101B-9397-08002B2CF9AE}" pid="46" name="DocumentSetDescription">
    <vt:lpwstr/>
  </property>
  <property fmtid="{D5CDD505-2E9C-101B-9397-08002B2CF9AE}" pid="47" name="xd_ProgID">
    <vt:lpwstr/>
  </property>
  <property fmtid="{D5CDD505-2E9C-101B-9397-08002B2CF9AE}" pid="48" name="ComplianceAssetId">
    <vt:lpwstr/>
  </property>
  <property fmtid="{D5CDD505-2E9C-101B-9397-08002B2CF9AE}" pid="49" name="TemplateUrl">
    <vt:lpwstr/>
  </property>
  <property fmtid="{D5CDD505-2E9C-101B-9397-08002B2CF9AE}" pid="50" name="xd_Signature">
    <vt:bool>false</vt:bool>
  </property>
  <property fmtid="{D5CDD505-2E9C-101B-9397-08002B2CF9AE}" pid="51" name="MSIP_Label_ea60d57e-af5b-4752-ac57-3e4f28ca11dc_Enabled">
    <vt:lpwstr>true</vt:lpwstr>
  </property>
  <property fmtid="{D5CDD505-2E9C-101B-9397-08002B2CF9AE}" pid="52" name="MSIP_Label_ea60d57e-af5b-4752-ac57-3e4f28ca11dc_SetDate">
    <vt:lpwstr>2021-06-02T16:38:29Z</vt:lpwstr>
  </property>
  <property fmtid="{D5CDD505-2E9C-101B-9397-08002B2CF9AE}" pid="53" name="MSIP_Label_ea60d57e-af5b-4752-ac57-3e4f28ca11dc_Method">
    <vt:lpwstr>Standard</vt:lpwstr>
  </property>
  <property fmtid="{D5CDD505-2E9C-101B-9397-08002B2CF9AE}" pid="54" name="MSIP_Label_ea60d57e-af5b-4752-ac57-3e4f28ca11dc_Name">
    <vt:lpwstr>ea60d57e-af5b-4752-ac57-3e4f28ca11dc</vt:lpwstr>
  </property>
  <property fmtid="{D5CDD505-2E9C-101B-9397-08002B2CF9AE}" pid="55" name="MSIP_Label_ea60d57e-af5b-4752-ac57-3e4f28ca11dc_SiteId">
    <vt:lpwstr>36da45f1-dd2c-4d1f-af13-5abe46b99921</vt:lpwstr>
  </property>
  <property fmtid="{D5CDD505-2E9C-101B-9397-08002B2CF9AE}" pid="56" name="MSIP_Label_ea60d57e-af5b-4752-ac57-3e4f28ca11dc_ActionId">
    <vt:lpwstr>bba6b171-c4d7-4ece-8313-ea277101de26</vt:lpwstr>
  </property>
  <property fmtid="{D5CDD505-2E9C-101B-9397-08002B2CF9AE}" pid="57" name="MSIP_Label_ea60d57e-af5b-4752-ac57-3e4f28ca11dc_ContentBits">
    <vt:lpwstr>0</vt:lpwstr>
  </property>
  <property fmtid="{D5CDD505-2E9C-101B-9397-08002B2CF9AE}" pid="58" name="Process Areas - UWFT">
    <vt:lpwstr>5;#_NA Not Applicable|da71a9cd-6e60-49f6-8dde-ddeb91baa0aa</vt:lpwstr>
  </property>
  <property fmtid="{D5CDD505-2E9C-101B-9397-08002B2CF9AE}" pid="59" name="Doc Type - UWFT">
    <vt:lpwstr>3;#Organizing/Monitoring Work in Progress|c40c95eb-337c-4daa-8d2e-8e12d1a00b16</vt:lpwstr>
  </property>
  <property fmtid="{D5CDD505-2E9C-101B-9397-08002B2CF9AE}" pid="60" name="MediaServiceImageTags">
    <vt:lpwstr/>
  </property>
  <property fmtid="{D5CDD505-2E9C-101B-9397-08002B2CF9AE}" pid="61" name="Deliverables">
    <vt:lpwstr>593;#Op Model Effort|c89a1adc-edf5-4c45-9973-4de29aa4cbc4</vt:lpwstr>
  </property>
  <property fmtid="{D5CDD505-2E9C-101B-9397-08002B2CF9AE}" pid="62" name="Deliverable Type">
    <vt:lpwstr>NA</vt:lpwstr>
  </property>
  <property fmtid="{D5CDD505-2E9C-101B-9397-08002B2CF9AE}" pid="63" name="SharedWithUsers">
    <vt:lpwstr/>
  </property>
  <property fmtid="{D5CDD505-2E9C-101B-9397-08002B2CF9AE}" pid="64" name="lcf76f155ced4ddcb4097134ff3c332f">
    <vt:lpwstr/>
  </property>
  <property fmtid="{D5CDD505-2E9C-101B-9397-08002B2CF9AE}" pid="65" name="m20dcd23bfb146678cfadc0f8b530117">
    <vt:lpwstr/>
  </property>
  <property fmtid="{D5CDD505-2E9C-101B-9397-08002B2CF9AE}" pid="66" name="cfda4c2e6eaa4b919c52782db5a3950d">
    <vt:lpwstr/>
  </property>
  <property fmtid="{D5CDD505-2E9C-101B-9397-08002B2CF9AE}" pid="67" name="jfa7385944014aa794a01674ea6d4a75">
    <vt:lpwstr/>
  </property>
  <property fmtid="{D5CDD505-2E9C-101B-9397-08002B2CF9AE}" pid="68" name="_ExtendedDescription">
    <vt:lpwstr/>
  </property>
  <property fmtid="{D5CDD505-2E9C-101B-9397-08002B2CF9AE}" pid="69" name="Topic - UWFT">
    <vt:lpwstr>6;#Op Model Effort|c89a1adc-edf5-4c45-9973-4de29aa4cbc4</vt:lpwstr>
  </property>
  <property fmtid="{D5CDD505-2E9C-101B-9397-08002B2CF9AE}" pid="70" name="f1d40a61100d4fd78c055bcbbc959a60">
    <vt:lpwstr>_NA Not Applicable|da71a9cd-6e60-49f6-8dde-ddeb91baa0aa</vt:lpwstr>
  </property>
  <property fmtid="{D5CDD505-2E9C-101B-9397-08002B2CF9AE}" pid="71" name="e0554abe769746e69c042ffe99e604b4">
    <vt:lpwstr>Op Model Effort|c89a1adc-edf5-4c45-9973-4de29aa4cbc4</vt:lpwstr>
  </property>
  <property fmtid="{D5CDD505-2E9C-101B-9397-08002B2CF9AE}" pid="72" name="h8618d58416d42168e7ab0429ee6aab7">
    <vt:lpwstr>Organizing/Monitoring Work in Progress|c40c95eb-337c-4daa-8d2e-8e12d1a00b16</vt:lpwstr>
  </property>
  <property fmtid="{D5CDD505-2E9C-101B-9397-08002B2CF9AE}" pid="73" name="_dlc_DocIdItemGuid">
    <vt:lpwstr>68e3dbfa-d383-48c7-8e00-ded23ed5205c</vt:lpwstr>
  </property>
  <property fmtid="{D5CDD505-2E9C-101B-9397-08002B2CF9AE}" pid="74" name="ContentTypeId">
    <vt:lpwstr>0x01010090E5E4E48944904EA29CA8A60EB3DD4A</vt:lpwstr>
  </property>
</Properties>
</file>