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460" r:id="rId4"/>
    <p:sldMasterId id="2147484533" r:id="rId5"/>
    <p:sldMasterId id="2147484891" r:id="rId6"/>
    <p:sldMasterId id="2147484951" r:id="rId7"/>
    <p:sldMasterId id="2147484956" r:id="rId8"/>
    <p:sldMasterId id="2147484967" r:id="rId9"/>
    <p:sldMasterId id="2147484989" r:id="rId10"/>
    <p:sldMasterId id="2147485016" r:id="rId11"/>
    <p:sldMasterId id="2147483650" r:id="rId12"/>
    <p:sldMasterId id="2147483652" r:id="rId13"/>
    <p:sldMasterId id="2147485036" r:id="rId14"/>
    <p:sldMasterId id="2147485042" r:id="rId15"/>
    <p:sldMasterId id="2147485075" r:id="rId16"/>
    <p:sldMasterId id="2147485081" r:id="rId17"/>
  </p:sldMasterIdLst>
  <p:notesMasterIdLst>
    <p:notesMasterId r:id="rId38"/>
  </p:notesMasterIdLst>
  <p:handoutMasterIdLst>
    <p:handoutMasterId r:id="rId39"/>
  </p:handoutMasterIdLst>
  <p:sldIdLst>
    <p:sldId id="6050" r:id="rId18"/>
    <p:sldId id="4909" r:id="rId19"/>
    <p:sldId id="2147376146" r:id="rId20"/>
    <p:sldId id="2147376166" r:id="rId21"/>
    <p:sldId id="2147376168" r:id="rId22"/>
    <p:sldId id="2147376171" r:id="rId23"/>
    <p:sldId id="2147376170" r:id="rId24"/>
    <p:sldId id="2147376169" r:id="rId25"/>
    <p:sldId id="2147376010" r:id="rId26"/>
    <p:sldId id="2147376167" r:id="rId27"/>
    <p:sldId id="268" r:id="rId28"/>
    <p:sldId id="269" r:id="rId29"/>
    <p:sldId id="270" r:id="rId30"/>
    <p:sldId id="271" r:id="rId31"/>
    <p:sldId id="272" r:id="rId32"/>
    <p:sldId id="274" r:id="rId33"/>
    <p:sldId id="275" r:id="rId34"/>
    <p:sldId id="261" r:id="rId35"/>
    <p:sldId id="2147376145" r:id="rId36"/>
    <p:sldId id="2147376011" r:id="rId37"/>
  </p:sldIdLst>
  <p:sldSz cx="13004800" cy="7315200"/>
  <p:notesSz cx="9388475" cy="7102475"/>
  <p:defaultTextStyle>
    <a:defPPr>
      <a:defRPr lang="en-US"/>
    </a:defPPr>
    <a:lvl1pPr marL="0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6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54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2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08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8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63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3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1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F7FD-5784-43D2-9F78-9EAEC33213F6}">
          <p14:sldIdLst>
            <p14:sldId id="6050"/>
            <p14:sldId id="4909"/>
            <p14:sldId id="2147376146"/>
            <p14:sldId id="2147376166"/>
            <p14:sldId id="2147376168"/>
            <p14:sldId id="2147376171"/>
            <p14:sldId id="2147376170"/>
            <p14:sldId id="2147376169"/>
          </p14:sldIdLst>
        </p14:section>
        <p14:section name="Appendix" id="{F4D773BC-F2EE-4A3E-909D-8AB9E6E1CB80}">
          <p14:sldIdLst>
            <p14:sldId id="2147376010"/>
            <p14:sldId id="2147376167"/>
            <p14:sldId id="268"/>
            <p14:sldId id="269"/>
            <p14:sldId id="270"/>
            <p14:sldId id="271"/>
            <p14:sldId id="272"/>
            <p14:sldId id="274"/>
            <p14:sldId id="275"/>
            <p14:sldId id="261"/>
            <p14:sldId id="2147376145"/>
            <p14:sldId id="2147376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566" userDrawn="1">
          <p15:clr>
            <a:srgbClr val="A4A3A4"/>
          </p15:clr>
        </p15:guide>
        <p15:guide id="4" pos="616" userDrawn="1">
          <p15:clr>
            <a:srgbClr val="A4A3A4"/>
          </p15:clr>
        </p15:guide>
        <p15:guide id="5" pos="7792" userDrawn="1">
          <p15:clr>
            <a:srgbClr val="A4A3A4"/>
          </p15:clr>
        </p15:guide>
        <p15:guide id="6" pos="3377" userDrawn="1">
          <p15:clr>
            <a:srgbClr val="A4A3A4"/>
          </p15:clr>
        </p15:guide>
        <p15:guide id="7" orient="horz" pos="3528" userDrawn="1">
          <p15:clr>
            <a:srgbClr val="A4A3A4"/>
          </p15:clr>
        </p15:guide>
        <p15:guide id="8" pos="5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254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E53"/>
    <a:srgbClr val="000000"/>
    <a:srgbClr val="D9D9D9"/>
    <a:srgbClr val="E3C88D"/>
    <a:srgbClr val="31006F"/>
    <a:srgbClr val="E8D2A0"/>
    <a:srgbClr val="00B050"/>
    <a:srgbClr val="C5EDD8"/>
    <a:srgbClr val="F1E7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A7FDA-A164-4014-A8F2-7E8AA9F59B19}" v="17" dt="2024-05-28T16:25:19.197"/>
    <p1510:client id="{9E97014A-D57A-4A02-A213-99D36C3C8BB7}" v="1463" dt="2024-05-28T16:48:29.749"/>
    <p1510:client id="{F3396FE8-E320-4B95-8CBE-7B1CE08996DE}" v="367" dt="2024-05-28T15:59:3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9744" autoAdjust="0"/>
  </p:normalViewPr>
  <p:slideViewPr>
    <p:cSldViewPr snapToGrid="0">
      <p:cViewPr varScale="1">
        <p:scale>
          <a:sx n="105" d="100"/>
          <a:sy n="105" d="100"/>
        </p:scale>
        <p:origin x="926" y="62"/>
      </p:cViewPr>
      <p:guideLst>
        <p:guide orient="horz" pos="2544"/>
        <p:guide/>
        <p:guide orient="horz" pos="4566"/>
        <p:guide pos="616"/>
        <p:guide pos="7792"/>
        <p:guide pos="3377"/>
        <p:guide orient="horz" pos="3528"/>
        <p:guide pos="5789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240" y="3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3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685F0F4D-3143-F54F-90D7-A2ABC584E48E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7F49EE16-A310-AE4D-9E91-6A244C3B0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F133C62B-1BF1-F54A-8DA9-002D51A9B8EA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2" rIns="93406" bIns="46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373677"/>
            <a:ext cx="7510780" cy="3196114"/>
          </a:xfrm>
          <a:prstGeom prst="rect">
            <a:avLst/>
          </a:prstGeom>
        </p:spPr>
        <p:txBody>
          <a:bodyPr vert="horz" lIns="93406" tIns="46702" rIns="93406" bIns="46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21F0486C-94EE-7249-8AC8-76A196C6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3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5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49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64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2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Until recently, there were downstream impacts with changing the related </a:t>
            </a:r>
            <a:r>
              <a:rPr lang="en-US" err="1"/>
              <a:t>worktags</a:t>
            </a:r>
            <a:r>
              <a:rPr lang="en-US"/>
              <a:t> -- Cost Center, Program, Assignee, etc. – on Grant Driver </a:t>
            </a:r>
            <a:r>
              <a:rPr lang="en-US" err="1"/>
              <a:t>worktags</a:t>
            </a:r>
            <a:r>
              <a:rPr lang="en-US"/>
              <a:t>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If any related </a:t>
            </a:r>
            <a:r>
              <a:rPr lang="en-US" err="1"/>
              <a:t>worktags</a:t>
            </a:r>
            <a:r>
              <a:rPr lang="en-US"/>
              <a:t> were changed on a Grant Driver </a:t>
            </a:r>
            <a:r>
              <a:rPr lang="en-US" err="1"/>
              <a:t>worktag</a:t>
            </a:r>
            <a:r>
              <a:rPr lang="en-US"/>
              <a:t>, it would cause a critical error to show up for in-flight Purchase Orders (POs) and Supplier Invoices (SIs) and not allow those SIs to get paid. 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There was a cumbersome workaround for Procurement Services to clear out these errors, but a better solution was needed.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The error occurred because of custom validations and core Workday functionality that looks for the original </a:t>
            </a:r>
            <a:r>
              <a:rPr lang="en-US" err="1"/>
              <a:t>worktags</a:t>
            </a:r>
            <a:r>
              <a:rPr lang="en-US"/>
              <a:t> on the PO and SI to align with the current related </a:t>
            </a:r>
            <a:r>
              <a:rPr lang="en-US" err="1"/>
              <a:t>worktags</a:t>
            </a:r>
            <a:r>
              <a:rPr lang="en-US"/>
              <a:t> on the Driver Grant </a:t>
            </a:r>
            <a:r>
              <a:rPr lang="en-US" err="1"/>
              <a:t>worktag</a:t>
            </a:r>
            <a:r>
              <a:rPr lang="en-US"/>
              <a:t>. When these are different – the system blocks the transaction from moving forward.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 cross-cutting team was stood up to address the issue and, in the end, the custom validation was relaxed to </a:t>
            </a:r>
            <a:r>
              <a:rPr lang="en-US" u="sng"/>
              <a:t>only</a:t>
            </a:r>
            <a:r>
              <a:rPr lang="en-US"/>
              <a:t> stop a mismatch of fund, function, and resource related </a:t>
            </a:r>
            <a:r>
              <a:rPr lang="en-US" err="1"/>
              <a:t>worktags</a:t>
            </a:r>
            <a:r>
              <a:rPr lang="en-US"/>
              <a:t> on the Grant Driver </a:t>
            </a:r>
            <a:r>
              <a:rPr lang="en-US" err="1"/>
              <a:t>worktag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6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1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Segoe UI" panose="020B0502040204020203" pitchFamily="34" charset="0"/>
              </a:rPr>
              <a:t>Question: How to handle excess revenue from fee-based programs. . .past history was that continuum college would place excess in a resource as designated by the academic unit - I've heard that the process has or will change in that we need to keep excess revenue in RS100369 vs transferring to a traditional revenue resource RS100081?  Please advise as this is a huge change in our business practices and impacts our close.</a:t>
            </a:r>
            <a:br>
              <a:rPr lang="en-US" dirty="0">
                <a:effectLst/>
                <a:latin typeface="Segoe UI" panose="020B0502040204020203" pitchFamily="34" charset="0"/>
              </a:rPr>
            </a:br>
            <a:endParaRPr lang="en-US" dirty="0">
              <a:effectLst/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Segoe UI" panose="020B0502040204020203" pitchFamily="34" charset="0"/>
              </a:rPr>
              <a:t>Bryan Hall to work with Dawn Bostrom and Erick Winger to discuss this at the next Accounting Forum on May 28th [and bring the answer back to the SES meeting on May 29th]</a:t>
            </a:r>
            <a:br>
              <a:rPr lang="en-US" dirty="0">
                <a:effectLst/>
                <a:latin typeface="Segoe UI" panose="020B0502040204020203" pitchFamily="34" charset="0"/>
              </a:rPr>
            </a:br>
            <a:endParaRPr lang="en-US" dirty="0">
              <a:effectLst/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Segoe UI" panose="020B0502040204020203" pitchFamily="34" charset="0"/>
              </a:rPr>
              <a:t>Scott said, at least to the </a:t>
            </a:r>
            <a:r>
              <a:rPr lang="en-US" dirty="0" err="1">
                <a:effectLst/>
                <a:latin typeface="Segoe UI" panose="020B0502040204020203" pitchFamily="34" charset="0"/>
              </a:rPr>
              <a:t>iSchool</a:t>
            </a:r>
            <a:r>
              <a:rPr lang="en-US">
                <a:effectLst/>
                <a:latin typeface="Segoe UI" panose="020B0502040204020203" pitchFamily="34" charset="0"/>
              </a:rPr>
              <a:t>, that transferring revenue across different resource codes(RS100369 to RS100081) is not allowed.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1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1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96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69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7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F130-3015-4292-83CC-93E72ACC7CC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4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1323623"/>
            <a:ext cx="11658117" cy="5048729"/>
          </a:xfrm>
          <a:prstGeom prst="rect">
            <a:avLst/>
          </a:prstGeom>
        </p:spPr>
        <p:txBody>
          <a:bodyPr anchor="ctr"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290F2C-BE27-4FCA-A660-C90CC0BA8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004" y="6720870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8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40410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4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39124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656832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50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8" y="6540241"/>
            <a:ext cx="3436477" cy="30362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5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8" name="Picture 7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649643"/>
            <a:ext cx="3612444" cy="24506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8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8370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10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843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4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022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78378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7" y="1939213"/>
            <a:ext cx="11640409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6DC03-5128-4F80-81CD-8AA579A2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41319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1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8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366414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104419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1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54327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9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22031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F4F52D-E178-42C6-9597-FF75E0336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B26974-13BB-4B72-B68E-094B650A0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4C5D-08C6-4F99-B6B4-63E7B91AB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D7105C-074D-4774-999B-8E6677BD9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47" y="528372"/>
            <a:ext cx="11658117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DB7-D1F0-46A9-9D4F-CAAF6C509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7404" y="6681966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6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5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5352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310005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5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65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496155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8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4" y="300978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366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4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8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4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5"/>
            <a:ext cx="11658118" cy="3202505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60" indent="-243812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02" indent="-243812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Conten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0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320612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892554"/>
            <a:ext cx="1177366" cy="10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F48-3E6F-4547-AF06-A81D40B63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1" y="6586003"/>
            <a:ext cx="3381247" cy="44240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C8692A-3266-4835-A694-F786994C3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084392"/>
            <a:ext cx="11481381" cy="5336306"/>
          </a:xfrm>
          <a:prstGeom prst="rect">
            <a:avLst/>
          </a:prstGeom>
        </p:spPr>
        <p:txBody>
          <a:bodyPr/>
          <a:lstStyle>
            <a:lvl1pPr marL="365774" indent="-36577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46" indent="-243850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44" indent="-243850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2413847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4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7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04" indent="-274304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48" indent="-182871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27" indent="-182871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6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3" y="6722973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5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4273162"/>
            <a:ext cx="3248786" cy="1202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4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6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Content Slide 3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0822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3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90" indent="-243818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58" indent="-243818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39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3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9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4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11" indent="-274311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1" indent="-182875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68" indent="-182875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5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1" y="6722972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2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2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01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540813"/>
            <a:ext cx="3449210" cy="303322"/>
          </a:xfrm>
          <a:prstGeom prst="rect">
            <a:avLst/>
          </a:prstGeom>
        </p:spPr>
      </p:pic>
      <p:pic>
        <p:nvPicPr>
          <p:cNvPr id="13" name="Picture 12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8FA5D6A6-37E1-E538-8539-6EF3C7979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94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7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3" name="Picture 12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4" y="6649643"/>
            <a:ext cx="3612432" cy="245065"/>
          </a:xfrm>
          <a:prstGeom prst="rect">
            <a:avLst/>
          </a:prstGeom>
        </p:spPr>
      </p:pic>
      <p:pic>
        <p:nvPicPr>
          <p:cNvPr id="6" name="Picture 5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8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8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3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211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07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764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69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79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08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654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A1625C45-CF9F-63CE-E171-708DA9CA0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96" y="612318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32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8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02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ACF8C578-5433-9C13-0053-05BD4C8DE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255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429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532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7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3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67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94E4F0D-3A53-BD98-CA84-66EDB32B4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196359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6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94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6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2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70634C4C-C400-FD4F-A934-2CA6F38A7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2" y="6473393"/>
            <a:ext cx="1049532" cy="7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7CBA4BA-2AC5-759D-196C-67CA4CAC5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55" y="6718307"/>
            <a:ext cx="685800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0F0A494C-4833-D7CA-2848-D19DA1B44C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4873174"/>
            <a:ext cx="2271913" cy="198684"/>
          </a:xfrm>
          <a:prstGeom prst="rect">
            <a:avLst/>
          </a:prstGeom>
        </p:spPr>
      </p:pic>
      <p:pic>
        <p:nvPicPr>
          <p:cNvPr id="3" name="Picture 2" descr="Wordmark_center_Purple_HEX.png">
            <a:extLst>
              <a:ext uri="{FF2B5EF4-FFF2-40B4-BE49-F238E27FC236}">
                <a16:creationId xmlns:a16="http://schemas.microsoft.com/office/drawing/2014/main" id="{E83C033D-B55F-DDA9-79B8-893841B07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2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ACF8C578-5433-9C13-0053-05BD4C8DE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0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48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8" y="6599039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0" y="6043210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19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BLANK PAGE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2" y="6043211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88" y="971114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0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5" y="2187788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88" y="2187788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6" y="6043213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92" y="971116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4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9" y="2187789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92" y="2187789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7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3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4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5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endParaRPr lang="en-US"/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98A7-9ECA-97DA-C8D2-97AADA6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8E92-A7C0-C914-BEB0-444CCBDE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862-BBB7-EA59-8815-E8842B3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4288-4359-3F9E-1333-F66CEE7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2649-DC30-3944-7EBC-891D3E0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2" y="8670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210436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rgbClr val="7030A0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B8C-6D02-BB28-7CC5-2C47B035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E5FA-C560-CD6C-BF85-12FEDD15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3"/>
            <a:ext cx="9753600" cy="1766147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61" indent="0" algn="ctr">
              <a:buNone/>
              <a:defRPr sz="2133"/>
            </a:lvl2pPr>
            <a:lvl3pPr marL="975321" indent="0" algn="ctr">
              <a:buNone/>
              <a:defRPr sz="1920"/>
            </a:lvl3pPr>
            <a:lvl4pPr marL="1462982" indent="0" algn="ctr">
              <a:buNone/>
              <a:defRPr sz="1707"/>
            </a:lvl4pPr>
            <a:lvl5pPr marL="1950641" indent="0" algn="ctr">
              <a:buNone/>
              <a:defRPr sz="1707"/>
            </a:lvl5pPr>
            <a:lvl6pPr marL="2438301" indent="0" algn="ctr">
              <a:buNone/>
              <a:defRPr sz="1707"/>
            </a:lvl6pPr>
            <a:lvl7pPr marL="2925960" indent="0" algn="ctr">
              <a:buNone/>
              <a:defRPr sz="1707"/>
            </a:lvl7pPr>
            <a:lvl8pPr marL="3413621" indent="0" algn="ctr">
              <a:buNone/>
              <a:defRPr sz="1707"/>
            </a:lvl8pPr>
            <a:lvl9pPr marL="390128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F085-FF6C-5950-A4B4-DE3FFD89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8566-2962-E0DD-756A-A00BA6FF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BD6B-AB27-B609-9948-9E56AF6C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3" y="6249611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100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5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2" y="3009782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32" y="7165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51" y="4721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1EFB-D411-43C8-A17F-A6FC52D98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0" y="4041987"/>
            <a:ext cx="975360" cy="975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51465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9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6599038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2" y="6599041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89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540" indent="-243839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29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99" y="6586003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9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53" indent="-365753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75" indent="-24383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517" indent="-24383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6" y="1797863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151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449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486" indent="-243833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2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4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05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70" y="113050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70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45" indent="-243831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463" indent="-243831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8" y="1797866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251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60" indent="-243813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07" indent="-243813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810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8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0" y="6730163"/>
            <a:ext cx="2711863" cy="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 sz="1493"/>
            </a:lvl1pPr>
            <a:lvl2pPr marL="840453" indent="-323250">
              <a:lnSpc>
                <a:spcPct val="90000"/>
              </a:lnSpc>
              <a:buFont typeface="Lucida Grande"/>
              <a:buChar char="–"/>
              <a:defRPr sz="1387"/>
            </a:lvl2pPr>
            <a:lvl3pPr>
              <a:lnSpc>
                <a:spcPct val="90000"/>
              </a:lnSpc>
              <a:defRPr sz="1387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7445" y="529382"/>
            <a:ext cx="11843766" cy="450001"/>
          </a:xfrm>
        </p:spPr>
        <p:txBody>
          <a:bodyPr/>
          <a:lstStyle>
            <a:lvl1pPr marL="0" indent="0">
              <a:buNone/>
              <a:defRPr sz="154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0518" y="181230"/>
            <a:ext cx="11843766" cy="340956"/>
          </a:xfrm>
        </p:spPr>
        <p:txBody>
          <a:bodyPr/>
          <a:lstStyle>
            <a:lvl1pPr>
              <a:defRPr sz="2322">
                <a:solidFill>
                  <a:srgbClr val="0A21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CD33E-C365-2044-8C4C-AAE8BB2A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ISC - Transition to Operations </a:t>
            </a:r>
          </a:p>
        </p:txBody>
      </p:sp>
    </p:spTree>
    <p:extLst>
      <p:ext uri="{BB962C8B-B14F-4D97-AF65-F5344CB8AC3E}">
        <p14:creationId xmlns:p14="http://schemas.microsoft.com/office/powerpoint/2010/main" val="162839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4189">
          <p15:clr>
            <a:srgbClr val="F26B43"/>
          </p15:clr>
        </p15:guide>
        <p15:guide id="3" pos="8271">
          <p15:clr>
            <a:srgbClr val="F26B43"/>
          </p15:clr>
        </p15:guide>
        <p15:guide id="4" pos="4279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530254"/>
            <a:ext cx="11704320" cy="616030"/>
          </a:xfrm>
          <a:prstGeom prst="rect">
            <a:avLst/>
          </a:prstGeom>
        </p:spPr>
        <p:txBody>
          <a:bodyPr anchor="ctr"/>
          <a:lstStyle>
            <a:lvl1pPr algn="l">
              <a:defRPr sz="398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D6F7B5-8F00-4C4C-9129-354F4A9CA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265A-1CAA-4A31-867A-CFB64110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327575"/>
            <a:ext cx="11658118" cy="5052905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1pPr>
            <a:lvl2pPr>
              <a:defRPr sz="213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2pPr>
            <a:lvl3pPr marL="1219150" indent="-243831">
              <a:buSzPct val="100000"/>
              <a:buFont typeface="Lucida Grande"/>
              <a:buChar char="&gt;"/>
              <a:defRPr sz="192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3pPr>
            <a:lvl4pPr>
              <a:defRPr sz="1707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4pPr>
            <a:lvl5pPr marL="2194472" indent="-243831">
              <a:buFont typeface="Lucida Grande"/>
              <a:buChar char="&gt;"/>
              <a:defRPr sz="149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Content here (Calibri Light, 24 pt.)</a:t>
            </a:r>
          </a:p>
          <a:p>
            <a:pPr lvl="1"/>
            <a:r>
              <a:rPr lang="en-US"/>
              <a:t>Second level (Calibri Light, 20)</a:t>
            </a:r>
          </a:p>
          <a:p>
            <a:pPr lvl="2"/>
            <a:r>
              <a:rPr lang="en-US"/>
              <a:t>Third level (Calibri Light, 18)</a:t>
            </a:r>
          </a:p>
          <a:p>
            <a:pPr lvl="3"/>
            <a:r>
              <a:rPr lang="en-US"/>
              <a:t>Fourth level (Calibri Light, 16)</a:t>
            </a:r>
          </a:p>
          <a:p>
            <a:pPr lvl="4"/>
            <a:r>
              <a:rPr lang="en-US"/>
              <a:t>Fifth level (Calibri Light, 14)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509" y="939637"/>
            <a:ext cx="1569822" cy="102787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396277"/>
            <a:ext cx="11640408" cy="49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(ARIAL BLACK, 30 PT.)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99616" y="6780109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9F11-7C95-0E48-8438-1F242063E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D9F59-496A-4944-8002-A750CA4BF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2" y="624961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5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1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7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44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5/26/2024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9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23882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963293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9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1274"/>
            <a:ext cx="11054080" cy="633984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840" spc="-80" dirty="0">
                <a:latin typeface="+mj-lt"/>
              </a:defRPr>
            </a:lvl1pPr>
          </a:lstStyle>
          <a:p>
            <a:pPr lvl="0" defTabSz="731543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75702" y="1443533"/>
            <a:ext cx="11053739" cy="5071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80"/>
            </a:lvl1pPr>
          </a:lstStyle>
          <a:p>
            <a:pPr marL="243848" lvl="0" indent="-243848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5969" y="497433"/>
            <a:ext cx="3579571" cy="21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60" b="1" kern="0" cap="all" spc="267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43848" lvl="0" indent="-243848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474595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4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1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1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876" y="1940486"/>
            <a:ext cx="1569822" cy="13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207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83EAACA-91C2-475E-8300-A03026DB0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49" y="6638167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1298429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0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6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3" y="6342244"/>
            <a:ext cx="1950720" cy="98511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b="-577"/>
          <a:stretch/>
        </p:blipFill>
        <p:spPr>
          <a:xfrm>
            <a:off x="1126458" y="6668801"/>
            <a:ext cx="3701859" cy="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006E"/>
                </a:solidFill>
                <a:latin typeface="Encode Sans Normal"/>
                <a:cs typeface="Encode Sans Norm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8F88A3"/>
                </a:solidFill>
                <a:latin typeface="Calibri"/>
                <a:cs typeface="Calibri"/>
              </a:defRPr>
            </a:lvl1pPr>
          </a:lstStyle>
          <a:p>
            <a:pPr marL="25401">
              <a:lnSpc>
                <a:spcPts val="1315"/>
              </a:lnSpc>
            </a:pPr>
            <a:fld id="{81D60167-4931-47E6-BA6A-407CBD079E47}" type="slidenum">
              <a:rPr lang="en-US" spc="15" smtClean="0"/>
              <a:pPr marL="25401">
                <a:lnSpc>
                  <a:spcPts val="1315"/>
                </a:lnSpc>
              </a:pPr>
              <a:t>‹#›</a:t>
            </a:fld>
            <a:endParaRPr lang="en-US" spc="15" dirty="0"/>
          </a:p>
        </p:txBody>
      </p:sp>
    </p:spTree>
    <p:extLst>
      <p:ext uri="{BB962C8B-B14F-4D97-AF65-F5344CB8AC3E}">
        <p14:creationId xmlns:p14="http://schemas.microsoft.com/office/powerpoint/2010/main" val="2736933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79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20" y="6777850"/>
            <a:ext cx="3612444" cy="284480"/>
          </a:xfrm>
          <a:prstGeom prst="rect">
            <a:avLst/>
          </a:prstGeom>
        </p:spPr>
      </p:pic>
      <p:pic>
        <p:nvPicPr>
          <p:cNvPr id="5" name="Picture 4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9407"/>
            <a:ext cx="11640408" cy="1065003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469518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487226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6" y="6919954"/>
            <a:ext cx="3449308" cy="174266"/>
          </a:xfrm>
          <a:prstGeom prst="rect">
            <a:avLst/>
          </a:prstGeom>
        </p:spPr>
      </p:pic>
      <p:pic>
        <p:nvPicPr>
          <p:cNvPr id="8" name="Picture 7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heme" Target="../theme/theme1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image" Target="../media/image12.emf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oleObject" Target="../embeddings/oleObject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7" r:id="rId6"/>
    <p:sldLayoutId id="2147484469" r:id="rId7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7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10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  <p:sldLayoutId id="2147485054" r:id="rId12"/>
    <p:sldLayoutId id="2147485055" r:id="rId13"/>
    <p:sldLayoutId id="2147485056" r:id="rId14"/>
    <p:sldLayoutId id="2147485057" r:id="rId15"/>
    <p:sldLayoutId id="2147485058" r:id="rId16"/>
    <p:sldLayoutId id="2147485059" r:id="rId17"/>
    <p:sldLayoutId id="2147485060" r:id="rId18"/>
    <p:sldLayoutId id="2147485061" r:id="rId19"/>
    <p:sldLayoutId id="2147485062" r:id="rId20"/>
    <p:sldLayoutId id="2147485063" r:id="rId21"/>
    <p:sldLayoutId id="2147485064" r:id="rId22"/>
    <p:sldLayoutId id="2147485065" r:id="rId23"/>
    <p:sldLayoutId id="2147485066" r:id="rId24"/>
    <p:sldLayoutId id="2147485067" r:id="rId25"/>
    <p:sldLayoutId id="2147485068" r:id="rId26"/>
    <p:sldLayoutId id="2147485069" r:id="rId27"/>
    <p:sldLayoutId id="2147485070" r:id="rId28"/>
    <p:sldLayoutId id="2147485071" r:id="rId29"/>
    <p:sldLayoutId id="2147485072" r:id="rId30"/>
    <p:sldLayoutId id="2147485073" r:id="rId31"/>
  </p:sldLayoutIdLst>
  <p:hf hdr="0" ftr="0" dt="0"/>
  <p:txStyles>
    <p:titleStyle>
      <a:lvl1pPr algn="ctr" defTabSz="48763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27" indent="-365727" algn="l" defTabSz="48763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09" indent="-304773" algn="l" defTabSz="48763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0" indent="-243818" algn="l" defTabSz="48763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24" indent="-243818" algn="l" defTabSz="48763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358" indent="-243818" algn="l" defTabSz="48763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1993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3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264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0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71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0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4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7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1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4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83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24" imgH="526" progId="TCLayout.ActiveDocument.1">
                  <p:embed/>
                </p:oleObj>
              </mc:Choice>
              <mc:Fallback>
                <p:oleObj name="think-cell Slide" r:id="rId22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  <p:sldLayoutId id="2147485094" r:id="rId12"/>
    <p:sldLayoutId id="2147485096" r:id="rId13"/>
    <p:sldLayoutId id="2147485097" r:id="rId14"/>
    <p:sldLayoutId id="2147485098" r:id="rId15"/>
    <p:sldLayoutId id="2147485099" r:id="rId16"/>
    <p:sldLayoutId id="2147485100" r:id="rId17"/>
    <p:sldLayoutId id="2147485101" r:id="rId18"/>
    <p:sldLayoutId id="2147485102" r:id="rId19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955" r:id="rId7"/>
  </p:sldLayoutIdLst>
  <p:txStyles>
    <p:titleStyle>
      <a:lvl1pPr algn="ctr" defTabSz="65024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4" indent="-487684" algn="l" defTabSz="650244" rtl="0" eaLnBrk="1" latinLnBrk="0" hangingPunct="1">
        <a:spcBef>
          <a:spcPct val="20000"/>
        </a:spcBef>
        <a:buFont typeface="Arial"/>
        <a:buChar char="•"/>
        <a:defRPr sz="455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6" indent="-406402" algn="l" defTabSz="65024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10" indent="-325122" algn="l" defTabSz="65024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55" indent="-325122" algn="l" defTabSz="650244" rtl="0" eaLnBrk="1" latinLnBrk="0" hangingPunct="1">
        <a:spcBef>
          <a:spcPct val="20000"/>
        </a:spcBef>
        <a:buFont typeface="Arial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98" indent="-325122" algn="l" defTabSz="650244" rtl="0" eaLnBrk="1" latinLnBrk="0" hangingPunct="1">
        <a:spcBef>
          <a:spcPct val="20000"/>
        </a:spcBef>
        <a:buFont typeface="Arial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42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6586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6831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7074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4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9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3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76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21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65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708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5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7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4" r:id="rId2"/>
  </p:sldLayoutIdLs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24" imgH="526" progId="TCLayout.ActiveDocument.1">
                  <p:embed/>
                </p:oleObj>
              </mc:Choice>
              <mc:Fallback>
                <p:oleObj name="think-cell Slide" r:id="rId14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5" r:id="rId8"/>
    <p:sldLayoutId id="2147484966" r:id="rId9"/>
    <p:sldLayoutId id="2147485034" r:id="rId10"/>
    <p:sldLayoutId id="2147485035" r:id="rId11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  <p:sldLayoutId id="2147484981" r:id="rId13"/>
    <p:sldLayoutId id="2147484982" r:id="rId14"/>
    <p:sldLayoutId id="2147484983" r:id="rId15"/>
    <p:sldLayoutId id="2147484984" r:id="rId16"/>
    <p:sldLayoutId id="2147484985" r:id="rId17"/>
    <p:sldLayoutId id="2147484986" r:id="rId18"/>
    <p:sldLayoutId id="2147484987" r:id="rId19"/>
    <p:sldLayoutId id="214748498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  <p:sldLayoutId id="2147485008" r:id="rId19"/>
    <p:sldLayoutId id="2147485009" r:id="rId20"/>
    <p:sldLayoutId id="2147485010" r:id="rId21"/>
    <p:sldLayoutId id="2147485011" r:id="rId22"/>
    <p:sldLayoutId id="2147485012" r:id="rId23"/>
    <p:sldLayoutId id="2147485013" r:id="rId24"/>
    <p:sldLayoutId id="2147485014" r:id="rId25"/>
    <p:sldLayoutId id="21474850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5" r:id="rId8"/>
    <p:sldLayoutId id="2147485026" r:id="rId9"/>
    <p:sldLayoutId id="2147485027" r:id="rId10"/>
    <p:sldLayoutId id="2147485028" r:id="rId11"/>
    <p:sldLayoutId id="2147485029" r:id="rId12"/>
    <p:sldLayoutId id="2147485030" r:id="rId13"/>
    <p:sldLayoutId id="2147485031" r:id="rId14"/>
    <p:sldLayoutId id="2147485032" r:id="rId15"/>
    <p:sldLayoutId id="2147485033" r:id="rId16"/>
  </p:sldLayoutIdLst>
  <p:hf sldNum="0" hdr="0" ftr="0" dt="0"/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fr/node/87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fr/year-end-clo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917323"/>
            <a:ext cx="11980588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Shared Environment accounting forum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sz="2800" b="0" dirty="0">
                <a:solidFill>
                  <a:schemeClr val="tx2"/>
                </a:solidFill>
                <a:latin typeface="Encode Sans Normal Black"/>
              </a:rPr>
              <a:t>May 28, 2024</a:t>
            </a:r>
          </a:p>
        </p:txBody>
      </p:sp>
    </p:spTree>
    <p:extLst>
      <p:ext uri="{BB962C8B-B14F-4D97-AF65-F5344CB8AC3E}">
        <p14:creationId xmlns:p14="http://schemas.microsoft.com/office/powerpoint/2010/main" val="257987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/>
              <a:t>Year-End Close </a:t>
            </a:r>
            <a:r>
              <a:rPr lang="en-US" sz="5400" b="1" dirty="0"/>
              <a:t>Resources and Q&amp;A</a:t>
            </a:r>
          </a:p>
        </p:txBody>
      </p:sp>
    </p:spTree>
    <p:extLst>
      <p:ext uri="{BB962C8B-B14F-4D97-AF65-F5344CB8AC3E}">
        <p14:creationId xmlns:p14="http://schemas.microsoft.com/office/powerpoint/2010/main" val="134214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Resources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214144"/>
            <a:ext cx="11976131" cy="3905889"/>
          </a:xfrm>
        </p:spPr>
        <p:txBody>
          <a:bodyPr lIns="130048" tIns="65024" rIns="130048" bIns="65024" anchor="t"/>
          <a:lstStyle/>
          <a:p>
            <a:pPr>
              <a:spcAft>
                <a:spcPts val="284"/>
              </a:spcAft>
            </a:pPr>
            <a:r>
              <a:rPr lang="en-US" sz="2844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Financial Reporting Year-End Close webpage: </a:t>
            </a:r>
            <a:r>
              <a:rPr lang="en-US" sz="2844" b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https://finance.uw.edu/fr/year-end-close</a:t>
            </a:r>
            <a:endParaRPr lang="en-US" sz="2844">
              <a:solidFill>
                <a:srgbClr val="4B2E83"/>
              </a:solidFill>
              <a:latin typeface="Open Sans"/>
              <a:ea typeface="Open Sans"/>
              <a:cs typeface="Open Sans"/>
            </a:endParaRPr>
          </a:p>
          <a:p>
            <a:pPr>
              <a:spcAft>
                <a:spcPts val="284"/>
              </a:spcAft>
            </a:pPr>
            <a:r>
              <a:rPr lang="en-US" sz="2844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Procurement Year-end Close webpage: </a:t>
            </a:r>
            <a:r>
              <a:rPr lang="en-US" sz="2844" b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https://finance.uw.edu/ps/tools-for-reconciling/fiscal-year-end</a:t>
            </a:r>
          </a:p>
          <a:p>
            <a:pPr>
              <a:spcAft>
                <a:spcPts val="284"/>
              </a:spcAft>
            </a:pPr>
            <a:r>
              <a:rPr lang="en-US" sz="2844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Banking &amp; Accounting Operations:</a:t>
            </a:r>
            <a:r>
              <a:rPr lang="en-US" sz="2844" b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https://finance.uw.edu/bao</a:t>
            </a:r>
          </a:p>
          <a:p>
            <a:pPr>
              <a:spcAft>
                <a:spcPts val="284"/>
              </a:spcAft>
            </a:pPr>
            <a:r>
              <a:rPr lang="en-US" sz="2844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Annual Surveys: </a:t>
            </a:r>
            <a:r>
              <a:rPr lang="en-US" sz="2844" b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https://finance.uw.edu/fr/year-end-close/annual-surveys</a:t>
            </a:r>
          </a:p>
          <a:p>
            <a:pPr>
              <a:spcAft>
                <a:spcPts val="284"/>
              </a:spcAft>
            </a:pPr>
            <a:endParaRPr lang="en-US" sz="2844">
              <a:solidFill>
                <a:srgbClr val="4B2E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1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Are the year-end close deadlines flexible?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The timeframes and cutoff dates are not flexible. The flexibility comes with Day 6 to Day 9 at 2pm PT where units have extra days to review and make any journal corrections before Operational Accounting closes.</a:t>
            </a:r>
            <a:endParaRPr lang="en-US"/>
          </a:p>
          <a:p>
            <a:pPr>
              <a:spcBef>
                <a:spcPts val="0"/>
              </a:spcBef>
              <a:spcAft>
                <a:spcPts val="569"/>
              </a:spcAft>
            </a:pPr>
            <a:endParaRPr lang="en-US" sz="2844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 sz="2844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340917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Are there any mechanisms after Day 9 to post journals?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There are not. Please plan and ensure your journals are timely posted by Day 9 at 2pm PT.</a:t>
            </a:r>
            <a:endParaRPr lang="en-US"/>
          </a:p>
          <a:p>
            <a:pPr>
              <a:spcBef>
                <a:spcPts val="0"/>
              </a:spcBef>
              <a:spcAft>
                <a:spcPts val="569"/>
              </a:spcAft>
            </a:pPr>
            <a:endParaRPr lang="en-US" sz="2844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 sz="2844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267026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What happens if a transaction is approved and posts after a deadline?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In most cases, that transaction will post to the next month and fiscal year '25.</a:t>
            </a:r>
            <a:endParaRPr lang="en-US"/>
          </a:p>
          <a:p>
            <a:pPr>
              <a:spcBef>
                <a:spcPts val="0"/>
              </a:spcBef>
              <a:spcAft>
                <a:spcPts val="569"/>
              </a:spcAft>
            </a:pPr>
            <a:endParaRPr lang="en-US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 sz="2844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272644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Is there a Dean's Day?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The concept of Dean's Day sunset with FAS. The most equivalent would be Day 6 to Day 9 to review and post journals if needed.</a:t>
            </a:r>
            <a:endParaRPr lang="en-US"/>
          </a:p>
          <a:p>
            <a:pPr>
              <a:spcBef>
                <a:spcPts val="0"/>
              </a:spcBef>
              <a:spcAft>
                <a:spcPts val="569"/>
              </a:spcAft>
            </a:pPr>
            <a:endParaRPr lang="en-US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 sz="2844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235284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Day minus 1 is a Sunday, what does that mean for process?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Correct, day minus 1 is Sunday June 30th. That means units can continue to transact until midnight on Sunday June 30th (except Accounting Adjustments that need to be approved by 2pm PT).</a:t>
            </a:r>
            <a:endParaRPr lang="en-US"/>
          </a:p>
          <a:p>
            <a:pPr>
              <a:spcBef>
                <a:spcPts val="0"/>
              </a:spcBef>
              <a:spcAft>
                <a:spcPts val="569"/>
              </a:spcAft>
            </a:pPr>
            <a:endParaRPr lang="en-US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 sz="2844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423587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Q: What if there's an error on a transaction that needs to post for FY24?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7" y="2391482"/>
            <a:ext cx="11798794" cy="3905889"/>
          </a:xfrm>
        </p:spPr>
        <p:txBody>
          <a:bodyPr lIns="130048" tIns="65024" rIns="130048" bIns="65024" anchor="t"/>
          <a:lstStyle/>
          <a:p>
            <a:pPr>
              <a:spcBef>
                <a:spcPts val="0"/>
              </a:spcBef>
              <a:spcAft>
                <a:spcPts val="569"/>
              </a:spcAft>
            </a:pPr>
            <a:r>
              <a:rPr lang="en-US" u="sng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Answer</a:t>
            </a:r>
            <a:r>
              <a:rPr lang="en-US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:</a:t>
            </a: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 We suggest pulling regular reports to catch errors and ensure your transactions are in for FY24.</a:t>
            </a:r>
            <a:endParaRPr lang="en-US"/>
          </a:p>
          <a:p>
            <a:pPr>
              <a:spcBef>
                <a:spcPts val="1991"/>
              </a:spcBef>
              <a:spcAft>
                <a:spcPts val="284"/>
              </a:spcAft>
            </a:pPr>
            <a:endParaRPr lang="en-US"/>
          </a:p>
          <a:p>
            <a:pPr>
              <a:spcAft>
                <a:spcPts val="284"/>
              </a:spcAft>
            </a:pPr>
            <a:endParaRPr lang="en-US" sz="2844"/>
          </a:p>
        </p:txBody>
      </p:sp>
    </p:spTree>
    <p:extLst>
      <p:ext uri="{BB962C8B-B14F-4D97-AF65-F5344CB8AC3E}">
        <p14:creationId xmlns:p14="http://schemas.microsoft.com/office/powerpoint/2010/main" val="4445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045" y="466093"/>
            <a:ext cx="11658111" cy="1413369"/>
          </a:xfrm>
        </p:spPr>
        <p:txBody>
          <a:bodyPr lIns="130048" tIns="65024" rIns="130048" bIns="65024" anchor="b"/>
          <a:lstStyle/>
          <a:p>
            <a:r>
              <a:rPr lang="en-US">
                <a:latin typeface="Open Sans"/>
                <a:ea typeface="Open Sans"/>
                <a:cs typeface="Open Sans"/>
              </a:rPr>
              <a:t>First 5 Days – Same as Month-end Close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7046" y="2214144"/>
            <a:ext cx="11887462" cy="3905889"/>
          </a:xfrm>
        </p:spPr>
        <p:txBody>
          <a:bodyPr lIns="130048" tIns="65024" rIns="130048" bIns="65024" anchor="t"/>
          <a:lstStyle/>
          <a:p>
            <a:pPr marL="487045" indent="-487045">
              <a:spcBef>
                <a:spcPts val="0"/>
              </a:spcBef>
              <a:spcAft>
                <a:spcPts val="569"/>
              </a:spcAft>
            </a:pPr>
            <a:r>
              <a:rPr lang="en-US" sz="280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Day minus 1 through Day 5:</a:t>
            </a:r>
            <a:endParaRPr lang="en-US" sz="2800" dirty="0">
              <a:latin typeface="Open Sans"/>
              <a:ea typeface="Open Sans"/>
              <a:cs typeface="Open Sans"/>
            </a:endParaRPr>
          </a:p>
          <a:p>
            <a:pPr marL="487045" indent="-487045">
              <a:spcBef>
                <a:spcPts val="0"/>
              </a:spcBef>
              <a:spcAft>
                <a:spcPts val="569"/>
              </a:spcAft>
            </a:pPr>
            <a:endParaRPr lang="en-US" sz="1422">
              <a:solidFill>
                <a:srgbClr val="4B2E83"/>
              </a:solidFill>
              <a:latin typeface="Open Sans"/>
              <a:ea typeface="Open Sans"/>
              <a:cs typeface="Open Sans"/>
            </a:endParaRPr>
          </a:p>
          <a:p>
            <a:pPr marL="792480" lvl="1" indent="-304800">
              <a:spcBef>
                <a:spcPts val="0"/>
              </a:spcBef>
              <a:spcAft>
                <a:spcPts val="1138"/>
              </a:spcAft>
              <a:buFont typeface="Courier New,monospace"/>
              <a:buChar char="o"/>
            </a:pP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ISD for the period must post by </a:t>
            </a:r>
            <a:r>
              <a:rPr lang="en-US" sz="2550" dirty="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Sun, June 30th at midnight PT</a:t>
            </a: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792480" lvl="1" indent="-304800">
              <a:spcBef>
                <a:spcPts val="0"/>
              </a:spcBef>
              <a:spcAft>
                <a:spcPts val="1138"/>
              </a:spcAft>
              <a:buFont typeface="Courier New,monospace"/>
              <a:buChar char="o"/>
            </a:pP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Accounting Adjustments must be approved by </a:t>
            </a:r>
            <a:r>
              <a:rPr lang="en-US" sz="255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Sun, June 30th at </a:t>
            </a:r>
            <a:r>
              <a:rPr lang="en-US" sz="2550" dirty="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2pm PT</a:t>
            </a: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550" dirty="0">
              <a:solidFill>
                <a:srgbClr val="4B2E83"/>
              </a:solidFill>
              <a:cs typeface="Open Sans"/>
            </a:endParaRPr>
          </a:p>
          <a:p>
            <a:pPr marL="792480" lvl="1" indent="-304800">
              <a:spcBef>
                <a:spcPts val="0"/>
              </a:spcBef>
              <a:spcAft>
                <a:spcPts val="1138"/>
              </a:spcAft>
              <a:buFont typeface="Courier New,monospace"/>
              <a:buChar char="o"/>
            </a:pP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Receiving must be completed by </a:t>
            </a:r>
            <a:r>
              <a:rPr lang="en-US" sz="2550" dirty="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Sun, June 30th at midnight PT</a:t>
            </a: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550" dirty="0"/>
          </a:p>
          <a:p>
            <a:pPr marL="792480" lvl="1" indent="-304800">
              <a:spcBef>
                <a:spcPts val="0"/>
              </a:spcBef>
              <a:spcAft>
                <a:spcPts val="1138"/>
              </a:spcAft>
              <a:buFont typeface="Courier New,monospace"/>
              <a:buChar char="o"/>
            </a:pP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Customer invoices must be approved by </a:t>
            </a:r>
            <a:r>
              <a:rPr lang="en-US" sz="2550" dirty="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Mon, July 1st at 2pm PT</a:t>
            </a: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550" dirty="0"/>
          </a:p>
          <a:p>
            <a:pPr marL="792480" lvl="1" indent="-304800">
              <a:spcBef>
                <a:spcPts val="0"/>
              </a:spcBef>
              <a:spcAft>
                <a:spcPts val="1138"/>
              </a:spcAft>
              <a:buFont typeface="Courier New,monospace"/>
              <a:buChar char="o"/>
            </a:pP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FY24 cash deposits must be claimed by </a:t>
            </a:r>
            <a:r>
              <a:rPr lang="en-US" sz="2550" dirty="0">
                <a:solidFill>
                  <a:srgbClr val="4B2E83"/>
                </a:solidFill>
                <a:highlight>
                  <a:srgbClr val="E7D3A2"/>
                </a:highlight>
                <a:latin typeface="Open Sans"/>
                <a:ea typeface="Open Sans"/>
                <a:cs typeface="Open Sans"/>
              </a:rPr>
              <a:t>Mon, July 1st at 2pm PT</a:t>
            </a:r>
            <a:r>
              <a:rPr lang="en-US" sz="2550" dirty="0">
                <a:solidFill>
                  <a:srgbClr val="4B2E83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226461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SE Accounting Forum Web Page – </a:t>
            </a:r>
            <a:br>
              <a:rPr lang="en-US" sz="5400" b="1" dirty="0"/>
            </a:br>
            <a:r>
              <a:rPr lang="en-US" sz="5400" b="1" dirty="0"/>
              <a:t>Decks &amp; Recordings</a:t>
            </a:r>
            <a:br>
              <a:rPr lang="en-US" sz="5400" b="1" dirty="0"/>
            </a:br>
            <a:r>
              <a:rPr lang="en-US" sz="4400" b="1" dirty="0">
                <a:hlinkClick r:id="rId2"/>
              </a:rPr>
              <a:t>https://finance.uw.edu/fr/node/87</a:t>
            </a:r>
            <a:br>
              <a:rPr lang="en-US" sz="5400" b="1" dirty="0"/>
            </a:br>
            <a:r>
              <a:rPr lang="en-US" sz="2800" b="1" dirty="0"/>
              <a:t>Finance&gt; Financial Reporting&gt; Shared Environment Accounting Forum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051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934651"/>
              </p:ext>
            </p:extLst>
          </p:nvPr>
        </p:nvGraphicFramePr>
        <p:xfrm>
          <a:off x="631602" y="1343453"/>
          <a:ext cx="11612880" cy="50170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09537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1870418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7195930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2036995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1169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Lead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18009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Year-End Close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PAA’s and 8 day close in FY25</a:t>
                      </a:r>
                    </a:p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Preview of the year end controller’s checklist </a:t>
                      </a:r>
                    </a:p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TC44 Operating Accrual is fully reversed!</a:t>
                      </a:r>
                    </a:p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Receipt accruals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890265012"/>
                  </a:ext>
                </a:extLst>
              </a:tr>
              <a:tr h="85823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2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Year-End Close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Carryover funds 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</a:rPr>
                        <a:t>Scott Coil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51653595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3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Future Topics</a:t>
                      </a:r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Reconciliation/prioritization in prepping for YEC / Resource </a:t>
                      </a:r>
                      <a:r>
                        <a:rPr lang="en-US" sz="1900" b="0" kern="1200" cap="none" baseline="0" dirty="0" err="1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Worktags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YEC cutoff / approval reminders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Summer Ledger Bootcamp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7524020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1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Future 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41028"/>
              </p:ext>
            </p:extLst>
          </p:nvPr>
        </p:nvGraphicFramePr>
        <p:xfrm>
          <a:off x="532343" y="1057058"/>
          <a:ext cx="11680017" cy="38085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2482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118539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7113319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1935677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608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Tentative Date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10695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4574523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40939135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540760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23719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Year-End Close</a:t>
            </a:r>
          </a:p>
        </p:txBody>
      </p:sp>
    </p:spTree>
    <p:extLst>
      <p:ext uri="{BB962C8B-B14F-4D97-AF65-F5344CB8AC3E}">
        <p14:creationId xmlns:p14="http://schemas.microsoft.com/office/powerpoint/2010/main" val="414937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/>
              <a:t>PAA’s &amp;</a:t>
            </a:r>
            <a:r>
              <a:rPr lang="en-US" sz="3900" b="1" dirty="0"/>
              <a:t> Year End Close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 marL="0" indent="-365760">
              <a:spcBef>
                <a:spcPts val="0"/>
              </a:spcBef>
            </a:pPr>
            <a:r>
              <a:rPr lang="en-US" sz="2800">
                <a:latin typeface="Aptos"/>
                <a:ea typeface="Calibri"/>
                <a:cs typeface="Calibri"/>
              </a:rPr>
              <a:t>Reversals, check cancels and PAA’s by the YEC deadline will hit the 2024 </a:t>
            </a:r>
            <a:r>
              <a:rPr lang="en-US" sz="2800" dirty="0">
                <a:latin typeface="Aptos"/>
                <a:ea typeface="Calibri"/>
                <a:cs typeface="Calibri"/>
              </a:rPr>
              <a:t>fiscal year</a:t>
            </a:r>
            <a:endParaRPr lang="en-US" sz="2550">
              <a:latin typeface="Aptos"/>
              <a:ea typeface="Calibri"/>
              <a:cs typeface="Calibri"/>
            </a:endParaRPr>
          </a:p>
          <a:p>
            <a:pPr marL="426747" lvl="1">
              <a:spcBef>
                <a:spcPts val="0"/>
              </a:spcBef>
            </a:pPr>
            <a:r>
              <a:rPr lang="en-US" sz="2373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Confirmed deadline Day 8 </a:t>
            </a:r>
            <a:r>
              <a:rPr lang="en-US" sz="24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July 11 by 5pm</a:t>
            </a:r>
          </a:p>
          <a:p>
            <a:pPr marL="426747" lvl="1">
              <a:spcBef>
                <a:spcPts val="0"/>
              </a:spcBef>
            </a:pPr>
            <a:r>
              <a:rPr lang="en-US" sz="2373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they must</a:t>
            </a: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approved by the </a:t>
            </a:r>
            <a:r>
              <a:rPr lang="en-US" sz="2373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manager(s) </a:t>
            </a: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373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time</a:t>
            </a:r>
            <a:endParaRPr lang="en-US" sz="2373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PAA’s not </a:t>
            </a: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sz="28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5pm on </a:t>
            </a: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8 </a:t>
            </a:r>
            <a:r>
              <a:rPr lang="en-US" sz="28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11 </a:t>
            </a:r>
            <a:r>
              <a:rPr lang="en-US" sz="28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transact hit 2025 fiscal year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linkClick r:id="rId3"/>
              </a:rPr>
              <a:t>Year-end Close &amp; Reporting | Financial Reporting (uw.edu)</a:t>
            </a:r>
            <a:endParaRPr lang="en-US" sz="2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3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Year End Controller’s Checklist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Purpose: Document confirmation (reasonable assurance) from business leaders the completion of year end activities that we rely on for accurate and complete financial information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 marL="0" indent="-365760"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Categories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Payments &amp; Disbursements / Receipts and Collections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Revenues / Expenses / Payroll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Revolving Funds and Field Advances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Gifts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Balance Sheet Account Reconciliations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Compliance (fraud, deficit, etc.)</a:t>
            </a:r>
            <a:endParaRPr lang="en-US" sz="2160" dirty="0">
              <a:latin typeface="Aptos"/>
              <a:ea typeface="Calibri"/>
              <a:cs typeface="Calibri"/>
            </a:endParaRPr>
          </a:p>
          <a:p>
            <a:pPr marL="426747" lvl="1" indent="-365760">
              <a:spcBef>
                <a:spcPts val="0"/>
              </a:spcBef>
            </a:pPr>
            <a:endParaRPr lang="en-US" sz="2160" dirty="0">
              <a:latin typeface="Aptos"/>
              <a:ea typeface="Calibri"/>
              <a:cs typeface="Calibri"/>
            </a:endParaRPr>
          </a:p>
          <a:p>
            <a:pPr marL="0" indent="-365760">
              <a:spcBef>
                <a:spcPts val="0"/>
              </a:spcBef>
            </a:pPr>
            <a:r>
              <a:rPr lang="en-US" sz="2800" dirty="0">
                <a:latin typeface="Aptos"/>
                <a:cs typeface="Calibri"/>
              </a:rPr>
              <a:t>Time Frame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cs typeface="Calibri"/>
              </a:rPr>
              <a:t>Preview mid-June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/>
                <a:cs typeface="Calibri"/>
              </a:rPr>
              <a:t>Due date TBD (expect July)</a:t>
            </a:r>
          </a:p>
        </p:txBody>
      </p:sp>
    </p:spTree>
    <p:extLst>
      <p:ext uri="{BB962C8B-B14F-4D97-AF65-F5344CB8AC3E}">
        <p14:creationId xmlns:p14="http://schemas.microsoft.com/office/powerpoint/2010/main" val="148251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Year End Controller’s Checklist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Workday process changes necessitate changes in nature of checklist items (departments no longer record cash receipts via TC30)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Example</a:t>
            </a:r>
          </a:p>
          <a:p>
            <a:pPr lvl="1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FY23 and prior</a:t>
            </a:r>
          </a:p>
          <a:p>
            <a:pPr marL="975421" lvl="2" indent="0">
              <a:spcBef>
                <a:spcPts val="0"/>
              </a:spcBef>
              <a:buNone/>
            </a:pPr>
            <a:r>
              <a:rPr lang="en-US" sz="2160" dirty="0">
                <a:latin typeface="Aptos"/>
                <a:ea typeface="Calibri"/>
                <a:cs typeface="Calibri"/>
              </a:rPr>
              <a:t>All cash or checks that have been received prior to June 30</a:t>
            </a:r>
            <a:r>
              <a:rPr lang="en-US" sz="2160" baseline="30000" dirty="0">
                <a:latin typeface="Aptos"/>
                <a:ea typeface="Calibri"/>
                <a:cs typeface="Calibri"/>
              </a:rPr>
              <a:t>th</a:t>
            </a:r>
            <a:r>
              <a:rPr lang="en-US" sz="2160" dirty="0">
                <a:latin typeface="Aptos"/>
                <a:ea typeface="Calibri"/>
                <a:cs typeface="Calibri"/>
              </a:rPr>
              <a:t> have been deposited and </a:t>
            </a:r>
            <a:r>
              <a:rPr lang="en-US" sz="2160" b="1" u="sng" dirty="0">
                <a:latin typeface="Aptos"/>
                <a:ea typeface="Calibri"/>
                <a:cs typeface="Calibri"/>
              </a:rPr>
              <a:t>recorded</a:t>
            </a:r>
            <a:r>
              <a:rPr lang="en-US" sz="2160" dirty="0">
                <a:latin typeface="Aptos"/>
                <a:ea typeface="Calibri"/>
                <a:cs typeface="Calibri"/>
              </a:rPr>
              <a:t> in the financial system by June 30</a:t>
            </a:r>
            <a:r>
              <a:rPr lang="en-US" sz="2160" baseline="30000" dirty="0">
                <a:latin typeface="Aptos"/>
                <a:ea typeface="Calibri"/>
                <a:cs typeface="Calibri"/>
              </a:rPr>
              <a:t>th</a:t>
            </a:r>
          </a:p>
          <a:p>
            <a:pPr marL="975421" lvl="2" indent="0">
              <a:spcBef>
                <a:spcPts val="0"/>
              </a:spcBef>
              <a:buNone/>
            </a:pPr>
            <a:endParaRPr lang="en-US" sz="2160" dirty="0">
              <a:latin typeface="Aptos"/>
              <a:ea typeface="Calibri"/>
              <a:cs typeface="Calibri"/>
            </a:endParaRPr>
          </a:p>
          <a:p>
            <a:pPr lvl="1">
              <a:spcBef>
                <a:spcPts val="0"/>
              </a:spcBef>
            </a:pPr>
            <a:r>
              <a:rPr lang="en-US" sz="2373" dirty="0">
                <a:latin typeface="Aptos"/>
                <a:ea typeface="Calibri"/>
                <a:cs typeface="Calibri"/>
              </a:rPr>
              <a:t>FY24</a:t>
            </a:r>
          </a:p>
          <a:p>
            <a:pPr marL="975421" lvl="2" indent="0">
              <a:spcBef>
                <a:spcPts val="0"/>
              </a:spcBef>
              <a:buNone/>
            </a:pPr>
            <a:r>
              <a:rPr lang="en-US" sz="2160" dirty="0">
                <a:latin typeface="Aptos"/>
                <a:ea typeface="Calibri"/>
                <a:cs typeface="Calibri"/>
              </a:rPr>
              <a:t>All cash or checks that have been received prior to June 30</a:t>
            </a:r>
            <a:r>
              <a:rPr lang="en-US" sz="2160" baseline="30000" dirty="0">
                <a:latin typeface="Aptos"/>
                <a:ea typeface="Calibri"/>
                <a:cs typeface="Calibri"/>
              </a:rPr>
              <a:t>th</a:t>
            </a:r>
            <a:r>
              <a:rPr lang="en-US" sz="2160" dirty="0">
                <a:latin typeface="Aptos"/>
                <a:ea typeface="Calibri"/>
                <a:cs typeface="Calibri"/>
              </a:rPr>
              <a:t> have been deposited prior to June 30</a:t>
            </a:r>
            <a:r>
              <a:rPr lang="en-US" sz="2160" baseline="30000" dirty="0">
                <a:latin typeface="Aptos"/>
                <a:ea typeface="Calibri"/>
                <a:cs typeface="Calibri"/>
              </a:rPr>
              <a:t>th</a:t>
            </a:r>
            <a:endParaRPr lang="en-US" sz="2160" dirty="0">
              <a:latin typeface="Aptos"/>
              <a:ea typeface="Calibri"/>
              <a:cs typeface="Calibri"/>
            </a:endParaRPr>
          </a:p>
          <a:p>
            <a:pPr marL="975421" lvl="2" indent="0">
              <a:spcBef>
                <a:spcPts val="0"/>
              </a:spcBef>
              <a:buNone/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but immaterial  (Please provide an estimate of the amount in question)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and material  (Please provide an explanation…include description of the issue, total amount in question, and potential impact)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N/A (Please state how this does not apply to your unit)</a:t>
            </a:r>
          </a:p>
        </p:txBody>
      </p:sp>
    </p:spTree>
    <p:extLst>
      <p:ext uri="{BB962C8B-B14F-4D97-AF65-F5344CB8AC3E}">
        <p14:creationId xmlns:p14="http://schemas.microsoft.com/office/powerpoint/2010/main" val="319180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Impact on Income Statement</a:t>
            </a:r>
            <a:endParaRPr lang="en-US" sz="1519" dirty="0">
              <a:latin typeface="Aptos"/>
              <a:ea typeface="Calibri"/>
              <a:cs typeface="Calibri"/>
            </a:endParaRP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Recognizes expense in the period of receipt of goods and services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$18M received monthly FY24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Covers only purchase order process</a:t>
            </a:r>
          </a:p>
          <a:p>
            <a:pPr marL="0" indent="-365760">
              <a:spcBef>
                <a:spcPts val="0"/>
              </a:spcBef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 marL="0" indent="-365760">
              <a:spcBef>
                <a:spcPts val="0"/>
              </a:spcBef>
            </a:pP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TBD: Plan for accrued spend not covered by receipt accruals </a:t>
            </a:r>
          </a:p>
          <a:p>
            <a:pPr marL="426747" lvl="1" indent="-365760">
              <a:spcBef>
                <a:spcPts val="0"/>
              </a:spcBef>
            </a:pP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PO </a:t>
            </a:r>
          </a:p>
        </p:txBody>
      </p:sp>
    </p:spTree>
    <p:extLst>
      <p:ext uri="{BB962C8B-B14F-4D97-AF65-F5344CB8AC3E}">
        <p14:creationId xmlns:p14="http://schemas.microsoft.com/office/powerpoint/2010/main" val="58691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Carryover Funds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ptos"/>
              <a:ea typeface="Calibri"/>
              <a:cs typeface="Calibri"/>
            </a:endParaRPr>
          </a:p>
          <a:p>
            <a:pPr marL="0" indent="-365760">
              <a:spcBef>
                <a:spcPts val="0"/>
              </a:spcBef>
            </a:pPr>
            <a:r>
              <a:rPr lang="en-US" sz="2800" dirty="0">
                <a:latin typeface="Aptos"/>
                <a:ea typeface="Calibri"/>
                <a:cs typeface="Calibri"/>
              </a:rPr>
              <a:t>Carryover = Net Position (FY24 ending balance = FY25 beginning balance)</a:t>
            </a:r>
          </a:p>
          <a:p>
            <a:pPr marL="0" indent="-365760">
              <a:spcBef>
                <a:spcPts val="1200"/>
              </a:spcBef>
            </a:pPr>
            <a:r>
              <a:rPr lang="en-US" sz="2800" dirty="0">
                <a:latin typeface="Aptos"/>
                <a:ea typeface="Calibri" panose="020F0502020204030204" pitchFamily="34" charset="0"/>
                <a:cs typeface="Calibri"/>
              </a:rPr>
              <a:t>Workday will not replicate “close to” budget numbers from FAS, therefore, action may be required to backfill deficits </a:t>
            </a:r>
            <a:r>
              <a:rPr lang="en-US" sz="2800">
                <a:latin typeface="Aptos"/>
                <a:ea typeface="Calibri" panose="020F0502020204030204" pitchFamily="34" charset="0"/>
                <a:cs typeface="Calibri"/>
              </a:rPr>
              <a:t>(</a:t>
            </a:r>
            <a:r>
              <a:rPr lang="en-US" sz="2800" dirty="0">
                <a:latin typeface="Aptos"/>
                <a:ea typeface="Calibri" panose="020F0502020204030204" pitchFamily="34" charset="0"/>
                <a:cs typeface="Calibri"/>
              </a:rPr>
              <a:t>expense &gt; revenue) or recapture surpluses (revenue &gt; expenses)</a:t>
            </a:r>
          </a:p>
          <a:p>
            <a:pPr marL="426747" lvl="1" indent="-365760">
              <a:spcBef>
                <a:spcPts val="1200"/>
              </a:spcBef>
            </a:pPr>
            <a:r>
              <a:rPr lang="en-US" sz="2373" i="1" u="sng" dirty="0">
                <a:latin typeface="Aptos"/>
                <a:ea typeface="Calibri" panose="020F0502020204030204" pitchFamily="34" charset="0"/>
                <a:cs typeface="Calibri"/>
              </a:rPr>
              <a:t>Example 1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: a </a:t>
            </a:r>
            <a:r>
              <a:rPr lang="en-US" sz="2373" i="1">
                <a:latin typeface="Aptos"/>
                <a:ea typeface="Calibri" panose="020F0502020204030204" pitchFamily="34" charset="0"/>
                <a:cs typeface="Calibri"/>
              </a:rPr>
              <a:t>CC 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worktag has expenses &gt; </a:t>
            </a:r>
            <a:r>
              <a:rPr lang="en-US" sz="2373" i="1">
                <a:latin typeface="Aptos"/>
                <a:ea typeface="Calibri" panose="020F0502020204030204" pitchFamily="34" charset="0"/>
                <a:cs typeface="Calibri"/>
              </a:rPr>
              <a:t>revenues 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through May close and expects this deficit to persist through June 30.  To clear the deficit, process a Funding Transfer Journal Entry to post revenue sufficient to </a:t>
            </a:r>
            <a:r>
              <a:rPr lang="en-US" sz="2373" i="1">
                <a:latin typeface="Aptos"/>
                <a:ea typeface="Calibri" panose="020F0502020204030204" pitchFamily="34" charset="0"/>
                <a:cs typeface="Calibri"/>
              </a:rPr>
              <a:t>equal 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expenses, for a $0 FY24 ending net position balance.  This will become a $0 FY25 beginning net position balance </a:t>
            </a:r>
            <a:r>
              <a:rPr lang="en-US" sz="2373" i="1">
                <a:latin typeface="Aptos"/>
                <a:ea typeface="Calibri" panose="020F0502020204030204" pitchFamily="34" charset="0"/>
                <a:cs typeface="Calibri"/>
              </a:rPr>
              <a:t>as of 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July 1.</a:t>
            </a:r>
            <a:endParaRPr lang="en-US" sz="1946" i="1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6747" lvl="1" indent="-365760">
              <a:spcBef>
                <a:spcPts val="1200"/>
              </a:spcBef>
            </a:pPr>
            <a:r>
              <a:rPr lang="en-US" sz="2373" i="1" u="sng" dirty="0">
                <a:latin typeface="Aptos"/>
                <a:ea typeface="Calibri" panose="020F0502020204030204" pitchFamily="34" charset="0"/>
                <a:cs typeface="Calibri"/>
              </a:rPr>
              <a:t>Example 2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: a position funded “centrally” was vacant unexpectedly in June leading to a surplus (revenue &gt; expenses) in a CC, RS, PG combination</a:t>
            </a:r>
            <a:r>
              <a:rPr lang="en-US" sz="2373" i="1">
                <a:latin typeface="Aptos"/>
                <a:ea typeface="Calibri" panose="020F0502020204030204" pitchFamily="34" charset="0"/>
                <a:cs typeface="Calibri"/>
              </a:rPr>
              <a:t>.  Process </a:t>
            </a:r>
            <a:r>
              <a:rPr lang="en-US" sz="2373" i="1" dirty="0">
                <a:latin typeface="Aptos"/>
                <a:ea typeface="Calibri" panose="020F0502020204030204" pitchFamily="34" charset="0"/>
                <a:cs typeface="Calibri"/>
              </a:rPr>
              <a:t>a Funding Transfer Journal Entry to “pull back” or “recapture” revenue not expended in FY24.  Otherwise, that surplus will automatically post as beginning FY25 net position as of July 1.</a:t>
            </a:r>
          </a:p>
        </p:txBody>
      </p:sp>
    </p:spTree>
    <p:extLst>
      <p:ext uri="{BB962C8B-B14F-4D97-AF65-F5344CB8AC3E}">
        <p14:creationId xmlns:p14="http://schemas.microsoft.com/office/powerpoint/2010/main" val="46152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5" y="917323"/>
            <a:ext cx="12120211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Reference documents –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endParaRPr lang="en-US" sz="2800" b="0" dirty="0">
              <a:solidFill>
                <a:schemeClr val="tx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2424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13.xml><?xml version="1.0" encoding="utf-8"?>
<a:theme xmlns:a="http://schemas.openxmlformats.org/drawingml/2006/main" name="3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0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3.xml><?xml version="1.0" encoding="utf-8"?>
<a:theme xmlns:a="http://schemas.openxmlformats.org/drawingml/2006/main" name="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4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nge Impact Assessment Deliverable Kick Off_v2.potx  -  Read-Only" id="{BF8822CC-A693-432F-A260-1B81BAB156C6}" vid="{3DA52278-C50B-497B-99FD-017F36DB303D}"/>
    </a:ext>
  </a:extLst>
</a:theme>
</file>

<file path=ppt/theme/theme5.xml><?xml version="1.0" encoding="utf-8"?>
<a:theme xmlns:a="http://schemas.openxmlformats.org/drawingml/2006/main" name="19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7.xml><?xml version="1.0" encoding="utf-8"?>
<a:theme xmlns:a="http://schemas.openxmlformats.org/drawingml/2006/main" name="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8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58eb10-3e4a-46ae-adb6-5cb727f0709d">
      <UserInfo>
        <DisplayName>Mary Esther</DisplayName>
        <AccountId>171</AccountId>
        <AccountType/>
      </UserInfo>
    </SharedWithUsers>
    <lcf76f155ced4ddcb4097134ff3c332f xmlns="2ddf6f93-9cf0-4fb3-acb7-352a87fed0b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E4E48944904EA29CA8A60EB3DD4A" ma:contentTypeVersion="13" ma:contentTypeDescription="Create a new document." ma:contentTypeScope="" ma:versionID="4f0f2dbd5de7a0f18cac2cf6e2ecc56b">
  <xsd:schema xmlns:xsd="http://www.w3.org/2001/XMLSchema" xmlns:xs="http://www.w3.org/2001/XMLSchema" xmlns:p="http://schemas.microsoft.com/office/2006/metadata/properties" xmlns:ns2="6c58eb10-3e4a-46ae-adb6-5cb727f0709d" xmlns:ns3="2ddf6f93-9cf0-4fb3-acb7-352a87fed0bf" targetNamespace="http://schemas.microsoft.com/office/2006/metadata/properties" ma:root="true" ma:fieldsID="8436285ae3b2a65ed5da63e2d578f516" ns2:_="" ns3:_="">
    <xsd:import namespace="6c58eb10-3e4a-46ae-adb6-5cb727f0709d"/>
    <xsd:import namespace="2ddf6f93-9cf0-4fb3-acb7-352a87fed0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8eb10-3e4a-46ae-adb6-5cb727f070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6f93-9cf0-4fb3-acb7-352a87fed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7C088-0680-4C99-AF9D-5C6550C1D7C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2ddf6f93-9cf0-4fb3-acb7-352a87fed0b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c58eb10-3e4a-46ae-adb6-5cb727f0709d"/>
  </ds:schemaRefs>
</ds:datastoreItem>
</file>

<file path=customXml/itemProps2.xml><?xml version="1.0" encoding="utf-8"?>
<ds:datastoreItem xmlns:ds="http://schemas.openxmlformats.org/officeDocument/2006/customXml" ds:itemID="{727E2350-9A08-4842-BB4C-B52FA5403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58eb10-3e4a-46ae-adb6-5cb727f0709d"/>
    <ds:schemaRef ds:uri="2ddf6f93-9cf0-4fb3-acb7-352a87fed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E4E443-78F3-4111-999F-68B3E8F21E4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2461</Words>
  <Application>Microsoft Office PowerPoint</Application>
  <PresentationFormat>Custom</PresentationFormat>
  <Paragraphs>175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53" baseType="lpstr">
      <vt:lpstr>Aptos</vt:lpstr>
      <vt:lpstr>Arial</vt:lpstr>
      <vt:lpstr>Arial Black</vt:lpstr>
      <vt:lpstr>Calibri</vt:lpstr>
      <vt:lpstr>Calibri Light</vt:lpstr>
      <vt:lpstr>Courier New,monospace</vt:lpstr>
      <vt:lpstr>Encode Sans Black</vt:lpstr>
      <vt:lpstr>Encode Sans Normal</vt:lpstr>
      <vt:lpstr>Encode Sans Normal Black</vt:lpstr>
      <vt:lpstr>Lucida Grande</vt:lpstr>
      <vt:lpstr>Nexa Black</vt:lpstr>
      <vt:lpstr>Open Sans</vt:lpstr>
      <vt:lpstr>Open Sans Light</vt:lpstr>
      <vt:lpstr>Segoe UI</vt:lpstr>
      <vt:lpstr>Symbol</vt:lpstr>
      <vt:lpstr>Uni Sans</vt:lpstr>
      <vt:lpstr>Uni Sans Book</vt:lpstr>
      <vt:lpstr>Uni Sans Regular</vt:lpstr>
      <vt:lpstr>1_UWFT_White</vt:lpstr>
      <vt:lpstr>1_Custom Design</vt:lpstr>
      <vt:lpstr>UWFT_Purple_Theme</vt:lpstr>
      <vt:lpstr>8_UWFT_White_Theme</vt:lpstr>
      <vt:lpstr>19_Custom Design</vt:lpstr>
      <vt:lpstr>UWFT_White_Theme</vt:lpstr>
      <vt:lpstr>White_Custom Design UWFT</vt:lpstr>
      <vt:lpstr>UWFT_White</vt:lpstr>
      <vt:lpstr>Custom Design</vt:lpstr>
      <vt:lpstr>1_Custom Design</vt:lpstr>
      <vt:lpstr>2_Custom Design</vt:lpstr>
      <vt:lpstr>9_UWFT_White_Theme</vt:lpstr>
      <vt:lpstr>3_Custom Design</vt:lpstr>
      <vt:lpstr>20_Custom Design</vt:lpstr>
      <vt:lpstr>think-cell Slide</vt:lpstr>
      <vt:lpstr>Shared Environment accounting forum</vt:lpstr>
      <vt:lpstr>PowerPoint Presentation</vt:lpstr>
      <vt:lpstr>Year-End Close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documents – </vt:lpstr>
      <vt:lpstr>Year-End Close Resources and Q&amp;A</vt:lpstr>
      <vt:lpstr>Resources</vt:lpstr>
      <vt:lpstr>Q: Are the year-end close deadlines flexible?</vt:lpstr>
      <vt:lpstr>Q: Are there any mechanisms after Day 9 to post journals?</vt:lpstr>
      <vt:lpstr>Q: What happens if a transaction is approved and posts after a deadline?</vt:lpstr>
      <vt:lpstr>Q: Is there a Dean's Day?</vt:lpstr>
      <vt:lpstr>Q: Day minus 1 is a Sunday, what does that mean for process?</vt:lpstr>
      <vt:lpstr>Q: What if there's an error on a transaction that needs to post for FY24?</vt:lpstr>
      <vt:lpstr>First 5 Days – Same as Month-end Close</vt:lpstr>
      <vt:lpstr>SE Accounting Forum Web Page –  Decks &amp; Recordings https://finance.uw.edu/fr/node/87 Finance&gt; Financial Reporting&gt; Shared Environment Accounting Forum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Model Master Plan/Architect Phases</dc:title>
  <dc:creator/>
  <cp:keywords/>
  <cp:lastModifiedBy/>
  <cp:revision>1383</cp:revision>
  <dcterms:modified xsi:type="dcterms:W3CDTF">2024-05-28T17:20:40Z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StatusInfo">
    <vt:lpwstr>None</vt:lpwstr>
  </property>
  <property fmtid="{D5CDD505-2E9C-101B-9397-08002B2CF9AE}" pid="4" name="ProgMgtType">
    <vt:lpwstr>Meeting Materials</vt:lpwstr>
  </property>
  <property fmtid="{D5CDD505-2E9C-101B-9397-08002B2CF9AE}" pid="5" name="Meeting Material">
    <vt:lpwstr>Background Information</vt:lpwstr>
  </property>
  <property fmtid="{D5CDD505-2E9C-101B-9397-08002B2CF9AE}" pid="6" name="Scheduled Meeting Date">
    <vt:filetime>2019-02-06T19:03:37Z</vt:filetime>
  </property>
  <property fmtid="{D5CDD505-2E9C-101B-9397-08002B2CF9AE}" pid="7" name="MeetingCat">
    <vt:lpwstr>Workshop</vt:lpwstr>
  </property>
  <property fmtid="{D5CDD505-2E9C-101B-9397-08002B2CF9AE}" pid="8" name="AuthorIds_UIVersion_1024">
    <vt:lpwstr>69</vt:lpwstr>
  </property>
  <property fmtid="{D5CDD505-2E9C-101B-9397-08002B2CF9AE}" pid="9" name="General Topics">
    <vt:lpwstr>NONE</vt:lpwstr>
  </property>
  <property fmtid="{D5CDD505-2E9C-101B-9397-08002B2CF9AE}" pid="10" name="E2E Process">
    <vt:lpwstr>NONE</vt:lpwstr>
  </property>
  <property fmtid="{D5CDD505-2E9C-101B-9397-08002B2CF9AE}" pid="11" name="Info Type">
    <vt:lpwstr>NONE</vt:lpwstr>
  </property>
  <property fmtid="{D5CDD505-2E9C-101B-9397-08002B2CF9AE}" pid="12" name="Workstream">
    <vt:lpwstr>Operating/Support Model</vt:lpwstr>
  </property>
  <property fmtid="{D5CDD505-2E9C-101B-9397-08002B2CF9AE}" pid="13" name="Effort">
    <vt:lpwstr>130;#Op Model Working Group|1728cf52-e909-4b0f-bd23-5265ebd3f340</vt:lpwstr>
  </property>
  <property fmtid="{D5CDD505-2E9C-101B-9397-08002B2CF9AE}" pid="14" name="End to End Process">
    <vt:lpwstr/>
  </property>
  <property fmtid="{D5CDD505-2E9C-101B-9397-08002B2CF9AE}" pid="15" name="Key Doc">
    <vt:lpwstr>No</vt:lpwstr>
  </property>
  <property fmtid="{D5CDD505-2E9C-101B-9397-08002B2CF9AE}" pid="16" name="X-Functional">
    <vt:lpwstr>No</vt:lpwstr>
  </property>
  <property fmtid="{D5CDD505-2E9C-101B-9397-08002B2CF9AE}" pid="17" name="AuthorIds_UIVersion_11264">
    <vt:lpwstr>29</vt:lpwstr>
  </property>
  <property fmtid="{D5CDD505-2E9C-101B-9397-08002B2CF9AE}" pid="18" name="Doc Type">
    <vt:lpwstr>38;#Meeting Material|5ca797d6-ec80-41a8-bbd5-b5d7ff016b8a</vt:lpwstr>
  </property>
  <property fmtid="{D5CDD505-2E9C-101B-9397-08002B2CF9AE}" pid="19" name="AuthorIds_UIVersion_13312">
    <vt:lpwstr>69</vt:lpwstr>
  </property>
  <property fmtid="{D5CDD505-2E9C-101B-9397-08002B2CF9AE}" pid="20" name="FT Help Flag">
    <vt:lpwstr/>
  </property>
  <property fmtid="{D5CDD505-2E9C-101B-9397-08002B2CF9AE}" pid="21" name="Type of Document">
    <vt:lpwstr>455;#Template|ab09379f-8e9c-4109-ac8e-967692de8f42</vt:lpwstr>
  </property>
  <property fmtid="{D5CDD505-2E9C-101B-9397-08002B2CF9AE}" pid="22" name="Process Areas">
    <vt:lpwstr/>
  </property>
  <property fmtid="{D5CDD505-2E9C-101B-9397-08002B2CF9AE}" pid="23" name="OCM PIllars">
    <vt:lpwstr/>
  </property>
  <property fmtid="{D5CDD505-2E9C-101B-9397-08002B2CF9AE}" pid="24" name="IT Pillars">
    <vt:lpwstr/>
  </property>
  <property fmtid="{D5CDD505-2E9C-101B-9397-08002B2CF9AE}" pid="25" name="Move">
    <vt:lpwstr>UWFT Documents</vt:lpwstr>
  </property>
  <property fmtid="{D5CDD505-2E9C-101B-9397-08002B2CF9AE}" pid="26" name="n259a89570034573aee561765ba8e8fd">
    <vt:lpwstr>Op Model Working Group|1728cf52-e909-4b0f-bd23-5265ebd3f340</vt:lpwstr>
  </property>
  <property fmtid="{D5CDD505-2E9C-101B-9397-08002B2CF9AE}" pid="27" name="c1c28741c3ce488a89a9527edba98201">
    <vt:lpwstr/>
  </property>
  <property fmtid="{D5CDD505-2E9C-101B-9397-08002B2CF9AE}" pid="28" name="k9c4bf066cb5458da15ef6f4eaf30b30">
    <vt:lpwstr/>
  </property>
  <property fmtid="{D5CDD505-2E9C-101B-9397-08002B2CF9AE}" pid="29" name="a8521ba342074cdb909d922726f92453">
    <vt:lpwstr>Meeting Material|5ca797d6-ec80-41a8-bbd5-b5d7ff016b8a</vt:lpwstr>
  </property>
  <property fmtid="{D5CDD505-2E9C-101B-9397-08002B2CF9AE}" pid="30" name="SB Deliverables">
    <vt:lpwstr>583;#TBD Effort|ac059e7d-4f3a-4f3a-aae6-1959af6dadf3</vt:lpwstr>
  </property>
  <property fmtid="{D5CDD505-2E9C-101B-9397-08002B2CF9AE}" pid="31" name="e6e320f5c2ab4532bc0affd47f90b31c">
    <vt:lpwstr/>
  </property>
  <property fmtid="{D5CDD505-2E9C-101B-9397-08002B2CF9AE}" pid="32" name="PM_x0020_Topics">
    <vt:lpwstr/>
  </property>
  <property fmtid="{D5CDD505-2E9C-101B-9397-08002B2CF9AE}" pid="33" name="PM Topics">
    <vt:lpwstr/>
  </property>
  <property fmtid="{D5CDD505-2E9C-101B-9397-08002B2CF9AE}" pid="34" name="DocumentLink">
    <vt:lpwstr>https://uwnetid.sharepoint.com/sites/UWFTTeam//sites/UWFTTeam/Sandbox Documents/Op Model Shared Services Docs/Slide Decks Op Model Shared Services/Material Master Op Model Shared Services_PlanArchitect.pptx</vt:lpwstr>
  </property>
  <property fmtid="{D5CDD505-2E9C-101B-9397-08002B2CF9AE}" pid="35" name="SandBoxDocumentsUrl">
    <vt:lpwstr>https://uwnetid.sharepoint.com/sites/UWFTTeam/_layouts/15/wrkstat.aspx?List=9a6372f2-1c1b-4a2c-afb2-3bd48b102e88&amp;WorkflowInstanceName=d74b6768-3874-4890-96d3-1a38e71ff486, Set URL</vt:lpwstr>
  </property>
  <property fmtid="{D5CDD505-2E9C-101B-9397-08002B2CF9AE}" pid="36" name="h9d20ee9cd914b71a0d5343b7a0aee19">
    <vt:lpwstr>Template|ab09379f-8e9c-4109-ac8e-967692de8f42</vt:lpwstr>
  </property>
  <property fmtid="{D5CDD505-2E9C-101B-9397-08002B2CF9AE}" pid="37" name="d81b5cf1e51943db95f66400bc834c31">
    <vt:lpwstr/>
  </property>
  <property fmtid="{D5CDD505-2E9C-101B-9397-08002B2CF9AE}" pid="38" name="caa3166a4ef44d52a884ec95dadc7085">
    <vt:lpwstr/>
  </property>
  <property fmtid="{D5CDD505-2E9C-101B-9397-08002B2CF9AE}" pid="39" name="Type SB">
    <vt:lpwstr>627;#_TBD Type|81f31b21-3e0f-4e81-bd21-3459148e0219</vt:lpwstr>
  </property>
  <property fmtid="{D5CDD505-2E9C-101B-9397-08002B2CF9AE}" pid="40" name="_docset_NoMedatataSyncRequired">
    <vt:lpwstr>False</vt:lpwstr>
  </property>
  <property fmtid="{D5CDD505-2E9C-101B-9397-08002B2CF9AE}" pid="41" name="Status SB">
    <vt:lpwstr>NA</vt:lpwstr>
  </property>
  <property fmtid="{D5CDD505-2E9C-101B-9397-08002B2CF9AE}" pid="42" name="Stage - SB">
    <vt:lpwstr>Configure and Prototype</vt:lpwstr>
  </property>
  <property fmtid="{D5CDD505-2E9C-101B-9397-08002B2CF9AE}" pid="43" name="g8ecfd6069cd4448a46f82c4ec933d65">
    <vt:lpwstr>_TBD Type|81f31b21-3e0f-4e81-bd21-3459148e0219</vt:lpwstr>
  </property>
  <property fmtid="{D5CDD505-2E9C-101B-9397-08002B2CF9AE}" pid="44" name="h5e7189ca4ac4979a0394616daf355b0">
    <vt:lpwstr>TBD Effort|ac059e7d-4f3a-4f3a-aae6-1959af6dadf3</vt:lpwstr>
  </property>
  <property fmtid="{D5CDD505-2E9C-101B-9397-08002B2CF9AE}" pid="45" name="Process Areas L2">
    <vt:lpwstr/>
  </property>
  <property fmtid="{D5CDD505-2E9C-101B-9397-08002B2CF9AE}" pid="46" name="DocumentSetDescription">
    <vt:lpwstr/>
  </property>
  <property fmtid="{D5CDD505-2E9C-101B-9397-08002B2CF9AE}" pid="47" name="xd_ProgID">
    <vt:lpwstr/>
  </property>
  <property fmtid="{D5CDD505-2E9C-101B-9397-08002B2CF9AE}" pid="48" name="ComplianceAssetId">
    <vt:lpwstr/>
  </property>
  <property fmtid="{D5CDD505-2E9C-101B-9397-08002B2CF9AE}" pid="49" name="TemplateUrl">
    <vt:lpwstr/>
  </property>
  <property fmtid="{D5CDD505-2E9C-101B-9397-08002B2CF9AE}" pid="50" name="xd_Signature">
    <vt:bool>false</vt:bool>
  </property>
  <property fmtid="{D5CDD505-2E9C-101B-9397-08002B2CF9AE}" pid="51" name="MSIP_Label_ea60d57e-af5b-4752-ac57-3e4f28ca11dc_Enabled">
    <vt:lpwstr>true</vt:lpwstr>
  </property>
  <property fmtid="{D5CDD505-2E9C-101B-9397-08002B2CF9AE}" pid="52" name="MSIP_Label_ea60d57e-af5b-4752-ac57-3e4f28ca11dc_SetDate">
    <vt:lpwstr>2021-06-02T16:38:29Z</vt:lpwstr>
  </property>
  <property fmtid="{D5CDD505-2E9C-101B-9397-08002B2CF9AE}" pid="53" name="MSIP_Label_ea60d57e-af5b-4752-ac57-3e4f28ca11dc_Method">
    <vt:lpwstr>Standard</vt:lpwstr>
  </property>
  <property fmtid="{D5CDD505-2E9C-101B-9397-08002B2CF9AE}" pid="54" name="MSIP_Label_ea60d57e-af5b-4752-ac57-3e4f28ca11dc_Name">
    <vt:lpwstr>ea60d57e-af5b-4752-ac57-3e4f28ca11dc</vt:lpwstr>
  </property>
  <property fmtid="{D5CDD505-2E9C-101B-9397-08002B2CF9AE}" pid="55" name="MSIP_Label_ea60d57e-af5b-4752-ac57-3e4f28ca11dc_SiteId">
    <vt:lpwstr>36da45f1-dd2c-4d1f-af13-5abe46b99921</vt:lpwstr>
  </property>
  <property fmtid="{D5CDD505-2E9C-101B-9397-08002B2CF9AE}" pid="56" name="MSIP_Label_ea60d57e-af5b-4752-ac57-3e4f28ca11dc_ActionId">
    <vt:lpwstr>bba6b171-c4d7-4ece-8313-ea277101de26</vt:lpwstr>
  </property>
  <property fmtid="{D5CDD505-2E9C-101B-9397-08002B2CF9AE}" pid="57" name="MSIP_Label_ea60d57e-af5b-4752-ac57-3e4f28ca11dc_ContentBits">
    <vt:lpwstr>0</vt:lpwstr>
  </property>
  <property fmtid="{D5CDD505-2E9C-101B-9397-08002B2CF9AE}" pid="58" name="Process Areas - UWFT">
    <vt:lpwstr>5;#_NA Not Applicable|da71a9cd-6e60-49f6-8dde-ddeb91baa0aa</vt:lpwstr>
  </property>
  <property fmtid="{D5CDD505-2E9C-101B-9397-08002B2CF9AE}" pid="59" name="Doc Type - UWFT">
    <vt:lpwstr>3;#Organizing/Monitoring Work in Progress|c40c95eb-337c-4daa-8d2e-8e12d1a00b16</vt:lpwstr>
  </property>
  <property fmtid="{D5CDD505-2E9C-101B-9397-08002B2CF9AE}" pid="60" name="MediaServiceImageTags">
    <vt:lpwstr/>
  </property>
  <property fmtid="{D5CDD505-2E9C-101B-9397-08002B2CF9AE}" pid="61" name="Deliverables">
    <vt:lpwstr>593;#Op Model Effort|c89a1adc-edf5-4c45-9973-4de29aa4cbc4</vt:lpwstr>
  </property>
  <property fmtid="{D5CDD505-2E9C-101B-9397-08002B2CF9AE}" pid="62" name="Deliverable Type">
    <vt:lpwstr>NA</vt:lpwstr>
  </property>
  <property fmtid="{D5CDD505-2E9C-101B-9397-08002B2CF9AE}" pid="63" name="SharedWithUsers">
    <vt:lpwstr/>
  </property>
  <property fmtid="{D5CDD505-2E9C-101B-9397-08002B2CF9AE}" pid="64" name="lcf76f155ced4ddcb4097134ff3c332f">
    <vt:lpwstr/>
  </property>
  <property fmtid="{D5CDD505-2E9C-101B-9397-08002B2CF9AE}" pid="65" name="m20dcd23bfb146678cfadc0f8b530117">
    <vt:lpwstr/>
  </property>
  <property fmtid="{D5CDD505-2E9C-101B-9397-08002B2CF9AE}" pid="66" name="cfda4c2e6eaa4b919c52782db5a3950d">
    <vt:lpwstr/>
  </property>
  <property fmtid="{D5CDD505-2E9C-101B-9397-08002B2CF9AE}" pid="67" name="jfa7385944014aa794a01674ea6d4a75">
    <vt:lpwstr/>
  </property>
  <property fmtid="{D5CDD505-2E9C-101B-9397-08002B2CF9AE}" pid="68" name="_ExtendedDescription">
    <vt:lpwstr/>
  </property>
  <property fmtid="{D5CDD505-2E9C-101B-9397-08002B2CF9AE}" pid="69" name="Topic - UWFT">
    <vt:lpwstr>6;#Op Model Effort|c89a1adc-edf5-4c45-9973-4de29aa4cbc4</vt:lpwstr>
  </property>
  <property fmtid="{D5CDD505-2E9C-101B-9397-08002B2CF9AE}" pid="70" name="f1d40a61100d4fd78c055bcbbc959a60">
    <vt:lpwstr>_NA Not Applicable|da71a9cd-6e60-49f6-8dde-ddeb91baa0aa</vt:lpwstr>
  </property>
  <property fmtid="{D5CDD505-2E9C-101B-9397-08002B2CF9AE}" pid="71" name="e0554abe769746e69c042ffe99e604b4">
    <vt:lpwstr>Op Model Effort|c89a1adc-edf5-4c45-9973-4de29aa4cbc4</vt:lpwstr>
  </property>
  <property fmtid="{D5CDD505-2E9C-101B-9397-08002B2CF9AE}" pid="72" name="h8618d58416d42168e7ab0429ee6aab7">
    <vt:lpwstr>Organizing/Monitoring Work in Progress|c40c95eb-337c-4daa-8d2e-8e12d1a00b16</vt:lpwstr>
  </property>
  <property fmtid="{D5CDD505-2E9C-101B-9397-08002B2CF9AE}" pid="73" name="_dlc_DocIdItemGuid">
    <vt:lpwstr>68e3dbfa-d383-48c7-8e00-ded23ed5205c</vt:lpwstr>
  </property>
  <property fmtid="{D5CDD505-2E9C-101B-9397-08002B2CF9AE}" pid="74" name="ContentTypeId">
    <vt:lpwstr>0x01010090E5E4E48944904EA29CA8A60EB3DD4A</vt:lpwstr>
  </property>
</Properties>
</file>