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460" r:id="rId4"/>
    <p:sldMasterId id="2147484533" r:id="rId5"/>
    <p:sldMasterId id="2147484891" r:id="rId6"/>
    <p:sldMasterId id="2147484951" r:id="rId7"/>
    <p:sldMasterId id="2147484956" r:id="rId8"/>
    <p:sldMasterId id="2147484967" r:id="rId9"/>
    <p:sldMasterId id="2147484989" r:id="rId10"/>
    <p:sldMasterId id="2147485016" r:id="rId11"/>
    <p:sldMasterId id="2147483650" r:id="rId12"/>
    <p:sldMasterId id="2147483652" r:id="rId13"/>
    <p:sldMasterId id="2147485036" r:id="rId14"/>
    <p:sldMasterId id="2147485042" r:id="rId15"/>
    <p:sldMasterId id="2147485075" r:id="rId16"/>
    <p:sldMasterId id="2147485081" r:id="rId17"/>
  </p:sldMasterIdLst>
  <p:notesMasterIdLst>
    <p:notesMasterId r:id="rId43"/>
  </p:notesMasterIdLst>
  <p:handoutMasterIdLst>
    <p:handoutMasterId r:id="rId44"/>
  </p:handoutMasterIdLst>
  <p:sldIdLst>
    <p:sldId id="6050" r:id="rId18"/>
    <p:sldId id="4909" r:id="rId19"/>
    <p:sldId id="2147376146" r:id="rId20"/>
    <p:sldId id="2147376218" r:id="rId21"/>
    <p:sldId id="2147376168" r:id="rId22"/>
    <p:sldId id="2147376223" r:id="rId23"/>
    <p:sldId id="2147376166" r:id="rId24"/>
    <p:sldId id="2147376224" r:id="rId25"/>
    <p:sldId id="2147376225" r:id="rId26"/>
    <p:sldId id="2147376219" r:id="rId27"/>
    <p:sldId id="2147376220" r:id="rId28"/>
    <p:sldId id="2147376221" r:id="rId29"/>
    <p:sldId id="2147376222" r:id="rId30"/>
    <p:sldId id="2147376010" r:id="rId31"/>
    <p:sldId id="2147376167" r:id="rId32"/>
    <p:sldId id="268" r:id="rId33"/>
    <p:sldId id="269" r:id="rId34"/>
    <p:sldId id="270" r:id="rId35"/>
    <p:sldId id="271" r:id="rId36"/>
    <p:sldId id="272" r:id="rId37"/>
    <p:sldId id="274" r:id="rId38"/>
    <p:sldId id="275" r:id="rId39"/>
    <p:sldId id="261" r:id="rId40"/>
    <p:sldId id="2147376145" r:id="rId41"/>
    <p:sldId id="2147376011" r:id="rId42"/>
  </p:sldIdLst>
  <p:sldSz cx="13004800" cy="7315200"/>
  <p:notesSz cx="9388475" cy="7102475"/>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BF7FD-5784-43D2-9F78-9EAEC33213F6}">
          <p14:sldIdLst>
            <p14:sldId id="6050"/>
            <p14:sldId id="4909"/>
            <p14:sldId id="2147376146"/>
            <p14:sldId id="2147376218"/>
            <p14:sldId id="2147376168"/>
            <p14:sldId id="2147376223"/>
            <p14:sldId id="2147376166"/>
            <p14:sldId id="2147376224"/>
            <p14:sldId id="2147376225"/>
            <p14:sldId id="2147376219"/>
            <p14:sldId id="2147376220"/>
            <p14:sldId id="2147376221"/>
            <p14:sldId id="2147376222"/>
          </p14:sldIdLst>
        </p14:section>
        <p14:section name="Appendix" id="{F4D773BC-F2EE-4A3E-909D-8AB9E6E1CB80}">
          <p14:sldIdLst>
            <p14:sldId id="2147376010"/>
            <p14:sldId id="2147376167"/>
            <p14:sldId id="268"/>
            <p14:sldId id="269"/>
            <p14:sldId id="270"/>
            <p14:sldId id="271"/>
            <p14:sldId id="272"/>
            <p14:sldId id="274"/>
            <p14:sldId id="275"/>
            <p14:sldId id="261"/>
            <p14:sldId id="2147376145"/>
            <p14:sldId id="2147376011"/>
          </p14:sldIdLst>
        </p14:section>
      </p14:sectionLst>
    </p:ex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41"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E53"/>
    <a:srgbClr val="000000"/>
    <a:srgbClr val="D9D9D9"/>
    <a:srgbClr val="E3C88D"/>
    <a:srgbClr val="31006F"/>
    <a:srgbClr val="E8D2A0"/>
    <a:srgbClr val="00B050"/>
    <a:srgbClr val="C5EDD8"/>
    <a:srgbClr val="F1E7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52213-C938-4ED7-8958-296C678B8BA8}" v="3623" dt="2024-06-25T06:54:34.166"/>
    <p1510:client id="{6090D067-DBC5-4CE5-B093-6C03DC893603}" v="90" dt="2024-06-24T23:12:13.984"/>
    <p1510:client id="{7BAC9859-A454-489B-9812-BCCD6A49A776}" v="1895" dt="2024-06-24T22:50:39.918"/>
    <p1510:client id="{99BA05E0-0B51-4B0C-91E0-D6930F9A7281}" v="3" dt="2024-06-24T22:53:43.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4796" autoAdjust="0"/>
  </p:normalViewPr>
  <p:slideViewPr>
    <p:cSldViewPr snapToGrid="0">
      <p:cViewPr varScale="1">
        <p:scale>
          <a:sx n="107" d="100"/>
          <a:sy n="107" d="100"/>
        </p:scale>
        <p:origin x="540" y="108"/>
      </p:cViewPr>
      <p:guideLst>
        <p:guide orient="horz" pos="2544"/>
        <p:guide/>
        <p:guide orient="horz" pos="4566"/>
        <p:guide pos="616"/>
        <p:guide pos="7792"/>
        <p:guide pos="3377"/>
        <p:guide orient="horz" pos="3528"/>
        <p:guide pos="5789"/>
      </p:guideLst>
    </p:cSldViewPr>
  </p:slideViewPr>
  <p:outlineViewPr>
    <p:cViewPr>
      <p:scale>
        <a:sx n="33" d="100"/>
        <a:sy n="33" d="100"/>
      </p:scale>
      <p:origin x="0" y="-3701"/>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2240" y="3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dirty="0"/>
          </a:p>
        </p:txBody>
      </p:sp>
      <p:sp>
        <p:nvSpPr>
          <p:cNvPr id="3" name="Date Placeholder 2"/>
          <p:cNvSpPr>
            <a:spLocks noGrp="1"/>
          </p:cNvSpPr>
          <p:nvPr>
            <p:ph type="dt" sz="quarter" idx="1"/>
          </p:nvPr>
        </p:nvSpPr>
        <p:spPr>
          <a:xfrm>
            <a:off x="5317972" y="4"/>
            <a:ext cx="4068340" cy="355124"/>
          </a:xfrm>
          <a:prstGeom prst="rect">
            <a:avLst/>
          </a:prstGeom>
        </p:spPr>
        <p:txBody>
          <a:bodyPr vert="horz" lIns="93406" tIns="46702" rIns="93406" bIns="46702" rtlCol="0"/>
          <a:lstStyle>
            <a:lvl1pPr algn="r">
              <a:defRPr sz="1200"/>
            </a:lvl1pPr>
          </a:lstStyle>
          <a:p>
            <a:fld id="{685F0F4D-3143-F54F-90D7-A2ABC584E48E}" type="datetimeFigureOut">
              <a:rPr lang="en-US" smtClean="0"/>
              <a:t>6/24/2024</a:t>
            </a:fld>
            <a:endParaRPr lang="en-US" dirty="0"/>
          </a:p>
        </p:txBody>
      </p:sp>
      <p:sp>
        <p:nvSpPr>
          <p:cNvPr id="4" name="Footer Placeholder 3"/>
          <p:cNvSpPr>
            <a:spLocks noGrp="1"/>
          </p:cNvSpPr>
          <p:nvPr>
            <p:ph type="ftr" sz="quarter" idx="2"/>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72" y="6746119"/>
            <a:ext cx="4068340" cy="355124"/>
          </a:xfrm>
          <a:prstGeom prst="rect">
            <a:avLst/>
          </a:prstGeom>
        </p:spPr>
        <p:txBody>
          <a:bodyPr vert="horz" lIns="93406" tIns="46702" rIns="93406" bIns="46702" rtlCol="0" anchor="b"/>
          <a:lstStyle>
            <a:lvl1pPr algn="r">
              <a:defRPr sz="1200"/>
            </a:lvl1pPr>
          </a:lstStyle>
          <a:p>
            <a:fld id="{7F49EE16-A310-AE4D-9E91-6A244C3B01D6}" type="slidenum">
              <a:rPr lang="en-US" smtClean="0"/>
              <a:t>‹#›</a:t>
            </a:fld>
            <a:endParaRPr lang="en-US" dirty="0"/>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dirty="0"/>
          </a:p>
        </p:txBody>
      </p:sp>
      <p:sp>
        <p:nvSpPr>
          <p:cNvPr id="3" name="Date Placeholder 2"/>
          <p:cNvSpPr>
            <a:spLocks noGrp="1"/>
          </p:cNvSpPr>
          <p:nvPr>
            <p:ph type="dt" idx="1"/>
          </p:nvPr>
        </p:nvSpPr>
        <p:spPr>
          <a:xfrm>
            <a:off x="5317972" y="4"/>
            <a:ext cx="4068340" cy="355124"/>
          </a:xfrm>
          <a:prstGeom prst="rect">
            <a:avLst/>
          </a:prstGeom>
        </p:spPr>
        <p:txBody>
          <a:bodyPr vert="horz" lIns="93406" tIns="46702" rIns="93406" bIns="46702" rtlCol="0"/>
          <a:lstStyle>
            <a:lvl1pPr algn="r">
              <a:defRPr sz="1200"/>
            </a:lvl1pPr>
          </a:lstStyle>
          <a:p>
            <a:fld id="{F133C62B-1BF1-F54A-8DA9-002D51A9B8EA}" type="datetimeFigureOut">
              <a:rPr lang="en-US" smtClean="0"/>
              <a:t>6/24/2024</a:t>
            </a:fld>
            <a:endParaRPr lang="en-US" dirty="0"/>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93406" tIns="46702" rIns="93406" bIns="46702" rtlCol="0" anchor="ctr"/>
          <a:lstStyle/>
          <a:p>
            <a:endParaRPr lang="en-US" dirty="0"/>
          </a:p>
        </p:txBody>
      </p:sp>
      <p:sp>
        <p:nvSpPr>
          <p:cNvPr id="5" name="Notes Placeholder 4"/>
          <p:cNvSpPr>
            <a:spLocks noGrp="1"/>
          </p:cNvSpPr>
          <p:nvPr>
            <p:ph type="body" sz="quarter" idx="3"/>
          </p:nvPr>
        </p:nvSpPr>
        <p:spPr>
          <a:xfrm>
            <a:off x="938849" y="3373677"/>
            <a:ext cx="7510780" cy="3196114"/>
          </a:xfrm>
          <a:prstGeom prst="rect">
            <a:avLst/>
          </a:prstGeom>
        </p:spPr>
        <p:txBody>
          <a:bodyPr vert="horz" lIns="93406" tIns="46702" rIns="93406" bIns="46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72" y="6746119"/>
            <a:ext cx="4068340" cy="355124"/>
          </a:xfrm>
          <a:prstGeom prst="rect">
            <a:avLst/>
          </a:prstGeom>
        </p:spPr>
        <p:txBody>
          <a:bodyPr vert="horz" lIns="93406" tIns="46702" rIns="93406" bIns="46702" rtlCol="0" anchor="b"/>
          <a:lstStyle>
            <a:lvl1pPr algn="r">
              <a:defRPr sz="1200"/>
            </a:lvl1pPr>
          </a:lstStyle>
          <a:p>
            <a:fld id="{21F0486C-94EE-7249-8AC8-76A196C667CD}" type="slidenum">
              <a:rPr lang="en-US" smtClean="0"/>
              <a:t>‹#›</a:t>
            </a:fld>
            <a:endParaRPr lang="en-US" dirty="0"/>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0</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2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291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962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07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67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254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89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265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14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962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64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0" kern="1200" cap="none" baseline="0" dirty="0">
                <a:solidFill>
                  <a:schemeClr val="tx1"/>
                </a:solidFill>
                <a:latin typeface="+mn-lt"/>
                <a:ea typeface="Open Sans"/>
                <a:cs typeface="Open Sans"/>
              </a:rPr>
              <a:t>– Christina R backup</a:t>
            </a:r>
            <a:endParaRPr lang="en-US" dirty="0"/>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7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472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Until recently, there were downstream impacts with changing the related </a:t>
            </a:r>
            <a:r>
              <a:rPr lang="en-US" err="1"/>
              <a:t>worktags</a:t>
            </a:r>
            <a:r>
              <a:rPr lang="en-US"/>
              <a:t> -- Cost Center, Program, Assignee, etc. – on Grant Driver </a:t>
            </a:r>
            <a:r>
              <a:rPr lang="en-US" err="1"/>
              <a:t>worktags</a:t>
            </a:r>
            <a:r>
              <a:rPr lang="en-US"/>
              <a:t>. </a:t>
            </a:r>
          </a:p>
          <a:p>
            <a:pPr marL="171450" indent="-171450">
              <a:buFont typeface="Arial"/>
              <a:buChar char="•"/>
            </a:pPr>
            <a:r>
              <a:rPr lang="en-US"/>
              <a:t>If any related </a:t>
            </a:r>
            <a:r>
              <a:rPr lang="en-US" err="1"/>
              <a:t>worktags</a:t>
            </a:r>
            <a:r>
              <a:rPr lang="en-US"/>
              <a:t> were changed on a Grant Driver </a:t>
            </a:r>
            <a:r>
              <a:rPr lang="en-US" err="1"/>
              <a:t>worktag</a:t>
            </a:r>
            <a:r>
              <a:rPr lang="en-US"/>
              <a:t>, it would cause a critical error to show up for in-flight Purchase Orders (POs) and Supplier Invoices (SIs) and not allow those SIs to get paid. </a:t>
            </a:r>
          </a:p>
          <a:p>
            <a:pPr marL="171450" indent="-171450">
              <a:buFont typeface="Arial"/>
              <a:buChar char="•"/>
            </a:pPr>
            <a:r>
              <a:rPr lang="en-US"/>
              <a:t>There was a cumbersome workaround for Procurement Services to clear out these errors, but a better solution was needed. </a:t>
            </a:r>
          </a:p>
          <a:p>
            <a:pPr marL="171450" indent="-171450">
              <a:buFont typeface="Arial"/>
              <a:buChar char="•"/>
            </a:pPr>
            <a:r>
              <a:rPr lang="en-US"/>
              <a:t>The error occurred because of custom validations and core Workday functionality that looks for the original </a:t>
            </a:r>
            <a:r>
              <a:rPr lang="en-US" err="1"/>
              <a:t>worktags</a:t>
            </a:r>
            <a:r>
              <a:rPr lang="en-US"/>
              <a:t> on the PO and SI to align with the current related </a:t>
            </a:r>
            <a:r>
              <a:rPr lang="en-US" err="1"/>
              <a:t>worktags</a:t>
            </a:r>
            <a:r>
              <a:rPr lang="en-US"/>
              <a:t> on the Driver Grant </a:t>
            </a:r>
            <a:r>
              <a:rPr lang="en-US" err="1"/>
              <a:t>worktag</a:t>
            </a:r>
            <a:r>
              <a:rPr lang="en-US"/>
              <a:t>. When these are different – the system blocks the transaction from moving forward.</a:t>
            </a:r>
          </a:p>
          <a:p>
            <a:pPr marL="171450" indent="-171450">
              <a:buFont typeface="Arial"/>
              <a:buChar char="•"/>
            </a:pPr>
            <a:r>
              <a:rPr lang="en-US"/>
              <a:t>A cross-cutting team was stood up to address the issue and, in the end, the custom validation was relaxed to </a:t>
            </a:r>
            <a:r>
              <a:rPr lang="en-US" u="sng"/>
              <a:t>only</a:t>
            </a:r>
            <a:r>
              <a:rPr lang="en-US"/>
              <a:t> stop a mismatch of fund, function, and resource related </a:t>
            </a:r>
            <a:r>
              <a:rPr lang="en-US" err="1"/>
              <a:t>worktags</a:t>
            </a:r>
            <a:r>
              <a:rPr lang="en-US"/>
              <a:t> on the Grant Driver </a:t>
            </a:r>
            <a:r>
              <a:rPr lang="en-US" err="1"/>
              <a:t>worktag</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3838F130-3015-4292-83CC-93E72ACC7CC7}"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56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21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Salary over the cap – Nicole worked with WD but design is weak and needs optimization/enhancement, in meantime, core issue is expenses billed to sponsors that are not allowable. UWFT-103582 https://jira.cac.washington.edu/browse/UWFT-103582</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19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61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435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31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28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956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299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4.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2579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654755" y="1083063"/>
            <a:ext cx="1569822" cy="137049"/>
          </a:xfrm>
          <a:prstGeom prst="rect">
            <a:avLst/>
          </a:prstGeom>
        </p:spPr>
      </p:pic>
      <p:sp>
        <p:nvSpPr>
          <p:cNvPr id="8" name="Text Placeholder 9"/>
          <p:cNvSpPr>
            <a:spLocks noGrp="1"/>
          </p:cNvSpPr>
          <p:nvPr>
            <p:ph type="body" sz="quarter" idx="11" hasCustomPrompt="1"/>
          </p:nvPr>
        </p:nvSpPr>
        <p:spPr>
          <a:xfrm>
            <a:off x="637047" y="1323623"/>
            <a:ext cx="11658117" cy="5048729"/>
          </a:xfrm>
          <a:prstGeom prst="rect">
            <a:avLst/>
          </a:prstGeom>
        </p:spPr>
        <p:txBody>
          <a:bodyPr anchor="ct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0" name="Picture 9" descr="A close up of a logo&#10;&#10;Description automatically generated">
            <a:extLst>
              <a:ext uri="{FF2B5EF4-FFF2-40B4-BE49-F238E27FC236}">
                <a16:creationId xmlns:a16="http://schemas.microsoft.com/office/drawing/2014/main" id="{12290F2C-BE27-4FCA-A660-C90CC0BA8F0C}"/>
              </a:ext>
            </a:extLst>
          </p:cNvPr>
          <p:cNvPicPr>
            <a:picLocks noChangeAspect="1"/>
          </p:cNvPicPr>
          <p:nvPr userDrawn="1"/>
        </p:nvPicPr>
        <p:blipFill>
          <a:blip r:embed="rId3"/>
          <a:stretch>
            <a:fillRect/>
          </a:stretch>
        </p:blipFill>
        <p:spPr>
          <a:xfrm>
            <a:off x="10005004" y="6720870"/>
            <a:ext cx="2335316" cy="303658"/>
          </a:xfrm>
          <a:prstGeom prst="rect">
            <a:avLst/>
          </a:prstGeom>
        </p:spPr>
      </p:pic>
    </p:spTree>
    <p:extLst>
      <p:ext uri="{BB962C8B-B14F-4D97-AF65-F5344CB8AC3E}">
        <p14:creationId xmlns:p14="http://schemas.microsoft.com/office/powerpoint/2010/main" val="2166658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844" y="6919954"/>
            <a:ext cx="3449308" cy="174266"/>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9750" y="6919954"/>
            <a:ext cx="3449308" cy="174266"/>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dirty="0"/>
              <a:t>TITLE HERE</a:t>
            </a:r>
            <a:br>
              <a:rPr lang="en-US" dirty="0"/>
            </a:br>
            <a:r>
              <a:rPr lang="en-US" dirty="0"/>
              <a:t>ENCODE NORMAL</a:t>
            </a:r>
            <a:br>
              <a:rPr lang="en-US" dirty="0"/>
            </a:br>
            <a:r>
              <a:rPr lang="en-US" dirty="0"/>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stretch>
            <a:fillRect/>
          </a:stretch>
        </p:blipFill>
        <p:spPr>
          <a:xfrm>
            <a:off x="807938" y="6540241"/>
            <a:ext cx="3436477" cy="30362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575357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917323"/>
            <a:ext cx="9989035"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dirty="0"/>
              <a:t>TITLE HERE </a:t>
            </a:r>
            <a:br>
              <a:rPr lang="en-US" dirty="0"/>
            </a:br>
            <a:r>
              <a:rPr lang="en-US" dirty="0"/>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649643"/>
            <a:ext cx="3612444" cy="24506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1893082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8370"/>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9"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3374710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5843"/>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7"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811044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6" name="Chart Placeholder 11"/>
          <p:cNvSpPr>
            <a:spLocks noGrp="1"/>
          </p:cNvSpPr>
          <p:nvPr>
            <p:ph type="chart" sz="quarter" idx="12" hasCustomPrompt="1"/>
          </p:nvPr>
        </p:nvSpPr>
        <p:spPr>
          <a:xfrm>
            <a:off x="637046" y="2453301"/>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5120687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78378250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3"/>
            <a:ext cx="2335316" cy="303657"/>
          </a:xfrm>
          <a:prstGeom prst="rect">
            <a:avLst/>
          </a:prstGeom>
        </p:spPr>
      </p:pic>
    </p:spTree>
    <p:extLst>
      <p:ext uri="{BB962C8B-B14F-4D97-AF65-F5344CB8AC3E}">
        <p14:creationId xmlns:p14="http://schemas.microsoft.com/office/powerpoint/2010/main" val="344233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877298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4131946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1"/>
            <a:ext cx="2335316" cy="303657"/>
          </a:xfrm>
          <a:prstGeom prst="rect">
            <a:avLst/>
          </a:prstGeom>
        </p:spPr>
      </p:pic>
    </p:spTree>
    <p:extLst>
      <p:ext uri="{BB962C8B-B14F-4D97-AF65-F5344CB8AC3E}">
        <p14:creationId xmlns:p14="http://schemas.microsoft.com/office/powerpoint/2010/main" val="20402286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3664145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2"/>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104419080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13532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4403013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543276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7499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098949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22031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EF4F52D-E178-42C6-9597-FF75E0336081}"/>
              </a:ext>
            </a:extLst>
          </p:cNvPr>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a:extLst>
              <a:ext uri="{FF2B5EF4-FFF2-40B4-BE49-F238E27FC236}">
                <a16:creationId xmlns:a16="http://schemas.microsoft.com/office/drawing/2014/main" id="{84B26974-13BB-4B72-B68E-094B650A0DD5}"/>
              </a:ext>
            </a:extLst>
          </p:cNvPr>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a:extLst>
              <a:ext uri="{FF2B5EF4-FFF2-40B4-BE49-F238E27FC236}">
                <a16:creationId xmlns:a16="http://schemas.microsoft.com/office/drawing/2014/main" id="{E33A4C5D-08C6-4F99-B6B4-63E7B91AB3A1}"/>
              </a:ext>
            </a:extLst>
          </p:cNvPr>
          <p:cNvPicPr>
            <a:picLocks noChangeAspect="1"/>
          </p:cNvPicPr>
          <p:nvPr userDrawn="1"/>
        </p:nvPicPr>
        <p:blipFill>
          <a:blip r:embed="rId2"/>
          <a:stretch>
            <a:fillRect/>
          </a:stretch>
        </p:blipFill>
        <p:spPr>
          <a:xfrm>
            <a:off x="780845" y="1939212"/>
            <a:ext cx="1569822" cy="137049"/>
          </a:xfrm>
          <a:prstGeom prst="rect">
            <a:avLst/>
          </a:prstGeom>
        </p:spPr>
      </p:pic>
      <p:sp>
        <p:nvSpPr>
          <p:cNvPr id="12" name="Title 1">
            <a:extLst>
              <a:ext uri="{FF2B5EF4-FFF2-40B4-BE49-F238E27FC236}">
                <a16:creationId xmlns:a16="http://schemas.microsoft.com/office/drawing/2014/main" id="{12D7105C-074D-4774-999B-8E6677BD9E10}"/>
              </a:ext>
            </a:extLst>
          </p:cNvPr>
          <p:cNvSpPr>
            <a:spLocks noGrp="1"/>
          </p:cNvSpPr>
          <p:nvPr>
            <p:ph type="title" hasCustomPrompt="1"/>
          </p:nvPr>
        </p:nvSpPr>
        <p:spPr>
          <a:xfrm>
            <a:off x="637047" y="528372"/>
            <a:ext cx="11658117"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descr="A screenshot of a cell phone&#10;&#10;Description automatically generated">
            <a:extLst>
              <a:ext uri="{FF2B5EF4-FFF2-40B4-BE49-F238E27FC236}">
                <a16:creationId xmlns:a16="http://schemas.microsoft.com/office/drawing/2014/main" id="{53D3DDB7-D1F0-46A9-9D4F-CAAF6C5095FA}"/>
              </a:ext>
            </a:extLst>
          </p:cNvPr>
          <p:cNvPicPr>
            <a:picLocks noChangeAspect="1"/>
          </p:cNvPicPr>
          <p:nvPr userDrawn="1"/>
        </p:nvPicPr>
        <p:blipFill>
          <a:blip r:embed="rId3"/>
          <a:stretch>
            <a:fillRect/>
          </a:stretch>
        </p:blipFill>
        <p:spPr>
          <a:xfrm>
            <a:off x="10277404" y="6681966"/>
            <a:ext cx="2017759" cy="262366"/>
          </a:xfrm>
          <a:prstGeom prst="rect">
            <a:avLst/>
          </a:prstGeom>
        </p:spPr>
      </p:pic>
    </p:spTree>
    <p:extLst>
      <p:ext uri="{BB962C8B-B14F-4D97-AF65-F5344CB8AC3E}">
        <p14:creationId xmlns:p14="http://schemas.microsoft.com/office/powerpoint/2010/main" val="3247690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6"/>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5"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53529304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3230887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7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24841576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6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100050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8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5886952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6537565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4961551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8"/>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4" y="3009785"/>
            <a:ext cx="11658118" cy="706685"/>
          </a:xfrm>
          <a:prstGeom prst="rect">
            <a:avLst/>
          </a:prstGeom>
        </p:spPr>
        <p:txBody>
          <a:bodyPr anchor="b"/>
          <a:lstStyle>
            <a:lvl1pPr algn="l">
              <a:defRPr sz="32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6"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40783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7"/>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3667002"/>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24" indent="0">
              <a:buNone/>
              <a:defRPr b="0" i="0">
                <a:solidFill>
                  <a:srgbClr val="E8D3A2"/>
                </a:solidFill>
                <a:latin typeface="Encode Sans Normal Black"/>
                <a:cs typeface="Encode Sans Normal Black"/>
              </a:defRPr>
            </a:lvl2pPr>
            <a:lvl3pPr marL="975247" indent="0">
              <a:buNone/>
              <a:defRPr b="0" i="0">
                <a:solidFill>
                  <a:srgbClr val="E8D3A2"/>
                </a:solidFill>
                <a:latin typeface="Encode Sans Normal Black"/>
                <a:cs typeface="Encode Sans Normal Black"/>
              </a:defRPr>
            </a:lvl3pPr>
            <a:lvl4pPr marL="1462871" indent="0">
              <a:buNone/>
              <a:defRPr b="0" i="0">
                <a:solidFill>
                  <a:srgbClr val="E8D3A2"/>
                </a:solidFill>
                <a:latin typeface="Encode Sans Normal Black"/>
                <a:cs typeface="Encode Sans Normal Black"/>
              </a:defRPr>
            </a:lvl4pPr>
            <a:lvl5pPr marL="19504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5"/>
            <a:ext cx="11658118" cy="3202505"/>
          </a:xfrm>
          <a:prstGeom prst="rect">
            <a:avLst/>
          </a:prstGeom>
        </p:spPr>
        <p:txBody>
          <a:bodyPr/>
          <a:lstStyle>
            <a:lvl1pPr marL="365719" indent="-365719">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60" indent="-243812">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02" indent="-243812">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1855626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nd Content w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0"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5" y="320612"/>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892554"/>
            <a:ext cx="1177366" cy="102787"/>
          </a:xfrm>
          <a:prstGeom prst="rect">
            <a:avLst/>
          </a:prstGeom>
        </p:spPr>
      </p:pic>
      <p:pic>
        <p:nvPicPr>
          <p:cNvPr id="5" name="Picture 4">
            <a:extLst>
              <a:ext uri="{FF2B5EF4-FFF2-40B4-BE49-F238E27FC236}">
                <a16:creationId xmlns:a16="http://schemas.microsoft.com/office/drawing/2014/main" id="{A8B02F48-3E6F-4547-AF06-A81D40B63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401" y="6586003"/>
            <a:ext cx="3381247" cy="442406"/>
          </a:xfrm>
          <a:prstGeom prst="rect">
            <a:avLst/>
          </a:prstGeom>
        </p:spPr>
      </p:pic>
      <p:sp>
        <p:nvSpPr>
          <p:cNvPr id="9" name="Text Placeholder 9">
            <a:extLst>
              <a:ext uri="{FF2B5EF4-FFF2-40B4-BE49-F238E27FC236}">
                <a16:creationId xmlns:a16="http://schemas.microsoft.com/office/drawing/2014/main" id="{60C8692A-3266-4835-A694-F786994C3230}"/>
              </a:ext>
            </a:extLst>
          </p:cNvPr>
          <p:cNvSpPr>
            <a:spLocks noGrp="1"/>
          </p:cNvSpPr>
          <p:nvPr>
            <p:ph type="body" sz="quarter" idx="11" hasCustomPrompt="1"/>
          </p:nvPr>
        </p:nvSpPr>
        <p:spPr>
          <a:xfrm>
            <a:off x="715265" y="1084392"/>
            <a:ext cx="11481381" cy="5336306"/>
          </a:xfrm>
          <a:prstGeom prst="rect">
            <a:avLst/>
          </a:prstGeom>
        </p:spPr>
        <p:txBody>
          <a:bodyPr/>
          <a:lstStyle>
            <a:lvl1pPr marL="365774" indent="-36577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46" indent="-243850">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44" indent="-243850">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2413847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4"/>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0" indent="0">
              <a:buNone/>
              <a:defRPr b="0" i="0">
                <a:solidFill>
                  <a:srgbClr val="E8D3A2"/>
                </a:solidFill>
                <a:latin typeface="Encode Sans Normal Black"/>
                <a:cs typeface="Encode Sans Normal Black"/>
              </a:defRPr>
            </a:lvl2pPr>
            <a:lvl3pPr marL="731479" indent="0">
              <a:buNone/>
              <a:defRPr b="0" i="0">
                <a:solidFill>
                  <a:srgbClr val="E8D3A2"/>
                </a:solidFill>
                <a:latin typeface="Encode Sans Normal Black"/>
                <a:cs typeface="Encode Sans Normal Black"/>
              </a:defRPr>
            </a:lvl3pPr>
            <a:lvl4pPr marL="1097219" indent="0">
              <a:buNone/>
              <a:defRPr b="0" i="0">
                <a:solidFill>
                  <a:srgbClr val="E8D3A2"/>
                </a:solidFill>
                <a:latin typeface="Encode Sans Normal Black"/>
                <a:cs typeface="Encode Sans Normal Black"/>
              </a:defRPr>
            </a:lvl4pPr>
            <a:lvl5pPr marL="146295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04" indent="-274304">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48" indent="-182871">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27" indent="-182871">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6"/>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3" y="6722973"/>
            <a:ext cx="3606663" cy="471900"/>
          </a:xfrm>
          <a:prstGeom prst="rect">
            <a:avLst/>
          </a:prstGeom>
        </p:spPr>
      </p:pic>
    </p:spTree>
    <p:extLst>
      <p:ext uri="{BB962C8B-B14F-4D97-AF65-F5344CB8AC3E}">
        <p14:creationId xmlns:p14="http://schemas.microsoft.com/office/powerpoint/2010/main" val="41236756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248819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12" y="4273162"/>
            <a:ext cx="3248786" cy="120289"/>
          </a:xfrm>
          <a:prstGeom prst="rect">
            <a:avLst/>
          </a:prstGeom>
        </p:spPr>
      </p:pic>
      <p:sp>
        <p:nvSpPr>
          <p:cNvPr id="3" name="Title 2"/>
          <p:cNvSpPr>
            <a:spLocks noGrp="1"/>
          </p:cNvSpPr>
          <p:nvPr>
            <p:ph type="title" hasCustomPrompt="1"/>
          </p:nvPr>
        </p:nvSpPr>
        <p:spPr>
          <a:xfrm>
            <a:off x="955388" y="1244934"/>
            <a:ext cx="9916160" cy="2817873"/>
          </a:xfrm>
          <a:prstGeom prst="rect">
            <a:avLst/>
          </a:prstGeom>
        </p:spPr>
        <p:txBody>
          <a:bodyPr anchor="b"/>
          <a:lstStyle>
            <a:lvl1pPr algn="l">
              <a:defRPr sz="5336"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086" y="6319996"/>
            <a:ext cx="4689028" cy="613518"/>
          </a:xfrm>
          <a:prstGeom prst="rect">
            <a:avLst/>
          </a:prstGeom>
        </p:spPr>
      </p:pic>
    </p:spTree>
    <p:extLst>
      <p:ext uri="{BB962C8B-B14F-4D97-AF65-F5344CB8AC3E}">
        <p14:creationId xmlns:p14="http://schemas.microsoft.com/office/powerpoint/2010/main" val="352103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White_Content Slide 3_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Regular" charset="0"/>
                <a:ea typeface="Uni Sans Regular" charset="0"/>
                <a:cs typeface="Uni Sans Regular"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0822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37" indent="0">
              <a:buNone/>
              <a:defRPr b="0" i="0">
                <a:solidFill>
                  <a:srgbClr val="E8D3A2"/>
                </a:solidFill>
                <a:latin typeface="Encode Sans Normal Black"/>
                <a:cs typeface="Encode Sans Normal Black"/>
              </a:defRPr>
            </a:lvl2pPr>
            <a:lvl3pPr marL="975271" indent="0">
              <a:buNone/>
              <a:defRPr b="0" i="0">
                <a:solidFill>
                  <a:srgbClr val="E8D3A2"/>
                </a:solidFill>
                <a:latin typeface="Encode Sans Normal Black"/>
                <a:cs typeface="Encode Sans Normal Black"/>
              </a:defRPr>
            </a:lvl3pPr>
            <a:lvl4pPr marL="1462906" indent="0">
              <a:buNone/>
              <a:defRPr b="0" i="0">
                <a:solidFill>
                  <a:srgbClr val="E8D3A2"/>
                </a:solidFill>
                <a:latin typeface="Encode Sans Normal Black"/>
                <a:cs typeface="Encode Sans Normal Black"/>
              </a:defRPr>
            </a:lvl4pPr>
            <a:lvl5pPr marL="1950542"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4"/>
            <a:ext cx="11658118" cy="3202505"/>
          </a:xfrm>
          <a:prstGeom prst="rect">
            <a:avLst/>
          </a:prstGeom>
        </p:spPr>
        <p:txBody>
          <a:bodyPr/>
          <a:lstStyle>
            <a:lvl1pPr marL="365727" indent="-365727">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90" indent="-243818">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58" indent="-243818">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96167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256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2618439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3"/>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9" indent="0">
              <a:buNone/>
              <a:defRPr b="0" i="0">
                <a:solidFill>
                  <a:srgbClr val="E8D3A2"/>
                </a:solidFill>
                <a:latin typeface="Encode Sans Normal Black"/>
                <a:cs typeface="Encode Sans Normal Black"/>
              </a:defRPr>
            </a:lvl2pPr>
            <a:lvl3pPr marL="731497" indent="0">
              <a:buNone/>
              <a:defRPr b="0" i="0">
                <a:solidFill>
                  <a:srgbClr val="E8D3A2"/>
                </a:solidFill>
                <a:latin typeface="Encode Sans Normal Black"/>
                <a:cs typeface="Encode Sans Normal Black"/>
              </a:defRPr>
            </a:lvl3pPr>
            <a:lvl4pPr marL="1097246" indent="0">
              <a:buNone/>
              <a:defRPr b="0" i="0">
                <a:solidFill>
                  <a:srgbClr val="E8D3A2"/>
                </a:solidFill>
                <a:latin typeface="Encode Sans Normal Black"/>
                <a:cs typeface="Encode Sans Normal Black"/>
              </a:defRPr>
            </a:lvl4pPr>
            <a:lvl5pPr marL="146299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11" indent="-274311">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71" indent="-182875">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68" indent="-182875">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5"/>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1" y="6722972"/>
            <a:ext cx="3606663" cy="471900"/>
          </a:xfrm>
          <a:prstGeom prst="rect">
            <a:avLst/>
          </a:prstGeom>
        </p:spPr>
      </p:pic>
    </p:spTree>
    <p:extLst>
      <p:ext uri="{BB962C8B-B14F-4D97-AF65-F5344CB8AC3E}">
        <p14:creationId xmlns:p14="http://schemas.microsoft.com/office/powerpoint/2010/main" val="22761580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062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2"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2"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8354801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540813"/>
            <a:ext cx="3449210" cy="303322"/>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19249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2" name="Picture 1" descr="Wordmark_center_Purple_HEX.png">
            <a:extLst>
              <a:ext uri="{FF2B5EF4-FFF2-40B4-BE49-F238E27FC236}">
                <a16:creationId xmlns:a16="http://schemas.microsoft.com/office/drawing/2014/main" id="{8FA5D6A6-37E1-E538-8539-6EF3C7979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52419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274083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dirty="0"/>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2464786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37173287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868007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15973876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22824569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0057790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508000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4046654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2686397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2" name="Picture 1" descr="W logo">
            <a:extLst>
              <a:ext uri="{FF2B5EF4-FFF2-40B4-BE49-F238E27FC236}">
                <a16:creationId xmlns:a16="http://schemas.microsoft.com/office/drawing/2014/main" id="{A1625C45-CF9F-63CE-E171-708DA9CA0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6696" y="6123184"/>
            <a:ext cx="1371600" cy="923544"/>
          </a:xfrm>
          <a:prstGeom prst="rect">
            <a:avLst/>
          </a:prstGeom>
        </p:spPr>
      </p:pic>
    </p:spTree>
    <p:extLst>
      <p:ext uri="{BB962C8B-B14F-4D97-AF65-F5344CB8AC3E}">
        <p14:creationId xmlns:p14="http://schemas.microsoft.com/office/powerpoint/2010/main" val="11705132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118880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3077487957"/>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8687402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1314255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9A2-AD67-685A-3C26-9F15EC1E89DB}"/>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E72DF9E8-3201-7E95-1DB8-2F5E3C9DB72C}"/>
              </a:ext>
            </a:extLst>
          </p:cNvPr>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6024B699-A3C8-77BC-B95C-477677A3EEE4}"/>
              </a:ext>
            </a:extLst>
          </p:cNvPr>
          <p:cNvSpPr>
            <a:spLocks noGrp="1"/>
          </p:cNvSpPr>
          <p:nvPr>
            <p:ph type="dt" sz="half" idx="10"/>
          </p:nvPr>
        </p:nvSpPr>
        <p:spPr/>
        <p:txBody>
          <a:bodyPr/>
          <a:lstStyle/>
          <a:p>
            <a:fld id="{4D8130A6-171A-41CD-A435-A3766BFF2223}" type="datetimeFigureOut">
              <a:rPr lang="en-US" smtClean="0"/>
              <a:t>6/24/2024</a:t>
            </a:fld>
            <a:endParaRPr lang="en-US"/>
          </a:p>
        </p:txBody>
      </p:sp>
      <p:sp>
        <p:nvSpPr>
          <p:cNvPr id="5" name="Footer Placeholder 4">
            <a:extLst>
              <a:ext uri="{FF2B5EF4-FFF2-40B4-BE49-F238E27FC236}">
                <a16:creationId xmlns:a16="http://schemas.microsoft.com/office/drawing/2014/main" id="{235718D4-D776-3CE4-E28A-4EACE222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57405-4C1E-4DFF-ABD9-427BB4C99BF8}"/>
              </a:ext>
            </a:extLst>
          </p:cNvPr>
          <p:cNvSpPr>
            <a:spLocks noGrp="1"/>
          </p:cNvSpPr>
          <p:nvPr>
            <p:ph type="sldNum" sz="quarter" idx="12"/>
          </p:nvPr>
        </p:nvSpPr>
        <p:spPr/>
        <p:txBody>
          <a:bodyPr/>
          <a:lstStyle/>
          <a:p>
            <a:fld id="{AF25CEFC-263F-4D81-9B15-69B887466F8C}" type="slidenum">
              <a:rPr lang="en-US" smtClean="0"/>
              <a:t>‹#›</a:t>
            </a:fld>
            <a:endParaRPr lang="en-US"/>
          </a:p>
        </p:txBody>
      </p:sp>
    </p:spTree>
    <p:extLst>
      <p:ext uri="{BB962C8B-B14F-4D97-AF65-F5344CB8AC3E}">
        <p14:creationId xmlns:p14="http://schemas.microsoft.com/office/powerpoint/2010/main" val="7957429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3821532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329005370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6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2198723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2751146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8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13179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924606"/>
            <a:ext cx="948267" cy="390595"/>
          </a:xfrm>
          <a:prstGeom prst="rect">
            <a:avLst/>
          </a:prstGeom>
        </p:spPr>
        <p:txBody>
          <a:bodyPr/>
          <a:lstStyle>
            <a:lvl1pPr algn="l">
              <a:defRPr sz="1707">
                <a:solidFill>
                  <a:schemeClr val="tx2"/>
                </a:solidFill>
              </a:defRPr>
            </a:lvl1pPr>
          </a:lstStyle>
          <a:p>
            <a:fld id="{95471BDC-C822-445D-A28A-E864ABD6C12F}" type="slidenum">
              <a:rPr lang="en-US" smtClean="0"/>
              <a:pPr/>
              <a:t>‹#›</a:t>
            </a:fld>
            <a:endParaRPr lang="en-US"/>
          </a:p>
        </p:txBody>
      </p:sp>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3"/>
          <a:stretch>
            <a:fillRect/>
          </a:stretch>
        </p:blipFill>
        <p:spPr>
          <a:xfrm>
            <a:off x="780845" y="1235054"/>
            <a:ext cx="1569822" cy="137048"/>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2" name="Picture 1" descr="W logo">
            <a:extLst>
              <a:ext uri="{FF2B5EF4-FFF2-40B4-BE49-F238E27FC236}">
                <a16:creationId xmlns:a16="http://schemas.microsoft.com/office/drawing/2014/main" id="{994E4F0D-3A53-BD98-CA84-66EDB32B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2389" y="6196359"/>
            <a:ext cx="1371600" cy="923544"/>
          </a:xfrm>
          <a:prstGeom prst="rect">
            <a:avLst/>
          </a:prstGeom>
        </p:spPr>
      </p:pic>
    </p:spTree>
    <p:extLst>
      <p:ext uri="{BB962C8B-B14F-4D97-AF65-F5344CB8AC3E}">
        <p14:creationId xmlns:p14="http://schemas.microsoft.com/office/powerpoint/2010/main" val="738546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9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5361894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1598766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58992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 logo">
            <a:extLst>
              <a:ext uri="{FF2B5EF4-FFF2-40B4-BE49-F238E27FC236}">
                <a16:creationId xmlns:a16="http://schemas.microsoft.com/office/drawing/2014/main" id="{70634C4C-C400-FD4F-A934-2CA6F38A79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3722" y="6473393"/>
            <a:ext cx="1049532" cy="706685"/>
          </a:xfrm>
          <a:prstGeom prst="rect">
            <a:avLst/>
          </a:prstGeom>
        </p:spPr>
      </p:pic>
    </p:spTree>
    <p:extLst>
      <p:ext uri="{BB962C8B-B14F-4D97-AF65-F5344CB8AC3E}">
        <p14:creationId xmlns:p14="http://schemas.microsoft.com/office/powerpoint/2010/main" val="97103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2" name="Picture 1" descr="W logo">
            <a:extLst>
              <a:ext uri="{FF2B5EF4-FFF2-40B4-BE49-F238E27FC236}">
                <a16:creationId xmlns:a16="http://schemas.microsoft.com/office/drawing/2014/main" id="{97CBA4BA-2AC5-759D-196C-67CA4CAC5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9455" y="6718307"/>
            <a:ext cx="685800" cy="461772"/>
          </a:xfrm>
          <a:prstGeom prst="rect">
            <a:avLst/>
          </a:prstGeom>
        </p:spPr>
      </p:pic>
    </p:spTree>
    <p:extLst>
      <p:ext uri="{BB962C8B-B14F-4D97-AF65-F5344CB8AC3E}">
        <p14:creationId xmlns:p14="http://schemas.microsoft.com/office/powerpoint/2010/main" val="551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4"/>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1" y="3026889"/>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2" y="6738111"/>
            <a:ext cx="2017759" cy="262366"/>
          </a:xfrm>
          <a:prstGeom prst="rect">
            <a:avLst/>
          </a:prstGeom>
        </p:spPr>
      </p:pic>
    </p:spTree>
    <p:extLst>
      <p:ext uri="{BB962C8B-B14F-4D97-AF65-F5344CB8AC3E}">
        <p14:creationId xmlns:p14="http://schemas.microsoft.com/office/powerpoint/2010/main" val="30851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7773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ordmark_center_Purple_HEX.png">
            <a:extLst>
              <a:ext uri="{FF2B5EF4-FFF2-40B4-BE49-F238E27FC236}">
                <a16:creationId xmlns:a16="http://schemas.microsoft.com/office/drawing/2014/main" id="{0F0A494C-4833-D7CA-2848-D19DA1B44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13542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13022990" cy="73152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2" name="Title 1"/>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dirty="0"/>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02" y="4873174"/>
            <a:ext cx="2271913" cy="198684"/>
          </a:xfrm>
          <a:prstGeom prst="rect">
            <a:avLst/>
          </a:prstGeom>
        </p:spPr>
      </p:pic>
      <p:pic>
        <p:nvPicPr>
          <p:cNvPr id="3" name="Picture 2" descr="Wordmark_center_Purple_HEX.png">
            <a:extLst>
              <a:ext uri="{FF2B5EF4-FFF2-40B4-BE49-F238E27FC236}">
                <a16:creationId xmlns:a16="http://schemas.microsoft.com/office/drawing/2014/main" id="{E83C033D-B55F-DDA9-79B8-893841B07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9337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2778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92650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23865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6320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55629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08980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117273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513629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00620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9301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71289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89A2-AD67-685A-3C26-9F15EC1E89DB}"/>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E72DF9E8-3201-7E95-1DB8-2F5E3C9DB72C}"/>
              </a:ext>
            </a:extLst>
          </p:cNvPr>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6024B699-A3C8-77BC-B95C-477677A3EEE4}"/>
              </a:ext>
            </a:extLst>
          </p:cNvPr>
          <p:cNvSpPr>
            <a:spLocks noGrp="1"/>
          </p:cNvSpPr>
          <p:nvPr>
            <p:ph type="dt" sz="half" idx="10"/>
          </p:nvPr>
        </p:nvSpPr>
        <p:spPr/>
        <p:txBody>
          <a:bodyPr/>
          <a:lstStyle/>
          <a:p>
            <a:fld id="{4D8130A6-171A-41CD-A435-A3766BFF2223}" type="datetimeFigureOut">
              <a:rPr lang="en-US" smtClean="0"/>
              <a:t>6/24/2024</a:t>
            </a:fld>
            <a:endParaRPr lang="en-US"/>
          </a:p>
        </p:txBody>
      </p:sp>
      <p:sp>
        <p:nvSpPr>
          <p:cNvPr id="5" name="Footer Placeholder 4">
            <a:extLst>
              <a:ext uri="{FF2B5EF4-FFF2-40B4-BE49-F238E27FC236}">
                <a16:creationId xmlns:a16="http://schemas.microsoft.com/office/drawing/2014/main" id="{235718D4-D776-3CE4-E28A-4EACE222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57405-4C1E-4DFF-ABD9-427BB4C99BF8}"/>
              </a:ext>
            </a:extLst>
          </p:cNvPr>
          <p:cNvSpPr>
            <a:spLocks noGrp="1"/>
          </p:cNvSpPr>
          <p:nvPr>
            <p:ph type="sldNum" sz="quarter" idx="12"/>
          </p:nvPr>
        </p:nvSpPr>
        <p:spPr/>
        <p:txBody>
          <a:bodyPr/>
          <a:lstStyle/>
          <a:p>
            <a:fld id="{AF25CEFC-263F-4D81-9B15-69B887466F8C}" type="slidenum">
              <a:rPr lang="en-US" smtClean="0"/>
              <a:t>‹#›</a:t>
            </a:fld>
            <a:endParaRPr lang="en-US"/>
          </a:p>
        </p:txBody>
      </p:sp>
    </p:spTree>
    <p:extLst>
      <p:ext uri="{BB962C8B-B14F-4D97-AF65-F5344CB8AC3E}">
        <p14:creationId xmlns:p14="http://schemas.microsoft.com/office/powerpoint/2010/main" val="47911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50"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9"/>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48" y="6738120"/>
            <a:ext cx="2335316" cy="303657"/>
          </a:xfrm>
          <a:prstGeom prst="rect">
            <a:avLst/>
          </a:prstGeom>
        </p:spPr>
      </p:pic>
    </p:spTree>
    <p:extLst>
      <p:ext uri="{BB962C8B-B14F-4D97-AF65-F5344CB8AC3E}">
        <p14:creationId xmlns:p14="http://schemas.microsoft.com/office/powerpoint/2010/main" val="238065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4"/>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8" y="6599039"/>
            <a:ext cx="2250270" cy="533289"/>
          </a:xfrm>
          <a:prstGeom prst="rect">
            <a:avLst/>
          </a:prstGeom>
        </p:spPr>
      </p:pic>
    </p:spTree>
    <p:extLst>
      <p:ext uri="{BB962C8B-B14F-4D97-AF65-F5344CB8AC3E}">
        <p14:creationId xmlns:p14="http://schemas.microsoft.com/office/powerpoint/2010/main" val="42606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0" y="6043210"/>
            <a:ext cx="455110" cy="620004"/>
          </a:xfrm>
          <a:prstGeom prst="rect">
            <a:avLst/>
          </a:prstGeom>
        </p:spPr>
      </p:pic>
      <p:sp>
        <p:nvSpPr>
          <p:cNvPr id="23" name="Title 21"/>
          <p:cNvSpPr>
            <a:spLocks noGrp="1"/>
          </p:cNvSpPr>
          <p:nvPr>
            <p:ph type="title" hasCustomPrompt="1"/>
          </p:nvPr>
        </p:nvSpPr>
        <p:spPr>
          <a:xfrm>
            <a:off x="561418" y="457519"/>
            <a:ext cx="11705995" cy="443924"/>
          </a:xfrm>
          <a:prstGeom prst="rect">
            <a:avLst/>
          </a:prstGeom>
        </p:spPr>
        <p:txBody>
          <a:bodyPr/>
          <a:lstStyle>
            <a:lvl1pPr>
              <a:defRPr sz="3200" cap="all" baseline="0">
                <a:solidFill>
                  <a:schemeClr val="tx2"/>
                </a:solidFill>
              </a:defRPr>
            </a:lvl1pPr>
          </a:lstStyle>
          <a:p>
            <a:r>
              <a:rPr lang="en-US"/>
              <a:t>BLANK PAGE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13218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2" y="6043211"/>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88" y="971114"/>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0" y="1540816"/>
            <a:ext cx="6037503" cy="479573"/>
          </a:xfrm>
        </p:spPr>
        <p:txBody>
          <a:bodyPr>
            <a:normAutofit/>
          </a:bodyPr>
          <a:lstStyle>
            <a:lvl1pPr marL="0" marR="0" indent="0" algn="l" defTabSz="975321"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5" y="2187788"/>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88" y="2187788"/>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4047072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6" y="6043213"/>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92" y="971116"/>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4" y="1540816"/>
            <a:ext cx="6037503" cy="479573"/>
          </a:xfrm>
        </p:spPr>
        <p:txBody>
          <a:bodyPr>
            <a:normAutofit/>
          </a:bodyPr>
          <a:lstStyle>
            <a:lvl1pPr marL="0" marR="0" indent="0" algn="l" defTabSz="975345"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9" y="2187789"/>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92" y="2187789"/>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7576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7"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17610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3"/>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4" y="6749922"/>
            <a:ext cx="2242596" cy="513866"/>
          </a:xfrm>
          <a:prstGeom prst="rect">
            <a:avLst/>
          </a:prstGeom>
        </p:spPr>
      </p:pic>
    </p:spTree>
    <p:extLst>
      <p:ext uri="{BB962C8B-B14F-4D97-AF65-F5344CB8AC3E}">
        <p14:creationId xmlns:p14="http://schemas.microsoft.com/office/powerpoint/2010/main" val="32669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1647334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mn-l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2282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8A7-9ECA-97DA-C8D2-97AADA6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8E92-A7C0-C914-BEB0-444CCBDED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4F862-BBB7-EA59-8815-E8842B341813}"/>
              </a:ext>
            </a:extLst>
          </p:cNvPr>
          <p:cNvSpPr>
            <a:spLocks noGrp="1"/>
          </p:cNvSpPr>
          <p:nvPr>
            <p:ph type="dt" sz="half" idx="10"/>
          </p:nvPr>
        </p:nvSpPr>
        <p:spPr/>
        <p:txBody>
          <a:bodyPr/>
          <a:lstStyle/>
          <a:p>
            <a:fld id="{17988099-32B5-4A36-8DFD-FBE07A9DD641}" type="datetimeFigureOut">
              <a:rPr lang="en-US" smtClean="0"/>
              <a:t>6/24/2024</a:t>
            </a:fld>
            <a:endParaRPr lang="en-US"/>
          </a:p>
        </p:txBody>
      </p:sp>
      <p:sp>
        <p:nvSpPr>
          <p:cNvPr id="5" name="Footer Placeholder 4">
            <a:extLst>
              <a:ext uri="{FF2B5EF4-FFF2-40B4-BE49-F238E27FC236}">
                <a16:creationId xmlns:a16="http://schemas.microsoft.com/office/drawing/2014/main" id="{D0EB4288-4359-3F9E-1333-F66CEE7C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2649-DC30-3944-7EBC-891D3E0743DB}"/>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16749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744042" y="8670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210436"/>
            <a:ext cx="11658118" cy="706685"/>
          </a:xfrm>
          <a:prstGeom prst="rect">
            <a:avLst/>
          </a:prstGeom>
        </p:spPr>
        <p:txBody>
          <a:bodyPr anchor="b"/>
          <a:lstStyle>
            <a:lvl1pPr algn="l">
              <a:defRPr sz="4267" b="1" i="0" cap="all" baseline="0">
                <a:solidFill>
                  <a:srgbClr val="7030A0"/>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mn-l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628021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B8C-6D02-BB28-7CC5-2C47B035DFE1}"/>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BAFE5FA-C560-CD6C-BF85-12FEDD159E56}"/>
              </a:ext>
            </a:extLst>
          </p:cNvPr>
          <p:cNvSpPr>
            <a:spLocks noGrp="1"/>
          </p:cNvSpPr>
          <p:nvPr>
            <p:ph type="subTitle" idx="1"/>
          </p:nvPr>
        </p:nvSpPr>
        <p:spPr>
          <a:xfrm>
            <a:off x="1625600" y="3842173"/>
            <a:ext cx="9753600" cy="1766147"/>
          </a:xfrm>
        </p:spPr>
        <p:txBody>
          <a:bodyPr/>
          <a:lstStyle>
            <a:lvl1pPr marL="0" indent="0" algn="ctr">
              <a:buNone/>
              <a:defRPr sz="2560"/>
            </a:lvl1pPr>
            <a:lvl2pPr marL="487661" indent="0" algn="ctr">
              <a:buNone/>
              <a:defRPr sz="2133"/>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8DEAF085-FF6C-5950-A4B4-DE3FFD895B5D}"/>
              </a:ext>
            </a:extLst>
          </p:cNvPr>
          <p:cNvSpPr>
            <a:spLocks noGrp="1"/>
          </p:cNvSpPr>
          <p:nvPr>
            <p:ph type="dt" sz="half" idx="10"/>
          </p:nvPr>
        </p:nvSpPr>
        <p:spPr/>
        <p:txBody>
          <a:bodyPr/>
          <a:lstStyle/>
          <a:p>
            <a:fld id="{17988099-32B5-4A36-8DFD-FBE07A9DD641}" type="datetimeFigureOut">
              <a:rPr lang="en-US" smtClean="0"/>
              <a:t>6/24/2024</a:t>
            </a:fld>
            <a:endParaRPr lang="en-US"/>
          </a:p>
        </p:txBody>
      </p:sp>
      <p:sp>
        <p:nvSpPr>
          <p:cNvPr id="5" name="Footer Placeholder 4">
            <a:extLst>
              <a:ext uri="{FF2B5EF4-FFF2-40B4-BE49-F238E27FC236}">
                <a16:creationId xmlns:a16="http://schemas.microsoft.com/office/drawing/2014/main" id="{03A18566-2962-E0DD-756A-A00BA6FF4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BD6B-AB27-B609-9948-9E56AF6CCF5A}"/>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926637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4"/>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3" y="6249611"/>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100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17093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6933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4983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5"/>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2" y="3009782"/>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3"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410070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020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257192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821832" y="7165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24851" y="47215"/>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
        <p:nvSpPr>
          <p:cNvPr id="3" name="Text Placeholder 2">
            <a:extLst>
              <a:ext uri="{FF2B5EF4-FFF2-40B4-BE49-F238E27FC236}">
                <a16:creationId xmlns:a16="http://schemas.microsoft.com/office/drawing/2014/main" id="{8D0C1EFB-D411-43C8-A17F-A6FC52D98DE5}"/>
              </a:ext>
            </a:extLst>
          </p:cNvPr>
          <p:cNvSpPr>
            <a:spLocks noGrp="1"/>
          </p:cNvSpPr>
          <p:nvPr>
            <p:ph type="body" sz="quarter" idx="14"/>
          </p:nvPr>
        </p:nvSpPr>
        <p:spPr>
          <a:xfrm>
            <a:off x="4389120" y="4041987"/>
            <a:ext cx="975360" cy="975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51465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615536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122659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2"/>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3"/>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6" y="6599038"/>
            <a:ext cx="2250270" cy="533289"/>
          </a:xfrm>
          <a:prstGeom prst="rect">
            <a:avLst/>
          </a:prstGeom>
        </p:spPr>
      </p:pic>
    </p:spTree>
    <p:extLst>
      <p:ext uri="{BB962C8B-B14F-4D97-AF65-F5344CB8AC3E}">
        <p14:creationId xmlns:p14="http://schemas.microsoft.com/office/powerpoint/2010/main" val="7311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32307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20766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5"/>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2" y="6599041"/>
            <a:ext cx="2250270" cy="533289"/>
          </a:xfrm>
          <a:prstGeom prst="rect">
            <a:avLst/>
          </a:prstGeom>
        </p:spPr>
      </p:pic>
    </p:spTree>
    <p:extLst>
      <p:ext uri="{BB962C8B-B14F-4D97-AF65-F5344CB8AC3E}">
        <p14:creationId xmlns:p14="http://schemas.microsoft.com/office/powerpoint/2010/main" val="287998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4013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105765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442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45972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694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824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0392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5227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White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1381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7" indent="0">
              <a:buNone/>
              <a:defRPr b="0" i="0">
                <a:solidFill>
                  <a:srgbClr val="E8D3A2"/>
                </a:solidFill>
                <a:latin typeface="Encode Sans Normal Black"/>
                <a:cs typeface="Encode Sans Normal Black"/>
              </a:defRPr>
            </a:lvl4pPr>
            <a:lvl5pPr marL="195070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57" indent="-36575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89" indent="-243839">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540" indent="-243839">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29"/>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6781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399" y="6586003"/>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9"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7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7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2"/>
            <a:ext cx="11481380" cy="4323789"/>
          </a:xfrm>
          <a:prstGeom prst="rect">
            <a:avLst/>
          </a:prstGeom>
        </p:spPr>
        <p:txBody>
          <a:bodyPr/>
          <a:lstStyle>
            <a:lvl1pPr marL="365753" indent="-365753">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75" indent="-24383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517" indent="-24383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6" y="1797863"/>
            <a:ext cx="1177365" cy="102785"/>
          </a:xfrm>
          <a:prstGeom prst="rect">
            <a:avLst/>
          </a:prstGeom>
        </p:spPr>
      </p:pic>
    </p:spTree>
    <p:extLst>
      <p:ext uri="{BB962C8B-B14F-4D97-AF65-F5344CB8AC3E}">
        <p14:creationId xmlns:p14="http://schemas.microsoft.com/office/powerpoint/2010/main" val="396254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3078151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065444497"/>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49" indent="-365749">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58" indent="-243833">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486" indent="-243833">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2"/>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41869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6/24/2024</a:t>
            </a:fld>
            <a:endParaRPr lang="en-US" dirty="0"/>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dirty="0"/>
          </a:p>
        </p:txBody>
      </p:sp>
    </p:spTree>
    <p:extLst>
      <p:ext uri="{BB962C8B-B14F-4D97-AF65-F5344CB8AC3E}">
        <p14:creationId xmlns:p14="http://schemas.microsoft.com/office/powerpoint/2010/main" val="1123794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405"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70" y="113050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70" y="1996072"/>
            <a:ext cx="11481380" cy="4323789"/>
          </a:xfrm>
          <a:prstGeom prst="rect">
            <a:avLst/>
          </a:prstGeom>
        </p:spPr>
        <p:txBody>
          <a:bodyPr/>
          <a:lstStyle>
            <a:lvl1pPr marL="365744" indent="-36574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45" indent="-243831">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463" indent="-243831">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8" y="1797866"/>
            <a:ext cx="1177365" cy="102785"/>
          </a:xfrm>
          <a:prstGeom prst="rect">
            <a:avLst/>
          </a:prstGeom>
        </p:spPr>
      </p:pic>
    </p:spTree>
    <p:extLst>
      <p:ext uri="{BB962C8B-B14F-4D97-AF65-F5344CB8AC3E}">
        <p14:creationId xmlns:p14="http://schemas.microsoft.com/office/powerpoint/2010/main" val="123451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993922510"/>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19" indent="-365719">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60" indent="-243813">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07" indent="-243813">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42273810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4045548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084016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270" y="6730163"/>
            <a:ext cx="2711863" cy="354823"/>
          </a:xfrm>
          <a:prstGeom prst="rect">
            <a:avLst/>
          </a:prstGeom>
        </p:spPr>
      </p:pic>
    </p:spTree>
    <p:extLst>
      <p:ext uri="{BB962C8B-B14F-4D97-AF65-F5344CB8AC3E}">
        <p14:creationId xmlns:p14="http://schemas.microsoft.com/office/powerpoint/2010/main" val="3434089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93"/>
            </a:lvl1pPr>
            <a:lvl2pPr marL="840453" indent="-323250">
              <a:lnSpc>
                <a:spcPct val="90000"/>
              </a:lnSpc>
              <a:buFont typeface="Lucida Grande"/>
              <a:buChar char="–"/>
              <a:defRPr sz="1387"/>
            </a:lvl2pPr>
            <a:lvl3pPr>
              <a:lnSpc>
                <a:spcPct val="90000"/>
              </a:lnSpc>
              <a:defRPr sz="1387"/>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77445" y="529382"/>
            <a:ext cx="11843766" cy="450001"/>
          </a:xfrm>
        </p:spPr>
        <p:txBody>
          <a:bodyPr/>
          <a:lstStyle>
            <a:lvl1pPr marL="0" indent="0">
              <a:buNone/>
              <a:defRPr sz="1547"/>
            </a:lvl1pPr>
          </a:lstStyle>
          <a:p>
            <a:pPr lvl="0"/>
            <a:r>
              <a:rPr lang="en-US"/>
              <a:t>Click to edit Master text styles</a:t>
            </a:r>
          </a:p>
        </p:txBody>
      </p:sp>
      <p:sp>
        <p:nvSpPr>
          <p:cNvPr id="17" name="Title 1"/>
          <p:cNvSpPr>
            <a:spLocks noGrp="1"/>
          </p:cNvSpPr>
          <p:nvPr>
            <p:ph type="title"/>
          </p:nvPr>
        </p:nvSpPr>
        <p:spPr>
          <a:xfrm>
            <a:off x="580518" y="181230"/>
            <a:ext cx="11843766" cy="340956"/>
          </a:xfrm>
        </p:spPr>
        <p:txBody>
          <a:bodyPr/>
          <a:lstStyle>
            <a:lvl1pPr>
              <a:defRPr sz="2322">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ISC - Transition to Operations </a:t>
            </a:r>
          </a:p>
        </p:txBody>
      </p:sp>
    </p:spTree>
    <p:extLst>
      <p:ext uri="{BB962C8B-B14F-4D97-AF65-F5344CB8AC3E}">
        <p14:creationId xmlns:p14="http://schemas.microsoft.com/office/powerpoint/2010/main" val="1628391247"/>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530254"/>
            <a:ext cx="11704320" cy="616030"/>
          </a:xfrm>
          <a:prstGeom prst="rect">
            <a:avLst/>
          </a:prstGeom>
        </p:spPr>
        <p:txBody>
          <a:bodyPr anchor="ctr"/>
          <a:lstStyle>
            <a:lvl1pPr algn="l">
              <a:defRPr sz="3982"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50" y="6738119"/>
            <a:ext cx="2335316" cy="303657"/>
          </a:xfrm>
          <a:prstGeom prst="rect">
            <a:avLst/>
          </a:prstGeom>
        </p:spPr>
      </p:pic>
      <p:sp>
        <p:nvSpPr>
          <p:cNvPr id="6" name="Slide Number Placeholder 2">
            <a:extLst>
              <a:ext uri="{FF2B5EF4-FFF2-40B4-BE49-F238E27FC236}">
                <a16:creationId xmlns:a16="http://schemas.microsoft.com/office/drawing/2014/main" id="{34D6F7B5-8F00-4C4C-9129-354F4A9CA98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8" name="Picture 7">
            <a:extLst>
              <a:ext uri="{FF2B5EF4-FFF2-40B4-BE49-F238E27FC236}">
                <a16:creationId xmlns:a16="http://schemas.microsoft.com/office/drawing/2014/main" id="{3CBA265A-1CAA-4A31-867A-CFB64110CDE8}"/>
              </a:ext>
            </a:extLst>
          </p:cNvPr>
          <p:cNvPicPr>
            <a:picLocks noChangeAspect="1"/>
          </p:cNvPicPr>
          <p:nvPr userDrawn="1"/>
        </p:nvPicPr>
        <p:blipFill>
          <a:blip r:embed="rId3"/>
          <a:stretch>
            <a:fillRect/>
          </a:stretch>
        </p:blipFill>
        <p:spPr>
          <a:xfrm>
            <a:off x="780846" y="1232526"/>
            <a:ext cx="1569822" cy="137048"/>
          </a:xfrm>
          <a:prstGeom prst="rect">
            <a:avLst/>
          </a:prstGeom>
        </p:spPr>
      </p:pic>
    </p:spTree>
    <p:extLst>
      <p:ext uri="{BB962C8B-B14F-4D97-AF65-F5344CB8AC3E}">
        <p14:creationId xmlns:p14="http://schemas.microsoft.com/office/powerpoint/2010/main" val="186189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937678" y="1327575"/>
            <a:ext cx="11658118" cy="5052905"/>
          </a:xfrm>
          <a:prstGeom prst="rect">
            <a:avLst/>
          </a:prstGeom>
        </p:spPr>
        <p:txBody>
          <a:bodyPr/>
          <a:lstStyle>
            <a:lvl1pPr marL="365744" indent="-365744">
              <a:buFont typeface="Lucida Grande"/>
              <a:buChar char="&gt;"/>
              <a:defRPr sz="2560" b="0" i="0" baseline="0">
                <a:solidFill>
                  <a:schemeClr val="accent4">
                    <a:lumMod val="10000"/>
                  </a:schemeClr>
                </a:solidFill>
                <a:latin typeface="Calibri Light"/>
                <a:cs typeface="Calibri Light"/>
              </a:defRPr>
            </a:lvl1pPr>
            <a:lvl2pPr>
              <a:defRPr sz="2133" b="0" i="0" baseline="0">
                <a:solidFill>
                  <a:schemeClr val="accent4">
                    <a:lumMod val="10000"/>
                  </a:schemeClr>
                </a:solidFill>
                <a:latin typeface="Calibri Light"/>
                <a:cs typeface="Calibri Light"/>
              </a:defRPr>
            </a:lvl2pPr>
            <a:lvl3pPr marL="1219150" indent="-243831">
              <a:buSzPct val="100000"/>
              <a:buFont typeface="Lucida Grande"/>
              <a:buChar char="&gt;"/>
              <a:defRPr sz="1920" b="0" i="0" baseline="0">
                <a:solidFill>
                  <a:schemeClr val="accent4">
                    <a:lumMod val="10000"/>
                  </a:schemeClr>
                </a:solidFill>
                <a:latin typeface="Calibri Light"/>
                <a:cs typeface="Calibri Light"/>
              </a:defRPr>
            </a:lvl3pPr>
            <a:lvl4pPr>
              <a:defRPr sz="1707" b="0" i="0" baseline="0">
                <a:solidFill>
                  <a:schemeClr val="accent4">
                    <a:lumMod val="10000"/>
                  </a:schemeClr>
                </a:solidFill>
                <a:latin typeface="Calibri Light"/>
                <a:cs typeface="Calibri Light"/>
              </a:defRPr>
            </a:lvl4pPr>
            <a:lvl5pPr marL="2194472" indent="-243831">
              <a:buFont typeface="Lucida Grande"/>
              <a:buChar char="&gt;"/>
              <a:defRPr sz="1493" b="0" i="0" baseline="0">
                <a:solidFill>
                  <a:schemeClr val="accent4">
                    <a:lumMod val="10000"/>
                  </a:schemeClr>
                </a:solidFill>
                <a:latin typeface="Calibri Light"/>
                <a:cs typeface="Calibri Light"/>
              </a:defRPr>
            </a:lvl5pPr>
          </a:lstStyle>
          <a:p>
            <a:pPr lvl="0"/>
            <a:r>
              <a:rPr lang="en-US"/>
              <a:t>Content here (Calibri Light, 24 pt.)</a:t>
            </a:r>
          </a:p>
          <a:p>
            <a:pPr lvl="1"/>
            <a:r>
              <a:rPr lang="en-US"/>
              <a:t>Second level (Calibri Light, 20)</a:t>
            </a:r>
          </a:p>
          <a:p>
            <a:pPr lvl="2"/>
            <a:r>
              <a:rPr lang="en-US"/>
              <a:t>Third level (Calibri Light, 18)</a:t>
            </a:r>
          </a:p>
          <a:p>
            <a:pPr lvl="3"/>
            <a:r>
              <a:rPr lang="en-US"/>
              <a:t>Fourth level (Calibri Light, 16)</a:t>
            </a:r>
          </a:p>
          <a:p>
            <a:pPr lvl="4"/>
            <a:r>
              <a:rPr lang="en-US"/>
              <a:t>Fifth level (Calibri Light, 14)</a:t>
            </a:r>
          </a:p>
        </p:txBody>
      </p:sp>
      <p:pic>
        <p:nvPicPr>
          <p:cNvPr id="10" name="Picture 9"/>
          <p:cNvPicPr>
            <a:picLocks noChangeAspect="1"/>
          </p:cNvPicPr>
          <p:nvPr userDrawn="1"/>
        </p:nvPicPr>
        <p:blipFill>
          <a:blip r:embed="rId2"/>
          <a:stretch>
            <a:fillRect/>
          </a:stretch>
        </p:blipFill>
        <p:spPr>
          <a:xfrm>
            <a:off x="1090509" y="939637"/>
            <a:ext cx="1569822" cy="102787"/>
          </a:xfrm>
          <a:prstGeom prst="rect">
            <a:avLst/>
          </a:prstGeom>
        </p:spPr>
      </p:pic>
      <p:sp>
        <p:nvSpPr>
          <p:cNvPr id="11" name="Text Placeholder 5"/>
          <p:cNvSpPr>
            <a:spLocks noGrp="1"/>
          </p:cNvSpPr>
          <p:nvPr>
            <p:ph type="body" sz="quarter" idx="10" hasCustomPrompt="1"/>
          </p:nvPr>
        </p:nvSpPr>
        <p:spPr>
          <a:xfrm>
            <a:off x="955388" y="396277"/>
            <a:ext cx="11640408" cy="497803"/>
          </a:xfrm>
          <a:prstGeom prst="rect">
            <a:avLst/>
          </a:prstGeom>
        </p:spPr>
        <p:txBody>
          <a:bodyPr>
            <a:normAutofit/>
          </a:bodyPr>
          <a:lstStyle>
            <a:lvl1pPr marL="0" indent="0">
              <a:lnSpc>
                <a:spcPct val="90000"/>
              </a:lnSpc>
              <a:buNone/>
              <a:defRPr sz="3200" b="0" i="0" baseline="0">
                <a:solidFill>
                  <a:srgbClr val="33006F"/>
                </a:solidFill>
                <a:latin typeface="Arial Black" panose="020B0A04020102020204" pitchFamily="34" charset="0"/>
                <a:cs typeface="Arial Black" panose="020B0A04020102020204" pitchFamily="34" charset="0"/>
              </a:defRPr>
            </a:lvl1pPr>
            <a:lvl2pPr marL="487661" indent="0">
              <a:buNone/>
              <a:defRPr b="0" i="0">
                <a:solidFill>
                  <a:srgbClr val="E8D3A2"/>
                </a:solidFill>
                <a:latin typeface="Encode Sans Normal Black"/>
                <a:cs typeface="Encode Sans Normal Black"/>
              </a:defRPr>
            </a:lvl2pPr>
            <a:lvl3pPr marL="975321"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HEADER HERE (ARIAL BLACK, 30 PT.)</a:t>
            </a:r>
          </a:p>
        </p:txBody>
      </p:sp>
      <p:sp>
        <p:nvSpPr>
          <p:cNvPr id="7" name="Slide Number Placeholder 3"/>
          <p:cNvSpPr>
            <a:spLocks noGrp="1"/>
          </p:cNvSpPr>
          <p:nvPr>
            <p:ph type="sldNum" sz="quarter" idx="4"/>
          </p:nvPr>
        </p:nvSpPr>
        <p:spPr>
          <a:xfrm>
            <a:off x="8199616" y="6780109"/>
            <a:ext cx="3034453" cy="389467"/>
          </a:xfrm>
          <a:prstGeom prst="rect">
            <a:avLst/>
          </a:prstGeom>
        </p:spPr>
        <p:txBody>
          <a:bodyPr vert="horz" lIns="91440" tIns="45720" rIns="91440" bIns="45720" rtlCol="0" anchor="ctr"/>
          <a:lstStyle>
            <a:lvl1pPr algn="r">
              <a:defRPr sz="1173">
                <a:solidFill>
                  <a:schemeClr val="tx1">
                    <a:tint val="75000"/>
                  </a:schemeClr>
                </a:solidFill>
              </a:defRPr>
            </a:lvl1pPr>
          </a:lstStyle>
          <a:p>
            <a:fld id="{0EB19F11-7C95-0E48-8438-1F242063E0A9}" type="slidenum">
              <a:rPr lang="en-US" smtClean="0"/>
              <a:pPr/>
              <a:t>‹#›</a:t>
            </a:fld>
            <a:endParaRPr lang="en-US"/>
          </a:p>
        </p:txBody>
      </p:sp>
    </p:spTree>
    <p:extLst>
      <p:ext uri="{BB962C8B-B14F-4D97-AF65-F5344CB8AC3E}">
        <p14:creationId xmlns:p14="http://schemas.microsoft.com/office/powerpoint/2010/main" val="2224728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96368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Tree>
    <p:extLst>
      <p:ext uri="{BB962C8B-B14F-4D97-AF65-F5344CB8AC3E}">
        <p14:creationId xmlns:p14="http://schemas.microsoft.com/office/powerpoint/2010/main" val="8806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3520611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1003072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8561475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4200582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7044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6/24/2024</a:t>
            </a:fld>
            <a:endParaRPr lang="en-US" dirty="0"/>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dirty="0"/>
          </a:p>
        </p:txBody>
      </p:sp>
    </p:spTree>
    <p:extLst>
      <p:ext uri="{BB962C8B-B14F-4D97-AF65-F5344CB8AC3E}">
        <p14:creationId xmlns:p14="http://schemas.microsoft.com/office/powerpoint/2010/main" val="1667609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23882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19" name="Picture 18"/>
          <p:cNvPicPr>
            <a:picLocks noChangeAspect="1"/>
          </p:cNvPicPr>
          <p:nvPr userDrawn="1"/>
        </p:nvPicPr>
        <p:blipFill>
          <a:blip r:embed="rId3"/>
          <a:stretch>
            <a:fillRect/>
          </a:stretch>
        </p:blipFill>
        <p:spPr>
          <a:xfrm>
            <a:off x="715265" y="963293"/>
            <a:ext cx="1177366" cy="102786"/>
          </a:xfrm>
          <a:prstGeom prst="rect">
            <a:avLst/>
          </a:prstGeom>
        </p:spPr>
      </p:pic>
    </p:spTree>
    <p:extLst>
      <p:ext uri="{BB962C8B-B14F-4D97-AF65-F5344CB8AC3E}">
        <p14:creationId xmlns:p14="http://schemas.microsoft.com/office/powerpoint/2010/main" val="2300599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75360" y="741274"/>
            <a:ext cx="11054080" cy="633984"/>
          </a:xfrm>
        </p:spPr>
        <p:txBody>
          <a:bodyPr vert="horz" lIns="0" tIns="45720" rIns="0" bIns="0" rtlCol="0" anchor="b" anchorCtr="0">
            <a:noAutofit/>
          </a:bodyPr>
          <a:lstStyle>
            <a:lvl1pPr>
              <a:defRPr lang="en-US" sz="3840" spc="-80" dirty="0">
                <a:latin typeface="+mj-lt"/>
              </a:defRPr>
            </a:lvl1pPr>
          </a:lstStyle>
          <a:p>
            <a:pPr lvl="0" defTabSz="731543">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75702" y="1443533"/>
            <a:ext cx="11053739" cy="507187"/>
          </a:xfrm>
        </p:spPr>
        <p:txBody>
          <a:bodyPr vert="horz" lIns="0" tIns="0" rIns="0" bIns="0" rtlCol="0">
            <a:noAutofit/>
          </a:bodyPr>
          <a:lstStyle>
            <a:lvl1pPr marL="0" indent="0">
              <a:buNone/>
              <a:defRPr lang="en-US" sz="1280"/>
            </a:lvl1pPr>
          </a:lstStyle>
          <a:p>
            <a:pPr marL="243848" lvl="0" indent="-243848">
              <a:lnSpc>
                <a:spcPct val="130000"/>
              </a:lnSpc>
            </a:pPr>
            <a:r>
              <a:rPr lang="en-US"/>
              <a:t>Edit Master text styles</a:t>
            </a:r>
          </a:p>
        </p:txBody>
      </p:sp>
      <p:sp>
        <p:nvSpPr>
          <p:cNvPr id="8" name="Text Placeholder 5"/>
          <p:cNvSpPr>
            <a:spLocks noGrp="1"/>
          </p:cNvSpPr>
          <p:nvPr>
            <p:ph type="body" sz="quarter" idx="15" hasCustomPrompt="1"/>
          </p:nvPr>
        </p:nvSpPr>
        <p:spPr>
          <a:xfrm>
            <a:off x="975969" y="497433"/>
            <a:ext cx="3579571" cy="216747"/>
          </a:xfrm>
        </p:spPr>
        <p:txBody>
          <a:bodyPr vert="horz" lIns="0" tIns="0" rIns="0" bIns="0" rtlCol="0">
            <a:noAutofit/>
          </a:bodyPr>
          <a:lstStyle>
            <a:lvl1pPr marL="0" indent="0">
              <a:buNone/>
              <a:defRPr lang="en-US" sz="960" b="1" kern="0" cap="all" spc="267" baseline="0" dirty="0">
                <a:solidFill>
                  <a:schemeClr val="accent5">
                    <a:lumMod val="60000"/>
                    <a:lumOff val="40000"/>
                  </a:schemeClr>
                </a:solidFill>
                <a:ea typeface="Nexa Black" charset="0"/>
                <a:cs typeface="Nexa Black" charset="0"/>
              </a:defRPr>
            </a:lvl1pPr>
          </a:lstStyle>
          <a:p>
            <a:pPr marL="243848" lvl="0" indent="-243848"/>
            <a:r>
              <a:rPr lang="en-US" dirty="0"/>
              <a:t>BREADCRUMBS</a:t>
            </a:r>
          </a:p>
        </p:txBody>
      </p:sp>
    </p:spTree>
    <p:extLst>
      <p:ext uri="{BB962C8B-B14F-4D97-AF65-F5344CB8AC3E}">
        <p14:creationId xmlns:p14="http://schemas.microsoft.com/office/powerpoint/2010/main" val="24745956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611914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dirty="0"/>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3534466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0"/>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dirty="0"/>
          </a:p>
        </p:txBody>
      </p:sp>
      <p:pic>
        <p:nvPicPr>
          <p:cNvPr id="11" name="Picture 10"/>
          <p:cNvPicPr>
            <a:picLocks noChangeAspect="1"/>
          </p:cNvPicPr>
          <p:nvPr userDrawn="1"/>
        </p:nvPicPr>
        <p:blipFill>
          <a:blip r:embed="rId3"/>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4"/>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descr="A close up of a logo&#10;&#10;Description automatically generated">
            <a:extLst>
              <a:ext uri="{FF2B5EF4-FFF2-40B4-BE49-F238E27FC236}">
                <a16:creationId xmlns:a16="http://schemas.microsoft.com/office/drawing/2014/main" id="{E83EAACA-91C2-475E-8300-A03026DB0423}"/>
              </a:ext>
            </a:extLst>
          </p:cNvPr>
          <p:cNvPicPr>
            <a:picLocks noChangeAspect="1"/>
          </p:cNvPicPr>
          <p:nvPr userDrawn="1"/>
        </p:nvPicPr>
        <p:blipFill>
          <a:blip r:embed="rId5"/>
          <a:stretch>
            <a:fillRect/>
          </a:stretch>
        </p:blipFill>
        <p:spPr>
          <a:xfrm>
            <a:off x="9959849" y="6638167"/>
            <a:ext cx="2335316" cy="303658"/>
          </a:xfrm>
          <a:prstGeom prst="rect">
            <a:avLst/>
          </a:prstGeom>
        </p:spPr>
      </p:pic>
    </p:spTree>
    <p:extLst>
      <p:ext uri="{BB962C8B-B14F-4D97-AF65-F5344CB8AC3E}">
        <p14:creationId xmlns:p14="http://schemas.microsoft.com/office/powerpoint/2010/main" val="298826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Tree>
    <p:extLst>
      <p:ext uri="{BB962C8B-B14F-4D97-AF65-F5344CB8AC3E}">
        <p14:creationId xmlns:p14="http://schemas.microsoft.com/office/powerpoint/2010/main" val="1298429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38962200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dirty="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dirty="0"/>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414316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1959736942"/>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dirty="0"/>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dirty="0"/>
          </a:p>
        </p:txBody>
      </p:sp>
    </p:spTree>
    <p:extLst>
      <p:ext uri="{BB962C8B-B14F-4D97-AF65-F5344CB8AC3E}">
        <p14:creationId xmlns:p14="http://schemas.microsoft.com/office/powerpoint/2010/main" val="27369339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58479"/>
            <a:ext cx="9916160" cy="2817873"/>
          </a:xfrm>
          <a:prstGeom prst="rect">
            <a:avLst/>
          </a:prstGeom>
        </p:spPr>
        <p:txBody>
          <a:bodyPr anchor="b"/>
          <a:lstStyle>
            <a:lvl1pPr algn="l">
              <a:defRPr sz="5334"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stretch>
            <a:fillRect/>
          </a:stretch>
        </p:blipFill>
        <p:spPr>
          <a:xfrm>
            <a:off x="963320" y="6777850"/>
            <a:ext cx="3612444" cy="284480"/>
          </a:xfrm>
          <a:prstGeom prst="rect">
            <a:avLst/>
          </a:prstGeom>
        </p:spPr>
      </p:pic>
      <p:pic>
        <p:nvPicPr>
          <p:cNvPr id="5" name="Picture 4"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8" y="389407"/>
            <a:ext cx="11640408" cy="1065003"/>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5"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FFFFFF"/>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469518"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487226" cy="4283197"/>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6919954"/>
            <a:ext cx="3449308" cy="174266"/>
          </a:xfrm>
          <a:prstGeom prst="rect">
            <a:avLst/>
          </a:prstGeom>
        </p:spPr>
      </p:pic>
      <p:pic>
        <p:nvPicPr>
          <p:cNvPr id="8" name="Picture 7"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theme" Target="../theme/theme10.xml"/><Relationship Id="rId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11.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slideLayout" Target="../slideLayouts/slideLayout133.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slideLayout" Target="../slideLayouts/slideLayout132.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29" Type="http://schemas.openxmlformats.org/officeDocument/2006/relationships/slideLayout" Target="../slideLayouts/slideLayout136.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32" Type="http://schemas.openxmlformats.org/officeDocument/2006/relationships/theme" Target="../theme/theme12.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28" Type="http://schemas.openxmlformats.org/officeDocument/2006/relationships/slideLayout" Target="../slideLayouts/slideLayout135.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31" Type="http://schemas.openxmlformats.org/officeDocument/2006/relationships/slideLayout" Target="../slideLayouts/slideLayout138.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 Id="rId27" Type="http://schemas.openxmlformats.org/officeDocument/2006/relationships/slideLayout" Target="../slideLayouts/slideLayout134.xml"/><Relationship Id="rId30"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theme" Target="../theme/theme13.xml"/><Relationship Id="rId5" Type="http://schemas.openxmlformats.org/officeDocument/2006/relationships/slideLayout" Target="../slideLayouts/slideLayout143.xml"/><Relationship Id="rId4"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 Type="http://schemas.openxmlformats.org/officeDocument/2006/relationships/slideLayout" Target="../slideLayouts/slideLayout146.xml"/><Relationship Id="rId21" Type="http://schemas.openxmlformats.org/officeDocument/2006/relationships/tags" Target="../tags/tag7.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theme" Target="../theme/theme14.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image" Target="../media/image12.emf"/><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oleObject" Target="../embeddings/oleObject7.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ags" Target="../tags/tag1.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2.emf"/><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8.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5" Type="http://schemas.openxmlformats.org/officeDocument/2006/relationships/theme" Target="../theme/theme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67499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7" r:id="rId6"/>
    <p:sldLayoutId id="2147484469" r:id="rId7"/>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324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10"/>
            <a:ext cx="2926080" cy="390595"/>
          </a:xfrm>
          <a:prstGeom prst="rect">
            <a:avLst/>
          </a:prstGeom>
        </p:spPr>
        <p:txBody>
          <a:bodyPr vert="horz" lIns="91440" tIns="45720" rIns="91440" bIns="45720" rtlCol="0" anchor="ctr"/>
          <a:lstStyle>
            <a:lvl1pPr algn="l">
              <a:defRPr sz="128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7995604"/>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72" r:id="rId30"/>
    <p:sldLayoutId id="2147485073" r:id="rId31"/>
  </p:sldLayoutIdLst>
  <p:hf hdr="0" ftr="0" dt="0"/>
  <p:txStyles>
    <p:titleStyle>
      <a:lvl1pPr algn="ctr" defTabSz="487637" rtl="0" eaLnBrk="1" latinLnBrk="0" hangingPunct="1">
        <a:spcBef>
          <a:spcPct val="0"/>
        </a:spcBef>
        <a:buNone/>
        <a:defRPr sz="4693" kern="1200">
          <a:solidFill>
            <a:schemeClr val="tx1"/>
          </a:solidFill>
          <a:latin typeface="+mj-lt"/>
          <a:ea typeface="+mj-ea"/>
          <a:cs typeface="+mj-cs"/>
        </a:defRPr>
      </a:lvl1pPr>
    </p:titleStyle>
    <p:bodyStyle>
      <a:lvl1pPr marL="365727" indent="-365727" algn="l" defTabSz="487637" rtl="0" eaLnBrk="1" latinLnBrk="0" hangingPunct="1">
        <a:spcBef>
          <a:spcPct val="20000"/>
        </a:spcBef>
        <a:buFont typeface="Arial"/>
        <a:buChar char="•"/>
        <a:defRPr sz="3413" kern="1200">
          <a:solidFill>
            <a:schemeClr val="tx1"/>
          </a:solidFill>
          <a:latin typeface="+mn-lt"/>
          <a:ea typeface="+mn-ea"/>
          <a:cs typeface="+mn-cs"/>
        </a:defRPr>
      </a:lvl1pPr>
      <a:lvl2pPr marL="792409" indent="-304773" algn="l" defTabSz="487637" rtl="0" eaLnBrk="1" latinLnBrk="0" hangingPunct="1">
        <a:spcBef>
          <a:spcPct val="20000"/>
        </a:spcBef>
        <a:buFont typeface="Arial"/>
        <a:buChar char="–"/>
        <a:defRPr sz="2987" kern="1200">
          <a:solidFill>
            <a:schemeClr val="tx1"/>
          </a:solidFill>
          <a:latin typeface="+mn-lt"/>
          <a:ea typeface="+mn-ea"/>
          <a:cs typeface="+mn-cs"/>
        </a:defRPr>
      </a:lvl2pPr>
      <a:lvl3pPr marL="1219090" indent="-243818" algn="l" defTabSz="487637" rtl="0" eaLnBrk="1" latinLnBrk="0" hangingPunct="1">
        <a:spcBef>
          <a:spcPct val="20000"/>
        </a:spcBef>
        <a:buFont typeface="Arial"/>
        <a:buChar char="•"/>
        <a:defRPr sz="2560" kern="1200">
          <a:solidFill>
            <a:schemeClr val="tx1"/>
          </a:solidFill>
          <a:latin typeface="+mn-lt"/>
          <a:ea typeface="+mn-ea"/>
          <a:cs typeface="+mn-cs"/>
        </a:defRPr>
      </a:lvl3pPr>
      <a:lvl4pPr marL="1706724" indent="-243818" algn="l" defTabSz="487637" rtl="0" eaLnBrk="1" latinLnBrk="0" hangingPunct="1">
        <a:spcBef>
          <a:spcPct val="20000"/>
        </a:spcBef>
        <a:buFont typeface="Arial"/>
        <a:buChar char="–"/>
        <a:defRPr sz="2133" kern="1200">
          <a:solidFill>
            <a:schemeClr val="tx1"/>
          </a:solidFill>
          <a:latin typeface="+mn-lt"/>
          <a:ea typeface="+mn-ea"/>
          <a:cs typeface="+mn-cs"/>
        </a:defRPr>
      </a:lvl4pPr>
      <a:lvl5pPr marL="2194358" indent="-243818" algn="l" defTabSz="487637" rtl="0" eaLnBrk="1" latinLnBrk="0" hangingPunct="1">
        <a:spcBef>
          <a:spcPct val="20000"/>
        </a:spcBef>
        <a:buFont typeface="Arial"/>
        <a:buChar char="»"/>
        <a:defRPr sz="2133" kern="1200">
          <a:solidFill>
            <a:schemeClr val="tx1"/>
          </a:solidFill>
          <a:latin typeface="+mn-lt"/>
          <a:ea typeface="+mn-ea"/>
          <a:cs typeface="+mn-cs"/>
        </a:defRPr>
      </a:lvl5pPr>
      <a:lvl6pPr marL="2681993" indent="-243818" algn="l" defTabSz="487637" rtl="0" eaLnBrk="1" latinLnBrk="0" hangingPunct="1">
        <a:spcBef>
          <a:spcPct val="20000"/>
        </a:spcBef>
        <a:buFont typeface="Arial"/>
        <a:buChar char="•"/>
        <a:defRPr sz="2133" kern="1200">
          <a:solidFill>
            <a:schemeClr val="tx1"/>
          </a:solidFill>
          <a:latin typeface="+mn-lt"/>
          <a:ea typeface="+mn-ea"/>
          <a:cs typeface="+mn-cs"/>
        </a:defRPr>
      </a:lvl6pPr>
      <a:lvl7pPr marL="3169630" indent="-243818" algn="l" defTabSz="487637" rtl="0" eaLnBrk="1" latinLnBrk="0" hangingPunct="1">
        <a:spcBef>
          <a:spcPct val="20000"/>
        </a:spcBef>
        <a:buFont typeface="Arial"/>
        <a:buChar char="•"/>
        <a:defRPr sz="2133" kern="1200">
          <a:solidFill>
            <a:schemeClr val="tx1"/>
          </a:solidFill>
          <a:latin typeface="+mn-lt"/>
          <a:ea typeface="+mn-ea"/>
          <a:cs typeface="+mn-cs"/>
        </a:defRPr>
      </a:lvl7pPr>
      <a:lvl8pPr marL="3657264" indent="-243818" algn="l" defTabSz="487637" rtl="0" eaLnBrk="1" latinLnBrk="0" hangingPunct="1">
        <a:spcBef>
          <a:spcPct val="20000"/>
        </a:spcBef>
        <a:buFont typeface="Arial"/>
        <a:buChar char="•"/>
        <a:defRPr sz="2133" kern="1200">
          <a:solidFill>
            <a:schemeClr val="tx1"/>
          </a:solidFill>
          <a:latin typeface="+mn-lt"/>
          <a:ea typeface="+mn-ea"/>
          <a:cs typeface="+mn-cs"/>
        </a:defRPr>
      </a:lvl8pPr>
      <a:lvl9pPr marL="4144900" indent="-243818" algn="l" defTabSz="48763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37" rtl="0" eaLnBrk="1" latinLnBrk="0" hangingPunct="1">
        <a:defRPr sz="1920" kern="1200">
          <a:solidFill>
            <a:schemeClr val="tx1"/>
          </a:solidFill>
          <a:latin typeface="+mn-lt"/>
          <a:ea typeface="+mn-ea"/>
          <a:cs typeface="+mn-cs"/>
        </a:defRPr>
      </a:lvl1pPr>
      <a:lvl2pPr marL="487637" algn="l" defTabSz="487637" rtl="0" eaLnBrk="1" latinLnBrk="0" hangingPunct="1">
        <a:defRPr sz="1920" kern="1200">
          <a:solidFill>
            <a:schemeClr val="tx1"/>
          </a:solidFill>
          <a:latin typeface="+mn-lt"/>
          <a:ea typeface="+mn-ea"/>
          <a:cs typeface="+mn-cs"/>
        </a:defRPr>
      </a:lvl2pPr>
      <a:lvl3pPr marL="975271" algn="l" defTabSz="487637" rtl="0" eaLnBrk="1" latinLnBrk="0" hangingPunct="1">
        <a:defRPr sz="1920" kern="1200">
          <a:solidFill>
            <a:schemeClr val="tx1"/>
          </a:solidFill>
          <a:latin typeface="+mn-lt"/>
          <a:ea typeface="+mn-ea"/>
          <a:cs typeface="+mn-cs"/>
        </a:defRPr>
      </a:lvl3pPr>
      <a:lvl4pPr marL="1462906" algn="l" defTabSz="487637" rtl="0" eaLnBrk="1" latinLnBrk="0" hangingPunct="1">
        <a:defRPr sz="1920" kern="1200">
          <a:solidFill>
            <a:schemeClr val="tx1"/>
          </a:solidFill>
          <a:latin typeface="+mn-lt"/>
          <a:ea typeface="+mn-ea"/>
          <a:cs typeface="+mn-cs"/>
        </a:defRPr>
      </a:lvl4pPr>
      <a:lvl5pPr marL="1950542" algn="l" defTabSz="487637" rtl="0" eaLnBrk="1" latinLnBrk="0" hangingPunct="1">
        <a:defRPr sz="1920" kern="1200">
          <a:solidFill>
            <a:schemeClr val="tx1"/>
          </a:solidFill>
          <a:latin typeface="+mn-lt"/>
          <a:ea typeface="+mn-ea"/>
          <a:cs typeface="+mn-cs"/>
        </a:defRPr>
      </a:lvl5pPr>
      <a:lvl6pPr marL="2438177" algn="l" defTabSz="487637" rtl="0" eaLnBrk="1" latinLnBrk="0" hangingPunct="1">
        <a:defRPr sz="1920" kern="1200">
          <a:solidFill>
            <a:schemeClr val="tx1"/>
          </a:solidFill>
          <a:latin typeface="+mn-lt"/>
          <a:ea typeface="+mn-ea"/>
          <a:cs typeface="+mn-cs"/>
        </a:defRPr>
      </a:lvl6pPr>
      <a:lvl7pPr marL="2925812" algn="l" defTabSz="487637" rtl="0" eaLnBrk="1" latinLnBrk="0" hangingPunct="1">
        <a:defRPr sz="1920" kern="1200">
          <a:solidFill>
            <a:schemeClr val="tx1"/>
          </a:solidFill>
          <a:latin typeface="+mn-lt"/>
          <a:ea typeface="+mn-ea"/>
          <a:cs typeface="+mn-cs"/>
        </a:defRPr>
      </a:lvl7pPr>
      <a:lvl8pPr marL="3413446" algn="l" defTabSz="487637" rtl="0" eaLnBrk="1" latinLnBrk="0" hangingPunct="1">
        <a:defRPr sz="1920" kern="1200">
          <a:solidFill>
            <a:schemeClr val="tx1"/>
          </a:solidFill>
          <a:latin typeface="+mn-lt"/>
          <a:ea typeface="+mn-ea"/>
          <a:cs typeface="+mn-cs"/>
        </a:defRPr>
      </a:lvl8pPr>
      <a:lvl9pPr marL="3901083" algn="l" defTabSz="487637" rtl="0" eaLnBrk="1" latinLnBrk="0" hangingPunct="1">
        <a:defRPr sz="19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387966"/>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2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22" imgW="524" imgH="526" progId="TCLayout.ActiveDocument.1">
                  <p:embed/>
                </p:oleObj>
              </mc:Choice>
              <mc:Fallback>
                <p:oleObj name="think-cell Slide" r:id="rId22"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23"/>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450858235"/>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 id="2147485094" r:id="rId12"/>
    <p:sldLayoutId id="2147485096" r:id="rId13"/>
    <p:sldLayoutId id="2147485097" r:id="rId14"/>
    <p:sldLayoutId id="2147485098" r:id="rId15"/>
    <p:sldLayoutId id="2147485099" r:id="rId16"/>
    <p:sldLayoutId id="2147485100" r:id="rId17"/>
    <p:sldLayoutId id="2147485101" r:id="rId18"/>
    <p:sldLayoutId id="2147485102" r:id="rId19"/>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01101"/>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955" r:id="rId7"/>
  </p:sldLayoutIdLst>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924606"/>
            <a:ext cx="2926080" cy="390595"/>
          </a:xfrm>
          <a:prstGeom prst="rect">
            <a:avLst/>
          </a:prstGeom>
        </p:spPr>
        <p:txBody>
          <a:bodyPr vert="horz" lIns="91440" tIns="45720" rIns="91440" bIns="45720" rtlCol="0" anchor="ctr"/>
          <a:lstStyle>
            <a:lvl1pPr algn="l">
              <a:defRPr sz="1707">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096495120"/>
      </p:ext>
    </p:extLst>
  </p:cSld>
  <p:clrMap bg1="dk1" tx1="lt1" bg2="dk2" tx2="lt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231628407"/>
      </p:ext>
    </p:extLst>
  </p:cSld>
  <p:clrMap bg1="lt1" tx1="dk1" bg2="lt2" tx2="dk2" accent1="accent1" accent2="accent2" accent3="accent3" accent4="accent4" accent5="accent5" accent6="accent6" hlink="hlink" folHlink="folHlink"/>
  <p:sldLayoutIdLst>
    <p:sldLayoutId id="2147484952" r:id="rId1"/>
    <p:sldLayoutId id="2147484954" r:id="rId2"/>
  </p:sldLayoutIdLs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3"/>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14" imgW="524" imgH="526" progId="TCLayout.ActiveDocument.1">
                  <p:embed/>
                </p:oleObj>
              </mc:Choice>
              <mc:Fallback>
                <p:oleObj name="think-cell Slide" r:id="rId14"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15"/>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52940633"/>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5" r:id="rId8"/>
    <p:sldLayoutId id="2147484966" r:id="rId9"/>
    <p:sldLayoutId id="2147485034" r:id="rId10"/>
    <p:sldLayoutId id="2147485035" r:id="rId11"/>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72973519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636650543"/>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 id="2147485008" r:id="rId19"/>
    <p:sldLayoutId id="2147485009" r:id="rId20"/>
    <p:sldLayoutId id="2147485010" r:id="rId21"/>
    <p:sldLayoutId id="2147485011" r:id="rId22"/>
    <p:sldLayoutId id="2147485012" r:id="rId23"/>
    <p:sldLayoutId id="2147485013" r:id="rId24"/>
    <p:sldLayoutId id="2147485014" r:id="rId25"/>
    <p:sldLayoutId id="214748501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41387"/>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2.xml"/></Relationships>
</file>

<file path=ppt/slides/_rels/slide24.xml.rels><?xml version="1.0" encoding="UTF-8" standalone="yes"?>
<Relationships xmlns="http://schemas.openxmlformats.org/package/2006/relationships"><Relationship Id="rId2" Type="http://schemas.openxmlformats.org/officeDocument/2006/relationships/hyperlink" Target="https://finance.uw.edu/fr/node/87" TargetMode="Externa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6" y="917323"/>
            <a:ext cx="11980588" cy="3757164"/>
          </a:xfrm>
        </p:spPr>
        <p:txBody>
          <a:bodyPr lIns="91440" tIns="45720" rIns="91440" bIns="45720" anchor="b">
            <a:normAutofit/>
          </a:bodyPr>
          <a:lstStyle/>
          <a:p>
            <a:r>
              <a:rPr lang="en-US" sz="4400" dirty="0">
                <a:latin typeface="Encode Sans Normal Black"/>
              </a:rPr>
              <a:t>Shared Environment accounting forum</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r>
              <a:rPr lang="en-US" sz="2800" b="0" dirty="0">
                <a:solidFill>
                  <a:schemeClr val="tx2"/>
                </a:solidFill>
                <a:latin typeface="Encode Sans Normal Black"/>
              </a:rPr>
              <a:t>June 25, 2024</a:t>
            </a:r>
          </a:p>
        </p:txBody>
      </p:sp>
    </p:spTree>
    <p:extLst>
      <p:ext uri="{BB962C8B-B14F-4D97-AF65-F5344CB8AC3E}">
        <p14:creationId xmlns:p14="http://schemas.microsoft.com/office/powerpoint/2010/main" val="25798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85000" lnSpcReduction="20000"/>
          </a:bodyPr>
          <a:lstStyle/>
          <a:p>
            <a:r>
              <a:rPr lang="en-US" sz="3900" b="1" dirty="0"/>
              <a:t>What is the equivalent of CTI?</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marL="0" indent="0">
              <a:spcBef>
                <a:spcPts val="0"/>
              </a:spcBef>
              <a:buNone/>
            </a:pPr>
            <a:r>
              <a:rPr lang="en-US" sz="2400" dirty="0">
                <a:latin typeface="Aptos"/>
                <a:ea typeface="Calibri"/>
                <a:cs typeface="Calibri"/>
              </a:rPr>
              <a:t>CTI = “cost transfer” with the intention of transferring the amount of an external cost or bundle of costs from a unit (A) to another unit (B), in order to recover all or a portion of incurred costs</a:t>
            </a:r>
          </a:p>
          <a:p>
            <a:pPr marL="0" indent="0">
              <a:spcBef>
                <a:spcPts val="0"/>
              </a:spcBef>
              <a:buNone/>
            </a:pPr>
            <a:r>
              <a:rPr lang="en-US" sz="2800" dirty="0">
                <a:latin typeface="Aptos"/>
                <a:ea typeface="Calibri"/>
                <a:cs typeface="Calibri"/>
              </a:rPr>
              <a:t> </a:t>
            </a:r>
            <a:endParaRPr lang="en-US" sz="2400" dirty="0">
              <a:latin typeface="Aptos"/>
              <a:ea typeface="Calibri"/>
              <a:cs typeface="Calibri"/>
            </a:endParaRPr>
          </a:p>
          <a:p>
            <a:pPr>
              <a:spcBef>
                <a:spcPts val="0"/>
              </a:spcBef>
              <a:buFont typeface="Wingdings" panose="05000000000000000000" pitchFamily="2" charset="2"/>
              <a:buChar char="§"/>
            </a:pPr>
            <a:r>
              <a:rPr lang="en-US" sz="2400" dirty="0">
                <a:latin typeface="Aptos"/>
                <a:ea typeface="Calibri"/>
                <a:cs typeface="Calibri"/>
              </a:rPr>
              <a:t>ISD – used when regularly incurred via line of business.  Key distinction is the recognition of internal revenue</a:t>
            </a:r>
          </a:p>
          <a:p>
            <a:pPr>
              <a:spcBef>
                <a:spcPts val="0"/>
              </a:spcBef>
              <a:buFont typeface="Wingdings" panose="05000000000000000000" pitchFamily="2" charset="2"/>
              <a:buChar char="§"/>
            </a:pPr>
            <a:r>
              <a:rPr lang="en-US" sz="2400" dirty="0">
                <a:latin typeface="Aptos"/>
                <a:ea typeface="Calibri"/>
                <a:cs typeface="Calibri"/>
              </a:rPr>
              <a:t>Expense transfer – removes/reduces the expense incurred by the unit (A) transferring the costs and increases the expense incurred by the unit (B) being transferred to.  Key distinction is offsetting expense, the same ledger account is used.  (i.e. reduce supplies expense to me, increase supplies expense to you)</a:t>
            </a:r>
          </a:p>
          <a:p>
            <a:pPr>
              <a:spcBef>
                <a:spcPts val="0"/>
              </a:spcBef>
              <a:buFont typeface="Wingdings" panose="05000000000000000000" pitchFamily="2" charset="2"/>
              <a:buChar char="§"/>
            </a:pPr>
            <a:r>
              <a:rPr lang="en-US" sz="2400" dirty="0">
                <a:latin typeface="Aptos"/>
                <a:ea typeface="Calibri"/>
                <a:cs typeface="Calibri"/>
              </a:rPr>
              <a:t>Funding transfer – transfers funds from a unit (B) to the unit (A) that incurred the original costs.  This essentially transfers funds with a generic funding transfer journal to cover the costs incurred by a unit on their behalf.    Key distinction is the funding transfer could cover a specific expense transaction, a portion of a transaction, a bundle of transactions, or a portion of a bundle of transactions.  </a:t>
            </a:r>
            <a:endParaRPr lang="en-US" sz="2400" dirty="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430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1640409" cy="477010"/>
          </a:xfrm>
        </p:spPr>
        <p:txBody>
          <a:bodyPr>
            <a:normAutofit fontScale="92500" lnSpcReduction="20000"/>
          </a:bodyPr>
          <a:lstStyle/>
          <a:p>
            <a:r>
              <a:rPr lang="en-US" sz="3600" b="1" dirty="0"/>
              <a:t>How to Handle Residual Revenue</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695726" y="1100118"/>
            <a:ext cx="11656832" cy="5417556"/>
          </a:xfrm>
        </p:spPr>
        <p:txBody>
          <a:bodyPr lIns="91440" tIns="45720" rIns="91440" bIns="45720" anchor="t"/>
          <a:lstStyle/>
          <a:p>
            <a:endParaRPr lang="en-US"/>
          </a:p>
          <a:p>
            <a:r>
              <a:rPr lang="en-US"/>
              <a:t>When revenues exceed expenses a positive net position results, aka “Residual Revenue.”</a:t>
            </a:r>
          </a:p>
          <a:p>
            <a:endParaRPr lang="en-US" dirty="0"/>
          </a:p>
          <a:p>
            <a:r>
              <a:rPr lang="en-US"/>
              <a:t>Because resource </a:t>
            </a:r>
            <a:r>
              <a:rPr lang="en-US" err="1"/>
              <a:t>worktags</a:t>
            </a:r>
            <a:r>
              <a:rPr lang="en-US"/>
              <a:t> function primarily to track sources and uses of various funding types across university activities transfers of “residual revenue” or net position from one resource </a:t>
            </a:r>
            <a:r>
              <a:rPr lang="en-US" dirty="0" err="1"/>
              <a:t>worktag</a:t>
            </a:r>
            <a:r>
              <a:rPr lang="en-US"/>
              <a:t> to another are not allowed.  </a:t>
            </a:r>
            <a:endParaRPr lang="en-US" dirty="0"/>
          </a:p>
          <a:p>
            <a:endParaRPr lang="en-US"/>
          </a:p>
          <a:p>
            <a:r>
              <a:rPr lang="en-US"/>
              <a:t>Use of net position for purposes that do not support the program or activity that generated the revenue, directly or indirectly, is not allowed.</a:t>
            </a:r>
          </a:p>
          <a:p>
            <a:endParaRPr lang="en-US"/>
          </a:p>
        </p:txBody>
      </p:sp>
    </p:spTree>
    <p:extLst>
      <p:ext uri="{BB962C8B-B14F-4D97-AF65-F5344CB8AC3E}">
        <p14:creationId xmlns:p14="http://schemas.microsoft.com/office/powerpoint/2010/main" val="1731667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85000" lnSpcReduction="20000"/>
          </a:bodyPr>
          <a:lstStyle/>
          <a:p>
            <a:r>
              <a:rPr lang="en-US" sz="3900" b="1" dirty="0"/>
              <a:t>Institutional Overhead (IOH)</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marL="0" indent="0">
              <a:spcBef>
                <a:spcPts val="0"/>
              </a:spcBef>
              <a:buNone/>
            </a:pPr>
            <a:endParaRPr lang="en-US" sz="2800" dirty="0">
              <a:latin typeface="Aptos"/>
              <a:ea typeface="Calibri"/>
              <a:cs typeface="Calibri"/>
            </a:endParaRPr>
          </a:p>
          <a:p>
            <a:pPr marL="0" indent="-365760">
              <a:spcBef>
                <a:spcPts val="0"/>
              </a:spcBef>
            </a:pPr>
            <a:r>
              <a:rPr lang="en-US" sz="2800">
                <a:latin typeface="Aptos"/>
                <a:ea typeface="Calibri"/>
                <a:cs typeface="Calibri"/>
              </a:rPr>
              <a:t>IOH for July 2023 through May 2024 has been calculated and charged in Workday Financials.  (April – May, just this past week).</a:t>
            </a:r>
          </a:p>
          <a:p>
            <a:pPr marL="0" indent="-365760">
              <a:spcBef>
                <a:spcPts val="0"/>
              </a:spcBef>
            </a:pPr>
            <a:endParaRPr lang="en-US" sz="2800" dirty="0">
              <a:latin typeface="Aptos"/>
              <a:ea typeface="Calibri" panose="020F0502020204030204" pitchFamily="34" charset="0"/>
              <a:cs typeface="Calibri"/>
            </a:endParaRPr>
          </a:p>
          <a:p>
            <a:pPr marL="0" indent="-365760">
              <a:spcBef>
                <a:spcPts val="0"/>
              </a:spcBef>
            </a:pPr>
            <a:r>
              <a:rPr lang="en-US" sz="2800">
                <a:latin typeface="Aptos"/>
                <a:ea typeface="Calibri" panose="020F0502020204030204" pitchFamily="34" charset="0"/>
                <a:cs typeface="Calibri"/>
              </a:rPr>
              <a:t>June 2024 will be </a:t>
            </a:r>
            <a:r>
              <a:rPr lang="en-US" sz="2800" err="1">
                <a:latin typeface="Aptos"/>
                <a:ea typeface="Calibri" panose="020F0502020204030204" pitchFamily="34" charset="0"/>
                <a:cs typeface="Calibri"/>
              </a:rPr>
              <a:t>calc’d</a:t>
            </a:r>
            <a:r>
              <a:rPr lang="en-US" sz="2800">
                <a:latin typeface="Aptos"/>
                <a:ea typeface="Calibri" panose="020F0502020204030204" pitchFamily="34" charset="0"/>
                <a:cs typeface="Calibri"/>
              </a:rPr>
              <a:t> and charged the first week of July.</a:t>
            </a:r>
            <a:endParaRPr lang="en-US" sz="2800" dirty="0">
              <a:latin typeface="Aptos"/>
              <a:ea typeface="Calibri" panose="020F0502020204030204" pitchFamily="34" charset="0"/>
              <a:cs typeface="Calibri"/>
            </a:endParaRPr>
          </a:p>
          <a:p>
            <a:pPr marL="0" indent="-365760">
              <a:spcBef>
                <a:spcPts val="0"/>
              </a:spcBef>
            </a:pPr>
            <a:endParaRPr lang="en-US" sz="2800">
              <a:latin typeface="Aptos"/>
              <a:ea typeface="Calibri" panose="020F0502020204030204" pitchFamily="34" charset="0"/>
              <a:cs typeface="Calibri"/>
            </a:endParaRPr>
          </a:p>
          <a:p>
            <a:pPr marL="0" indent="-365760">
              <a:spcBef>
                <a:spcPts val="0"/>
              </a:spcBef>
            </a:pPr>
            <a:r>
              <a:rPr lang="en-US" sz="2800">
                <a:latin typeface="Aptos"/>
                <a:ea typeface="Calibri" panose="020F0502020204030204" pitchFamily="34" charset="0"/>
                <a:cs typeface="Calibri"/>
              </a:rPr>
              <a:t>After FY2024 year-end close, another calc will run for all of FY24 to “true up” any activity that occurred through close.  This activity will post in FY25.</a:t>
            </a:r>
          </a:p>
        </p:txBody>
      </p:sp>
    </p:spTree>
    <p:extLst>
      <p:ext uri="{BB962C8B-B14F-4D97-AF65-F5344CB8AC3E}">
        <p14:creationId xmlns:p14="http://schemas.microsoft.com/office/powerpoint/2010/main" val="788587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lIns="91440" tIns="45720" rIns="91440" bIns="45720" anchor="t">
            <a:normAutofit fontScale="85000" lnSpcReduction="20000"/>
          </a:bodyPr>
          <a:lstStyle/>
          <a:p>
            <a:r>
              <a:rPr lang="en-US" sz="3900" b="1">
                <a:latin typeface="Open Sans"/>
                <a:ea typeface="Open Sans"/>
                <a:cs typeface="Open Sans"/>
              </a:rPr>
              <a:t>Filtering Out Funds in R1300.x and R1306.x Reporting</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491449"/>
            <a:ext cx="12007551" cy="5170022"/>
          </a:xfrm>
        </p:spPr>
        <p:txBody>
          <a:bodyPr lIns="91440" tIns="45720" rIns="91440" bIns="45720" anchor="t"/>
          <a:lstStyle/>
          <a:p>
            <a:pPr marL="0" indent="-365760">
              <a:spcBef>
                <a:spcPts val="0"/>
              </a:spcBef>
            </a:pPr>
            <a:r>
              <a:rPr lang="en-US" sz="2800">
                <a:latin typeface="Aptos"/>
                <a:ea typeface="Calibri"/>
                <a:cs typeface="Calibri"/>
              </a:rPr>
              <a:t>The "modified cash accounting basis" of FAS is not the same as "accrual accounting basis" in Workday. </a:t>
            </a:r>
          </a:p>
          <a:p>
            <a:pPr marL="0" indent="-365760">
              <a:spcBef>
                <a:spcPts val="0"/>
              </a:spcBef>
            </a:pPr>
            <a:endParaRPr lang="en-US" sz="2800" dirty="0">
              <a:latin typeface="Aptos"/>
              <a:ea typeface="Calibri"/>
              <a:cs typeface="Calibri"/>
            </a:endParaRPr>
          </a:p>
          <a:p>
            <a:pPr marL="0" indent="-365760">
              <a:spcBef>
                <a:spcPts val="0"/>
              </a:spcBef>
            </a:pPr>
            <a:r>
              <a:rPr lang="en-US" sz="2800">
                <a:latin typeface="Aptos"/>
                <a:ea typeface="Calibri"/>
                <a:cs typeface="Calibri"/>
              </a:rPr>
              <a:t>Therefore, some items are posting to the Income Statement (by design) to reduce revenue when used for things that would be capitalized transactions - usually posting only on the balance sheet. (e.g., ILP principal payments)</a:t>
            </a:r>
            <a:endParaRPr lang="en-US" sz="2800" dirty="0">
              <a:latin typeface="Aptos"/>
              <a:ea typeface="Calibri"/>
              <a:cs typeface="Calibri"/>
            </a:endParaRPr>
          </a:p>
          <a:p>
            <a:pPr marL="0" indent="-365760">
              <a:spcBef>
                <a:spcPts val="0"/>
              </a:spcBef>
            </a:pPr>
            <a:endParaRPr lang="en-US" sz="2800">
              <a:latin typeface="Aptos"/>
              <a:ea typeface="Calibri"/>
              <a:cs typeface="Calibri"/>
            </a:endParaRPr>
          </a:p>
          <a:p>
            <a:pPr marL="0" indent="-365760">
              <a:spcBef>
                <a:spcPts val="0"/>
              </a:spcBef>
            </a:pPr>
            <a:r>
              <a:rPr lang="en-US" sz="2800">
                <a:latin typeface="Aptos"/>
                <a:ea typeface="Calibri"/>
                <a:cs typeface="Calibri"/>
              </a:rPr>
              <a:t>You can exclude FD4xx from parameters for Income Statement reports (e.g. </a:t>
            </a:r>
            <a:r>
              <a:rPr lang="en-US" sz="2800" dirty="0">
                <a:latin typeface="Aptos"/>
                <a:ea typeface="Calibri"/>
                <a:cs typeface="Calibri"/>
              </a:rPr>
              <a:t>R1300</a:t>
            </a:r>
            <a:r>
              <a:rPr lang="en-US" sz="2800">
                <a:latin typeface="Aptos"/>
                <a:ea typeface="Calibri"/>
                <a:cs typeface="Calibri"/>
              </a:rPr>
              <a:t>.x and R1306.x) to eliminate the central offsets for these items so you only see true unit activity.</a:t>
            </a:r>
            <a:endParaRPr lang="en-US" sz="2800" dirty="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312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5" y="917323"/>
            <a:ext cx="12120211" cy="3757164"/>
          </a:xfrm>
        </p:spPr>
        <p:txBody>
          <a:bodyPr lIns="91440" tIns="45720" rIns="91440" bIns="45720" anchor="b">
            <a:normAutofit/>
          </a:bodyPr>
          <a:lstStyle/>
          <a:p>
            <a:r>
              <a:rPr lang="en-US" sz="4400" dirty="0">
                <a:latin typeface="Encode Sans Normal Black"/>
              </a:rPr>
              <a:t>Reference documents – </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endParaRPr lang="en-US" sz="2800" b="0" dirty="0">
              <a:solidFill>
                <a:schemeClr val="tx2"/>
              </a:solidFill>
              <a:latin typeface="Encode Sans Normal Black"/>
            </a:endParaRPr>
          </a:p>
        </p:txBody>
      </p:sp>
    </p:spTree>
    <p:extLst>
      <p:ext uri="{BB962C8B-B14F-4D97-AF65-F5344CB8AC3E}">
        <p14:creationId xmlns:p14="http://schemas.microsoft.com/office/powerpoint/2010/main" val="420242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Year-End Close </a:t>
            </a:r>
            <a:r>
              <a:rPr lang="en-US" sz="5400" b="1" dirty="0"/>
              <a:t>Resources and Q&amp;A</a:t>
            </a:r>
          </a:p>
        </p:txBody>
      </p:sp>
    </p:spTree>
    <p:extLst>
      <p:ext uri="{BB962C8B-B14F-4D97-AF65-F5344CB8AC3E}">
        <p14:creationId xmlns:p14="http://schemas.microsoft.com/office/powerpoint/2010/main" val="134214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Resources</a:t>
            </a:r>
            <a:endParaRPr lang="en-US"/>
          </a:p>
        </p:txBody>
      </p:sp>
      <p:sp>
        <p:nvSpPr>
          <p:cNvPr id="3" name="Text Placeholder 2"/>
          <p:cNvSpPr>
            <a:spLocks noGrp="1"/>
          </p:cNvSpPr>
          <p:nvPr>
            <p:ph type="body" sz="quarter" idx="11"/>
          </p:nvPr>
        </p:nvSpPr>
        <p:spPr>
          <a:xfrm>
            <a:off x="637047" y="2214144"/>
            <a:ext cx="11976131" cy="3905889"/>
          </a:xfrm>
        </p:spPr>
        <p:txBody>
          <a:bodyPr lIns="130048" tIns="65024" rIns="130048" bIns="65024" anchor="t"/>
          <a:lstStyle/>
          <a:p>
            <a:pPr>
              <a:spcAft>
                <a:spcPts val="284"/>
              </a:spcAft>
            </a:pPr>
            <a:r>
              <a:rPr lang="en-US" sz="2844">
                <a:solidFill>
                  <a:srgbClr val="4B2E83"/>
                </a:solidFill>
                <a:latin typeface="Open Sans"/>
                <a:ea typeface="Open Sans"/>
                <a:cs typeface="Open Sans"/>
              </a:rPr>
              <a:t>Financial Reporting Year-End Close webpage: </a:t>
            </a:r>
            <a:r>
              <a:rPr lang="en-US" sz="2844" b="0">
                <a:solidFill>
                  <a:srgbClr val="4B2E83"/>
                </a:solidFill>
                <a:latin typeface="Open Sans"/>
                <a:ea typeface="Open Sans"/>
                <a:cs typeface="Open Sans"/>
              </a:rPr>
              <a:t>https://finance.uw.edu/fr/year-end-close</a:t>
            </a:r>
            <a:endParaRPr lang="en-US" sz="2844">
              <a:solidFill>
                <a:srgbClr val="4B2E83"/>
              </a:solidFill>
              <a:latin typeface="Open Sans"/>
              <a:ea typeface="Open Sans"/>
              <a:cs typeface="Open Sans"/>
            </a:endParaRPr>
          </a:p>
          <a:p>
            <a:pPr>
              <a:spcAft>
                <a:spcPts val="284"/>
              </a:spcAft>
            </a:pPr>
            <a:r>
              <a:rPr lang="en-US" sz="2844">
                <a:solidFill>
                  <a:srgbClr val="4B2E83"/>
                </a:solidFill>
                <a:latin typeface="Open Sans"/>
                <a:ea typeface="Open Sans"/>
                <a:cs typeface="Open Sans"/>
              </a:rPr>
              <a:t>Procurement Year-end Close webpage: </a:t>
            </a:r>
            <a:r>
              <a:rPr lang="en-US" sz="2844" b="0">
                <a:solidFill>
                  <a:srgbClr val="4B2E83"/>
                </a:solidFill>
                <a:latin typeface="Open Sans"/>
                <a:ea typeface="Open Sans"/>
                <a:cs typeface="Open Sans"/>
              </a:rPr>
              <a:t>https://finance.uw.edu/ps/tools-for-reconciling/fiscal-year-end</a:t>
            </a:r>
          </a:p>
          <a:p>
            <a:pPr>
              <a:spcAft>
                <a:spcPts val="284"/>
              </a:spcAft>
            </a:pPr>
            <a:r>
              <a:rPr lang="en-US" sz="2844">
                <a:solidFill>
                  <a:srgbClr val="4B2E83"/>
                </a:solidFill>
                <a:latin typeface="Open Sans"/>
                <a:ea typeface="Open Sans"/>
                <a:cs typeface="Open Sans"/>
              </a:rPr>
              <a:t>Banking &amp; Accounting Operations:</a:t>
            </a:r>
            <a:r>
              <a:rPr lang="en-US" sz="2844" b="0">
                <a:solidFill>
                  <a:srgbClr val="4B2E83"/>
                </a:solidFill>
                <a:latin typeface="Open Sans"/>
                <a:ea typeface="Open Sans"/>
                <a:cs typeface="Open Sans"/>
              </a:rPr>
              <a:t> https://finance.uw.edu/bao</a:t>
            </a:r>
          </a:p>
          <a:p>
            <a:pPr>
              <a:spcAft>
                <a:spcPts val="284"/>
              </a:spcAft>
            </a:pPr>
            <a:r>
              <a:rPr lang="en-US" sz="2844">
                <a:solidFill>
                  <a:srgbClr val="4B2E83"/>
                </a:solidFill>
                <a:latin typeface="Open Sans"/>
                <a:ea typeface="Open Sans"/>
                <a:cs typeface="Open Sans"/>
              </a:rPr>
              <a:t>Annual Surveys: </a:t>
            </a:r>
            <a:r>
              <a:rPr lang="en-US" sz="2844" b="0">
                <a:solidFill>
                  <a:srgbClr val="4B2E83"/>
                </a:solidFill>
                <a:latin typeface="Open Sans"/>
                <a:ea typeface="Open Sans"/>
                <a:cs typeface="Open Sans"/>
              </a:rPr>
              <a:t>https://finance.uw.edu/fr/year-end-close/annual-surveys</a:t>
            </a:r>
          </a:p>
          <a:p>
            <a:pPr>
              <a:spcAft>
                <a:spcPts val="284"/>
              </a:spcAft>
            </a:pPr>
            <a:endParaRPr lang="en-US" sz="2844">
              <a:solidFill>
                <a:srgbClr val="4B2E83"/>
              </a:solidFill>
            </a:endParaRPr>
          </a:p>
        </p:txBody>
      </p:sp>
    </p:spTree>
    <p:extLst>
      <p:ext uri="{BB962C8B-B14F-4D97-AF65-F5344CB8AC3E}">
        <p14:creationId xmlns:p14="http://schemas.microsoft.com/office/powerpoint/2010/main" val="2098410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Are the year-end close deadlines flexible?</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The timeframes and cutoff dates are not flexible. The flexibility comes with Day 6 to Day 9 at 2pm PT where units have extra days to review and make any journal corrections before Operational Accounting closes.</a:t>
            </a:r>
            <a:endParaRPr lang="en-US"/>
          </a:p>
          <a:p>
            <a:pPr>
              <a:spcBef>
                <a:spcPts val="0"/>
              </a:spcBef>
              <a:spcAft>
                <a:spcPts val="569"/>
              </a:spcAft>
            </a:pPr>
            <a:endParaRPr lang="en-US" sz="2844"/>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3409170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Are there any mechanisms after Day 9 to post journals?</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There are not. Please plan and ensure your journals are timely posted by Day 9 at 2pm PT.</a:t>
            </a:r>
            <a:endParaRPr lang="en-US"/>
          </a:p>
          <a:p>
            <a:pPr>
              <a:spcBef>
                <a:spcPts val="0"/>
              </a:spcBef>
              <a:spcAft>
                <a:spcPts val="569"/>
              </a:spcAft>
            </a:pPr>
            <a:endParaRPr lang="en-US" sz="2844"/>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267026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What happens if a transaction is approved and posts after a deadline?</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In most cases, that transaction will post to the next month and fiscal year '25.</a:t>
            </a:r>
            <a:endParaRPr lang="en-US"/>
          </a:p>
          <a:p>
            <a:pPr>
              <a:spcBef>
                <a:spcPts val="0"/>
              </a:spcBef>
              <a:spcAft>
                <a:spcPts val="569"/>
              </a:spcAft>
            </a:pPr>
            <a:endParaRPr lang="en-US"/>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272644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380313" cy="477011"/>
          </a:xfrm>
        </p:spPr>
        <p:txBody>
          <a:bodyPr>
            <a:noAutofit/>
          </a:bodyPr>
          <a:lstStyle/>
          <a:p>
            <a:r>
              <a:rPr lang="en-US" sz="3000" b="1" cap="all" dirty="0">
                <a:solidFill>
                  <a:srgbClr val="4B2E83"/>
                </a:solidFill>
                <a:latin typeface="Encode Sans Normal Black" charset="0"/>
              </a:rPr>
              <a:t>Discussion topics</a:t>
            </a:r>
            <a:endParaRPr lang="en-US" sz="3000" b="1" cap="all" dirty="0">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2899395580"/>
              </p:ext>
            </p:extLst>
          </p:nvPr>
        </p:nvGraphicFramePr>
        <p:xfrm>
          <a:off x="631603" y="1113286"/>
          <a:ext cx="11959933" cy="5284020"/>
        </p:xfrm>
        <a:graphic>
          <a:graphicData uri="http://schemas.openxmlformats.org/drawingml/2006/table">
            <a:tbl>
              <a:tblPr>
                <a:tableStyleId>{5DA37D80-6434-44D0-A028-1B22A696006F}</a:tableStyleId>
              </a:tblPr>
              <a:tblGrid>
                <a:gridCol w="524765">
                  <a:extLst>
                    <a:ext uri="{9D8B030D-6E8A-4147-A177-3AD203B41FA5}">
                      <a16:colId xmlns:a16="http://schemas.microsoft.com/office/drawing/2014/main" val="2417359873"/>
                    </a:ext>
                  </a:extLst>
                </a:gridCol>
                <a:gridCol w="1551321">
                  <a:extLst>
                    <a:ext uri="{9D8B030D-6E8A-4147-A177-3AD203B41FA5}">
                      <a16:colId xmlns:a16="http://schemas.microsoft.com/office/drawing/2014/main" val="420156850"/>
                    </a:ext>
                  </a:extLst>
                </a:gridCol>
                <a:gridCol w="8131946">
                  <a:extLst>
                    <a:ext uri="{9D8B030D-6E8A-4147-A177-3AD203B41FA5}">
                      <a16:colId xmlns:a16="http://schemas.microsoft.com/office/drawing/2014/main" val="1594515221"/>
                    </a:ext>
                  </a:extLst>
                </a:gridCol>
                <a:gridCol w="1751901">
                  <a:extLst>
                    <a:ext uri="{9D8B030D-6E8A-4147-A177-3AD203B41FA5}">
                      <a16:colId xmlns:a16="http://schemas.microsoft.com/office/drawing/2014/main" val="1913697892"/>
                    </a:ext>
                  </a:extLst>
                </a:gridCol>
              </a:tblGrid>
              <a:tr h="1169220">
                <a:tc>
                  <a:txBody>
                    <a:bodyPr/>
                    <a:lstStyle/>
                    <a:p>
                      <a:pPr algn="ctr" fontAlgn="ctr"/>
                      <a:r>
                        <a:rPr lang="en-US" sz="1600" b="1" u="none" strike="noStrike" dirty="0">
                          <a:solidFill>
                            <a:schemeClr val="bg2"/>
                          </a:solidFill>
                          <a:effectLst/>
                          <a:latin typeface="Open Sans"/>
                          <a:ea typeface="Open Sans"/>
                          <a:cs typeface="Open Sans"/>
                        </a:rPr>
                        <a:t>#</a:t>
                      </a:r>
                      <a:endParaRPr lang="en-US" sz="1600" b="1" i="0" u="none" strike="noStrike" dirty="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dirty="0">
                          <a:solidFill>
                            <a:schemeClr val="bg2"/>
                          </a:solidFill>
                          <a:effectLst/>
                          <a:latin typeface="Open Sans"/>
                          <a:ea typeface="Open Sans" panose="020B0606030504020204" pitchFamily="34" charset="0"/>
                          <a:cs typeface="Open Sans" panose="020B0606030504020204" pitchFamily="34" charset="0"/>
                        </a:rPr>
                        <a:t>Topic</a:t>
                      </a:r>
                      <a:endPar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endParaRP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OBJECTIVE </a:t>
                      </a: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Lead</a:t>
                      </a:r>
                    </a:p>
                  </a:txBody>
                  <a:tcPr marL="0" marR="0" marT="0" marB="0" anchor="ctr">
                    <a:solidFill>
                      <a:schemeClr val="tx1"/>
                    </a:solidFill>
                  </a:tcPr>
                </a:tc>
                <a:extLst>
                  <a:ext uri="{0D108BD9-81ED-4DB2-BD59-A6C34878D82A}">
                    <a16:rowId xmlns:a16="http://schemas.microsoft.com/office/drawing/2014/main" val="1282170829"/>
                  </a:ext>
                </a:extLst>
              </a:tr>
              <a:tr h="548640">
                <a:tc rowSpan="6">
                  <a:txBody>
                    <a:bodyPr/>
                    <a:lstStyle/>
                    <a:p>
                      <a:pPr lvl="0" algn="ctr">
                        <a:buNone/>
                      </a:pPr>
                      <a:r>
                        <a:rPr lang="en-US" b="1" dirty="0"/>
                        <a:t>1</a:t>
                      </a:r>
                    </a:p>
                  </a:txBody>
                  <a:tcPr marL="45721" marR="0" marT="0" marB="0" anchor="ctr"/>
                </a:tc>
                <a:tc rowSpan="6">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900" b="1" dirty="0"/>
                        <a:t>Year-End Close</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Priorities, checklist and guidance on balances without resource </a:t>
                      </a:r>
                      <a:r>
                        <a:rPr lang="en-US" sz="1900" b="0" kern="1200" cap="none" baseline="0" dirty="0" err="1">
                          <a:solidFill>
                            <a:schemeClr val="tx1"/>
                          </a:solidFill>
                          <a:latin typeface="+mn-lt"/>
                          <a:ea typeface="Open Sans"/>
                          <a:cs typeface="Open Sans"/>
                        </a:rPr>
                        <a:t>worktags</a:t>
                      </a: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Erick</a:t>
                      </a:r>
                    </a:p>
                  </a:txBody>
                  <a:tcPr marL="45721" marR="0" marT="0" marB="0" anchor="ctr"/>
                </a:tc>
                <a:extLst>
                  <a:ext uri="{0D108BD9-81ED-4DB2-BD59-A6C34878D82A}">
                    <a16:rowId xmlns:a16="http://schemas.microsoft.com/office/drawing/2014/main" val="890265012"/>
                  </a:ext>
                </a:extLst>
              </a:tr>
              <a:tr h="548640">
                <a:tc vMerge="1">
                  <a:txBody>
                    <a:bodyPr/>
                    <a:lstStyle/>
                    <a:p>
                      <a:endParaRPr/>
                    </a:p>
                  </a:txBody>
                  <a:tcPr marL="45721" marR="0" marT="0" marB="0" anchor="ctr"/>
                </a:tc>
                <a:tc vMerge="1">
                  <a:txBody>
                    <a:bodyPr/>
                    <a:lstStyle/>
                    <a:p>
                      <a:endParaRP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Net position carry forward process and transfers post FY24</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dirty="0">
                          <a:solidFill>
                            <a:schemeClr val="tx1"/>
                          </a:solidFill>
                          <a:latin typeface="+mn-lt"/>
                        </a:rPr>
                        <a:t>Erick</a:t>
                      </a:r>
                    </a:p>
                  </a:txBody>
                  <a:tcPr marL="45721" marR="0" marT="0" marB="0" anchor="ctr"/>
                </a:tc>
                <a:extLst>
                  <a:ext uri="{0D108BD9-81ED-4DB2-BD59-A6C34878D82A}">
                    <a16:rowId xmlns:a16="http://schemas.microsoft.com/office/drawing/2014/main" val="516535956"/>
                  </a:ext>
                </a:extLst>
              </a:tr>
              <a:tr h="548640">
                <a:tc vMerge="1">
                  <a:txBody>
                    <a:bodyPr/>
                    <a:lstStyle/>
                    <a:p>
                      <a:pPr lvl="0" algn="ctr">
                        <a:buNone/>
                      </a:pPr>
                      <a:endParaRPr lang="en-US" b="1" dirty="0"/>
                    </a:p>
                  </a:txBody>
                  <a:tcPr marL="45721" marR="0" marT="0" marB="0" anchor="ctr"/>
                </a:tc>
                <a:tc vMerge="1">
                  <a:txBody>
                    <a:bodyPr/>
                    <a:lstStyle/>
                    <a:p>
                      <a:endParaRP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What is equivalent of CTI (expense transfer, ISD, or funding transfer)</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dirty="0">
                          <a:solidFill>
                            <a:schemeClr val="tx1"/>
                          </a:solidFill>
                          <a:latin typeface="+mn-lt"/>
                        </a:rPr>
                        <a:t>Erick</a:t>
                      </a:r>
                    </a:p>
                  </a:txBody>
                  <a:tcPr marL="45721" marR="0" marT="0" marB="0" anchor="ctr"/>
                </a:tc>
                <a:extLst>
                  <a:ext uri="{0D108BD9-81ED-4DB2-BD59-A6C34878D82A}">
                    <a16:rowId xmlns:a16="http://schemas.microsoft.com/office/drawing/2014/main" val="1672372054"/>
                  </a:ext>
                </a:extLst>
              </a:tr>
              <a:tr h="548640">
                <a:tc vMerge="1">
                  <a:txBody>
                    <a:bodyPr/>
                    <a:lstStyle/>
                    <a:p>
                      <a:pPr lvl="0" algn="ctr">
                        <a:buNone/>
                      </a:pPr>
                      <a:endParaRPr lang="en-US" b="1" dirty="0"/>
                    </a:p>
                  </a:txBody>
                  <a:tcPr marL="45721" marR="0" marT="0" marB="0" anchor="ctr"/>
                </a:tc>
                <a:tc vMerge="1">
                  <a:txBody>
                    <a:bodyPr/>
                    <a:lstStyle/>
                    <a:p>
                      <a:endParaRP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How to handle residual revenue</a:t>
                      </a: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Scott</a:t>
                      </a:r>
                    </a:p>
                  </a:txBody>
                  <a:tcPr marL="45721" marR="0" marT="0" marB="0" anchor="ctr"/>
                </a:tc>
                <a:extLst>
                  <a:ext uri="{0D108BD9-81ED-4DB2-BD59-A6C34878D82A}">
                    <a16:rowId xmlns:a16="http://schemas.microsoft.com/office/drawing/2014/main" val="4140510091"/>
                  </a:ext>
                </a:extLst>
              </a:tr>
              <a:tr h="548640">
                <a:tc vMerge="1">
                  <a:txBody>
                    <a:bodyPr/>
                    <a:lstStyle/>
                    <a:p>
                      <a:endParaRPr lang="en-US"/>
                    </a:p>
                  </a:txBody>
                  <a:tcPr/>
                </a:tc>
                <a:tc vMerge="1">
                  <a:txBody>
                    <a:bodyPr/>
                    <a:lstStyle/>
                    <a:p>
                      <a:endParaRPr lang="en-US"/>
                    </a:p>
                  </a:txBody>
                  <a:tcP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Institutional Overhead (IOH)</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0" kern="1200" cap="none" baseline="0" dirty="0">
                          <a:solidFill>
                            <a:schemeClr val="tx1"/>
                          </a:solidFill>
                          <a:latin typeface="+mn-lt"/>
                        </a:rPr>
                        <a:t>Scott</a:t>
                      </a:r>
                    </a:p>
                  </a:txBody>
                  <a:tcPr marL="45721" marR="0" marT="0" marB="0" anchor="ctr"/>
                </a:tc>
                <a:extLst>
                  <a:ext uri="{0D108BD9-81ED-4DB2-BD59-A6C34878D82A}">
                    <a16:rowId xmlns:a16="http://schemas.microsoft.com/office/drawing/2014/main" val="2521163312"/>
                  </a:ext>
                </a:extLst>
              </a:tr>
              <a:tr h="548640">
                <a:tc vMerge="1">
                  <a:txBody>
                    <a:bodyPr/>
                    <a:lstStyle/>
                    <a:p>
                      <a:pPr lvl="0" algn="ctr">
                        <a:buNone/>
                      </a:pPr>
                      <a:endParaRPr lang="en-US" b="1" dirty="0"/>
                    </a:p>
                  </a:txBody>
                  <a:tcPr marL="45721" marR="0" marT="0" marB="0" anchor="ctr"/>
                </a:tc>
                <a:tc vMerge="1">
                  <a:txBody>
                    <a:bodyPr/>
                    <a:lstStyle/>
                    <a:p>
                      <a:endParaRP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a:solidFill>
                            <a:schemeClr val="tx1"/>
                          </a:solidFill>
                          <a:latin typeface="+mn-lt"/>
                          <a:ea typeface="Open Sans"/>
                          <a:cs typeface="Open Sans"/>
                        </a:rPr>
                        <a:t>Filtering out funds </a:t>
                      </a:r>
                      <a:r>
                        <a:rPr lang="en-US" sz="1900" b="0" kern="1200" cap="none" baseline="0" dirty="0">
                          <a:solidFill>
                            <a:schemeClr val="tx1"/>
                          </a:solidFill>
                          <a:latin typeface="+mn-lt"/>
                          <a:ea typeface="Open Sans"/>
                          <a:cs typeface="Open Sans"/>
                        </a:rPr>
                        <a:t>in R1300.x and R1306.</a:t>
                      </a:r>
                      <a:r>
                        <a:rPr lang="en-US" sz="1900" b="0" kern="1200" cap="none" baseline="0">
                          <a:solidFill>
                            <a:schemeClr val="tx1"/>
                          </a:solidFill>
                          <a:latin typeface="+mn-lt"/>
                          <a:ea typeface="Open Sans"/>
                          <a:cs typeface="Open Sans"/>
                        </a:rPr>
                        <a:t>x reporting</a:t>
                      </a: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r>
                        <a:rPr lang="en-US" sz="1900" b="0" kern="1200" cap="none" baseline="0" dirty="0">
                          <a:solidFill>
                            <a:schemeClr val="tx1"/>
                          </a:solidFill>
                          <a:latin typeface="+mn-lt"/>
                        </a:rPr>
                        <a:t>Scott</a:t>
                      </a:r>
                    </a:p>
                  </a:txBody>
                  <a:tcPr marL="45721" marR="0" marT="0" marB="0" anchor="ctr"/>
                </a:tc>
                <a:extLst>
                  <a:ext uri="{0D108BD9-81ED-4DB2-BD59-A6C34878D82A}">
                    <a16:rowId xmlns:a16="http://schemas.microsoft.com/office/drawing/2014/main" val="3875297781"/>
                  </a:ext>
                </a:extLst>
              </a:tr>
              <a:tr h="822960">
                <a:tc>
                  <a:txBody>
                    <a:bodyPr/>
                    <a:lstStyle/>
                    <a:p>
                      <a:pPr lvl="0" algn="ctr">
                        <a:buNone/>
                      </a:pPr>
                      <a:r>
                        <a:rPr lang="en-US" b="1" dirty="0"/>
                        <a:t>3</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900" b="1" kern="1200" dirty="0">
                          <a:solidFill>
                            <a:schemeClr val="tx1"/>
                          </a:solidFill>
                          <a:latin typeface="+mn-lt"/>
                          <a:ea typeface="+mn-ea"/>
                          <a:cs typeface="+mn-cs"/>
                        </a:rPr>
                        <a:t>Future Topics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900" b="0" kern="1200" cap="none" baseline="0" dirty="0">
                          <a:solidFill>
                            <a:schemeClr val="tx1"/>
                          </a:solidFill>
                          <a:latin typeface="+mn-lt"/>
                          <a:ea typeface="Open Sans"/>
                          <a:cs typeface="Open Sans"/>
                        </a:rPr>
                        <a:t>Summer Ledger Bootcamp</a:t>
                      </a: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752402044"/>
                  </a:ext>
                </a:extLst>
              </a:tr>
            </a:tbl>
          </a:graphicData>
        </a:graphic>
      </p:graphicFrame>
    </p:spTree>
    <p:extLst>
      <p:ext uri="{BB962C8B-B14F-4D97-AF65-F5344CB8AC3E}">
        <p14:creationId xmlns:p14="http://schemas.microsoft.com/office/powerpoint/2010/main" val="182671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Is there a Dean's Day?</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The concept of Dean's Day sunset with FAS. The most equivalent would be Day 6 to Day 9 to review and post journals if needed.</a:t>
            </a:r>
            <a:endParaRPr lang="en-US"/>
          </a:p>
          <a:p>
            <a:pPr>
              <a:spcBef>
                <a:spcPts val="0"/>
              </a:spcBef>
              <a:spcAft>
                <a:spcPts val="569"/>
              </a:spcAft>
            </a:pPr>
            <a:endParaRPr lang="en-US"/>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235284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Day minus 1 is a Sunday, what does that mean for process?</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Correct, day minus 1 is Sunday June 30th. That means units can continue to transact until midnight on Sunday June 30th (except Accounting Adjustments that need to be approved by 2pm PT).</a:t>
            </a:r>
            <a:endParaRPr lang="en-US"/>
          </a:p>
          <a:p>
            <a:pPr>
              <a:spcBef>
                <a:spcPts val="0"/>
              </a:spcBef>
              <a:spcAft>
                <a:spcPts val="569"/>
              </a:spcAft>
            </a:pPr>
            <a:endParaRPr lang="en-US"/>
          </a:p>
          <a:p>
            <a:pPr>
              <a:spcBef>
                <a:spcPts val="1991"/>
              </a:spcBef>
              <a:spcAft>
                <a:spcPts val="284"/>
              </a:spcAft>
            </a:pPr>
            <a:endParaRPr lang="en-US" sz="2844"/>
          </a:p>
          <a:p>
            <a:pPr>
              <a:spcAft>
                <a:spcPts val="284"/>
              </a:spcAft>
            </a:pPr>
            <a:endParaRPr lang="en-US" sz="2844"/>
          </a:p>
        </p:txBody>
      </p:sp>
    </p:spTree>
    <p:extLst>
      <p:ext uri="{BB962C8B-B14F-4D97-AF65-F5344CB8AC3E}">
        <p14:creationId xmlns:p14="http://schemas.microsoft.com/office/powerpoint/2010/main" val="423587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Q: What if there's an error on a transaction that needs to post for FY24?</a:t>
            </a:r>
            <a:endParaRPr lang="en-US"/>
          </a:p>
        </p:txBody>
      </p:sp>
      <p:sp>
        <p:nvSpPr>
          <p:cNvPr id="3" name="Text Placeholder 2"/>
          <p:cNvSpPr>
            <a:spLocks noGrp="1"/>
          </p:cNvSpPr>
          <p:nvPr>
            <p:ph type="body" sz="quarter" idx="11"/>
          </p:nvPr>
        </p:nvSpPr>
        <p:spPr>
          <a:xfrm>
            <a:off x="637047" y="2391482"/>
            <a:ext cx="11798794" cy="3905889"/>
          </a:xfrm>
        </p:spPr>
        <p:txBody>
          <a:bodyPr lIns="130048" tIns="65024" rIns="130048" bIns="65024" anchor="t"/>
          <a:lstStyle/>
          <a:p>
            <a:pPr>
              <a:spcBef>
                <a:spcPts val="0"/>
              </a:spcBef>
              <a:spcAft>
                <a:spcPts val="569"/>
              </a:spcAft>
            </a:pPr>
            <a:r>
              <a:rPr lang="en-US" u="sng">
                <a:solidFill>
                  <a:srgbClr val="4B2E83"/>
                </a:solidFill>
                <a:highlight>
                  <a:srgbClr val="E7D3A2"/>
                </a:highlight>
                <a:latin typeface="Open Sans"/>
                <a:ea typeface="Open Sans"/>
                <a:cs typeface="Open Sans"/>
              </a:rPr>
              <a:t>Answer</a:t>
            </a:r>
            <a:r>
              <a:rPr lang="en-US">
                <a:solidFill>
                  <a:srgbClr val="4B2E83"/>
                </a:solidFill>
                <a:highlight>
                  <a:srgbClr val="E7D3A2"/>
                </a:highlight>
                <a:latin typeface="Open Sans"/>
                <a:ea typeface="Open Sans"/>
                <a:cs typeface="Open Sans"/>
              </a:rPr>
              <a:t>:</a:t>
            </a:r>
            <a:r>
              <a:rPr lang="en-US">
                <a:solidFill>
                  <a:srgbClr val="4B2E83"/>
                </a:solidFill>
                <a:latin typeface="Open Sans"/>
                <a:ea typeface="Open Sans"/>
                <a:cs typeface="Open Sans"/>
              </a:rPr>
              <a:t> We suggest pulling regular reports to catch errors and ensure your transactions are in for FY24.</a:t>
            </a:r>
            <a:endParaRPr lang="en-US"/>
          </a:p>
          <a:p>
            <a:pPr>
              <a:spcBef>
                <a:spcPts val="1991"/>
              </a:spcBef>
              <a:spcAft>
                <a:spcPts val="284"/>
              </a:spcAft>
            </a:pPr>
            <a:endParaRPr lang="en-US"/>
          </a:p>
          <a:p>
            <a:pPr>
              <a:spcAft>
                <a:spcPts val="284"/>
              </a:spcAft>
            </a:pPr>
            <a:endParaRPr lang="en-US" sz="2844"/>
          </a:p>
        </p:txBody>
      </p:sp>
    </p:spTree>
    <p:extLst>
      <p:ext uri="{BB962C8B-B14F-4D97-AF65-F5344CB8AC3E}">
        <p14:creationId xmlns:p14="http://schemas.microsoft.com/office/powerpoint/2010/main" val="44455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045" y="466093"/>
            <a:ext cx="11658111" cy="1413369"/>
          </a:xfrm>
        </p:spPr>
        <p:txBody>
          <a:bodyPr lIns="130048" tIns="65024" rIns="130048" bIns="65024" anchor="b"/>
          <a:lstStyle/>
          <a:p>
            <a:r>
              <a:rPr lang="en-US">
                <a:latin typeface="Open Sans"/>
                <a:ea typeface="Open Sans"/>
                <a:cs typeface="Open Sans"/>
              </a:rPr>
              <a:t>First 5 Days – Same as Month-end Close</a:t>
            </a:r>
          </a:p>
        </p:txBody>
      </p:sp>
      <p:sp>
        <p:nvSpPr>
          <p:cNvPr id="3" name="Text Placeholder 2"/>
          <p:cNvSpPr>
            <a:spLocks noGrp="1"/>
          </p:cNvSpPr>
          <p:nvPr>
            <p:ph type="body" sz="quarter" idx="11"/>
          </p:nvPr>
        </p:nvSpPr>
        <p:spPr>
          <a:xfrm>
            <a:off x="637046" y="2214144"/>
            <a:ext cx="11887462" cy="3905889"/>
          </a:xfrm>
        </p:spPr>
        <p:txBody>
          <a:bodyPr lIns="130048" tIns="65024" rIns="130048" bIns="65024" anchor="t"/>
          <a:lstStyle/>
          <a:p>
            <a:pPr marL="487045" indent="-487045">
              <a:spcBef>
                <a:spcPts val="0"/>
              </a:spcBef>
              <a:spcAft>
                <a:spcPts val="569"/>
              </a:spcAft>
            </a:pPr>
            <a:r>
              <a:rPr lang="en-US" sz="2800" dirty="0">
                <a:solidFill>
                  <a:srgbClr val="4B2E83"/>
                </a:solidFill>
                <a:latin typeface="Open Sans"/>
                <a:ea typeface="Open Sans"/>
                <a:cs typeface="Open Sans"/>
              </a:rPr>
              <a:t>Day minus 1 through Day 5:</a:t>
            </a:r>
            <a:endParaRPr lang="en-US" sz="2800" dirty="0">
              <a:latin typeface="Open Sans"/>
              <a:ea typeface="Open Sans"/>
              <a:cs typeface="Open Sans"/>
            </a:endParaRPr>
          </a:p>
          <a:p>
            <a:pPr marL="487045" indent="-487045">
              <a:spcBef>
                <a:spcPts val="0"/>
              </a:spcBef>
              <a:spcAft>
                <a:spcPts val="569"/>
              </a:spcAft>
            </a:pPr>
            <a:endParaRPr lang="en-US" sz="1422">
              <a:solidFill>
                <a:srgbClr val="4B2E83"/>
              </a:solidFill>
              <a:latin typeface="Open Sans"/>
              <a:ea typeface="Open Sans"/>
              <a:cs typeface="Open Sans"/>
            </a:endParaRPr>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ISD for the period must post by </a:t>
            </a:r>
            <a:r>
              <a:rPr lang="en-US" sz="2550" dirty="0">
                <a:solidFill>
                  <a:srgbClr val="4B2E83"/>
                </a:solidFill>
                <a:highlight>
                  <a:srgbClr val="E7D3A2"/>
                </a:highlight>
                <a:latin typeface="Open Sans"/>
                <a:ea typeface="Open Sans"/>
                <a:cs typeface="Open Sans"/>
              </a:rPr>
              <a:t>Sun, June 30th at midnight PT</a:t>
            </a:r>
            <a:r>
              <a:rPr lang="en-US" sz="2550" dirty="0">
                <a:solidFill>
                  <a:srgbClr val="4B2E83"/>
                </a:solidFill>
                <a:latin typeface="Open Sans"/>
                <a:ea typeface="Open Sans"/>
                <a:cs typeface="Open Sans"/>
              </a:rPr>
              <a:t>.</a:t>
            </a:r>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Accounting Adjustments must be approved by </a:t>
            </a:r>
            <a:r>
              <a:rPr lang="en-US" sz="2550">
                <a:solidFill>
                  <a:srgbClr val="4B2E83"/>
                </a:solidFill>
                <a:highlight>
                  <a:srgbClr val="E7D3A2"/>
                </a:highlight>
                <a:latin typeface="Open Sans"/>
                <a:ea typeface="Open Sans"/>
                <a:cs typeface="Open Sans"/>
              </a:rPr>
              <a:t>Sun, June 30th at </a:t>
            </a:r>
            <a:r>
              <a:rPr lang="en-US" sz="2550" dirty="0">
                <a:solidFill>
                  <a:srgbClr val="4B2E83"/>
                </a:solidFill>
                <a:highlight>
                  <a:srgbClr val="E7D3A2"/>
                </a:highlight>
                <a:latin typeface="Open Sans"/>
                <a:ea typeface="Open Sans"/>
                <a:cs typeface="Open Sans"/>
              </a:rPr>
              <a:t>2pm PT</a:t>
            </a:r>
            <a:r>
              <a:rPr lang="en-US" sz="2550" dirty="0">
                <a:solidFill>
                  <a:srgbClr val="4B2E83"/>
                </a:solidFill>
                <a:latin typeface="Open Sans"/>
                <a:ea typeface="Open Sans"/>
                <a:cs typeface="Open Sans"/>
              </a:rPr>
              <a:t>.</a:t>
            </a:r>
            <a:endParaRPr lang="en-US" sz="2550" dirty="0">
              <a:solidFill>
                <a:srgbClr val="4B2E83"/>
              </a:solidFill>
              <a:cs typeface="Open Sans"/>
            </a:endParaRPr>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Receiving must be completed by </a:t>
            </a:r>
            <a:r>
              <a:rPr lang="en-US" sz="2550" dirty="0">
                <a:solidFill>
                  <a:srgbClr val="4B2E83"/>
                </a:solidFill>
                <a:highlight>
                  <a:srgbClr val="E7D3A2"/>
                </a:highlight>
                <a:latin typeface="Open Sans"/>
                <a:ea typeface="Open Sans"/>
                <a:cs typeface="Open Sans"/>
              </a:rPr>
              <a:t>Sun, June 30th at midnight PT</a:t>
            </a:r>
            <a:r>
              <a:rPr lang="en-US" sz="2550" dirty="0">
                <a:solidFill>
                  <a:srgbClr val="4B2E83"/>
                </a:solidFill>
                <a:latin typeface="Open Sans"/>
                <a:ea typeface="Open Sans"/>
                <a:cs typeface="Open Sans"/>
              </a:rPr>
              <a:t>.</a:t>
            </a:r>
            <a:endParaRPr lang="en-US" sz="2550" dirty="0"/>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Customer invoices must be approved by </a:t>
            </a:r>
            <a:r>
              <a:rPr lang="en-US" sz="2550" dirty="0">
                <a:solidFill>
                  <a:srgbClr val="4B2E83"/>
                </a:solidFill>
                <a:highlight>
                  <a:srgbClr val="E7D3A2"/>
                </a:highlight>
                <a:latin typeface="Open Sans"/>
                <a:ea typeface="Open Sans"/>
                <a:cs typeface="Open Sans"/>
              </a:rPr>
              <a:t>Mon, July 1st at 2pm PT</a:t>
            </a:r>
            <a:r>
              <a:rPr lang="en-US" sz="2550" dirty="0">
                <a:solidFill>
                  <a:srgbClr val="4B2E83"/>
                </a:solidFill>
                <a:latin typeface="Open Sans"/>
                <a:ea typeface="Open Sans"/>
                <a:cs typeface="Open Sans"/>
              </a:rPr>
              <a:t>.</a:t>
            </a:r>
            <a:endParaRPr lang="en-US" sz="2550" dirty="0"/>
          </a:p>
          <a:p>
            <a:pPr marL="792480" lvl="1" indent="-304800">
              <a:spcBef>
                <a:spcPts val="0"/>
              </a:spcBef>
              <a:spcAft>
                <a:spcPts val="1138"/>
              </a:spcAft>
              <a:buFont typeface="Courier New,monospace"/>
              <a:buChar char="o"/>
            </a:pPr>
            <a:r>
              <a:rPr lang="en-US" sz="2550" dirty="0">
                <a:solidFill>
                  <a:srgbClr val="4B2E83"/>
                </a:solidFill>
                <a:latin typeface="Open Sans"/>
                <a:ea typeface="Open Sans"/>
                <a:cs typeface="Open Sans"/>
              </a:rPr>
              <a:t>FY24 cash deposits must be claimed by </a:t>
            </a:r>
            <a:r>
              <a:rPr lang="en-US" sz="2550" dirty="0">
                <a:solidFill>
                  <a:srgbClr val="4B2E83"/>
                </a:solidFill>
                <a:highlight>
                  <a:srgbClr val="E7D3A2"/>
                </a:highlight>
                <a:latin typeface="Open Sans"/>
                <a:ea typeface="Open Sans"/>
                <a:cs typeface="Open Sans"/>
              </a:rPr>
              <a:t>Mon, July 1st at 2pm PT</a:t>
            </a:r>
            <a:r>
              <a:rPr lang="en-US" sz="2550" dirty="0">
                <a:solidFill>
                  <a:srgbClr val="4B2E83"/>
                </a:solidFill>
                <a:latin typeface="Open Sans"/>
                <a:ea typeface="Open Sans"/>
                <a:cs typeface="Open Sans"/>
              </a:rPr>
              <a:t>.</a:t>
            </a:r>
            <a:endParaRPr lang="en-US" sz="2550" dirty="0"/>
          </a:p>
        </p:txBody>
      </p:sp>
    </p:spTree>
    <p:extLst>
      <p:ext uri="{BB962C8B-B14F-4D97-AF65-F5344CB8AC3E}">
        <p14:creationId xmlns:p14="http://schemas.microsoft.com/office/powerpoint/2010/main" val="226461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dirty="0"/>
              <a:t>SE Accounting Forum Web Page – </a:t>
            </a:r>
            <a:br>
              <a:rPr lang="en-US" sz="5400" b="1" dirty="0"/>
            </a:br>
            <a:r>
              <a:rPr lang="en-US" sz="5400" b="1" dirty="0"/>
              <a:t>Decks &amp; Recordings</a:t>
            </a:r>
            <a:br>
              <a:rPr lang="en-US" sz="5400" b="1" dirty="0"/>
            </a:br>
            <a:r>
              <a:rPr lang="en-US" sz="4400" b="1" dirty="0">
                <a:hlinkClick r:id="rId2"/>
              </a:rPr>
              <a:t>https://finance.uw.edu/fr/node/87</a:t>
            </a:r>
            <a:br>
              <a:rPr lang="en-US" sz="5400" b="1" dirty="0"/>
            </a:br>
            <a:r>
              <a:rPr lang="en-US" sz="2800" b="1" dirty="0"/>
              <a:t>Finance&gt; Financial Reporting&gt; Shared Environment Accounting Forum</a:t>
            </a:r>
            <a:endParaRPr lang="en-US" sz="5400" b="1" dirty="0"/>
          </a:p>
        </p:txBody>
      </p:sp>
    </p:spTree>
    <p:extLst>
      <p:ext uri="{BB962C8B-B14F-4D97-AF65-F5344CB8AC3E}">
        <p14:creationId xmlns:p14="http://schemas.microsoft.com/office/powerpoint/2010/main" val="360051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380313" cy="477011"/>
          </a:xfrm>
        </p:spPr>
        <p:txBody>
          <a:bodyPr>
            <a:noAutofit/>
          </a:bodyPr>
          <a:lstStyle/>
          <a:p>
            <a:r>
              <a:rPr lang="en-US" sz="3000" b="1" cap="all" dirty="0">
                <a:solidFill>
                  <a:srgbClr val="4B2E83"/>
                </a:solidFill>
                <a:latin typeface="Encode Sans Normal Black" charset="0"/>
              </a:rPr>
              <a:t>Future Discussion Topics</a:t>
            </a:r>
            <a:endParaRPr lang="en-US" sz="3000" b="1" cap="all" dirty="0">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24</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023741028"/>
              </p:ext>
            </p:extLst>
          </p:nvPr>
        </p:nvGraphicFramePr>
        <p:xfrm>
          <a:off x="532343" y="1057058"/>
          <a:ext cx="11680017" cy="3808521"/>
        </p:xfrm>
        <a:graphic>
          <a:graphicData uri="http://schemas.openxmlformats.org/drawingml/2006/table">
            <a:tbl>
              <a:tblPr>
                <a:tableStyleId>{5DA37D80-6434-44D0-A028-1B22A696006F}</a:tableStyleId>
              </a:tblPr>
              <a:tblGrid>
                <a:gridCol w="512482">
                  <a:extLst>
                    <a:ext uri="{9D8B030D-6E8A-4147-A177-3AD203B41FA5}">
                      <a16:colId xmlns:a16="http://schemas.microsoft.com/office/drawing/2014/main" val="2417359873"/>
                    </a:ext>
                  </a:extLst>
                </a:gridCol>
                <a:gridCol w="2118539">
                  <a:extLst>
                    <a:ext uri="{9D8B030D-6E8A-4147-A177-3AD203B41FA5}">
                      <a16:colId xmlns:a16="http://schemas.microsoft.com/office/drawing/2014/main" val="420156850"/>
                    </a:ext>
                  </a:extLst>
                </a:gridCol>
                <a:gridCol w="7113319">
                  <a:extLst>
                    <a:ext uri="{9D8B030D-6E8A-4147-A177-3AD203B41FA5}">
                      <a16:colId xmlns:a16="http://schemas.microsoft.com/office/drawing/2014/main" val="1594515221"/>
                    </a:ext>
                  </a:extLst>
                </a:gridCol>
                <a:gridCol w="1935677">
                  <a:extLst>
                    <a:ext uri="{9D8B030D-6E8A-4147-A177-3AD203B41FA5}">
                      <a16:colId xmlns:a16="http://schemas.microsoft.com/office/drawing/2014/main" val="1913697892"/>
                    </a:ext>
                  </a:extLst>
                </a:gridCol>
              </a:tblGrid>
              <a:tr h="608121">
                <a:tc>
                  <a:txBody>
                    <a:bodyPr/>
                    <a:lstStyle/>
                    <a:p>
                      <a:pPr algn="ctr" fontAlgn="ctr"/>
                      <a:r>
                        <a:rPr lang="en-US" sz="1600" b="1" u="none" strike="noStrike" dirty="0">
                          <a:solidFill>
                            <a:schemeClr val="bg2"/>
                          </a:solidFill>
                          <a:effectLst/>
                          <a:latin typeface="Open Sans"/>
                          <a:ea typeface="Open Sans"/>
                          <a:cs typeface="Open Sans"/>
                        </a:rPr>
                        <a:t>#</a:t>
                      </a:r>
                      <a:endParaRPr lang="en-US" sz="1600" b="1" i="0" u="none" strike="noStrike" dirty="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dirty="0">
                          <a:solidFill>
                            <a:schemeClr val="bg2"/>
                          </a:solidFill>
                          <a:effectLst/>
                          <a:latin typeface="Open Sans"/>
                          <a:ea typeface="Open Sans" panose="020B0606030504020204" pitchFamily="34" charset="0"/>
                          <a:cs typeface="Open Sans" panose="020B0606030504020204" pitchFamily="34" charset="0"/>
                        </a:rPr>
                        <a:t>Topic</a:t>
                      </a:r>
                      <a:endPar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endParaRP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OBJECTIVE </a:t>
                      </a:r>
                    </a:p>
                  </a:txBody>
                  <a:tcPr marL="0" marR="0" marT="0" marB="0" anchor="ctr">
                    <a:solidFill>
                      <a:schemeClr val="tx1"/>
                    </a:solidFill>
                  </a:tcPr>
                </a:tc>
                <a:tc>
                  <a:txBody>
                    <a:bodyPr/>
                    <a:lstStyle/>
                    <a:p>
                      <a:pPr algn="ctr" fontAlgn="ctr"/>
                      <a:r>
                        <a:rPr lang="en-US" sz="1600" b="1" i="0" u="none" strike="noStrike" cap="all" baseline="0" dirty="0">
                          <a:solidFill>
                            <a:schemeClr val="bg2"/>
                          </a:solidFill>
                          <a:effectLst/>
                          <a:latin typeface="Open Sans"/>
                          <a:ea typeface="Open Sans" panose="020B0606030504020204" pitchFamily="34" charset="0"/>
                          <a:cs typeface="Open Sans" panose="020B0606030504020204" pitchFamily="34" charset="0"/>
                        </a:rPr>
                        <a:t>Tentative Date</a:t>
                      </a:r>
                    </a:p>
                  </a:txBody>
                  <a:tcPr marL="0" marR="0" marT="0" marB="0" anchor="ctr">
                    <a:solidFill>
                      <a:schemeClr val="tx1"/>
                    </a:solidFill>
                  </a:tcPr>
                </a:tc>
                <a:extLst>
                  <a:ext uri="{0D108BD9-81ED-4DB2-BD59-A6C34878D82A}">
                    <a16:rowId xmlns:a16="http://schemas.microsoft.com/office/drawing/2014/main" val="1282170829"/>
                  </a:ext>
                </a:extLst>
              </a:tr>
              <a:tr h="640080">
                <a:tc>
                  <a:txBody>
                    <a:bodyPr/>
                    <a:lstStyle/>
                    <a:p>
                      <a:pPr lvl="0" algn="ctr">
                        <a:buNone/>
                      </a:pPr>
                      <a:r>
                        <a:rPr lang="en-US" b="1" dirty="0"/>
                        <a:t>1</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endParaRPr lang="en-US" sz="1900" b="1" dirty="0"/>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10695842"/>
                  </a:ext>
                </a:extLst>
              </a:tr>
              <a:tr h="640080">
                <a:tc>
                  <a:txBody>
                    <a:bodyPr/>
                    <a:lstStyle/>
                    <a:p>
                      <a:pPr lvl="0" algn="ctr">
                        <a:buNone/>
                      </a:pPr>
                      <a:r>
                        <a:rPr lang="en-US" b="1" dirty="0"/>
                        <a:t>2</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endParaRPr lang="en-US" sz="1900" b="1" dirty="0"/>
                    </a:p>
                  </a:txBody>
                  <a:tcPr marL="45721" marR="0" marT="0" marB="0" anchor="ctr"/>
                </a:tc>
                <a:tc>
                  <a:txBody>
                    <a:bodyPr/>
                    <a:lstStyle/>
                    <a:p>
                      <a:pPr marL="346075" marR="0" lvl="0" indent="-163195" algn="l" rtl="0" eaLnBrk="1" fontAlgn="t" latinLnBrk="0" hangingPunct="1">
                        <a:lnSpc>
                          <a:spcPct val="100000"/>
                        </a:lnSpc>
                        <a:spcBef>
                          <a:spcPts val="0"/>
                        </a:spcBef>
                        <a:spcAft>
                          <a:spcPts val="0"/>
                        </a:spcAft>
                        <a:buClrTx/>
                        <a:buSzTx/>
                        <a:buFont typeface="Arial" panose="020B0604020202020204" pitchFamily="34" charset="0"/>
                        <a:buChar char="•"/>
                      </a:pPr>
                      <a:endParaRPr lang="en-US" sz="1900" b="0" kern="1200" cap="none" baseline="0" dirty="0">
                        <a:solidFill>
                          <a:schemeClr val="tx1"/>
                        </a:solidFill>
                        <a:latin typeface="+mn-lt"/>
                        <a:ea typeface="Open Sans"/>
                        <a:cs typeface="Open San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3457452384"/>
                  </a:ext>
                </a:extLst>
              </a:tr>
              <a:tr h="640080">
                <a:tc>
                  <a:txBody>
                    <a:bodyPr/>
                    <a:lstStyle/>
                    <a:p>
                      <a:pPr lvl="0" algn="ctr">
                        <a:buNone/>
                      </a:pPr>
                      <a:r>
                        <a:rPr lang="en-US" b="1" dirty="0"/>
                        <a:t>3</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4093913590"/>
                  </a:ext>
                </a:extLst>
              </a:tr>
              <a:tr h="640080">
                <a:tc>
                  <a:txBody>
                    <a:bodyPr/>
                    <a:lstStyle/>
                    <a:p>
                      <a:pPr lvl="0" algn="ctr">
                        <a:buNone/>
                      </a:pPr>
                      <a:r>
                        <a:rPr lang="en-US" b="1" dirty="0"/>
                        <a:t>4</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554076045"/>
                  </a:ext>
                </a:extLst>
              </a:tr>
              <a:tr h="640080">
                <a:tc>
                  <a:txBody>
                    <a:bodyPr/>
                    <a:lstStyle/>
                    <a:p>
                      <a:pPr lvl="0" algn="ctr">
                        <a:buNone/>
                      </a:pPr>
                      <a:r>
                        <a:rPr lang="en-US" b="1" dirty="0"/>
                        <a:t>5</a:t>
                      </a:r>
                    </a:p>
                  </a:txBody>
                  <a:tcPr marL="45721" marR="0" marT="0" marB="0" anchor="ctr"/>
                </a:tc>
                <a:tc>
                  <a:txBody>
                    <a:bodyPr/>
                    <a:lstStyle/>
                    <a:p>
                      <a:pPr marL="182880" lvl="0"/>
                      <a:endParaRPr lang="en-US" sz="1900" b="1" kern="1200" dirty="0">
                        <a:solidFill>
                          <a:schemeClr val="tx1"/>
                        </a:solidFill>
                        <a:latin typeface="+mn-lt"/>
                        <a:ea typeface="+mn-ea"/>
                        <a:cs typeface="+mn-cs"/>
                      </a:endParaRPr>
                    </a:p>
                  </a:txBody>
                  <a:tcPr marL="45721" marR="0" marT="0" marB="0" anchor="ctr"/>
                </a:tc>
                <a:tc>
                  <a:txBody>
                    <a:bodyPr/>
                    <a:lstStyle/>
                    <a:p>
                      <a:pPr marL="342900" lvl="0" indent="-342900">
                        <a:buFont typeface="Arial" panose="020B0604020202020204" pitchFamily="34" charset="0"/>
                        <a:buChar char="•"/>
                      </a:pPr>
                      <a:endParaRPr lang="en-US" sz="1920" kern="1200" dirty="0">
                        <a:solidFill>
                          <a:schemeClr val="tx1"/>
                        </a:solidFill>
                        <a:effectLst/>
                        <a:latin typeface="+mn-lt"/>
                        <a:ea typeface="+mn-ea"/>
                        <a:cs typeface="+mn-cs"/>
                      </a:endParaRPr>
                    </a:p>
                  </a:txBody>
                  <a:tcPr marL="45721" marR="0" marT="0" marB="0" anchor="ctr"/>
                </a:tc>
                <a:tc>
                  <a:txBody>
                    <a:bodyPr/>
                    <a:lstStyle/>
                    <a:p>
                      <a:pPr marL="182880" marR="0" lvl="0" indent="0" algn="l">
                        <a:lnSpc>
                          <a:spcPct val="100000"/>
                        </a:lnSpc>
                        <a:spcBef>
                          <a:spcPts val="0"/>
                        </a:spcBef>
                        <a:spcAft>
                          <a:spcPts val="0"/>
                        </a:spcAft>
                        <a:buNone/>
                      </a:pPr>
                      <a:endParaRPr lang="en-US" sz="1900" b="0" kern="1200" cap="none" baseline="0" dirty="0">
                        <a:solidFill>
                          <a:schemeClr val="tx1"/>
                        </a:solidFill>
                        <a:latin typeface="+mn-lt"/>
                      </a:endParaRPr>
                    </a:p>
                  </a:txBody>
                  <a:tcPr marL="45721" marR="0" marT="0" marB="0" anchor="ctr"/>
                </a:tc>
                <a:extLst>
                  <a:ext uri="{0D108BD9-81ED-4DB2-BD59-A6C34878D82A}">
                    <a16:rowId xmlns:a16="http://schemas.microsoft.com/office/drawing/2014/main" val="1523719829"/>
                  </a:ext>
                </a:extLst>
              </a:tr>
            </a:tbl>
          </a:graphicData>
        </a:graphic>
      </p:graphicFrame>
      <p:sp>
        <p:nvSpPr>
          <p:cNvPr id="6" name="TextBox 5">
            <a:extLst>
              <a:ext uri="{FF2B5EF4-FFF2-40B4-BE49-F238E27FC236}">
                <a16:creationId xmlns:a16="http://schemas.microsoft.com/office/drawing/2014/main" id="{9C5BA07C-1CDA-4EE3-9A65-D7E60573FE20}"/>
              </a:ext>
            </a:extLst>
          </p:cNvPr>
          <p:cNvSpPr txBox="1"/>
          <p:nvPr/>
        </p:nvSpPr>
        <p:spPr>
          <a:xfrm>
            <a:off x="4452238" y="7643598"/>
            <a:ext cx="2623174" cy="584775"/>
          </a:xfrm>
          <a:prstGeom prst="rect">
            <a:avLst/>
          </a:prstGeom>
          <a:noFill/>
        </p:spPr>
        <p:txBody>
          <a:bodyPr wrap="square" rtlCol="0">
            <a:spAutoFit/>
          </a:bodyPr>
          <a:lstStyle/>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a:p>
            <a:pPr marL="0" marR="0" lvl="0" indent="0" algn="ctr" defTabSz="483208"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6538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dirty="0"/>
              <a:t>Year-End Close</a:t>
            </a:r>
          </a:p>
        </p:txBody>
      </p:sp>
    </p:spTree>
    <p:extLst>
      <p:ext uri="{BB962C8B-B14F-4D97-AF65-F5344CB8AC3E}">
        <p14:creationId xmlns:p14="http://schemas.microsoft.com/office/powerpoint/2010/main" val="4149375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YEAR-END CLOSE PRIORITIES</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65300" y="1389163"/>
            <a:ext cx="11656832" cy="5417556"/>
          </a:xfrm>
        </p:spPr>
        <p:txBody>
          <a:bodyPr lIns="91440" tIns="45720" rIns="91440" bIns="45720" anchor="t"/>
          <a:lstStyle/>
          <a:p>
            <a:pPr marL="365760" indent="-365760">
              <a:spcBef>
                <a:spcPts val="20"/>
              </a:spcBef>
            </a:pPr>
            <a:r>
              <a:rPr lang="en-US" sz="2000" dirty="0">
                <a:solidFill>
                  <a:srgbClr val="33006F"/>
                </a:solidFill>
                <a:latin typeface="Open Sans"/>
                <a:ea typeface="Open Sans"/>
                <a:cs typeface="Open Sans"/>
              </a:rPr>
              <a:t>As June 30, 2024 approaches, we appreciate your partnership in completing necessary work to close out the FY24 fiscal year in Workday. We recognize this is our first year-end close and acknowledge the high volume of work already on your plates, which includes various requests for action from FPB depts and other administrative units across the university. To help guide you, we’d like to ask you to prioritize action in the following areas:</a:t>
            </a:r>
            <a:br>
              <a:rPr lang="en-US" sz="2000" dirty="0">
                <a:latin typeface="Open Sans"/>
                <a:ea typeface="Open Sans"/>
                <a:cs typeface="Open Sans"/>
              </a:rPr>
            </a:br>
            <a:endParaRPr lang="en-US" sz="1400" dirty="0">
              <a:latin typeface="Open Sans"/>
              <a:ea typeface="Open Sans"/>
              <a:cs typeface="Open Sans"/>
            </a:endParaRPr>
          </a:p>
          <a:p>
            <a:pPr marL="883920" lvl="1" indent="-457200">
              <a:spcBef>
                <a:spcPts val="20"/>
              </a:spcBef>
              <a:buAutoNum type="arabicPeriod"/>
            </a:pPr>
            <a:r>
              <a:rPr lang="en-US" sz="1900" dirty="0">
                <a:solidFill>
                  <a:srgbClr val="33006F"/>
                </a:solidFill>
                <a:latin typeface="Open Sans"/>
                <a:ea typeface="Open Sans"/>
                <a:cs typeface="Open Sans"/>
              </a:rPr>
              <a:t>Action to ensure transactions and journals are complete in Workday for situations where revenues and expenditures are time bound, have hard “use by” deadlines, or require certain treatment within Workday Financials.  Examples include State Proviso spend and Grant spend.</a:t>
            </a:r>
            <a:endParaRPr lang="en-US" sz="1900" dirty="0">
              <a:solidFill>
                <a:srgbClr val="33006F"/>
              </a:solidFill>
            </a:endParaRPr>
          </a:p>
          <a:p>
            <a:pPr marL="883920" lvl="1" indent="-457200">
              <a:spcBef>
                <a:spcPts val="20"/>
              </a:spcBef>
              <a:buFont typeface="Lucida Grande"/>
              <a:buAutoNum type="arabicPeriod"/>
            </a:pPr>
            <a:r>
              <a:rPr lang="en-US" sz="1900" dirty="0">
                <a:solidFill>
                  <a:srgbClr val="33006F"/>
                </a:solidFill>
                <a:latin typeface="Open Sans"/>
                <a:ea typeface="Open Sans"/>
                <a:cs typeface="Open Sans"/>
              </a:rPr>
              <a:t>Action to ensure </a:t>
            </a:r>
            <a:r>
              <a:rPr lang="en-US" sz="1900" b="1" u="sng" dirty="0">
                <a:solidFill>
                  <a:srgbClr val="33006F"/>
                </a:solidFill>
                <a:latin typeface="Open Sans"/>
                <a:ea typeface="Open Sans"/>
                <a:cs typeface="Open Sans"/>
              </a:rPr>
              <a:t>transactions</a:t>
            </a:r>
            <a:r>
              <a:rPr lang="en-US" sz="1900" dirty="0">
                <a:solidFill>
                  <a:srgbClr val="33006F"/>
                </a:solidFill>
                <a:latin typeface="Open Sans"/>
                <a:ea typeface="Open Sans"/>
                <a:cs typeface="Open Sans"/>
              </a:rPr>
              <a:t> and journals are not missing FDM </a:t>
            </a:r>
            <a:r>
              <a:rPr lang="en-US" sz="1900" dirty="0" err="1">
                <a:solidFill>
                  <a:srgbClr val="33006F"/>
                </a:solidFill>
                <a:latin typeface="Open Sans"/>
                <a:ea typeface="Open Sans"/>
                <a:cs typeface="Open Sans"/>
              </a:rPr>
              <a:t>worktags</a:t>
            </a:r>
            <a:r>
              <a:rPr lang="en-US" sz="1900" dirty="0">
                <a:solidFill>
                  <a:srgbClr val="33006F"/>
                </a:solidFill>
                <a:latin typeface="Open Sans"/>
                <a:ea typeface="Open Sans"/>
                <a:cs typeface="Open Sans"/>
              </a:rPr>
              <a:t>. Examples include missing resource </a:t>
            </a:r>
            <a:r>
              <a:rPr lang="en-US" sz="1900" dirty="0" err="1">
                <a:solidFill>
                  <a:srgbClr val="33006F"/>
                </a:solidFill>
                <a:latin typeface="Open Sans"/>
                <a:ea typeface="Open Sans"/>
                <a:cs typeface="Open Sans"/>
              </a:rPr>
              <a:t>worktags</a:t>
            </a:r>
            <a:r>
              <a:rPr lang="en-US" sz="1900" dirty="0">
                <a:solidFill>
                  <a:srgbClr val="33006F"/>
                </a:solidFill>
                <a:latin typeface="Open Sans"/>
                <a:ea typeface="Open Sans"/>
                <a:cs typeface="Open Sans"/>
              </a:rPr>
              <a:t> and/or balancing unit </a:t>
            </a:r>
            <a:r>
              <a:rPr lang="en-US" sz="1900" dirty="0" err="1">
                <a:solidFill>
                  <a:srgbClr val="33006F"/>
                </a:solidFill>
                <a:latin typeface="Open Sans"/>
                <a:ea typeface="Open Sans"/>
                <a:cs typeface="Open Sans"/>
              </a:rPr>
              <a:t>worktags</a:t>
            </a:r>
            <a:r>
              <a:rPr lang="en-US" sz="1900" dirty="0">
                <a:solidFill>
                  <a:srgbClr val="33006F"/>
                </a:solidFill>
                <a:latin typeface="Open Sans"/>
                <a:ea typeface="Open Sans"/>
                <a:cs typeface="Open Sans"/>
              </a:rPr>
              <a:t>.</a:t>
            </a:r>
            <a:endParaRPr lang="en-US" sz="1900" dirty="0"/>
          </a:p>
          <a:p>
            <a:pPr marL="883920" lvl="1" indent="-457200">
              <a:spcBef>
                <a:spcPts val="20"/>
              </a:spcBef>
              <a:buFont typeface="Lucida Grande"/>
              <a:buAutoNum type="arabicPeriod"/>
            </a:pPr>
            <a:r>
              <a:rPr lang="en-US" sz="1900" dirty="0">
                <a:solidFill>
                  <a:srgbClr val="33006F"/>
                </a:solidFill>
                <a:latin typeface="Open Sans"/>
                <a:ea typeface="Open Sans"/>
                <a:cs typeface="Open Sans"/>
              </a:rPr>
              <a:t>Action to ensure transactions and financial activity do not have incorrect FDM </a:t>
            </a:r>
            <a:r>
              <a:rPr lang="en-US" sz="1900" dirty="0" err="1">
                <a:solidFill>
                  <a:srgbClr val="33006F"/>
                </a:solidFill>
                <a:latin typeface="Open Sans"/>
                <a:ea typeface="Open Sans"/>
                <a:cs typeface="Open Sans"/>
              </a:rPr>
              <a:t>worktags</a:t>
            </a:r>
            <a:r>
              <a:rPr lang="en-US" sz="1900" dirty="0">
                <a:solidFill>
                  <a:srgbClr val="33006F"/>
                </a:solidFill>
                <a:latin typeface="Open Sans"/>
                <a:ea typeface="Open Sans"/>
                <a:cs typeface="Open Sans"/>
              </a:rPr>
              <a:t>. Prioritize adjustments to correct ledger, resource, cost center, gift and sponsored-grant </a:t>
            </a:r>
            <a:r>
              <a:rPr lang="en-US" sz="1900" dirty="0" err="1">
                <a:solidFill>
                  <a:srgbClr val="33006F"/>
                </a:solidFill>
                <a:latin typeface="Open Sans"/>
                <a:ea typeface="Open Sans"/>
                <a:cs typeface="Open Sans"/>
              </a:rPr>
              <a:t>worktags</a:t>
            </a:r>
            <a:r>
              <a:rPr lang="en-US" sz="1900" dirty="0">
                <a:solidFill>
                  <a:srgbClr val="33006F"/>
                </a:solidFill>
                <a:latin typeface="Open Sans"/>
                <a:ea typeface="Open Sans"/>
                <a:cs typeface="Open Sans"/>
              </a:rPr>
              <a:t>. Then, as time allows, focus on Program, stand-alone Grant, Assignee and others.</a:t>
            </a:r>
            <a:endParaRPr lang="en-US" sz="1900" dirty="0"/>
          </a:p>
          <a:p>
            <a:pPr marL="883920" lvl="1" indent="-457200">
              <a:spcBef>
                <a:spcPts val="20"/>
              </a:spcBef>
              <a:buFont typeface="Lucida Grande"/>
              <a:buAutoNum type="arabicPeriod"/>
            </a:pPr>
            <a:r>
              <a:rPr lang="en-US" sz="1900" dirty="0">
                <a:solidFill>
                  <a:srgbClr val="33006F"/>
                </a:solidFill>
                <a:latin typeface="Open Sans"/>
                <a:ea typeface="Open Sans"/>
                <a:cs typeface="Open Sans"/>
              </a:rPr>
              <a:t>Action to address necessary and material year-end accruals.</a:t>
            </a:r>
            <a:endParaRPr lang="en-US" sz="1900" dirty="0"/>
          </a:p>
          <a:p>
            <a:pPr marL="883920" lvl="1" indent="-457200">
              <a:spcBef>
                <a:spcPts val="20"/>
              </a:spcBef>
              <a:buFont typeface="Lucida Grande"/>
              <a:buAutoNum type="arabicPeriod"/>
            </a:pPr>
            <a:r>
              <a:rPr lang="en-US" sz="1900" dirty="0">
                <a:solidFill>
                  <a:srgbClr val="33006F"/>
                </a:solidFill>
                <a:latin typeface="Open Sans"/>
                <a:ea typeface="Open Sans"/>
                <a:cs typeface="Open Sans"/>
              </a:rPr>
              <a:t>Action to address deficits in </a:t>
            </a:r>
            <a:r>
              <a:rPr lang="en-US" sz="1900" dirty="0" err="1">
                <a:solidFill>
                  <a:srgbClr val="33006F"/>
                </a:solidFill>
                <a:latin typeface="Open Sans"/>
                <a:ea typeface="Open Sans"/>
                <a:cs typeface="Open Sans"/>
              </a:rPr>
              <a:t>worktags</a:t>
            </a:r>
            <a:r>
              <a:rPr lang="en-US" sz="1900" dirty="0">
                <a:solidFill>
                  <a:srgbClr val="33006F"/>
                </a:solidFill>
                <a:latin typeface="Open Sans"/>
                <a:ea typeface="Open Sans"/>
                <a:cs typeface="Open Sans"/>
              </a:rPr>
              <a:t> and </a:t>
            </a:r>
            <a:r>
              <a:rPr lang="en-US" sz="1900" dirty="0" err="1">
                <a:solidFill>
                  <a:srgbClr val="33006F"/>
                </a:solidFill>
                <a:latin typeface="Open Sans"/>
                <a:ea typeface="Open Sans"/>
                <a:cs typeface="Open Sans"/>
              </a:rPr>
              <a:t>worktag</a:t>
            </a:r>
            <a:r>
              <a:rPr lang="en-US" sz="1900" dirty="0">
                <a:solidFill>
                  <a:srgbClr val="33006F"/>
                </a:solidFill>
                <a:latin typeface="Open Sans"/>
                <a:ea typeface="Open Sans"/>
                <a:cs typeface="Open Sans"/>
              </a:rPr>
              <a:t> combinations that carry net position.</a:t>
            </a:r>
            <a:endParaRPr lang="en-US" sz="1900" dirty="0"/>
          </a:p>
          <a:p>
            <a:pPr marL="0" indent="0">
              <a:buNone/>
            </a:pPr>
            <a:endParaRPr lang="en-US" sz="2000" dirty="0">
              <a:latin typeface="Open Sans"/>
              <a:ea typeface="Open Sans"/>
              <a:cs typeface="Open Sans"/>
            </a:endParaRPr>
          </a:p>
        </p:txBody>
      </p:sp>
    </p:spTree>
    <p:extLst>
      <p:ext uri="{BB962C8B-B14F-4D97-AF65-F5344CB8AC3E}">
        <p14:creationId xmlns:p14="http://schemas.microsoft.com/office/powerpoint/2010/main" val="297197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85000" lnSpcReduction="20000"/>
          </a:bodyPr>
          <a:lstStyle/>
          <a:p>
            <a:r>
              <a:rPr lang="en-US" sz="3900" b="1" dirty="0"/>
              <a:t>Year End Controller’s Checklist</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a:spcBef>
                <a:spcPts val="0"/>
              </a:spcBef>
            </a:pPr>
            <a:r>
              <a:rPr lang="en-US" sz="2800" dirty="0">
                <a:latin typeface="Aptos"/>
                <a:ea typeface="Calibri"/>
                <a:cs typeface="Calibri"/>
              </a:rPr>
              <a:t>Purpose: Document confirmation (reasonable assurance) from business leaders the completion of year end activities that we rely on for accurate and complete financial information</a:t>
            </a:r>
          </a:p>
          <a:p>
            <a:pPr marL="0" indent="0">
              <a:spcBef>
                <a:spcPts val="0"/>
              </a:spcBef>
              <a:buNone/>
            </a:pPr>
            <a:endParaRPr lang="en-US" sz="2800" dirty="0">
              <a:latin typeface="Aptos"/>
              <a:ea typeface="Calibri"/>
              <a:cs typeface="Calibri"/>
            </a:endParaRPr>
          </a:p>
          <a:p>
            <a:pPr marL="0" indent="-365760">
              <a:spcBef>
                <a:spcPts val="0"/>
              </a:spcBef>
            </a:pPr>
            <a:r>
              <a:rPr lang="en-US" sz="2800" dirty="0">
                <a:latin typeface="Aptos"/>
                <a:ea typeface="Calibri"/>
                <a:cs typeface="Calibri"/>
              </a:rPr>
              <a:t>Categories</a:t>
            </a:r>
          </a:p>
          <a:p>
            <a:pPr marL="426747" lvl="1" indent="-365760">
              <a:spcBef>
                <a:spcPts val="0"/>
              </a:spcBef>
            </a:pPr>
            <a:r>
              <a:rPr lang="en-US" sz="2373" dirty="0">
                <a:latin typeface="Aptos"/>
                <a:ea typeface="Calibri"/>
                <a:cs typeface="Calibri"/>
              </a:rPr>
              <a:t>Payments &amp; Disbursements / Receipts and Collections</a:t>
            </a:r>
          </a:p>
          <a:p>
            <a:pPr marL="426747" lvl="1" indent="-365760">
              <a:spcBef>
                <a:spcPts val="0"/>
              </a:spcBef>
            </a:pPr>
            <a:r>
              <a:rPr lang="en-US" sz="2373" dirty="0">
                <a:latin typeface="Aptos"/>
                <a:ea typeface="Calibri"/>
                <a:cs typeface="Calibri"/>
              </a:rPr>
              <a:t>Revenues / Expenses / Payroll</a:t>
            </a:r>
          </a:p>
          <a:p>
            <a:pPr marL="426747" lvl="1" indent="-365760">
              <a:spcBef>
                <a:spcPts val="0"/>
              </a:spcBef>
            </a:pPr>
            <a:r>
              <a:rPr lang="en-US" sz="2373" dirty="0">
                <a:latin typeface="Aptos"/>
                <a:ea typeface="Calibri"/>
                <a:cs typeface="Calibri"/>
              </a:rPr>
              <a:t>Revolving Funds and Field Advances</a:t>
            </a:r>
          </a:p>
          <a:p>
            <a:pPr marL="426747" lvl="1" indent="-365760">
              <a:spcBef>
                <a:spcPts val="0"/>
              </a:spcBef>
            </a:pPr>
            <a:r>
              <a:rPr lang="en-US" sz="2373" dirty="0">
                <a:latin typeface="Aptos"/>
                <a:ea typeface="Calibri"/>
                <a:cs typeface="Calibri"/>
              </a:rPr>
              <a:t>Gifts</a:t>
            </a:r>
          </a:p>
          <a:p>
            <a:pPr marL="426747" lvl="1" indent="-365760">
              <a:spcBef>
                <a:spcPts val="0"/>
              </a:spcBef>
            </a:pPr>
            <a:r>
              <a:rPr lang="en-US" sz="2373" dirty="0">
                <a:latin typeface="Aptos"/>
                <a:ea typeface="Calibri"/>
                <a:cs typeface="Calibri"/>
              </a:rPr>
              <a:t>Balance Sheet Account Reconciliations</a:t>
            </a:r>
          </a:p>
          <a:p>
            <a:pPr marL="426747" lvl="1" indent="-365760">
              <a:spcBef>
                <a:spcPts val="0"/>
              </a:spcBef>
            </a:pPr>
            <a:r>
              <a:rPr lang="en-US" sz="2373" dirty="0">
                <a:latin typeface="Aptos"/>
                <a:ea typeface="Calibri"/>
                <a:cs typeface="Calibri"/>
              </a:rPr>
              <a:t>Compliance (fraud, deficit, etc.)</a:t>
            </a:r>
            <a:endParaRPr lang="en-US" sz="2160" dirty="0">
              <a:latin typeface="Aptos"/>
              <a:ea typeface="Calibri"/>
              <a:cs typeface="Calibri"/>
            </a:endParaRPr>
          </a:p>
          <a:p>
            <a:pPr marL="426747" lvl="1" indent="-365760">
              <a:spcBef>
                <a:spcPts val="0"/>
              </a:spcBef>
            </a:pPr>
            <a:endParaRPr lang="en-US" sz="2160" dirty="0">
              <a:latin typeface="Aptos"/>
              <a:ea typeface="Calibri"/>
              <a:cs typeface="Calibri"/>
            </a:endParaRPr>
          </a:p>
          <a:p>
            <a:pPr marL="0" indent="-365760">
              <a:spcBef>
                <a:spcPts val="0"/>
              </a:spcBef>
            </a:pPr>
            <a:r>
              <a:rPr lang="en-US" sz="2800" dirty="0">
                <a:latin typeface="Aptos"/>
                <a:cs typeface="Calibri"/>
              </a:rPr>
              <a:t>Time Frame</a:t>
            </a:r>
          </a:p>
          <a:p>
            <a:pPr marL="426747" lvl="1" indent="-365760">
              <a:spcBef>
                <a:spcPts val="0"/>
              </a:spcBef>
            </a:pPr>
            <a:r>
              <a:rPr lang="en-US" sz="2373" dirty="0">
                <a:latin typeface="Aptos"/>
                <a:cs typeface="Calibri"/>
              </a:rPr>
              <a:t>Preview mid-June</a:t>
            </a:r>
          </a:p>
          <a:p>
            <a:pPr marL="426747" lvl="1" indent="-365760">
              <a:spcBef>
                <a:spcPts val="0"/>
              </a:spcBef>
            </a:pPr>
            <a:r>
              <a:rPr lang="en-US" sz="2373" dirty="0">
                <a:latin typeface="Aptos"/>
                <a:cs typeface="Calibri"/>
              </a:rPr>
              <a:t>Due date TBD (expect July)</a:t>
            </a:r>
          </a:p>
        </p:txBody>
      </p:sp>
    </p:spTree>
    <p:extLst>
      <p:ext uri="{BB962C8B-B14F-4D97-AF65-F5344CB8AC3E}">
        <p14:creationId xmlns:p14="http://schemas.microsoft.com/office/powerpoint/2010/main" val="148251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p:txBody>
          <a:bodyPr>
            <a:normAutofit fontScale="55000" lnSpcReduction="20000"/>
          </a:bodyPr>
          <a:lstStyle/>
          <a:p>
            <a:r>
              <a:rPr lang="en-US" sz="3900" b="1" dirty="0"/>
              <a:t>Year End Controller’s Checklist Example – Payments and Disbursements Section</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marL="0" marR="0" indent="0">
              <a:spcBef>
                <a:spcPts val="0"/>
              </a:spcBef>
              <a:buNone/>
            </a:pP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1a)  </a:t>
            </a:r>
            <a:r>
              <a:rPr lang="en-US" sz="1800" u="sng" dirty="0">
                <a:solidFill>
                  <a:srgbClr val="000000"/>
                </a:solidFill>
                <a:effectLst/>
                <a:highlight>
                  <a:srgbClr val="FFFFFF"/>
                </a:highlight>
                <a:latin typeface="Calibri" panose="020F0502020204030204" pitchFamily="34" charset="0"/>
                <a:ea typeface="Times New Roman" panose="02020603050405020304" pitchFamily="18" charset="0"/>
              </a:rPr>
              <a:t>Disbursements</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 for goods and services acquired and received prior to June 30,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2024</a:t>
            </a: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 have been posted in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FY2024.</a:t>
            </a:r>
            <a:r>
              <a:rPr lang="en-US" sz="1800" dirty="0">
                <a:solidFill>
                  <a:srgbClr val="000000"/>
                </a:solidFill>
                <a:effectLst/>
                <a:highlight>
                  <a:srgbClr val="FFFFFF"/>
                </a:highlight>
                <a:latin typeface="Calibri" panose="020F0502020204030204" pitchFamily="34" charset="0"/>
                <a:ea typeface="Times New Roman" panose="02020603050405020304" pitchFamily="18" charset="0"/>
              </a:rPr>
              <a:t>  </a:t>
            </a:r>
          </a:p>
          <a:p>
            <a:pPr marL="0" marR="0" indent="0">
              <a:spcBef>
                <a:spcPts val="0"/>
              </a:spcBef>
              <a:buNone/>
            </a:pPr>
            <a:r>
              <a:rPr lang="en-US" sz="1200" dirty="0">
                <a:solidFill>
                  <a:srgbClr val="000000"/>
                </a:solidFill>
                <a:effectLst/>
                <a:highlight>
                  <a:srgbClr val="FFFFFF"/>
                </a:highlight>
                <a:latin typeface="Calibri" panose="020F0502020204030204" pitchFamily="34" charset="0"/>
                <a:ea typeface="Times New Roman" panose="02020603050405020304" pitchFamily="18" charset="0"/>
              </a:rPr>
              <a:t>(</a:t>
            </a:r>
            <a:r>
              <a:rPr lang="en-US" sz="1200" dirty="0">
                <a:solidFill>
                  <a:srgbClr val="FF0000"/>
                </a:solidFill>
                <a:highlight>
                  <a:srgbClr val="FFFFFF"/>
                </a:highlight>
                <a:latin typeface="Segoe UI" panose="020B0502040204020203" pitchFamily="34" charset="0"/>
                <a:ea typeface="Times New Roman" panose="02020603050405020304" pitchFamily="18" charset="0"/>
                <a:cs typeface="Segoe UI" panose="020B0502040204020203" pitchFamily="34" charset="0"/>
              </a:rPr>
              <a:t>reword: H</a:t>
            </a:r>
            <a:r>
              <a:rPr lang="en-US" sz="1200" dirty="0">
                <a:solidFill>
                  <a:srgbClr val="FF0000"/>
                </a:solidFill>
                <a:effectLst/>
                <a:highlight>
                  <a:srgbClr val="FFFFFF"/>
                </a:highlight>
                <a:latin typeface="Segoe UI" panose="020B0502040204020203" pitchFamily="34" charset="0"/>
                <a:ea typeface="Calibri" panose="020F0502020204030204" pitchFamily="34" charset="0"/>
                <a:cs typeface="Segoe UI" panose="020B0502040204020203" pitchFamily="34" charset="0"/>
              </a:rPr>
              <a:t>as WD report XXX been reviewed, remove “disbursement”, have goods received or expenses incurred been received in the system or accrued manually)</a:t>
            </a:r>
          </a:p>
          <a:p>
            <a:pPr marL="0" marR="0" indent="0">
              <a:spcBef>
                <a:spcPts val="0"/>
              </a:spcBef>
              <a:buNone/>
            </a:pPr>
            <a:endParaRPr lang="en-US" sz="12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No but immaterial  (Please provide an estimate of the amount in question)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No and material  (Please provide an explanation…include description of the issue, total amount in question, and potential impact)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N/A (Please state how this does not apply to your unit)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1b)  </a:t>
            </a:r>
            <a:r>
              <a:rPr lang="en-US" sz="1800" dirty="0">
                <a:solidFill>
                  <a:srgbClr val="000000"/>
                </a:solidFill>
                <a:highlight>
                  <a:srgbClr val="FFFFFF"/>
                </a:highlight>
                <a:latin typeface="Calibri" panose="020F0502020204030204" pitchFamily="34" charset="0"/>
              </a:rPr>
              <a:t>All invoices for goods and services provided in FY2024 have been processed via ARIBA or forwarded to Procurement Services/Accounts Payable for processing.   </a:t>
            </a:r>
          </a:p>
          <a:p>
            <a:pPr marL="0" marR="0" indent="0">
              <a:spcBef>
                <a:spcPts val="0"/>
              </a:spcBef>
              <a:spcAft>
                <a:spcPts val="0"/>
              </a:spcAft>
              <a:buNone/>
            </a:pPr>
            <a:r>
              <a:rPr lang="en-US" sz="1200" dirty="0">
                <a:solidFill>
                  <a:srgbClr val="FF0000"/>
                </a:solidFill>
                <a:highlight>
                  <a:srgbClr val="FFFFFF"/>
                </a:highlight>
                <a:latin typeface="Segoe UI" panose="020B0502040204020203" pitchFamily="34" charset="0"/>
                <a:cs typeface="Segoe UI" panose="020B0502040204020203" pitchFamily="34" charset="0"/>
              </a:rPr>
              <a:t>(reword: Any invoices received directly been forwarded to Procurement for payment)</a:t>
            </a:r>
          </a:p>
          <a:p>
            <a:pPr marL="0" marR="0" indent="0">
              <a:spcBef>
                <a:spcPts val="0"/>
              </a:spcBef>
              <a:spcAft>
                <a:spcPts val="0"/>
              </a:spcAft>
              <a:buNone/>
            </a:pPr>
            <a:endParaRPr lang="en-US" sz="1200" dirty="0">
              <a:solidFill>
                <a:srgbClr val="FF0000"/>
              </a:solidFill>
              <a:highlight>
                <a:srgbClr val="FFFFFF"/>
              </a:highlight>
              <a:latin typeface="Segoe UI" panose="020B0502040204020203" pitchFamily="34" charset="0"/>
              <a:cs typeface="Segoe UI" panose="020B0502040204020203" pitchFamily="34" charset="0"/>
            </a:endParaRPr>
          </a:p>
          <a:p>
            <a:pPr marL="342900" indent="-342900">
              <a:spcBef>
                <a:spcPts val="0"/>
              </a:spcBef>
              <a:buFont typeface="Symbol" panose="05050102010706020507" pitchFamily="18" charset="2"/>
              <a:buChar char=""/>
            </a:pPr>
            <a:r>
              <a:rPr lang="en-US" sz="1600" dirty="0">
                <a:latin typeface="Calibri" panose="020F0502020204030204" pitchFamily="34" charset="0"/>
                <a:cs typeface="Calibri" panose="020F0502020204030204" pitchFamily="34" charset="0"/>
              </a:rPr>
              <a:t>Yes</a:t>
            </a:r>
          </a:p>
          <a:p>
            <a:pPr marL="342900" indent="-342900">
              <a:spcBef>
                <a:spcPts val="0"/>
              </a:spcBef>
              <a:buFont typeface="Symbol" panose="05050102010706020507" pitchFamily="18" charset="2"/>
              <a:buChar char=""/>
            </a:pPr>
            <a:r>
              <a:rPr lang="en-US" sz="1600" dirty="0">
                <a:latin typeface="Calibri" panose="020F0502020204030204" pitchFamily="34" charset="0"/>
                <a:cs typeface="Calibri" panose="020F0502020204030204" pitchFamily="34" charset="0"/>
              </a:rPr>
              <a:t>No but immaterial  (Please provide an estimate of the amount in question)</a:t>
            </a:r>
          </a:p>
          <a:p>
            <a:pPr marL="342900" indent="-342900">
              <a:spcBef>
                <a:spcPts val="0"/>
              </a:spcBef>
              <a:buFont typeface="Symbol" panose="05050102010706020507" pitchFamily="18" charset="2"/>
              <a:buChar char=""/>
            </a:pPr>
            <a:r>
              <a:rPr lang="en-US" sz="1600" dirty="0">
                <a:latin typeface="Calibri" panose="020F0502020204030204" pitchFamily="34" charset="0"/>
                <a:cs typeface="Calibri" panose="020F0502020204030204" pitchFamily="34" charset="0"/>
              </a:rPr>
              <a:t>No and material  (Please provide an explanation…include description of the issue, total amount in question, and potential impact)</a:t>
            </a:r>
          </a:p>
          <a:p>
            <a:pPr marL="342900" indent="-342900">
              <a:spcBef>
                <a:spcPts val="0"/>
              </a:spcBef>
              <a:buFont typeface="Symbol" panose="05050102010706020507" pitchFamily="18" charset="2"/>
              <a:buChar char=""/>
            </a:pPr>
            <a:r>
              <a:rPr lang="en-US" sz="1600" dirty="0">
                <a:latin typeface="Calibri" panose="020F0502020204030204" pitchFamily="34" charset="0"/>
                <a:cs typeface="Calibri" panose="020F0502020204030204" pitchFamily="34" charset="0"/>
              </a:rPr>
              <a:t>N/A (Please state how this does not apply to your unit)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1c)  Amounts paid in advance in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FY2024</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permitted goods or services that pertain to work to be performed or services to be provided in a future fiscal year, and that have a total contract value exceeding $100K, have been appropriately recorded as a prepaid asset as of June 30,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2024</a:t>
            </a:r>
            <a:r>
              <a:rPr lang="en-US" sz="1800" dirty="0">
                <a:effectLst/>
                <a:latin typeface="Calibri" panose="020F0502020204030204" pitchFamily="34" charset="0"/>
                <a:ea typeface="Calibri" panose="020F0502020204030204" pitchFamily="34" charset="0"/>
                <a:cs typeface="Times New Roman" panose="02020603050405020304" pitchFamily="18" charset="0"/>
              </a:rPr>
              <a:t> rather than expensed at the time of payment.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cs typeface="Calibri" panose="020F0502020204030204" pitchFamily="34" charset="0"/>
              </a:rPr>
              <a:t>Yes</a:t>
            </a: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cs typeface="Calibri" panose="020F0502020204030204" pitchFamily="34" charset="0"/>
              </a:rPr>
              <a:t>No (Please provide an explanation…include description of the issue, total amount in question, and potential impact)</a:t>
            </a: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cs typeface="Calibri" panose="020F0502020204030204" pitchFamily="34" charset="0"/>
              </a:rPr>
              <a:t>N/A (Please state how this does not apply to your unit)</a:t>
            </a:r>
          </a:p>
          <a:p>
            <a:pPr marL="0" marR="0" lvl="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10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77500" lnSpcReduction="20000"/>
          </a:bodyPr>
          <a:lstStyle/>
          <a:p>
            <a:r>
              <a:rPr lang="en-US" sz="3900" b="1" dirty="0"/>
              <a:t>Net Position Carry Forward Process &amp; Transfers Post FY24</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a:buFont typeface="Wingdings" panose="05000000000000000000" pitchFamily="2" charset="2"/>
              <a:buChar char="§"/>
            </a:pPr>
            <a:r>
              <a:rPr lang="en-US" dirty="0"/>
              <a:t>All </a:t>
            </a:r>
            <a:r>
              <a:rPr lang="en-US" dirty="0" err="1"/>
              <a:t>worktags</a:t>
            </a:r>
            <a:r>
              <a:rPr lang="en-US" dirty="0"/>
              <a:t> that carry balances (net position) are rolled forward</a:t>
            </a:r>
          </a:p>
          <a:p>
            <a:pPr lvl="1">
              <a:buFont typeface="Wingdings" panose="05000000000000000000" pitchFamily="2" charset="2"/>
              <a:buChar char="§"/>
            </a:pPr>
            <a:r>
              <a:rPr lang="en-US" dirty="0"/>
              <a:t>Cost Center, Program, Grant, Gift, Assignee, Fund, etc. (even if inactivated)</a:t>
            </a:r>
          </a:p>
          <a:p>
            <a:pPr marL="487710" lvl="1" indent="0">
              <a:buNone/>
            </a:pPr>
            <a:endParaRPr lang="en-US" dirty="0"/>
          </a:p>
          <a:p>
            <a:pPr>
              <a:buFont typeface="Wingdings" panose="05000000000000000000" pitchFamily="2" charset="2"/>
              <a:buChar char="§"/>
            </a:pPr>
            <a:r>
              <a:rPr lang="en-US" dirty="0"/>
              <a:t>Net position balances exist in COMBINATIONS of </a:t>
            </a:r>
            <a:r>
              <a:rPr lang="en-US" dirty="0" err="1"/>
              <a:t>worktags</a:t>
            </a:r>
            <a:endParaRPr lang="en-US" dirty="0"/>
          </a:p>
          <a:p>
            <a:pPr lvl="1">
              <a:buFont typeface="Wingdings" panose="05000000000000000000" pitchFamily="2" charset="2"/>
              <a:buChar char="§"/>
            </a:pPr>
            <a:r>
              <a:rPr lang="en-US" dirty="0"/>
              <a:t>Example: CC123456, PG123456, AS123456 carries net position of $1,000</a:t>
            </a:r>
          </a:p>
          <a:p>
            <a:pPr lvl="2">
              <a:buFont typeface="Wingdings" panose="05000000000000000000" pitchFamily="2" charset="2"/>
              <a:buChar char="§"/>
            </a:pPr>
            <a:r>
              <a:rPr lang="en-US" dirty="0"/>
              <a:t>Reporting of net position (trial balance, </a:t>
            </a:r>
            <a:r>
              <a:rPr lang="en-US" dirty="0" err="1"/>
              <a:t>etc</a:t>
            </a:r>
            <a:r>
              <a:rPr lang="en-US" dirty="0"/>
              <a:t>)</a:t>
            </a:r>
          </a:p>
          <a:p>
            <a:pPr lvl="3">
              <a:buFont typeface="Wingdings" panose="05000000000000000000" pitchFamily="2" charset="2"/>
              <a:buChar char="§"/>
            </a:pPr>
            <a:r>
              <a:rPr lang="en-US" dirty="0"/>
              <a:t>CC123456 = $1,000</a:t>
            </a:r>
          </a:p>
          <a:p>
            <a:pPr lvl="3">
              <a:buFont typeface="Wingdings" panose="05000000000000000000" pitchFamily="2" charset="2"/>
              <a:buChar char="§"/>
            </a:pPr>
            <a:r>
              <a:rPr lang="en-US" dirty="0"/>
              <a:t>PG123456 = $1,000</a:t>
            </a:r>
          </a:p>
          <a:p>
            <a:pPr lvl="3">
              <a:buFont typeface="Wingdings" panose="05000000000000000000" pitchFamily="2" charset="2"/>
              <a:buChar char="§"/>
            </a:pPr>
            <a:r>
              <a:rPr lang="en-US" dirty="0"/>
              <a:t>AS123456 = $1,000</a:t>
            </a:r>
          </a:p>
          <a:p>
            <a:pPr lvl="3">
              <a:buFont typeface="Wingdings" panose="05000000000000000000" pitchFamily="2" charset="2"/>
              <a:buChar char="§"/>
            </a:pPr>
            <a:r>
              <a:rPr lang="en-US" dirty="0"/>
              <a:t>Combination CC123456/PG123456/AS123456 = $1,000</a:t>
            </a:r>
          </a:p>
          <a:p>
            <a:pPr lvl="1">
              <a:buFont typeface="Wingdings" panose="05000000000000000000" pitchFamily="2" charset="2"/>
              <a:buChar char="§"/>
            </a:pPr>
            <a:r>
              <a:rPr lang="en-US" dirty="0"/>
              <a:t>Net position will roll forward under the same premise, in combinations of </a:t>
            </a:r>
            <a:r>
              <a:rPr lang="en-US" dirty="0" err="1"/>
              <a:t>worktags</a:t>
            </a:r>
            <a:endParaRPr lang="en-US" dirty="0"/>
          </a:p>
          <a:p>
            <a:pPr lvl="1">
              <a:buFont typeface="Wingdings" panose="05000000000000000000" pitchFamily="2" charset="2"/>
              <a:buChar char="§"/>
            </a:pPr>
            <a:r>
              <a:rPr lang="en-US" dirty="0"/>
              <a:t>Net position must always be within a Fund (and often a resource, but not always)</a:t>
            </a:r>
          </a:p>
          <a:p>
            <a:pPr lvl="3">
              <a:buFont typeface="Wingdings" panose="05000000000000000000" pitchFamily="2" charset="2"/>
              <a:buChar char="§"/>
            </a:pPr>
            <a:endParaRPr lang="en-US" dirty="0"/>
          </a:p>
          <a:p>
            <a:pPr marL="0" indent="-365760">
              <a:spcBef>
                <a:spcPts val="0"/>
              </a:spcBef>
            </a:pPr>
            <a:endParaRPr lang="en-US" sz="2800" dirty="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63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77500" lnSpcReduction="20000"/>
          </a:bodyPr>
          <a:lstStyle/>
          <a:p>
            <a:r>
              <a:rPr lang="en-US" sz="3900" b="1" dirty="0"/>
              <a:t>Net Position Carry Forward Process &amp; Transfers Post FY24</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a:buFont typeface="Wingdings" panose="05000000000000000000" pitchFamily="2" charset="2"/>
              <a:buChar char="§"/>
            </a:pPr>
            <a:r>
              <a:rPr lang="en-US" dirty="0"/>
              <a:t>Inactive </a:t>
            </a:r>
            <a:r>
              <a:rPr lang="en-US" dirty="0" err="1"/>
              <a:t>worktags</a:t>
            </a:r>
            <a:r>
              <a:rPr lang="en-US" dirty="0"/>
              <a:t> with net position will retain that balance</a:t>
            </a:r>
          </a:p>
          <a:p>
            <a:pPr lvl="1">
              <a:buFont typeface="Wingdings" panose="05000000000000000000" pitchFamily="2" charset="2"/>
              <a:buChar char="§"/>
            </a:pPr>
            <a:r>
              <a:rPr lang="en-US" dirty="0"/>
              <a:t>If net position is spent from the other </a:t>
            </a:r>
            <a:r>
              <a:rPr lang="en-US" dirty="0" err="1"/>
              <a:t>worktags</a:t>
            </a:r>
            <a:r>
              <a:rPr lang="en-US" dirty="0"/>
              <a:t> (Cost Center) that carries that balance, and the inactive </a:t>
            </a:r>
            <a:r>
              <a:rPr lang="en-US" dirty="0" err="1"/>
              <a:t>worktag</a:t>
            </a:r>
            <a:r>
              <a:rPr lang="en-US" dirty="0"/>
              <a:t> (Program, for example) retains a balance it will persist</a:t>
            </a:r>
          </a:p>
          <a:p>
            <a:pPr lvl="1">
              <a:buFont typeface="Wingdings" panose="05000000000000000000" pitchFamily="2" charset="2"/>
              <a:buChar char="§"/>
            </a:pPr>
            <a:r>
              <a:rPr lang="en-US" dirty="0"/>
              <a:t>Entries can be made to remove the inactive </a:t>
            </a:r>
            <a:r>
              <a:rPr lang="en-US" dirty="0" err="1"/>
              <a:t>worktag</a:t>
            </a:r>
            <a:r>
              <a:rPr lang="en-US" dirty="0"/>
              <a:t> net position, this can be done FY24 or after year end roll forward</a:t>
            </a:r>
          </a:p>
          <a:p>
            <a:pPr lvl="2">
              <a:buFont typeface="Wingdings" panose="05000000000000000000" pitchFamily="2" charset="2"/>
              <a:buChar char="§"/>
            </a:pPr>
            <a:r>
              <a:rPr lang="en-US" dirty="0"/>
              <a:t>Prior Example:</a:t>
            </a:r>
          </a:p>
          <a:p>
            <a:pPr lvl="3">
              <a:buFont typeface="Wingdings" panose="05000000000000000000" pitchFamily="2" charset="2"/>
              <a:buChar char="§"/>
            </a:pPr>
            <a:r>
              <a:rPr lang="en-US" dirty="0"/>
              <a:t>CC123456 = $1,000</a:t>
            </a:r>
          </a:p>
          <a:p>
            <a:pPr lvl="3">
              <a:buFont typeface="Wingdings" panose="05000000000000000000" pitchFamily="2" charset="2"/>
              <a:buChar char="§"/>
            </a:pPr>
            <a:r>
              <a:rPr lang="en-US" dirty="0"/>
              <a:t>PG123456 = $1,000</a:t>
            </a:r>
          </a:p>
          <a:p>
            <a:pPr lvl="3">
              <a:buFont typeface="Wingdings" panose="05000000000000000000" pitchFamily="2" charset="2"/>
              <a:buChar char="§"/>
            </a:pPr>
            <a:r>
              <a:rPr lang="en-US" dirty="0"/>
              <a:t>AS123456 = $1,000</a:t>
            </a:r>
          </a:p>
          <a:p>
            <a:pPr lvl="3">
              <a:buFont typeface="Wingdings" panose="05000000000000000000" pitchFamily="2" charset="2"/>
              <a:buChar char="§"/>
            </a:pPr>
            <a:r>
              <a:rPr lang="en-US" dirty="0"/>
              <a:t>Combination CC123456/PG123456/AS123456 = $1,000</a:t>
            </a:r>
          </a:p>
          <a:p>
            <a:pPr lvl="2">
              <a:buFont typeface="Wingdings" panose="05000000000000000000" pitchFamily="2" charset="2"/>
              <a:buChar char="§"/>
            </a:pPr>
            <a:r>
              <a:rPr lang="en-US" dirty="0"/>
              <a:t>If PG123456 is inactivated it will still carry the net position</a:t>
            </a:r>
          </a:p>
          <a:p>
            <a:pPr lvl="2">
              <a:buFont typeface="Wingdings" panose="05000000000000000000" pitchFamily="2" charset="2"/>
              <a:buChar char="§"/>
            </a:pPr>
            <a:r>
              <a:rPr lang="en-US" dirty="0"/>
              <a:t>If $1,000 of expense hits CC123456/AS123456 combination:</a:t>
            </a:r>
          </a:p>
          <a:p>
            <a:pPr lvl="3">
              <a:buFont typeface="Wingdings" panose="05000000000000000000" pitchFamily="2" charset="2"/>
              <a:buChar char="§"/>
            </a:pPr>
            <a:r>
              <a:rPr lang="en-US" dirty="0"/>
              <a:t>CC123456 = $0</a:t>
            </a:r>
          </a:p>
          <a:p>
            <a:pPr lvl="3">
              <a:buFont typeface="Wingdings" panose="05000000000000000000" pitchFamily="2" charset="2"/>
              <a:buChar char="§"/>
            </a:pPr>
            <a:r>
              <a:rPr lang="en-US" dirty="0"/>
              <a:t>PG123456 = $1,000</a:t>
            </a:r>
          </a:p>
          <a:p>
            <a:pPr lvl="3">
              <a:buFont typeface="Wingdings" panose="05000000000000000000" pitchFamily="2" charset="2"/>
              <a:buChar char="§"/>
            </a:pPr>
            <a:r>
              <a:rPr lang="en-US" dirty="0"/>
              <a:t>AS123456 = $0</a:t>
            </a:r>
          </a:p>
          <a:p>
            <a:pPr lvl="3">
              <a:buFont typeface="Wingdings" panose="05000000000000000000" pitchFamily="2" charset="2"/>
              <a:buChar char="§"/>
            </a:pPr>
            <a:r>
              <a:rPr lang="en-US" dirty="0"/>
              <a:t>Combination CC123456/PG123456/AS123456 = $0</a:t>
            </a:r>
          </a:p>
          <a:p>
            <a:pPr lvl="2">
              <a:buFont typeface="Wingdings" panose="05000000000000000000" pitchFamily="2" charset="2"/>
              <a:buChar char="§"/>
            </a:pPr>
            <a:r>
              <a:rPr lang="en-US" dirty="0"/>
              <a:t>This net position will continue to </a:t>
            </a:r>
            <a:r>
              <a:rPr lang="en-US" dirty="0" err="1"/>
              <a:t>rollforward</a:t>
            </a:r>
            <a:r>
              <a:rPr lang="en-US" dirty="0"/>
              <a:t> </a:t>
            </a:r>
          </a:p>
          <a:p>
            <a:pPr lvl="2">
              <a:buFont typeface="Wingdings" panose="05000000000000000000" pitchFamily="2" charset="2"/>
              <a:buChar char="§"/>
            </a:pPr>
            <a:endParaRPr lang="en-US" dirty="0"/>
          </a:p>
          <a:p>
            <a:pPr marL="0" indent="-365760">
              <a:spcBef>
                <a:spcPts val="0"/>
              </a:spcBef>
            </a:pPr>
            <a:endParaRPr lang="en-US" sz="2800" dirty="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690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77500" lnSpcReduction="20000"/>
          </a:bodyPr>
          <a:lstStyle/>
          <a:p>
            <a:r>
              <a:rPr lang="en-US" sz="3900" b="1" dirty="0"/>
              <a:t>Net Position Carry Forward Process &amp; Transfers Post FY24</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a:buFont typeface="Wingdings" panose="05000000000000000000" pitchFamily="2" charset="2"/>
              <a:buChar char="§"/>
            </a:pPr>
            <a:r>
              <a:rPr lang="en-US" dirty="0"/>
              <a:t>Inactive </a:t>
            </a:r>
            <a:r>
              <a:rPr lang="en-US" dirty="0" err="1"/>
              <a:t>worktags</a:t>
            </a:r>
            <a:r>
              <a:rPr lang="en-US" dirty="0"/>
              <a:t> with net position will retain that balance</a:t>
            </a:r>
          </a:p>
          <a:p>
            <a:pPr lvl="1">
              <a:buFont typeface="Wingdings" panose="05000000000000000000" pitchFamily="2" charset="2"/>
              <a:buChar char="§"/>
            </a:pPr>
            <a:r>
              <a:rPr lang="en-US" dirty="0"/>
              <a:t>Best practice is to zero out </a:t>
            </a:r>
            <a:r>
              <a:rPr lang="en-US" dirty="0" err="1"/>
              <a:t>worktags</a:t>
            </a:r>
            <a:r>
              <a:rPr lang="en-US" dirty="0"/>
              <a:t> that carry net position prior to inactivation</a:t>
            </a:r>
          </a:p>
          <a:p>
            <a:pPr lvl="1">
              <a:buFont typeface="Wingdings" panose="05000000000000000000" pitchFamily="2" charset="2"/>
              <a:buChar char="§"/>
            </a:pPr>
            <a:r>
              <a:rPr lang="en-US" dirty="0"/>
              <a:t>If this occurs, entries may be done to zero out the net position (but the </a:t>
            </a:r>
            <a:r>
              <a:rPr lang="en-US" dirty="0" err="1"/>
              <a:t>worktag</a:t>
            </a:r>
            <a:r>
              <a:rPr lang="en-US" dirty="0"/>
              <a:t> must be active)</a:t>
            </a:r>
          </a:p>
          <a:p>
            <a:pPr lvl="2">
              <a:buFont typeface="Wingdings" panose="05000000000000000000" pitchFamily="2" charset="2"/>
              <a:buChar char="§"/>
            </a:pPr>
            <a:r>
              <a:rPr lang="en-US" dirty="0"/>
              <a:t>Use an expense ledger</a:t>
            </a:r>
          </a:p>
          <a:p>
            <a:pPr lvl="2">
              <a:buFont typeface="Wingdings" panose="05000000000000000000" pitchFamily="2" charset="2"/>
              <a:buChar char="§"/>
            </a:pPr>
            <a:r>
              <a:rPr lang="en-US" dirty="0"/>
              <a:t>Debit the combinations of </a:t>
            </a:r>
            <a:r>
              <a:rPr lang="en-US" dirty="0" err="1"/>
              <a:t>worktags</a:t>
            </a:r>
            <a:r>
              <a:rPr lang="en-US" dirty="0"/>
              <a:t> CC / PG / AS / FD / RS  $1,000</a:t>
            </a:r>
          </a:p>
          <a:p>
            <a:pPr lvl="2">
              <a:buFont typeface="Wingdings" panose="05000000000000000000" pitchFamily="2" charset="2"/>
              <a:buChar char="§"/>
            </a:pPr>
            <a:r>
              <a:rPr lang="en-US" dirty="0"/>
              <a:t>Credit the combination without the program CC / AS / FD / RS ($1,000)</a:t>
            </a:r>
          </a:p>
          <a:p>
            <a:pPr lvl="2">
              <a:buFont typeface="Wingdings" panose="05000000000000000000" pitchFamily="2" charset="2"/>
              <a:buChar char="§"/>
            </a:pPr>
            <a:r>
              <a:rPr lang="en-US" dirty="0"/>
              <a:t>This will net to zero for all </a:t>
            </a:r>
            <a:r>
              <a:rPr lang="en-US" dirty="0" err="1"/>
              <a:t>worktags</a:t>
            </a:r>
            <a:r>
              <a:rPr lang="en-US" dirty="0"/>
              <a:t>, except the PG which is removed net position</a:t>
            </a:r>
          </a:p>
          <a:p>
            <a:pPr marL="0" indent="-365760">
              <a:spcBef>
                <a:spcPts val="0"/>
              </a:spcBef>
            </a:pPr>
            <a:endParaRPr lang="en-US" sz="2800" dirty="0">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918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1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0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3.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4.xml><?xml version="1.0" encoding="utf-8"?>
<a:theme xmlns:a="http://schemas.openxmlformats.org/drawingml/2006/main" name="8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19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8.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c58eb10-3e4a-46ae-adb6-5cb727f0709d">
      <UserInfo>
        <DisplayName>Mary Esther</DisplayName>
        <AccountId>171</AccountId>
        <AccountType/>
      </UserInfo>
    </SharedWithUsers>
    <lcf76f155ced4ddcb4097134ff3c332f xmlns="2ddf6f93-9cf0-4fb3-acb7-352a87fed0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E5E4E48944904EA29CA8A60EB3DD4A" ma:contentTypeVersion="13" ma:contentTypeDescription="Create a new document." ma:contentTypeScope="" ma:versionID="4f0f2dbd5de7a0f18cac2cf6e2ecc56b">
  <xsd:schema xmlns:xsd="http://www.w3.org/2001/XMLSchema" xmlns:xs="http://www.w3.org/2001/XMLSchema" xmlns:p="http://schemas.microsoft.com/office/2006/metadata/properties" xmlns:ns2="6c58eb10-3e4a-46ae-adb6-5cb727f0709d" xmlns:ns3="2ddf6f93-9cf0-4fb3-acb7-352a87fed0bf" targetNamespace="http://schemas.microsoft.com/office/2006/metadata/properties" ma:root="true" ma:fieldsID="8436285ae3b2a65ed5da63e2d578f516" ns2:_="" ns3:_="">
    <xsd:import namespace="6c58eb10-3e4a-46ae-adb6-5cb727f0709d"/>
    <xsd:import namespace="2ddf6f93-9cf0-4fb3-acb7-352a87fed0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8eb10-3e4a-46ae-adb6-5cb727f07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6f93-9cf0-4fb3-acb7-352a87fed0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7C088-0680-4C99-AF9D-5C6550C1D7C7}">
  <ds:schemaRefs>
    <ds:schemaRef ds:uri="http://purl.org/dc/terms/"/>
    <ds:schemaRef ds:uri="6c58eb10-3e4a-46ae-adb6-5cb727f0709d"/>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2ddf6f93-9cf0-4fb3-acb7-352a87fed0bf"/>
  </ds:schemaRefs>
</ds:datastoreItem>
</file>

<file path=customXml/itemProps2.xml><?xml version="1.0" encoding="utf-8"?>
<ds:datastoreItem xmlns:ds="http://schemas.openxmlformats.org/officeDocument/2006/customXml" ds:itemID="{33E4E443-78F3-4111-999F-68B3E8F21E4F}">
  <ds:schemaRefs>
    <ds:schemaRef ds:uri="http://schemas.microsoft.com/sharepoint/v3/contenttype/forms"/>
  </ds:schemaRefs>
</ds:datastoreItem>
</file>

<file path=customXml/itemProps3.xml><?xml version="1.0" encoding="utf-8"?>
<ds:datastoreItem xmlns:ds="http://schemas.openxmlformats.org/officeDocument/2006/customXml" ds:itemID="{727E2350-9A08-4842-BB4C-B52FA5403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58eb10-3e4a-46ae-adb6-5cb727f0709d"/>
    <ds:schemaRef ds:uri="2ddf6f93-9cf0-4fb3-acb7-352a87fed0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3371</Words>
  <Application>Microsoft Office PowerPoint</Application>
  <PresentationFormat>Custom</PresentationFormat>
  <Paragraphs>235</Paragraphs>
  <Slides>25</Slides>
  <Notes>22</Notes>
  <HiddenSlides>0</HiddenSlides>
  <MMClips>0</MMClips>
  <ScaleCrop>false</ScaleCrop>
  <HeadingPairs>
    <vt:vector size="8" baseType="variant">
      <vt:variant>
        <vt:lpstr>Fonts Used</vt:lpstr>
      </vt:variant>
      <vt:variant>
        <vt:i4>20</vt:i4>
      </vt:variant>
      <vt:variant>
        <vt:lpstr>Theme</vt:lpstr>
      </vt:variant>
      <vt:variant>
        <vt:i4>14</vt:i4>
      </vt:variant>
      <vt:variant>
        <vt:lpstr>Embedded OLE Servers</vt:lpstr>
      </vt:variant>
      <vt:variant>
        <vt:i4>1</vt:i4>
      </vt:variant>
      <vt:variant>
        <vt:lpstr>Slide Titles</vt:lpstr>
      </vt:variant>
      <vt:variant>
        <vt:i4>25</vt:i4>
      </vt:variant>
    </vt:vector>
  </HeadingPairs>
  <TitlesOfParts>
    <vt:vector size="60" baseType="lpstr">
      <vt:lpstr>Aptos</vt:lpstr>
      <vt:lpstr>Arial</vt:lpstr>
      <vt:lpstr>Arial Black</vt:lpstr>
      <vt:lpstr>Calibri</vt:lpstr>
      <vt:lpstr>Calibri Light</vt:lpstr>
      <vt:lpstr>Courier New,monospace</vt:lpstr>
      <vt:lpstr>Encode Sans Black</vt:lpstr>
      <vt:lpstr>Encode Sans Normal</vt:lpstr>
      <vt:lpstr>Encode Sans Normal Black</vt:lpstr>
      <vt:lpstr>Lucida Grande</vt:lpstr>
      <vt:lpstr>Nexa Black</vt:lpstr>
      <vt:lpstr>Open Sans</vt:lpstr>
      <vt:lpstr>Open Sans Light</vt:lpstr>
      <vt:lpstr>Segoe UI</vt:lpstr>
      <vt:lpstr>Symbol</vt:lpstr>
      <vt:lpstr>Times New Roman</vt:lpstr>
      <vt:lpstr>Uni Sans</vt:lpstr>
      <vt:lpstr>Uni Sans Book</vt:lpstr>
      <vt:lpstr>Uni Sans Regular</vt:lpstr>
      <vt:lpstr>Wingdings</vt:lpstr>
      <vt:lpstr>1_UWFT_White</vt:lpstr>
      <vt:lpstr>1_Custom Design</vt:lpstr>
      <vt:lpstr>UWFT_Purple_Theme</vt:lpstr>
      <vt:lpstr>8_UWFT_White_Theme</vt:lpstr>
      <vt:lpstr>19_Custom Design</vt:lpstr>
      <vt:lpstr>UWFT_White_Theme</vt:lpstr>
      <vt:lpstr>White_Custom Design UWFT</vt:lpstr>
      <vt:lpstr>UWFT_White</vt:lpstr>
      <vt:lpstr>Custom Design</vt:lpstr>
      <vt:lpstr>1_Custom Design</vt:lpstr>
      <vt:lpstr>2_Custom Design</vt:lpstr>
      <vt:lpstr>9_UWFT_White_Theme</vt:lpstr>
      <vt:lpstr>3_Custom Design</vt:lpstr>
      <vt:lpstr>20_Custom Design</vt:lpstr>
      <vt:lpstr>think-cell Slide</vt:lpstr>
      <vt:lpstr>Shared Environment accounting forum</vt:lpstr>
      <vt:lpstr>PowerPoint Presentation</vt:lpstr>
      <vt:lpstr>Year-End Close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 documents – </vt:lpstr>
      <vt:lpstr>Year-End Close Resources and Q&amp;A</vt:lpstr>
      <vt:lpstr>Resources</vt:lpstr>
      <vt:lpstr>Q: Are the year-end close deadlines flexible?</vt:lpstr>
      <vt:lpstr>Q: Are there any mechanisms after Day 9 to post journals?</vt:lpstr>
      <vt:lpstr>Q: What happens if a transaction is approved and posts after a deadline?</vt:lpstr>
      <vt:lpstr>Q: Is there a Dean's Day?</vt:lpstr>
      <vt:lpstr>Q: Day minus 1 is a Sunday, what does that mean for process?</vt:lpstr>
      <vt:lpstr>Q: What if there's an error on a transaction that needs to post for FY24?</vt:lpstr>
      <vt:lpstr>First 5 Days – Same as Month-end Close</vt:lpstr>
      <vt:lpstr>SE Accounting Forum Web Page –  Decks &amp; Recordings https://finance.uw.edu/fr/node/87 Finance&gt; Financial Reporting&gt; Shared Environment Accounting Forum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Master Plan/Architect Phases</dc:title>
  <dc:creator/>
  <cp:keywords/>
  <cp:lastModifiedBy/>
  <cp:revision>1383</cp:revision>
  <dcterms:modified xsi:type="dcterms:W3CDTF">2024-06-25T06:54:34Z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StatusInfo">
    <vt:lpwstr>None</vt:lpwstr>
  </property>
  <property fmtid="{D5CDD505-2E9C-101B-9397-08002B2CF9AE}" pid="4" name="ProgMgtType">
    <vt:lpwstr>Meeting Materials</vt:lpwstr>
  </property>
  <property fmtid="{D5CDD505-2E9C-101B-9397-08002B2CF9AE}" pid="5" name="Meeting Material">
    <vt:lpwstr>Background Information</vt:lpwstr>
  </property>
  <property fmtid="{D5CDD505-2E9C-101B-9397-08002B2CF9AE}" pid="6" name="Scheduled Meeting Date">
    <vt:filetime>2019-02-06T19:03:37Z</vt:filetime>
  </property>
  <property fmtid="{D5CDD505-2E9C-101B-9397-08002B2CF9AE}" pid="7" name="MeetingCat">
    <vt:lpwstr>Workshop</vt:lpwstr>
  </property>
  <property fmtid="{D5CDD505-2E9C-101B-9397-08002B2CF9AE}" pid="8" name="AuthorIds_UIVersion_1024">
    <vt:lpwstr>69</vt:lpwstr>
  </property>
  <property fmtid="{D5CDD505-2E9C-101B-9397-08002B2CF9AE}" pid="9" name="General Topics">
    <vt:lpwstr>NONE</vt:lpwstr>
  </property>
  <property fmtid="{D5CDD505-2E9C-101B-9397-08002B2CF9AE}" pid="10" name="E2E Process">
    <vt:lpwstr>NONE</vt:lpwstr>
  </property>
  <property fmtid="{D5CDD505-2E9C-101B-9397-08002B2CF9AE}" pid="11" name="Info Type">
    <vt:lpwstr>NONE</vt:lpwstr>
  </property>
  <property fmtid="{D5CDD505-2E9C-101B-9397-08002B2CF9AE}" pid="12" name="Workstream">
    <vt:lpwstr>Operating/Support Model</vt:lpwstr>
  </property>
  <property fmtid="{D5CDD505-2E9C-101B-9397-08002B2CF9AE}" pid="13" name="Effort">
    <vt:lpwstr>130;#Op Model Working Group|1728cf52-e909-4b0f-bd23-5265ebd3f340</vt:lpwstr>
  </property>
  <property fmtid="{D5CDD505-2E9C-101B-9397-08002B2CF9AE}" pid="14" name="End to End Process">
    <vt:lpwstr/>
  </property>
  <property fmtid="{D5CDD505-2E9C-101B-9397-08002B2CF9AE}" pid="15" name="Key Doc">
    <vt:lpwstr>No</vt:lpwstr>
  </property>
  <property fmtid="{D5CDD505-2E9C-101B-9397-08002B2CF9AE}" pid="16" name="X-Functional">
    <vt:lpwstr>No</vt:lpwstr>
  </property>
  <property fmtid="{D5CDD505-2E9C-101B-9397-08002B2CF9AE}" pid="17" name="AuthorIds_UIVersion_11264">
    <vt:lpwstr>29</vt:lpwstr>
  </property>
  <property fmtid="{D5CDD505-2E9C-101B-9397-08002B2CF9AE}" pid="18" name="Doc Type">
    <vt:lpwstr>38;#Meeting Material|5ca797d6-ec80-41a8-bbd5-b5d7ff016b8a</vt:lpwstr>
  </property>
  <property fmtid="{D5CDD505-2E9C-101B-9397-08002B2CF9AE}" pid="19" name="AuthorIds_UIVersion_13312">
    <vt:lpwstr>69</vt:lpwstr>
  </property>
  <property fmtid="{D5CDD505-2E9C-101B-9397-08002B2CF9AE}" pid="20" name="FT Help Flag">
    <vt:lpwstr/>
  </property>
  <property fmtid="{D5CDD505-2E9C-101B-9397-08002B2CF9AE}" pid="21" name="Type of Document">
    <vt:lpwstr>455;#Template|ab09379f-8e9c-4109-ac8e-967692de8f42</vt:lpwstr>
  </property>
  <property fmtid="{D5CDD505-2E9C-101B-9397-08002B2CF9AE}" pid="22" name="Process Areas">
    <vt:lpwstr/>
  </property>
  <property fmtid="{D5CDD505-2E9C-101B-9397-08002B2CF9AE}" pid="23" name="OCM PIllars">
    <vt:lpwstr/>
  </property>
  <property fmtid="{D5CDD505-2E9C-101B-9397-08002B2CF9AE}" pid="24" name="IT Pillars">
    <vt:lpwstr/>
  </property>
  <property fmtid="{D5CDD505-2E9C-101B-9397-08002B2CF9AE}" pid="25" name="Move">
    <vt:lpwstr>UWFT Documents</vt:lpwstr>
  </property>
  <property fmtid="{D5CDD505-2E9C-101B-9397-08002B2CF9AE}" pid="26" name="n259a89570034573aee561765ba8e8fd">
    <vt:lpwstr>Op Model Working Group|1728cf52-e909-4b0f-bd23-5265ebd3f340</vt:lpwstr>
  </property>
  <property fmtid="{D5CDD505-2E9C-101B-9397-08002B2CF9AE}" pid="27" name="c1c28741c3ce488a89a9527edba98201">
    <vt:lpwstr/>
  </property>
  <property fmtid="{D5CDD505-2E9C-101B-9397-08002B2CF9AE}" pid="28" name="k9c4bf066cb5458da15ef6f4eaf30b30">
    <vt:lpwstr/>
  </property>
  <property fmtid="{D5CDD505-2E9C-101B-9397-08002B2CF9AE}" pid="29" name="a8521ba342074cdb909d922726f92453">
    <vt:lpwstr>Meeting Material|5ca797d6-ec80-41a8-bbd5-b5d7ff016b8a</vt:lpwstr>
  </property>
  <property fmtid="{D5CDD505-2E9C-101B-9397-08002B2CF9AE}" pid="30" name="SB Deliverables">
    <vt:lpwstr>583;#TBD Effort|ac059e7d-4f3a-4f3a-aae6-1959af6dadf3</vt:lpwstr>
  </property>
  <property fmtid="{D5CDD505-2E9C-101B-9397-08002B2CF9AE}" pid="31" name="e6e320f5c2ab4532bc0affd47f90b31c">
    <vt:lpwstr/>
  </property>
  <property fmtid="{D5CDD505-2E9C-101B-9397-08002B2CF9AE}" pid="32" name="PM_x0020_Topics">
    <vt:lpwstr/>
  </property>
  <property fmtid="{D5CDD505-2E9C-101B-9397-08002B2CF9AE}" pid="33" name="PM Topics">
    <vt:lpwstr/>
  </property>
  <property fmtid="{D5CDD505-2E9C-101B-9397-08002B2CF9AE}" pid="34" name="DocumentLink">
    <vt:lpwstr>https://uwnetid.sharepoint.com/sites/UWFTTeam//sites/UWFTTeam/Sandbox Documents/Op Model Shared Services Docs/Slide Decks Op Model Shared Services/Material Master Op Model Shared Services_PlanArchitect.pptx</vt:lpwstr>
  </property>
  <property fmtid="{D5CDD505-2E9C-101B-9397-08002B2CF9AE}" pid="35" name="SandBoxDocumentsUrl">
    <vt:lpwstr>https://uwnetid.sharepoint.com/sites/UWFTTeam/_layouts/15/wrkstat.aspx?List=9a6372f2-1c1b-4a2c-afb2-3bd48b102e88&amp;WorkflowInstanceName=d74b6768-3874-4890-96d3-1a38e71ff486, Set URL</vt:lpwstr>
  </property>
  <property fmtid="{D5CDD505-2E9C-101B-9397-08002B2CF9AE}" pid="36" name="h9d20ee9cd914b71a0d5343b7a0aee19">
    <vt:lpwstr>Template|ab09379f-8e9c-4109-ac8e-967692de8f42</vt:lpwstr>
  </property>
  <property fmtid="{D5CDD505-2E9C-101B-9397-08002B2CF9AE}" pid="37" name="d81b5cf1e51943db95f66400bc834c31">
    <vt:lpwstr/>
  </property>
  <property fmtid="{D5CDD505-2E9C-101B-9397-08002B2CF9AE}" pid="38" name="caa3166a4ef44d52a884ec95dadc7085">
    <vt:lpwstr/>
  </property>
  <property fmtid="{D5CDD505-2E9C-101B-9397-08002B2CF9AE}" pid="39" name="Type SB">
    <vt:lpwstr>627;#_TBD Type|81f31b21-3e0f-4e81-bd21-3459148e0219</vt:lpwstr>
  </property>
  <property fmtid="{D5CDD505-2E9C-101B-9397-08002B2CF9AE}" pid="40" name="_docset_NoMedatataSyncRequired">
    <vt:lpwstr>False</vt:lpwstr>
  </property>
  <property fmtid="{D5CDD505-2E9C-101B-9397-08002B2CF9AE}" pid="41" name="Status SB">
    <vt:lpwstr>NA</vt:lpwstr>
  </property>
  <property fmtid="{D5CDD505-2E9C-101B-9397-08002B2CF9AE}" pid="42" name="Stage - SB">
    <vt:lpwstr>Configure and Prototype</vt:lpwstr>
  </property>
  <property fmtid="{D5CDD505-2E9C-101B-9397-08002B2CF9AE}" pid="43" name="g8ecfd6069cd4448a46f82c4ec933d65">
    <vt:lpwstr>_TBD Type|81f31b21-3e0f-4e81-bd21-3459148e0219</vt:lpwstr>
  </property>
  <property fmtid="{D5CDD505-2E9C-101B-9397-08002B2CF9AE}" pid="44" name="h5e7189ca4ac4979a0394616daf355b0">
    <vt:lpwstr>TBD Effort|ac059e7d-4f3a-4f3a-aae6-1959af6dadf3</vt:lpwstr>
  </property>
  <property fmtid="{D5CDD505-2E9C-101B-9397-08002B2CF9AE}" pid="45" name="Process Areas L2">
    <vt:lpwstr/>
  </property>
  <property fmtid="{D5CDD505-2E9C-101B-9397-08002B2CF9AE}" pid="46" name="DocumentSetDescription">
    <vt:lpwstr/>
  </property>
  <property fmtid="{D5CDD505-2E9C-101B-9397-08002B2CF9AE}" pid="47" name="xd_ProgID">
    <vt:lpwstr/>
  </property>
  <property fmtid="{D5CDD505-2E9C-101B-9397-08002B2CF9AE}" pid="48" name="ComplianceAssetId">
    <vt:lpwstr/>
  </property>
  <property fmtid="{D5CDD505-2E9C-101B-9397-08002B2CF9AE}" pid="49" name="TemplateUrl">
    <vt:lpwstr/>
  </property>
  <property fmtid="{D5CDD505-2E9C-101B-9397-08002B2CF9AE}" pid="50" name="xd_Signature">
    <vt:bool>false</vt:bool>
  </property>
  <property fmtid="{D5CDD505-2E9C-101B-9397-08002B2CF9AE}" pid="51" name="MSIP_Label_ea60d57e-af5b-4752-ac57-3e4f28ca11dc_Enabled">
    <vt:lpwstr>true</vt:lpwstr>
  </property>
  <property fmtid="{D5CDD505-2E9C-101B-9397-08002B2CF9AE}" pid="52" name="MSIP_Label_ea60d57e-af5b-4752-ac57-3e4f28ca11dc_SetDate">
    <vt:lpwstr>2021-06-02T16:38:29Z</vt:lpwstr>
  </property>
  <property fmtid="{D5CDD505-2E9C-101B-9397-08002B2CF9AE}" pid="53" name="MSIP_Label_ea60d57e-af5b-4752-ac57-3e4f28ca11dc_Method">
    <vt:lpwstr>Standard</vt:lpwstr>
  </property>
  <property fmtid="{D5CDD505-2E9C-101B-9397-08002B2CF9AE}" pid="54" name="MSIP_Label_ea60d57e-af5b-4752-ac57-3e4f28ca11dc_Name">
    <vt:lpwstr>ea60d57e-af5b-4752-ac57-3e4f28ca11dc</vt:lpwstr>
  </property>
  <property fmtid="{D5CDD505-2E9C-101B-9397-08002B2CF9AE}" pid="55" name="MSIP_Label_ea60d57e-af5b-4752-ac57-3e4f28ca11dc_SiteId">
    <vt:lpwstr>36da45f1-dd2c-4d1f-af13-5abe46b99921</vt:lpwstr>
  </property>
  <property fmtid="{D5CDD505-2E9C-101B-9397-08002B2CF9AE}" pid="56" name="MSIP_Label_ea60d57e-af5b-4752-ac57-3e4f28ca11dc_ActionId">
    <vt:lpwstr>bba6b171-c4d7-4ece-8313-ea277101de26</vt:lpwstr>
  </property>
  <property fmtid="{D5CDD505-2E9C-101B-9397-08002B2CF9AE}" pid="57" name="MSIP_Label_ea60d57e-af5b-4752-ac57-3e4f28ca11dc_ContentBits">
    <vt:lpwstr>0</vt:lpwstr>
  </property>
  <property fmtid="{D5CDD505-2E9C-101B-9397-08002B2CF9AE}" pid="58" name="Process Areas - UWFT">
    <vt:lpwstr>5;#_NA Not Applicable|da71a9cd-6e60-49f6-8dde-ddeb91baa0aa</vt:lpwstr>
  </property>
  <property fmtid="{D5CDD505-2E9C-101B-9397-08002B2CF9AE}" pid="59" name="Doc Type - UWFT">
    <vt:lpwstr>3;#Organizing/Monitoring Work in Progress|c40c95eb-337c-4daa-8d2e-8e12d1a00b16</vt:lpwstr>
  </property>
  <property fmtid="{D5CDD505-2E9C-101B-9397-08002B2CF9AE}" pid="60" name="MediaServiceImageTags">
    <vt:lpwstr/>
  </property>
  <property fmtid="{D5CDD505-2E9C-101B-9397-08002B2CF9AE}" pid="61" name="Deliverables">
    <vt:lpwstr>593;#Op Model Effort|c89a1adc-edf5-4c45-9973-4de29aa4cbc4</vt:lpwstr>
  </property>
  <property fmtid="{D5CDD505-2E9C-101B-9397-08002B2CF9AE}" pid="62" name="Deliverable Type">
    <vt:lpwstr>NA</vt:lpwstr>
  </property>
  <property fmtid="{D5CDD505-2E9C-101B-9397-08002B2CF9AE}" pid="63" name="SharedWithUsers">
    <vt:lpwstr/>
  </property>
  <property fmtid="{D5CDD505-2E9C-101B-9397-08002B2CF9AE}" pid="64" name="lcf76f155ced4ddcb4097134ff3c332f">
    <vt:lpwstr/>
  </property>
  <property fmtid="{D5CDD505-2E9C-101B-9397-08002B2CF9AE}" pid="65" name="m20dcd23bfb146678cfadc0f8b530117">
    <vt:lpwstr/>
  </property>
  <property fmtid="{D5CDD505-2E9C-101B-9397-08002B2CF9AE}" pid="66" name="cfda4c2e6eaa4b919c52782db5a3950d">
    <vt:lpwstr/>
  </property>
  <property fmtid="{D5CDD505-2E9C-101B-9397-08002B2CF9AE}" pid="67" name="jfa7385944014aa794a01674ea6d4a75">
    <vt:lpwstr/>
  </property>
  <property fmtid="{D5CDD505-2E9C-101B-9397-08002B2CF9AE}" pid="68" name="_ExtendedDescription">
    <vt:lpwstr/>
  </property>
  <property fmtid="{D5CDD505-2E9C-101B-9397-08002B2CF9AE}" pid="69" name="Topic - UWFT">
    <vt:lpwstr>6;#Op Model Effort|c89a1adc-edf5-4c45-9973-4de29aa4cbc4</vt:lpwstr>
  </property>
  <property fmtid="{D5CDD505-2E9C-101B-9397-08002B2CF9AE}" pid="70" name="f1d40a61100d4fd78c055bcbbc959a60">
    <vt:lpwstr>_NA Not Applicable|da71a9cd-6e60-49f6-8dde-ddeb91baa0aa</vt:lpwstr>
  </property>
  <property fmtid="{D5CDD505-2E9C-101B-9397-08002B2CF9AE}" pid="71" name="e0554abe769746e69c042ffe99e604b4">
    <vt:lpwstr>Op Model Effort|c89a1adc-edf5-4c45-9973-4de29aa4cbc4</vt:lpwstr>
  </property>
  <property fmtid="{D5CDD505-2E9C-101B-9397-08002B2CF9AE}" pid="72" name="h8618d58416d42168e7ab0429ee6aab7">
    <vt:lpwstr>Organizing/Monitoring Work in Progress|c40c95eb-337c-4daa-8d2e-8e12d1a00b16</vt:lpwstr>
  </property>
  <property fmtid="{D5CDD505-2E9C-101B-9397-08002B2CF9AE}" pid="73" name="_dlc_DocIdItemGuid">
    <vt:lpwstr>68e3dbfa-d383-48c7-8e00-ded23ed5205c</vt:lpwstr>
  </property>
  <property fmtid="{D5CDD505-2E9C-101B-9397-08002B2CF9AE}" pid="74" name="ContentTypeId">
    <vt:lpwstr>0x01010090E5E4E48944904EA29CA8A60EB3DD4A</vt:lpwstr>
  </property>
</Properties>
</file>