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4460" r:id="rId4"/>
    <p:sldMasterId id="2147484533" r:id="rId5"/>
    <p:sldMasterId id="2147484891" r:id="rId6"/>
    <p:sldMasterId id="2147484951" r:id="rId7"/>
    <p:sldMasterId id="2147484956" r:id="rId8"/>
    <p:sldMasterId id="2147484967" r:id="rId9"/>
    <p:sldMasterId id="2147484989" r:id="rId10"/>
    <p:sldMasterId id="2147485016" r:id="rId11"/>
    <p:sldMasterId id="2147483650" r:id="rId12"/>
    <p:sldMasterId id="2147483652" r:id="rId13"/>
    <p:sldMasterId id="2147485036" r:id="rId14"/>
    <p:sldMasterId id="2147485042" r:id="rId15"/>
    <p:sldMasterId id="2147485075" r:id="rId16"/>
    <p:sldMasterId id="2147485081" r:id="rId17"/>
  </p:sldMasterIdLst>
  <p:notesMasterIdLst>
    <p:notesMasterId r:id="rId39"/>
  </p:notesMasterIdLst>
  <p:handoutMasterIdLst>
    <p:handoutMasterId r:id="rId40"/>
  </p:handoutMasterIdLst>
  <p:sldIdLst>
    <p:sldId id="6050" r:id="rId18"/>
    <p:sldId id="4909" r:id="rId19"/>
    <p:sldId id="2147376146" r:id="rId20"/>
    <p:sldId id="2147376218" r:id="rId21"/>
    <p:sldId id="2147376227" r:id="rId22"/>
    <p:sldId id="2147376168" r:id="rId23"/>
    <p:sldId id="2147376223" r:id="rId24"/>
    <p:sldId id="2147376166" r:id="rId25"/>
    <p:sldId id="2147376228" r:id="rId26"/>
    <p:sldId id="2147376010" r:id="rId27"/>
    <p:sldId id="2147376167" r:id="rId28"/>
    <p:sldId id="268" r:id="rId29"/>
    <p:sldId id="269" r:id="rId30"/>
    <p:sldId id="270" r:id="rId31"/>
    <p:sldId id="271" r:id="rId32"/>
    <p:sldId id="272" r:id="rId33"/>
    <p:sldId id="274" r:id="rId34"/>
    <p:sldId id="275" r:id="rId35"/>
    <p:sldId id="261" r:id="rId36"/>
    <p:sldId id="2147376145" r:id="rId37"/>
    <p:sldId id="2147376011" r:id="rId38"/>
  </p:sldIdLst>
  <p:sldSz cx="13004800" cy="7315200"/>
  <p:notesSz cx="9388475" cy="7102475"/>
  <p:defaultTex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BF7FD-5784-43D2-9F78-9EAEC33213F6}">
          <p14:sldIdLst>
            <p14:sldId id="6050"/>
            <p14:sldId id="4909"/>
            <p14:sldId id="2147376146"/>
            <p14:sldId id="2147376218"/>
            <p14:sldId id="2147376227"/>
            <p14:sldId id="2147376168"/>
            <p14:sldId id="2147376223"/>
            <p14:sldId id="2147376166"/>
            <p14:sldId id="2147376228"/>
          </p14:sldIdLst>
        </p14:section>
        <p14:section name="Appendix" id="{F4D773BC-F2EE-4A3E-909D-8AB9E6E1CB80}">
          <p14:sldIdLst>
            <p14:sldId id="2147376010"/>
            <p14:sldId id="2147376167"/>
            <p14:sldId id="268"/>
            <p14:sldId id="269"/>
            <p14:sldId id="270"/>
            <p14:sldId id="271"/>
            <p14:sldId id="272"/>
            <p14:sldId id="274"/>
            <p14:sldId id="275"/>
            <p14:sldId id="261"/>
            <p14:sldId id="2147376145"/>
            <p14:sldId id="2147376011"/>
          </p14:sldIdLst>
        </p14:section>
      </p14:sectionLst>
    </p:ext>
    <p:ext uri="{EFAFB233-063F-42B5-8137-9DF3F51BA10A}">
      <p15:sldGuideLst xmlns:p15="http://schemas.microsoft.com/office/powerpoint/2012/main">
        <p15:guide id="1" orient="horz" pos="2544" userDrawn="1">
          <p15:clr>
            <a:srgbClr val="A4A3A4"/>
          </p15:clr>
        </p15:guide>
        <p15:guide id="2" userDrawn="1">
          <p15:clr>
            <a:srgbClr val="A4A3A4"/>
          </p15:clr>
        </p15:guide>
        <p15:guide id="3" orient="horz" pos="4566" userDrawn="1">
          <p15:clr>
            <a:srgbClr val="A4A3A4"/>
          </p15:clr>
        </p15:guide>
        <p15:guide id="4" pos="616" userDrawn="1">
          <p15:clr>
            <a:srgbClr val="A4A3A4"/>
          </p15:clr>
        </p15:guide>
        <p15:guide id="5" pos="7792" userDrawn="1">
          <p15:clr>
            <a:srgbClr val="A4A3A4"/>
          </p15:clr>
        </p15:guide>
        <p15:guide id="6" pos="3377" userDrawn="1">
          <p15:clr>
            <a:srgbClr val="A4A3A4"/>
          </p15:clr>
        </p15:guide>
        <p15:guide id="7" orient="horz" pos="3528" userDrawn="1">
          <p15:clr>
            <a:srgbClr val="A4A3A4"/>
          </p15:clr>
        </p15:guide>
        <p15:guide id="8" pos="57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2541" clrIdx="2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E53"/>
    <a:srgbClr val="000000"/>
    <a:srgbClr val="D9D9D9"/>
    <a:srgbClr val="E3C88D"/>
    <a:srgbClr val="31006F"/>
    <a:srgbClr val="E8D2A0"/>
    <a:srgbClr val="00B050"/>
    <a:srgbClr val="C5EDD8"/>
    <a:srgbClr val="F1E7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3BE1E-AB5D-0A0C-7992-F911BE3D65C1}" v="11" dt="2024-07-09T16:26:13.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50" autoAdjust="0"/>
    <p:restoredTop sz="94796" autoAdjust="0"/>
  </p:normalViewPr>
  <p:slideViewPr>
    <p:cSldViewPr snapToGrid="0">
      <p:cViewPr varScale="1">
        <p:scale>
          <a:sx n="72" d="100"/>
          <a:sy n="72" d="100"/>
        </p:scale>
        <p:origin x="244" y="52"/>
      </p:cViewPr>
      <p:guideLst>
        <p:guide orient="horz" pos="2544"/>
        <p:guide/>
        <p:guide orient="horz" pos="4566"/>
        <p:guide pos="616"/>
        <p:guide pos="7792"/>
        <p:guide pos="3377"/>
        <p:guide orient="horz" pos="3528"/>
        <p:guide pos="5789"/>
      </p:guideLst>
    </p:cSldViewPr>
  </p:slideViewPr>
  <p:outlineViewPr>
    <p:cViewPr>
      <p:scale>
        <a:sx n="33" d="100"/>
        <a:sy n="33" d="100"/>
      </p:scale>
      <p:origin x="0" y="-3701"/>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2240" y="3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notesMaster" Target="notesMasters/notesMaster1.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microsoft.com/office/2015/10/relationships/revisionInfo" Target="revisionInfo.xml"/><Relationship Id="rId20" Type="http://schemas.openxmlformats.org/officeDocument/2006/relationships/slide" Target="slides/slide3.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dirty="0"/>
          </a:p>
        </p:txBody>
      </p:sp>
      <p:sp>
        <p:nvSpPr>
          <p:cNvPr id="3" name="Date Placeholder 2"/>
          <p:cNvSpPr>
            <a:spLocks noGrp="1"/>
          </p:cNvSpPr>
          <p:nvPr>
            <p:ph type="dt" sz="quarter" idx="1"/>
          </p:nvPr>
        </p:nvSpPr>
        <p:spPr>
          <a:xfrm>
            <a:off x="5317972" y="4"/>
            <a:ext cx="4068340" cy="355124"/>
          </a:xfrm>
          <a:prstGeom prst="rect">
            <a:avLst/>
          </a:prstGeom>
        </p:spPr>
        <p:txBody>
          <a:bodyPr vert="horz" lIns="93406" tIns="46702" rIns="93406" bIns="46702" rtlCol="0"/>
          <a:lstStyle>
            <a:lvl1pPr algn="r">
              <a:defRPr sz="1200"/>
            </a:lvl1pPr>
          </a:lstStyle>
          <a:p>
            <a:fld id="{685F0F4D-3143-F54F-90D7-A2ABC584E48E}" type="datetimeFigureOut">
              <a:rPr lang="en-US" smtClean="0"/>
              <a:t>7/1/2024</a:t>
            </a:fld>
            <a:endParaRPr lang="en-US" dirty="0"/>
          </a:p>
        </p:txBody>
      </p:sp>
      <p:sp>
        <p:nvSpPr>
          <p:cNvPr id="4" name="Footer Placeholder 3"/>
          <p:cNvSpPr>
            <a:spLocks noGrp="1"/>
          </p:cNvSpPr>
          <p:nvPr>
            <p:ph type="ftr" sz="quarter" idx="2"/>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7972" y="6746119"/>
            <a:ext cx="4068340" cy="355124"/>
          </a:xfrm>
          <a:prstGeom prst="rect">
            <a:avLst/>
          </a:prstGeom>
        </p:spPr>
        <p:txBody>
          <a:bodyPr vert="horz" lIns="93406" tIns="46702" rIns="93406" bIns="46702" rtlCol="0" anchor="b"/>
          <a:lstStyle>
            <a:lvl1pPr algn="r">
              <a:defRPr sz="1200"/>
            </a:lvl1pPr>
          </a:lstStyle>
          <a:p>
            <a:fld id="{7F49EE16-A310-AE4D-9E91-6A244C3B01D6}" type="slidenum">
              <a:rPr lang="en-US" smtClean="0"/>
              <a:t>‹#›</a:t>
            </a:fld>
            <a:endParaRPr lang="en-US" dirty="0"/>
          </a:p>
        </p:txBody>
      </p:sp>
    </p:spTree>
    <p:extLst>
      <p:ext uri="{BB962C8B-B14F-4D97-AF65-F5344CB8AC3E}">
        <p14:creationId xmlns:p14="http://schemas.microsoft.com/office/powerpoint/2010/main" val="1734692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dirty="0"/>
          </a:p>
        </p:txBody>
      </p:sp>
      <p:sp>
        <p:nvSpPr>
          <p:cNvPr id="3" name="Date Placeholder 2"/>
          <p:cNvSpPr>
            <a:spLocks noGrp="1"/>
          </p:cNvSpPr>
          <p:nvPr>
            <p:ph type="dt" idx="1"/>
          </p:nvPr>
        </p:nvSpPr>
        <p:spPr>
          <a:xfrm>
            <a:off x="5317972" y="4"/>
            <a:ext cx="4068340" cy="355124"/>
          </a:xfrm>
          <a:prstGeom prst="rect">
            <a:avLst/>
          </a:prstGeom>
        </p:spPr>
        <p:txBody>
          <a:bodyPr vert="horz" lIns="93406" tIns="46702" rIns="93406" bIns="46702" rtlCol="0"/>
          <a:lstStyle>
            <a:lvl1pPr algn="r">
              <a:defRPr sz="1200"/>
            </a:lvl1pPr>
          </a:lstStyle>
          <a:p>
            <a:fld id="{F133C62B-1BF1-F54A-8DA9-002D51A9B8EA}" type="datetimeFigureOut">
              <a:rPr lang="en-US" smtClean="0"/>
              <a:t>7/1/2024</a:t>
            </a:fld>
            <a:endParaRPr lang="en-US" dirty="0"/>
          </a:p>
        </p:txBody>
      </p:sp>
      <p:sp>
        <p:nvSpPr>
          <p:cNvPr id="4" name="Slide Image Placeholder 3"/>
          <p:cNvSpPr>
            <a:spLocks noGrp="1" noRot="1" noChangeAspect="1"/>
          </p:cNvSpPr>
          <p:nvPr>
            <p:ph type="sldImg" idx="2"/>
          </p:nvPr>
        </p:nvSpPr>
        <p:spPr>
          <a:xfrm>
            <a:off x="2328863" y="533400"/>
            <a:ext cx="4730750" cy="2662238"/>
          </a:xfrm>
          <a:prstGeom prst="rect">
            <a:avLst/>
          </a:prstGeom>
          <a:noFill/>
          <a:ln w="12700">
            <a:solidFill>
              <a:prstClr val="black"/>
            </a:solidFill>
          </a:ln>
        </p:spPr>
        <p:txBody>
          <a:bodyPr vert="horz" lIns="93406" tIns="46702" rIns="93406" bIns="46702" rtlCol="0" anchor="ctr"/>
          <a:lstStyle/>
          <a:p>
            <a:endParaRPr lang="en-US" dirty="0"/>
          </a:p>
        </p:txBody>
      </p:sp>
      <p:sp>
        <p:nvSpPr>
          <p:cNvPr id="5" name="Notes Placeholder 4"/>
          <p:cNvSpPr>
            <a:spLocks noGrp="1"/>
          </p:cNvSpPr>
          <p:nvPr>
            <p:ph type="body" sz="quarter" idx="3"/>
          </p:nvPr>
        </p:nvSpPr>
        <p:spPr>
          <a:xfrm>
            <a:off x="938849" y="3373677"/>
            <a:ext cx="7510780" cy="3196114"/>
          </a:xfrm>
          <a:prstGeom prst="rect">
            <a:avLst/>
          </a:prstGeom>
        </p:spPr>
        <p:txBody>
          <a:bodyPr vert="horz" lIns="93406" tIns="46702" rIns="93406" bIns="46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72" y="6746119"/>
            <a:ext cx="4068340" cy="355124"/>
          </a:xfrm>
          <a:prstGeom prst="rect">
            <a:avLst/>
          </a:prstGeom>
        </p:spPr>
        <p:txBody>
          <a:bodyPr vert="horz" lIns="93406" tIns="46702" rIns="93406" bIns="46702" rtlCol="0" anchor="b"/>
          <a:lstStyle>
            <a:lvl1pPr algn="r">
              <a:defRPr sz="1200"/>
            </a:lvl1pPr>
          </a:lstStyle>
          <a:p>
            <a:fld id="{21F0486C-94EE-7249-8AC8-76A196C667CD}" type="slidenum">
              <a:rPr lang="en-US" smtClean="0"/>
              <a:t>‹#›</a:t>
            </a:fld>
            <a:endParaRPr lang="en-US" dirty="0"/>
          </a:p>
        </p:txBody>
      </p:sp>
    </p:spTree>
    <p:extLst>
      <p:ext uri="{BB962C8B-B14F-4D97-AF65-F5344CB8AC3E}">
        <p14:creationId xmlns:p14="http://schemas.microsoft.com/office/powerpoint/2010/main" val="364195046"/>
      </p:ext>
    </p:extLst>
  </p:cSld>
  <p:clrMap bg1="lt1" tx1="dk1" bg2="lt2" tx2="dk2" accent1="accent1" accent2="accent2" accent3="accent3" accent4="accent4" accent5="accent5" accent6="accent6" hlink="hlink" folHlink="folHlink"/>
  <p:hf hdr="0" ftr="0" dt="0"/>
  <p:notesStyle>
    <a:lvl1pPr marL="0" algn="l" defTabSz="457078" rtl="0" eaLnBrk="1" latinLnBrk="0" hangingPunct="1">
      <a:defRPr sz="1200" kern="1200">
        <a:solidFill>
          <a:schemeClr val="tx1"/>
        </a:solidFill>
        <a:latin typeface="+mn-lt"/>
        <a:ea typeface="+mn-ea"/>
        <a:cs typeface="+mn-cs"/>
      </a:defRPr>
    </a:lvl1pPr>
    <a:lvl2pPr marL="457078" algn="l" defTabSz="457078" rtl="0" eaLnBrk="1" latinLnBrk="0" hangingPunct="1">
      <a:defRPr sz="1200" kern="1200">
        <a:solidFill>
          <a:schemeClr val="tx1"/>
        </a:solidFill>
        <a:latin typeface="+mn-lt"/>
        <a:ea typeface="+mn-ea"/>
        <a:cs typeface="+mn-cs"/>
      </a:defRPr>
    </a:lvl2pPr>
    <a:lvl3pPr marL="914156" algn="l" defTabSz="457078" rtl="0" eaLnBrk="1" latinLnBrk="0" hangingPunct="1">
      <a:defRPr sz="1200" kern="1200">
        <a:solidFill>
          <a:schemeClr val="tx1"/>
        </a:solidFill>
        <a:latin typeface="+mn-lt"/>
        <a:ea typeface="+mn-ea"/>
        <a:cs typeface="+mn-cs"/>
      </a:defRPr>
    </a:lvl3pPr>
    <a:lvl4pPr marL="1371233" algn="l" defTabSz="457078" rtl="0" eaLnBrk="1" latinLnBrk="0" hangingPunct="1">
      <a:defRPr sz="1200" kern="1200">
        <a:solidFill>
          <a:schemeClr val="tx1"/>
        </a:solidFill>
        <a:latin typeface="+mn-lt"/>
        <a:ea typeface="+mn-ea"/>
        <a:cs typeface="+mn-cs"/>
      </a:defRPr>
    </a:lvl4pPr>
    <a:lvl5pPr marL="1828312" algn="l" defTabSz="457078" rtl="0" eaLnBrk="1" latinLnBrk="0" hangingPunct="1">
      <a:defRPr sz="1200" kern="1200">
        <a:solidFill>
          <a:schemeClr val="tx1"/>
        </a:solidFill>
        <a:latin typeface="+mn-lt"/>
        <a:ea typeface="+mn-ea"/>
        <a:cs typeface="+mn-cs"/>
      </a:defRPr>
    </a:lvl5pPr>
    <a:lvl6pPr marL="2285388" algn="l" defTabSz="457078" rtl="0" eaLnBrk="1" latinLnBrk="0" hangingPunct="1">
      <a:defRPr sz="1200" kern="1200">
        <a:solidFill>
          <a:schemeClr val="tx1"/>
        </a:solidFill>
        <a:latin typeface="+mn-lt"/>
        <a:ea typeface="+mn-ea"/>
        <a:cs typeface="+mn-cs"/>
      </a:defRPr>
    </a:lvl6pPr>
    <a:lvl7pPr marL="2742466" algn="l" defTabSz="457078" rtl="0" eaLnBrk="1" latinLnBrk="0" hangingPunct="1">
      <a:defRPr sz="1200" kern="1200">
        <a:solidFill>
          <a:schemeClr val="tx1"/>
        </a:solidFill>
        <a:latin typeface="+mn-lt"/>
        <a:ea typeface="+mn-ea"/>
        <a:cs typeface="+mn-cs"/>
      </a:defRPr>
    </a:lvl7pPr>
    <a:lvl8pPr marL="3199544" algn="l" defTabSz="457078" rtl="0" eaLnBrk="1" latinLnBrk="0" hangingPunct="1">
      <a:defRPr sz="1200" kern="1200">
        <a:solidFill>
          <a:schemeClr val="tx1"/>
        </a:solidFill>
        <a:latin typeface="+mn-lt"/>
        <a:ea typeface="+mn-ea"/>
        <a:cs typeface="+mn-cs"/>
      </a:defRPr>
    </a:lvl8pPr>
    <a:lvl9pPr marL="3656622" algn="l" defTabSz="4570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0</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72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8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26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7149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96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664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472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56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379413"/>
            <a:ext cx="3365500" cy="189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69741" rtl="0" eaLnBrk="1" fontAlgn="auto" latinLnBrk="0" hangingPunct="1">
              <a:lnSpc>
                <a:spcPct val="100000"/>
              </a:lnSpc>
              <a:spcBef>
                <a:spcPts val="0"/>
              </a:spcBef>
              <a:spcAft>
                <a:spcPts val="0"/>
              </a:spcAft>
              <a:buClrTx/>
              <a:buSzTx/>
              <a:buFontTx/>
              <a:buNone/>
              <a:tabLst/>
              <a:defRPr/>
            </a:pPr>
            <a:fld id="{05F38A0A-9150-4B23-A36C-CA613870F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9741"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21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379413"/>
            <a:ext cx="3365500" cy="1892300"/>
          </a:xfrm>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effectLst/>
                <a:latin typeface="Segoe UI" panose="020B0502040204020203" pitchFamily="34" charset="0"/>
              </a:rPr>
              <a:t>Controller office only posting</a:t>
            </a:r>
          </a:p>
          <a:p>
            <a:pPr>
              <a:buFont typeface="Arial" panose="020B0604020202020204" pitchFamily="34" charset="0"/>
              <a:buNone/>
            </a:pPr>
            <a:endParaRPr lang="en-US" dirty="0">
              <a:effectLst/>
              <a:latin typeface="Segoe UI" panose="020B0502040204020203" pitchFamily="34" charset="0"/>
            </a:endParaRPr>
          </a:p>
          <a:p>
            <a:pPr>
              <a:buFont typeface="Arial" panose="020B0604020202020204" pitchFamily="34" charset="0"/>
              <a:buNone/>
            </a:pPr>
            <a:r>
              <a:rPr lang="en-US" dirty="0">
                <a:effectLst/>
                <a:latin typeface="Segoe UI" panose="020B0502040204020203" pitchFamily="34" charset="0"/>
              </a:rPr>
              <a:t>Answers needed for 7/3 SES Meeting</a:t>
            </a:r>
          </a:p>
          <a:p>
            <a:pPr>
              <a:buFont typeface="Arial" panose="020B0604020202020204" pitchFamily="34" charset="0"/>
              <a:buChar char="•"/>
            </a:pPr>
            <a:r>
              <a:rPr lang="en-US" dirty="0">
                <a:effectLst/>
                <a:latin typeface="Segoe UI" panose="020B0502040204020203" pitchFamily="34" charset="0"/>
              </a:rPr>
              <a:t>Erick to check on whether to use June 30th as the accounting date for anything booked before July 12th but want it to hit in FY24. [question from Megan]</a:t>
            </a:r>
            <a:br>
              <a:rPr lang="en-US" dirty="0">
                <a:effectLst/>
                <a:latin typeface="Segoe UI" panose="020B0502040204020203" pitchFamily="34" charset="0"/>
              </a:rPr>
            </a:br>
            <a:endParaRPr lang="en-US" dirty="0">
              <a:effectLst/>
              <a:latin typeface="Segoe UI" panose="020B0502040204020203" pitchFamily="34" charset="0"/>
            </a:endParaRPr>
          </a:p>
          <a:p>
            <a:pPr>
              <a:buFont typeface="Arial" panose="020B0604020202020204" pitchFamily="34" charset="0"/>
              <a:buChar char="•"/>
            </a:pPr>
            <a:r>
              <a:rPr lang="en-US" dirty="0">
                <a:effectLst/>
                <a:latin typeface="Segoe UI" panose="020B0502040204020203" pitchFamily="34" charset="0"/>
              </a:rPr>
              <a:t>Erick to check on how to accrue for revenue from an ISD that will not post in FY24 but the university is waiting on the funds to come in. [we said not to use the accrual journal, but did not say how to address it -- would it be highlighted in the year-end survey?]</a:t>
            </a:r>
          </a:p>
        </p:txBody>
      </p:sp>
      <p:sp>
        <p:nvSpPr>
          <p:cNvPr id="4" name="Slide Number Placeholder 3"/>
          <p:cNvSpPr>
            <a:spLocks noGrp="1"/>
          </p:cNvSpPr>
          <p:nvPr>
            <p:ph type="sldNum" sz="quarter" idx="10"/>
          </p:nvPr>
        </p:nvSpPr>
        <p:spPr/>
        <p:txBody>
          <a:bodyPr/>
          <a:lstStyle/>
          <a:p>
            <a:pPr marL="0" marR="0" lvl="0" indent="0" algn="r" defTabSz="869741" rtl="0" eaLnBrk="1" fontAlgn="auto" latinLnBrk="0" hangingPunct="1">
              <a:lnSpc>
                <a:spcPct val="100000"/>
              </a:lnSpc>
              <a:spcBef>
                <a:spcPts val="0"/>
              </a:spcBef>
              <a:spcAft>
                <a:spcPts val="0"/>
              </a:spcAft>
              <a:buClrTx/>
              <a:buSzTx/>
              <a:buFontTx/>
              <a:buNone/>
              <a:tabLst/>
              <a:defRPr/>
            </a:pPr>
            <a:fld id="{05F38A0A-9150-4B23-A36C-CA613870F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974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7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319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62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61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943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231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670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2547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2.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4.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257996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654755" y="1083063"/>
            <a:ext cx="1569822" cy="137049"/>
          </a:xfrm>
          <a:prstGeom prst="rect">
            <a:avLst/>
          </a:prstGeom>
        </p:spPr>
      </p:pic>
      <p:sp>
        <p:nvSpPr>
          <p:cNvPr id="8" name="Text Placeholder 9"/>
          <p:cNvSpPr>
            <a:spLocks noGrp="1"/>
          </p:cNvSpPr>
          <p:nvPr>
            <p:ph type="body" sz="quarter" idx="11" hasCustomPrompt="1"/>
          </p:nvPr>
        </p:nvSpPr>
        <p:spPr>
          <a:xfrm>
            <a:off x="637047" y="1323623"/>
            <a:ext cx="11658117" cy="5048729"/>
          </a:xfrm>
          <a:prstGeom prst="rect">
            <a:avLst/>
          </a:prstGeom>
        </p:spPr>
        <p:txBody>
          <a:bodyPr anchor="ct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0" name="Picture 9" descr="A close up of a logo&#10;&#10;Description automatically generated">
            <a:extLst>
              <a:ext uri="{FF2B5EF4-FFF2-40B4-BE49-F238E27FC236}">
                <a16:creationId xmlns:a16="http://schemas.microsoft.com/office/drawing/2014/main" id="{12290F2C-BE27-4FCA-A660-C90CC0BA8F0C}"/>
              </a:ext>
            </a:extLst>
          </p:cNvPr>
          <p:cNvPicPr>
            <a:picLocks noChangeAspect="1"/>
          </p:cNvPicPr>
          <p:nvPr userDrawn="1"/>
        </p:nvPicPr>
        <p:blipFill>
          <a:blip r:embed="rId3"/>
          <a:stretch>
            <a:fillRect/>
          </a:stretch>
        </p:blipFill>
        <p:spPr>
          <a:xfrm>
            <a:off x="10005004" y="6720870"/>
            <a:ext cx="2335316" cy="303658"/>
          </a:xfrm>
          <a:prstGeom prst="rect">
            <a:avLst/>
          </a:prstGeom>
        </p:spPr>
      </p:pic>
    </p:spTree>
    <p:extLst>
      <p:ext uri="{BB962C8B-B14F-4D97-AF65-F5344CB8AC3E}">
        <p14:creationId xmlns:p14="http://schemas.microsoft.com/office/powerpoint/2010/main" val="21666589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40410" cy="1058131"/>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4B2E83"/>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LIGHT,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6844" y="6919954"/>
            <a:ext cx="3449308" cy="174266"/>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39124"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656832" cy="4283197"/>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9750" y="6919954"/>
            <a:ext cx="3449308" cy="174266"/>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stretch>
            <a:fillRect/>
          </a:stretch>
        </p:blipFill>
        <p:spPr>
          <a:xfrm>
            <a:off x="807938" y="6540241"/>
            <a:ext cx="3436477" cy="30362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575357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917323"/>
            <a:ext cx="9989035"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8" name="Picture 7"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649643"/>
            <a:ext cx="3612444" cy="24506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1893082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8370"/>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9"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33747106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5843"/>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7"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811044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6" name="Chart Placeholder 11"/>
          <p:cNvSpPr>
            <a:spLocks noGrp="1"/>
          </p:cNvSpPr>
          <p:nvPr>
            <p:ph type="chart" sz="quarter" idx="12" hasCustomPrompt="1"/>
          </p:nvPr>
        </p:nvSpPr>
        <p:spPr>
          <a:xfrm>
            <a:off x="637046" y="2453301"/>
            <a:ext cx="11640408" cy="4022285"/>
          </a:xfrm>
          <a:prstGeom prst="rect">
            <a:avLst/>
          </a:prstGeom>
        </p:spPr>
        <p:txBody>
          <a:bodyPr>
            <a:normAutofit/>
          </a:bodyPr>
          <a:lstStyle>
            <a:lvl1pPr marL="0" indent="0">
              <a:buNone/>
              <a:defRPr sz="3413"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6" name="Picture 1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5120687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783782505"/>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3"/>
            <a:ext cx="2335316" cy="303657"/>
          </a:xfrm>
          <a:prstGeom prst="rect">
            <a:avLst/>
          </a:prstGeom>
        </p:spPr>
      </p:pic>
    </p:spTree>
    <p:extLst>
      <p:ext uri="{BB962C8B-B14F-4D97-AF65-F5344CB8AC3E}">
        <p14:creationId xmlns:p14="http://schemas.microsoft.com/office/powerpoint/2010/main" val="344233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7" y="1939213"/>
            <a:ext cx="11640409"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49" y="6738118"/>
            <a:ext cx="2335316" cy="303658"/>
          </a:xfrm>
          <a:prstGeom prst="rect">
            <a:avLst/>
          </a:prstGeom>
        </p:spPr>
      </p:pic>
      <p:pic>
        <p:nvPicPr>
          <p:cNvPr id="6" name="Picture 5">
            <a:extLst>
              <a:ext uri="{FF2B5EF4-FFF2-40B4-BE49-F238E27FC236}">
                <a16:creationId xmlns:a16="http://schemas.microsoft.com/office/drawing/2014/main" id="{1926DC03-5128-4F80-81CD-8AA579A24B5B}"/>
              </a:ext>
            </a:extLst>
          </p:cNvPr>
          <p:cNvPicPr>
            <a:picLocks noChangeAspect="1"/>
          </p:cNvPicPr>
          <p:nvPr userDrawn="1"/>
        </p:nvPicPr>
        <p:blipFill>
          <a:blip r:embed="rId3"/>
          <a:stretch>
            <a:fillRect/>
          </a:stretch>
        </p:blipFill>
        <p:spPr>
          <a:xfrm>
            <a:off x="654755" y="1083063"/>
            <a:ext cx="1569822" cy="137049"/>
          </a:xfrm>
          <a:prstGeom prst="rect">
            <a:avLst/>
          </a:prstGeom>
        </p:spPr>
      </p:pic>
    </p:spTree>
    <p:extLst>
      <p:ext uri="{BB962C8B-B14F-4D97-AF65-F5344CB8AC3E}">
        <p14:creationId xmlns:p14="http://schemas.microsoft.com/office/powerpoint/2010/main" val="38772989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4131946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1"/>
            <a:ext cx="2335316" cy="303657"/>
          </a:xfrm>
          <a:prstGeom prst="rect">
            <a:avLst/>
          </a:prstGeom>
        </p:spPr>
      </p:pic>
    </p:spTree>
    <p:extLst>
      <p:ext uri="{BB962C8B-B14F-4D97-AF65-F5344CB8AC3E}">
        <p14:creationId xmlns:p14="http://schemas.microsoft.com/office/powerpoint/2010/main" val="20402286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3664145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2"/>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104419080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13532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4403013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543276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74998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0989498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220315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7EF4F52D-E178-42C6-9597-FF75E0336081}"/>
              </a:ext>
            </a:extLst>
          </p:cNvPr>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0" name="Text Placeholder 5">
            <a:extLst>
              <a:ext uri="{FF2B5EF4-FFF2-40B4-BE49-F238E27FC236}">
                <a16:creationId xmlns:a16="http://schemas.microsoft.com/office/drawing/2014/main" id="{84B26974-13BB-4B72-B68E-094B650A0DD5}"/>
              </a:ext>
            </a:extLst>
          </p:cNvPr>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1" name="Picture 10">
            <a:extLst>
              <a:ext uri="{FF2B5EF4-FFF2-40B4-BE49-F238E27FC236}">
                <a16:creationId xmlns:a16="http://schemas.microsoft.com/office/drawing/2014/main" id="{E33A4C5D-08C6-4F99-B6B4-63E7B91AB3A1}"/>
              </a:ext>
            </a:extLst>
          </p:cNvPr>
          <p:cNvPicPr>
            <a:picLocks noChangeAspect="1"/>
          </p:cNvPicPr>
          <p:nvPr userDrawn="1"/>
        </p:nvPicPr>
        <p:blipFill>
          <a:blip r:embed="rId2"/>
          <a:stretch>
            <a:fillRect/>
          </a:stretch>
        </p:blipFill>
        <p:spPr>
          <a:xfrm>
            <a:off x="780845" y="1939212"/>
            <a:ext cx="1569822" cy="137049"/>
          </a:xfrm>
          <a:prstGeom prst="rect">
            <a:avLst/>
          </a:prstGeom>
        </p:spPr>
      </p:pic>
      <p:sp>
        <p:nvSpPr>
          <p:cNvPr id="12" name="Title 1">
            <a:extLst>
              <a:ext uri="{FF2B5EF4-FFF2-40B4-BE49-F238E27FC236}">
                <a16:creationId xmlns:a16="http://schemas.microsoft.com/office/drawing/2014/main" id="{12D7105C-074D-4774-999B-8E6677BD9E10}"/>
              </a:ext>
            </a:extLst>
          </p:cNvPr>
          <p:cNvSpPr>
            <a:spLocks noGrp="1"/>
          </p:cNvSpPr>
          <p:nvPr>
            <p:ph type="title" hasCustomPrompt="1"/>
          </p:nvPr>
        </p:nvSpPr>
        <p:spPr>
          <a:xfrm>
            <a:off x="637047" y="528372"/>
            <a:ext cx="11658117"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descr="A screenshot of a cell phone&#10;&#10;Description automatically generated">
            <a:extLst>
              <a:ext uri="{FF2B5EF4-FFF2-40B4-BE49-F238E27FC236}">
                <a16:creationId xmlns:a16="http://schemas.microsoft.com/office/drawing/2014/main" id="{53D3DDB7-D1F0-46A9-9D4F-CAAF6C5095FA}"/>
              </a:ext>
            </a:extLst>
          </p:cNvPr>
          <p:cNvPicPr>
            <a:picLocks noChangeAspect="1"/>
          </p:cNvPicPr>
          <p:nvPr userDrawn="1"/>
        </p:nvPicPr>
        <p:blipFill>
          <a:blip r:embed="rId3"/>
          <a:stretch>
            <a:fillRect/>
          </a:stretch>
        </p:blipFill>
        <p:spPr>
          <a:xfrm>
            <a:off x="10277404" y="6681966"/>
            <a:ext cx="2017759" cy="262366"/>
          </a:xfrm>
          <a:prstGeom prst="rect">
            <a:avLst/>
          </a:prstGeom>
        </p:spPr>
      </p:pic>
    </p:spTree>
    <p:extLst>
      <p:ext uri="{BB962C8B-B14F-4D97-AF65-F5344CB8AC3E}">
        <p14:creationId xmlns:p14="http://schemas.microsoft.com/office/powerpoint/2010/main" val="32476901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6"/>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5"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535293047"/>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6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3230887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7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24841576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3100050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8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5886952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9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6537565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4961551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8"/>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4" y="3009785"/>
            <a:ext cx="11658118" cy="706685"/>
          </a:xfrm>
          <a:prstGeom prst="rect">
            <a:avLst/>
          </a:prstGeom>
        </p:spPr>
        <p:txBody>
          <a:bodyPr anchor="b"/>
          <a:lstStyle>
            <a:lvl1pPr algn="l">
              <a:defRPr sz="3200"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6"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4078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7"/>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3667002"/>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0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24" indent="0">
              <a:buNone/>
              <a:defRPr b="0" i="0">
                <a:solidFill>
                  <a:srgbClr val="E8D3A2"/>
                </a:solidFill>
                <a:latin typeface="Encode Sans Normal Black"/>
                <a:cs typeface="Encode Sans Normal Black"/>
              </a:defRPr>
            </a:lvl2pPr>
            <a:lvl3pPr marL="975247" indent="0">
              <a:buNone/>
              <a:defRPr b="0" i="0">
                <a:solidFill>
                  <a:srgbClr val="E8D3A2"/>
                </a:solidFill>
                <a:latin typeface="Encode Sans Normal Black"/>
                <a:cs typeface="Encode Sans Normal Black"/>
              </a:defRPr>
            </a:lvl3pPr>
            <a:lvl4pPr marL="1462871" indent="0">
              <a:buNone/>
              <a:defRPr b="0" i="0">
                <a:solidFill>
                  <a:srgbClr val="E8D3A2"/>
                </a:solidFill>
                <a:latin typeface="Encode Sans Normal Black"/>
                <a:cs typeface="Encode Sans Normal Black"/>
              </a:defRPr>
            </a:lvl4pPr>
            <a:lvl5pPr marL="19504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5"/>
            <a:ext cx="11658118" cy="3202505"/>
          </a:xfrm>
          <a:prstGeom prst="rect">
            <a:avLst/>
          </a:prstGeom>
        </p:spPr>
        <p:txBody>
          <a:bodyPr/>
          <a:lstStyle>
            <a:lvl1pPr marL="365719" indent="-365719">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60" indent="-243812">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02" indent="-243812">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1855626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and Content w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0"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5" y="320612"/>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892554"/>
            <a:ext cx="1177366" cy="102787"/>
          </a:xfrm>
          <a:prstGeom prst="rect">
            <a:avLst/>
          </a:prstGeom>
        </p:spPr>
      </p:pic>
      <p:pic>
        <p:nvPicPr>
          <p:cNvPr id="5" name="Picture 4">
            <a:extLst>
              <a:ext uri="{FF2B5EF4-FFF2-40B4-BE49-F238E27FC236}">
                <a16:creationId xmlns:a16="http://schemas.microsoft.com/office/drawing/2014/main" id="{A8B02F48-3E6F-4547-AF06-A81D40B639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401" y="6586003"/>
            <a:ext cx="3381247" cy="442406"/>
          </a:xfrm>
          <a:prstGeom prst="rect">
            <a:avLst/>
          </a:prstGeom>
        </p:spPr>
      </p:pic>
      <p:sp>
        <p:nvSpPr>
          <p:cNvPr id="9" name="Text Placeholder 9">
            <a:extLst>
              <a:ext uri="{FF2B5EF4-FFF2-40B4-BE49-F238E27FC236}">
                <a16:creationId xmlns:a16="http://schemas.microsoft.com/office/drawing/2014/main" id="{60C8692A-3266-4835-A694-F786994C3230}"/>
              </a:ext>
            </a:extLst>
          </p:cNvPr>
          <p:cNvSpPr>
            <a:spLocks noGrp="1"/>
          </p:cNvSpPr>
          <p:nvPr>
            <p:ph type="body" sz="quarter" idx="11" hasCustomPrompt="1"/>
          </p:nvPr>
        </p:nvSpPr>
        <p:spPr>
          <a:xfrm>
            <a:off x="715265" y="1084392"/>
            <a:ext cx="11481381" cy="5336306"/>
          </a:xfrm>
          <a:prstGeom prst="rect">
            <a:avLst/>
          </a:prstGeom>
        </p:spPr>
        <p:txBody>
          <a:bodyPr/>
          <a:lstStyle>
            <a:lvl1pPr marL="365774" indent="-36577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46" indent="-243850">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44" indent="-243850">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Tree>
    <p:extLst>
      <p:ext uri="{BB962C8B-B14F-4D97-AF65-F5344CB8AC3E}">
        <p14:creationId xmlns:p14="http://schemas.microsoft.com/office/powerpoint/2010/main" val="2413847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4"/>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0" indent="0">
              <a:buNone/>
              <a:defRPr b="0" i="0">
                <a:solidFill>
                  <a:srgbClr val="E8D3A2"/>
                </a:solidFill>
                <a:latin typeface="Encode Sans Normal Black"/>
                <a:cs typeface="Encode Sans Normal Black"/>
              </a:defRPr>
            </a:lvl2pPr>
            <a:lvl3pPr marL="731479" indent="0">
              <a:buNone/>
              <a:defRPr b="0" i="0">
                <a:solidFill>
                  <a:srgbClr val="E8D3A2"/>
                </a:solidFill>
                <a:latin typeface="Encode Sans Normal Black"/>
                <a:cs typeface="Encode Sans Normal Black"/>
              </a:defRPr>
            </a:lvl3pPr>
            <a:lvl4pPr marL="1097219" indent="0">
              <a:buNone/>
              <a:defRPr b="0" i="0">
                <a:solidFill>
                  <a:srgbClr val="E8D3A2"/>
                </a:solidFill>
                <a:latin typeface="Encode Sans Normal Black"/>
                <a:cs typeface="Encode Sans Normal Black"/>
              </a:defRPr>
            </a:lvl4pPr>
            <a:lvl5pPr marL="146295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04" indent="-274304">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48" indent="-182871">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27" indent="-182871">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6"/>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3" y="6722973"/>
            <a:ext cx="3606663" cy="471900"/>
          </a:xfrm>
          <a:prstGeom prst="rect">
            <a:avLst/>
          </a:prstGeom>
        </p:spPr>
      </p:pic>
    </p:spTree>
    <p:extLst>
      <p:ext uri="{BB962C8B-B14F-4D97-AF65-F5344CB8AC3E}">
        <p14:creationId xmlns:p14="http://schemas.microsoft.com/office/powerpoint/2010/main" val="41236756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248819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12" y="4273162"/>
            <a:ext cx="3248786" cy="120289"/>
          </a:xfrm>
          <a:prstGeom prst="rect">
            <a:avLst/>
          </a:prstGeom>
        </p:spPr>
      </p:pic>
      <p:sp>
        <p:nvSpPr>
          <p:cNvPr id="3" name="Title 2"/>
          <p:cNvSpPr>
            <a:spLocks noGrp="1"/>
          </p:cNvSpPr>
          <p:nvPr>
            <p:ph type="title" hasCustomPrompt="1"/>
          </p:nvPr>
        </p:nvSpPr>
        <p:spPr>
          <a:xfrm>
            <a:off x="955388" y="1244934"/>
            <a:ext cx="9916160" cy="2817873"/>
          </a:xfrm>
          <a:prstGeom prst="rect">
            <a:avLst/>
          </a:prstGeom>
        </p:spPr>
        <p:txBody>
          <a:bodyPr anchor="b"/>
          <a:lstStyle>
            <a:lvl1pPr algn="l">
              <a:defRPr sz="5336"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0086" y="6319996"/>
            <a:ext cx="4689028" cy="613518"/>
          </a:xfrm>
          <a:prstGeom prst="rect">
            <a:avLst/>
          </a:prstGeom>
        </p:spPr>
      </p:pic>
    </p:spTree>
    <p:extLst>
      <p:ext uri="{BB962C8B-B14F-4D97-AF65-F5344CB8AC3E}">
        <p14:creationId xmlns:p14="http://schemas.microsoft.com/office/powerpoint/2010/main" val="352103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White_Content Slide 3_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Regular" charset="0"/>
                <a:ea typeface="Uni Sans Regular" charset="0"/>
                <a:cs typeface="Uni Sans Regular"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08228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37" indent="0">
              <a:buNone/>
              <a:defRPr b="0" i="0">
                <a:solidFill>
                  <a:srgbClr val="E8D3A2"/>
                </a:solidFill>
                <a:latin typeface="Encode Sans Normal Black"/>
                <a:cs typeface="Encode Sans Normal Black"/>
              </a:defRPr>
            </a:lvl2pPr>
            <a:lvl3pPr marL="975271" indent="0">
              <a:buNone/>
              <a:defRPr b="0" i="0">
                <a:solidFill>
                  <a:srgbClr val="E8D3A2"/>
                </a:solidFill>
                <a:latin typeface="Encode Sans Normal Black"/>
                <a:cs typeface="Encode Sans Normal Black"/>
              </a:defRPr>
            </a:lvl3pPr>
            <a:lvl4pPr marL="1462906" indent="0">
              <a:buNone/>
              <a:defRPr b="0" i="0">
                <a:solidFill>
                  <a:srgbClr val="E8D3A2"/>
                </a:solidFill>
                <a:latin typeface="Encode Sans Normal Black"/>
                <a:cs typeface="Encode Sans Normal Black"/>
              </a:defRPr>
            </a:lvl4pPr>
            <a:lvl5pPr marL="1950542"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4"/>
            <a:ext cx="11658118" cy="3202505"/>
          </a:xfrm>
          <a:prstGeom prst="rect">
            <a:avLst/>
          </a:prstGeom>
        </p:spPr>
        <p:txBody>
          <a:bodyPr/>
          <a:lstStyle>
            <a:lvl1pPr marL="365727" indent="-365727">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90" indent="-243818">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58" indent="-243818">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961676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256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2618439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3"/>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9" indent="0">
              <a:buNone/>
              <a:defRPr b="0" i="0">
                <a:solidFill>
                  <a:srgbClr val="E8D3A2"/>
                </a:solidFill>
                <a:latin typeface="Encode Sans Normal Black"/>
                <a:cs typeface="Encode Sans Normal Black"/>
              </a:defRPr>
            </a:lvl2pPr>
            <a:lvl3pPr marL="731497" indent="0">
              <a:buNone/>
              <a:defRPr b="0" i="0">
                <a:solidFill>
                  <a:srgbClr val="E8D3A2"/>
                </a:solidFill>
                <a:latin typeface="Encode Sans Normal Black"/>
                <a:cs typeface="Encode Sans Normal Black"/>
              </a:defRPr>
            </a:lvl3pPr>
            <a:lvl4pPr marL="1097246" indent="0">
              <a:buNone/>
              <a:defRPr b="0" i="0">
                <a:solidFill>
                  <a:srgbClr val="E8D3A2"/>
                </a:solidFill>
                <a:latin typeface="Encode Sans Normal Black"/>
                <a:cs typeface="Encode Sans Normal Black"/>
              </a:defRPr>
            </a:lvl4pPr>
            <a:lvl5pPr marL="146299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11" indent="-274311">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71" indent="-182875">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68" indent="-182875">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5"/>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1" y="6722972"/>
            <a:ext cx="3606663" cy="471900"/>
          </a:xfrm>
          <a:prstGeom prst="rect">
            <a:avLst/>
          </a:prstGeom>
        </p:spPr>
      </p:pic>
    </p:spTree>
    <p:extLst>
      <p:ext uri="{BB962C8B-B14F-4D97-AF65-F5344CB8AC3E}">
        <p14:creationId xmlns:p14="http://schemas.microsoft.com/office/powerpoint/2010/main" val="22761580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350620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2"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2"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8354801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5"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540813"/>
            <a:ext cx="3449210" cy="303322"/>
          </a:xfrm>
          <a:prstGeom prst="rect">
            <a:avLst/>
          </a:prstGeom>
        </p:spPr>
      </p:pic>
      <p:pic>
        <p:nvPicPr>
          <p:cNvPr id="13" name="Picture 12"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19249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urple_Title Slide 1">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2" name="Picture 1" descr="Wordmark_center_Purple_HEX.png">
            <a:extLst>
              <a:ext uri="{FF2B5EF4-FFF2-40B4-BE49-F238E27FC236}">
                <a16:creationId xmlns:a16="http://schemas.microsoft.com/office/drawing/2014/main" id="{8FA5D6A6-37E1-E538-8539-6EF3C7979D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4524194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7"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13" name="Picture 12"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44" y="6649643"/>
            <a:ext cx="3612432" cy="245065"/>
          </a:xfrm>
          <a:prstGeom prst="rect">
            <a:avLst/>
          </a:prstGeom>
        </p:spPr>
      </p:pic>
      <p:pic>
        <p:nvPicPr>
          <p:cNvPr id="6" name="Picture 5"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274083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2464786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8"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3717328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525843"/>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Chart Placeholder 11"/>
          <p:cNvSpPr>
            <a:spLocks noGrp="1"/>
          </p:cNvSpPr>
          <p:nvPr>
            <p:ph type="chart" sz="quarter" idx="12" hasCustomPrompt="1"/>
          </p:nvPr>
        </p:nvSpPr>
        <p:spPr>
          <a:xfrm>
            <a:off x="637046" y="2453301"/>
            <a:ext cx="11640408" cy="4211432"/>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868007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Tree>
    <p:extLst>
      <p:ext uri="{BB962C8B-B14F-4D97-AF65-F5344CB8AC3E}">
        <p14:creationId xmlns:p14="http://schemas.microsoft.com/office/powerpoint/2010/main" val="15973876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pic>
        <p:nvPicPr>
          <p:cNvPr id="5" name="Picture 4"/>
          <p:cNvPicPr>
            <a:picLocks noChangeAspect="1"/>
          </p:cNvPicPr>
          <p:nvPr userDrawn="1"/>
        </p:nvPicPr>
        <p:blipFill>
          <a:blip r:embed="rId2"/>
          <a:stretch>
            <a:fillRect/>
          </a:stretch>
        </p:blipFill>
        <p:spPr>
          <a:xfrm>
            <a:off x="943678" y="910016"/>
            <a:ext cx="1569822" cy="102786"/>
          </a:xfrm>
          <a:prstGeom prst="rect">
            <a:avLst/>
          </a:prstGeom>
        </p:spPr>
      </p:pic>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8" name="Slide Number Placeholder 10">
            <a:extLst>
              <a:ext uri="{FF2B5EF4-FFF2-40B4-BE49-F238E27FC236}">
                <a16:creationId xmlns:a16="http://schemas.microsoft.com/office/drawing/2014/main" id="{78F71BE9-DB46-44C0-935E-5B995B95F6DB}"/>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22824569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0057790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
        <p:cNvGrpSpPr/>
        <p:nvPr/>
      </p:nvGrpSpPr>
      <p:grpSpPr>
        <a:xfrm>
          <a:off x="0" y="0"/>
          <a:ext cx="0" cy="0"/>
          <a:chOff x="0" y="0"/>
          <a:chExt cx="0" cy="0"/>
        </a:xfrm>
      </p:grpSpPr>
      <p:sp>
        <p:nvSpPr>
          <p:cNvPr id="8" name="Shape 8"/>
          <p:cNvSpPr txBox="1">
            <a:spLocks noGrp="1"/>
          </p:cNvSpPr>
          <p:nvPr>
            <p:ph type="body" idx="1"/>
          </p:nvPr>
        </p:nvSpPr>
        <p:spPr>
          <a:xfrm>
            <a:off x="955388" y="2182463"/>
            <a:ext cx="9916159" cy="2817872"/>
          </a:xfrm>
          <a:prstGeom prst="rect">
            <a:avLst/>
          </a:prstGeom>
          <a:noFill/>
          <a:ln>
            <a:noFill/>
          </a:ln>
        </p:spPr>
        <p:txBody>
          <a:bodyPr wrap="square" lIns="91425" tIns="91425" rIns="91425" bIns="91425" anchor="b" anchorCtr="0"/>
          <a:lstStyle>
            <a:lvl1pPr marL="0" marR="0" lvl="0" indent="0" algn="l" rtl="0">
              <a:lnSpc>
                <a:spcPct val="100000"/>
              </a:lnSpc>
              <a:spcBef>
                <a:spcPts val="1067"/>
              </a:spcBef>
              <a:buClr>
                <a:schemeClr val="dk1"/>
              </a:buClr>
              <a:buFont typeface="Arial"/>
              <a:buNone/>
              <a:defRPr sz="5335"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Encode Sans Black"/>
              </a:defRPr>
            </a:lvl1pPr>
            <a:lvl2pPr marL="487710" marR="0" lvl="1" indent="0" algn="l" rtl="0">
              <a:spcBef>
                <a:spcPts val="597"/>
              </a:spcBef>
              <a:buClr>
                <a:srgbClr val="E8D3A2"/>
              </a:buClr>
              <a:buFont typeface="Arial"/>
              <a:buChar char="○"/>
              <a:defRPr sz="2987" b="0" i="0" u="none" strike="noStrike" cap="none">
                <a:solidFill>
                  <a:srgbClr val="E8D3A2"/>
                </a:solidFill>
                <a:latin typeface="Encode Sans Black"/>
                <a:ea typeface="Encode Sans Black"/>
                <a:cs typeface="Encode Sans Black"/>
                <a:sym typeface="Encode Sans Black"/>
              </a:defRPr>
            </a:lvl2pPr>
            <a:lvl3pPr marL="975420" marR="0" lvl="2" indent="0" algn="l" rtl="0">
              <a:spcBef>
                <a:spcPts val="512"/>
              </a:spcBef>
              <a:buClr>
                <a:srgbClr val="E8D3A2"/>
              </a:buClr>
              <a:buFont typeface="Arial"/>
              <a:buChar char="■"/>
              <a:defRPr sz="2560" b="0" i="0" u="none" strike="noStrike" cap="none">
                <a:solidFill>
                  <a:srgbClr val="E8D3A2"/>
                </a:solidFill>
                <a:latin typeface="Encode Sans Black"/>
                <a:ea typeface="Encode Sans Black"/>
                <a:cs typeface="Encode Sans Black"/>
                <a:sym typeface="Encode Sans Black"/>
              </a:defRPr>
            </a:lvl3pPr>
            <a:lvl4pPr marL="1463132" marR="0" lvl="3"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4pPr>
            <a:lvl5pPr marL="1950842" marR="0" lvl="4"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5pPr>
            <a:lvl6pPr marL="2682408" marR="0" lvl="5"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6pPr>
            <a:lvl7pPr marL="3170118" marR="0" lvl="6"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7pPr>
            <a:lvl8pPr marL="3657828" marR="0" lvl="7"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8pPr>
            <a:lvl9pPr marL="4145540" marR="0" lvl="8"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9pPr>
          </a:lstStyle>
          <a:p>
            <a:endParaRPr/>
          </a:p>
        </p:txBody>
      </p:sp>
      <p:pic>
        <p:nvPicPr>
          <p:cNvPr id="9" name="Shape 9"/>
          <p:cNvPicPr preferRelativeResize="0"/>
          <p:nvPr/>
        </p:nvPicPr>
        <p:blipFill rotWithShape="1">
          <a:blip r:embed="rId2">
            <a:alphaModFix/>
          </a:blip>
          <a:srcRect/>
          <a:stretch/>
        </p:blipFill>
        <p:spPr>
          <a:xfrm>
            <a:off x="1108570" y="5000339"/>
            <a:ext cx="2275839" cy="149012"/>
          </a:xfrm>
          <a:prstGeom prst="rect">
            <a:avLst/>
          </a:prstGeom>
          <a:noFill/>
          <a:ln>
            <a:noFill/>
          </a:ln>
        </p:spPr>
      </p:pic>
      <p:sp>
        <p:nvSpPr>
          <p:cNvPr id="7" name="Slide Number Placeholder 10">
            <a:extLst>
              <a:ext uri="{FF2B5EF4-FFF2-40B4-BE49-F238E27FC236}">
                <a16:creationId xmlns:a16="http://schemas.microsoft.com/office/drawing/2014/main" id="{2D440B6F-09BA-43C6-832A-57F4362E0F3E}"/>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5080008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
        <p:nvSpPr>
          <p:cNvPr id="7" name="Slide Number Placeholder 10">
            <a:extLst>
              <a:ext uri="{FF2B5EF4-FFF2-40B4-BE49-F238E27FC236}">
                <a16:creationId xmlns:a16="http://schemas.microsoft.com/office/drawing/2014/main" id="{100E6950-6D26-4962-AB43-36CB8D6AF8AC}"/>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4046654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7" name="Slide Number Placeholder 10">
            <a:extLst>
              <a:ext uri="{FF2B5EF4-FFF2-40B4-BE49-F238E27FC236}">
                <a16:creationId xmlns:a16="http://schemas.microsoft.com/office/drawing/2014/main" id="{1D059199-1963-420E-8D6C-6D1537FA699A}"/>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F9132001-8C2F-4802-B20A-1EFB92B9646D}"/>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2686397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807937" y="4873172"/>
            <a:ext cx="2275840" cy="198684"/>
          </a:xfrm>
          <a:prstGeom prst="rect">
            <a:avLst/>
          </a:prstGeom>
        </p:spPr>
      </p:pic>
      <p:pic>
        <p:nvPicPr>
          <p:cNvPr id="2" name="Picture 1" descr="W logo">
            <a:extLst>
              <a:ext uri="{FF2B5EF4-FFF2-40B4-BE49-F238E27FC236}">
                <a16:creationId xmlns:a16="http://schemas.microsoft.com/office/drawing/2014/main" id="{A1625C45-CF9F-63CE-E171-708DA9CA0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6696" y="6123184"/>
            <a:ext cx="1371600" cy="923544"/>
          </a:xfrm>
          <a:prstGeom prst="rect">
            <a:avLst/>
          </a:prstGeom>
        </p:spPr>
      </p:pic>
    </p:spTree>
    <p:extLst>
      <p:ext uri="{BB962C8B-B14F-4D97-AF65-F5344CB8AC3E}">
        <p14:creationId xmlns:p14="http://schemas.microsoft.com/office/powerpoint/2010/main" val="11705132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5" name="Slide Number Placeholder 10">
            <a:extLst>
              <a:ext uri="{FF2B5EF4-FFF2-40B4-BE49-F238E27FC236}">
                <a16:creationId xmlns:a16="http://schemas.microsoft.com/office/drawing/2014/main" id="{AE2EC6D8-DAC9-45D3-A4B8-1A4CE5BD2D49}"/>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7" name="Picture 6">
            <a:extLst>
              <a:ext uri="{FF2B5EF4-FFF2-40B4-BE49-F238E27FC236}">
                <a16:creationId xmlns:a16="http://schemas.microsoft.com/office/drawing/2014/main" id="{F27943F8-2FA9-4CB9-962D-3A78D199DBC0}"/>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118880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5"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5" name="Picture 4" descr="W logo">
            <a:extLst>
              <a:ext uri="{FF2B5EF4-FFF2-40B4-BE49-F238E27FC236}">
                <a16:creationId xmlns:a16="http://schemas.microsoft.com/office/drawing/2014/main" id="{9356CDDB-ECC1-BFF4-969D-8EEBA9B601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2389" y="6218877"/>
            <a:ext cx="1371600" cy="923544"/>
          </a:xfrm>
          <a:prstGeom prst="rect">
            <a:avLst/>
          </a:prstGeom>
        </p:spPr>
      </p:pic>
    </p:spTree>
    <p:extLst>
      <p:ext uri="{BB962C8B-B14F-4D97-AF65-F5344CB8AC3E}">
        <p14:creationId xmlns:p14="http://schemas.microsoft.com/office/powerpoint/2010/main" val="3077487957"/>
      </p:ext>
    </p:extLst>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pic>
        <p:nvPicPr>
          <p:cNvPr id="2" name="Picture 1" descr="Wordmark_center_Purple_HEX.png">
            <a:extLst>
              <a:ext uri="{FF2B5EF4-FFF2-40B4-BE49-F238E27FC236}">
                <a16:creationId xmlns:a16="http://schemas.microsoft.com/office/drawing/2014/main" id="{9589A103-9F95-EE63-89D6-9EE6A7F488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38687402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descr="Wordmark_center_Purple_HEX.png">
            <a:extLst>
              <a:ext uri="{FF2B5EF4-FFF2-40B4-BE49-F238E27FC236}">
                <a16:creationId xmlns:a16="http://schemas.microsoft.com/office/drawing/2014/main" id="{ACF8C578-5433-9C13-0053-05BD4C8DED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1314255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89A2-AD67-685A-3C26-9F15EC1E89DB}"/>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E72DF9E8-3201-7E95-1DB8-2F5E3C9DB72C}"/>
              </a:ext>
            </a:extLst>
          </p:cNvPr>
          <p:cNvSpPr>
            <a:spLocks noGrp="1"/>
          </p:cNvSpPr>
          <p:nvPr>
            <p:ph type="subTitle" idx="1"/>
          </p:nvPr>
        </p:nvSpPr>
        <p:spPr>
          <a:xfrm>
            <a:off x="1625600" y="3842174"/>
            <a:ext cx="97536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6024B699-A3C8-77BC-B95C-477677A3EEE4}"/>
              </a:ext>
            </a:extLst>
          </p:cNvPr>
          <p:cNvSpPr>
            <a:spLocks noGrp="1"/>
          </p:cNvSpPr>
          <p:nvPr>
            <p:ph type="dt" sz="half" idx="10"/>
          </p:nvPr>
        </p:nvSpPr>
        <p:spPr/>
        <p:txBody>
          <a:bodyPr/>
          <a:lstStyle/>
          <a:p>
            <a:fld id="{4D8130A6-171A-41CD-A435-A3766BFF2223}" type="datetimeFigureOut">
              <a:rPr lang="en-US" smtClean="0"/>
              <a:t>7/1/2024</a:t>
            </a:fld>
            <a:endParaRPr lang="en-US"/>
          </a:p>
        </p:txBody>
      </p:sp>
      <p:sp>
        <p:nvSpPr>
          <p:cNvPr id="5" name="Footer Placeholder 4">
            <a:extLst>
              <a:ext uri="{FF2B5EF4-FFF2-40B4-BE49-F238E27FC236}">
                <a16:creationId xmlns:a16="http://schemas.microsoft.com/office/drawing/2014/main" id="{235718D4-D776-3CE4-E28A-4EACE222C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57405-4C1E-4DFF-ABD9-427BB4C99BF8}"/>
              </a:ext>
            </a:extLst>
          </p:cNvPr>
          <p:cNvSpPr>
            <a:spLocks noGrp="1"/>
          </p:cNvSpPr>
          <p:nvPr>
            <p:ph type="sldNum" sz="quarter" idx="12"/>
          </p:nvPr>
        </p:nvSpPr>
        <p:spPr/>
        <p:txBody>
          <a:bodyPr/>
          <a:lstStyle/>
          <a:p>
            <a:fld id="{AF25CEFC-263F-4D81-9B15-69B887466F8C}" type="slidenum">
              <a:rPr lang="en-US" smtClean="0"/>
              <a:t>‹#›</a:t>
            </a:fld>
            <a:endParaRPr lang="en-US"/>
          </a:p>
        </p:txBody>
      </p:sp>
    </p:spTree>
    <p:extLst>
      <p:ext uri="{BB962C8B-B14F-4D97-AF65-F5344CB8AC3E}">
        <p14:creationId xmlns:p14="http://schemas.microsoft.com/office/powerpoint/2010/main" val="7957429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3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13821532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32900537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6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2198723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7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27511467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8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113179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urple_Content Slide 2">
    <p:spTree>
      <p:nvGrpSpPr>
        <p:cNvPr id="1" name=""/>
        <p:cNvGrpSpPr/>
        <p:nvPr/>
      </p:nvGrpSpPr>
      <p:grpSpPr>
        <a:xfrm>
          <a:off x="0" y="0"/>
          <a:ext cx="0" cy="0"/>
          <a:chOff x="0" y="0"/>
          <a:chExt cx="0" cy="0"/>
        </a:xfrm>
      </p:grpSpPr>
      <p:pic>
        <p:nvPicPr>
          <p:cNvPr id="23" name="Picture 22" descr="A black and white photo of a building&#10;&#10;Description automatically generated">
            <a:extLst>
              <a:ext uri="{FF2B5EF4-FFF2-40B4-BE49-F238E27FC236}">
                <a16:creationId xmlns:a16="http://schemas.microsoft.com/office/drawing/2014/main" id="{30777DB8-8F31-4920-9ED8-891DAFB34974}"/>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3" name="Rectangle 12">
            <a:extLst>
              <a:ext uri="{FF2B5EF4-FFF2-40B4-BE49-F238E27FC236}">
                <a16:creationId xmlns:a16="http://schemas.microsoft.com/office/drawing/2014/main" id="{B55B0D5F-0D49-44AA-B6A3-5585E2435D8F}"/>
              </a:ext>
            </a:extLst>
          </p:cNvPr>
          <p:cNvSpPr/>
          <p:nvPr userDrawn="1"/>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7" name="Text Placeholder 5">
            <a:extLst>
              <a:ext uri="{FF2B5EF4-FFF2-40B4-BE49-F238E27FC236}">
                <a16:creationId xmlns:a16="http://schemas.microsoft.com/office/drawing/2014/main" id="{657C2D78-2B07-4691-A236-70E31EF39860}"/>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9" name="Text Placeholder 9">
            <a:extLst>
              <a:ext uri="{FF2B5EF4-FFF2-40B4-BE49-F238E27FC236}">
                <a16:creationId xmlns:a16="http://schemas.microsoft.com/office/drawing/2014/main" id="{E918370A-67C2-4A95-9C0A-1ADA34949BDE}"/>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0" name="Slide Number Placeholder 1">
            <a:extLst>
              <a:ext uri="{FF2B5EF4-FFF2-40B4-BE49-F238E27FC236}">
                <a16:creationId xmlns:a16="http://schemas.microsoft.com/office/drawing/2014/main" id="{B76A1AC9-D26F-4D84-951F-8821394994AF}"/>
              </a:ext>
            </a:extLst>
          </p:cNvPr>
          <p:cNvSpPr>
            <a:spLocks noGrp="1"/>
          </p:cNvSpPr>
          <p:nvPr>
            <p:ph type="sldNum" sz="quarter" idx="13"/>
          </p:nvPr>
        </p:nvSpPr>
        <p:spPr>
          <a:xfrm>
            <a:off x="0" y="6924606"/>
            <a:ext cx="948267" cy="390595"/>
          </a:xfrm>
          <a:prstGeom prst="rect">
            <a:avLst/>
          </a:prstGeom>
        </p:spPr>
        <p:txBody>
          <a:bodyPr/>
          <a:lstStyle>
            <a:lvl1pPr algn="l">
              <a:defRPr sz="1707">
                <a:solidFill>
                  <a:schemeClr val="tx2"/>
                </a:solidFill>
              </a:defRPr>
            </a:lvl1pPr>
          </a:lstStyle>
          <a:p>
            <a:fld id="{95471BDC-C822-445D-A28A-E864ABD6C12F}" type="slidenum">
              <a:rPr lang="en-US" smtClean="0"/>
              <a:pPr/>
              <a:t>‹#›</a:t>
            </a:fld>
            <a:endParaRPr lang="en-US"/>
          </a:p>
        </p:txBody>
      </p:sp>
      <p:pic>
        <p:nvPicPr>
          <p:cNvPr id="24" name="Picture 23">
            <a:extLst>
              <a:ext uri="{FF2B5EF4-FFF2-40B4-BE49-F238E27FC236}">
                <a16:creationId xmlns:a16="http://schemas.microsoft.com/office/drawing/2014/main" id="{AEE1E851-D3C6-42FA-BEB6-196FB5A6CAAC}"/>
              </a:ext>
            </a:extLst>
          </p:cNvPr>
          <p:cNvPicPr>
            <a:picLocks noChangeAspect="1"/>
          </p:cNvPicPr>
          <p:nvPr userDrawn="1"/>
        </p:nvPicPr>
        <p:blipFill>
          <a:blip r:embed="rId3"/>
          <a:stretch>
            <a:fillRect/>
          </a:stretch>
        </p:blipFill>
        <p:spPr>
          <a:xfrm>
            <a:off x="780845" y="1235054"/>
            <a:ext cx="1569822" cy="137048"/>
          </a:xfrm>
          <a:prstGeom prst="rect">
            <a:avLst/>
          </a:prstGeom>
        </p:spPr>
      </p:pic>
      <p:sp>
        <p:nvSpPr>
          <p:cNvPr id="25" name="Title 1">
            <a:extLst>
              <a:ext uri="{FF2B5EF4-FFF2-40B4-BE49-F238E27FC236}">
                <a16:creationId xmlns:a16="http://schemas.microsoft.com/office/drawing/2014/main" id="{FC782E3B-19A9-4DC7-A92C-AAA949AF2A9B}"/>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2" name="Picture 1" descr="W logo">
            <a:extLst>
              <a:ext uri="{FF2B5EF4-FFF2-40B4-BE49-F238E27FC236}">
                <a16:creationId xmlns:a16="http://schemas.microsoft.com/office/drawing/2014/main" id="{994E4F0D-3A53-BD98-CA84-66EDB32B40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2389" y="6196359"/>
            <a:ext cx="1371600" cy="923544"/>
          </a:xfrm>
          <a:prstGeom prst="rect">
            <a:avLst/>
          </a:prstGeom>
        </p:spPr>
      </p:pic>
    </p:spTree>
    <p:extLst>
      <p:ext uri="{BB962C8B-B14F-4D97-AF65-F5344CB8AC3E}">
        <p14:creationId xmlns:p14="http://schemas.microsoft.com/office/powerpoint/2010/main" val="738546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9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15361894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0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1598766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1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58992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urpl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 logo">
            <a:extLst>
              <a:ext uri="{FF2B5EF4-FFF2-40B4-BE49-F238E27FC236}">
                <a16:creationId xmlns:a16="http://schemas.microsoft.com/office/drawing/2014/main" id="{70634C4C-C400-FD4F-A934-2CA6F38A79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13722" y="6473393"/>
            <a:ext cx="1049532" cy="706685"/>
          </a:xfrm>
          <a:prstGeom prst="rect">
            <a:avLst/>
          </a:prstGeom>
        </p:spPr>
      </p:pic>
    </p:spTree>
    <p:extLst>
      <p:ext uri="{BB962C8B-B14F-4D97-AF65-F5344CB8AC3E}">
        <p14:creationId xmlns:p14="http://schemas.microsoft.com/office/powerpoint/2010/main" val="971037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urpl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1"/>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2" name="Picture 1" descr="W logo">
            <a:extLst>
              <a:ext uri="{FF2B5EF4-FFF2-40B4-BE49-F238E27FC236}">
                <a16:creationId xmlns:a16="http://schemas.microsoft.com/office/drawing/2014/main" id="{97CBA4BA-2AC5-759D-196C-67CA4CAC51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9455" y="6718307"/>
            <a:ext cx="685800" cy="461772"/>
          </a:xfrm>
          <a:prstGeom prst="rect">
            <a:avLst/>
          </a:prstGeom>
        </p:spPr>
      </p:pic>
    </p:spTree>
    <p:extLst>
      <p:ext uri="{BB962C8B-B14F-4D97-AF65-F5344CB8AC3E}">
        <p14:creationId xmlns:p14="http://schemas.microsoft.com/office/powerpoint/2010/main" val="5519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urpl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4"/>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1" y="3026889"/>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2" y="6738111"/>
            <a:ext cx="2017759" cy="262366"/>
          </a:xfrm>
          <a:prstGeom prst="rect">
            <a:avLst/>
          </a:prstGeom>
        </p:spPr>
      </p:pic>
    </p:spTree>
    <p:extLst>
      <p:ext uri="{BB962C8B-B14F-4D97-AF65-F5344CB8AC3E}">
        <p14:creationId xmlns:p14="http://schemas.microsoft.com/office/powerpoint/2010/main" val="308515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777388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ordmark_center_Purple_HEX.png">
            <a:extLst>
              <a:ext uri="{FF2B5EF4-FFF2-40B4-BE49-F238E27FC236}">
                <a16:creationId xmlns:a16="http://schemas.microsoft.com/office/drawing/2014/main" id="{0F0A494C-4833-D7CA-2848-D19DA1B44C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135425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Gold_Title Slide 1">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EA2F7952-3752-4F59-A5C6-0DAFDC1D2676}"/>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11" name="Rectangle 10">
            <a:extLst>
              <a:ext uri="{FF2B5EF4-FFF2-40B4-BE49-F238E27FC236}">
                <a16:creationId xmlns:a16="http://schemas.microsoft.com/office/drawing/2014/main" id="{377A460D-2624-4DC6-901D-A9841102A4B8}"/>
              </a:ext>
            </a:extLst>
          </p:cNvPr>
          <p:cNvSpPr/>
          <p:nvPr/>
        </p:nvSpPr>
        <p:spPr>
          <a:xfrm>
            <a:off x="0" y="0"/>
            <a:ext cx="13022990" cy="7315200"/>
          </a:xfrm>
          <a:prstGeom prst="rect">
            <a:avLst/>
          </a:prstGeom>
          <a:solidFill>
            <a:srgbClr val="E2CA91">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2" name="Title 1"/>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dirty="0"/>
              <a:t>UWFT PPT TEMPLATE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02" y="4873174"/>
            <a:ext cx="2271913" cy="198684"/>
          </a:xfrm>
          <a:prstGeom prst="rect">
            <a:avLst/>
          </a:prstGeom>
        </p:spPr>
      </p:pic>
      <p:pic>
        <p:nvPicPr>
          <p:cNvPr id="3" name="Picture 2" descr="Wordmark_center_Purple_HEX.png">
            <a:extLst>
              <a:ext uri="{FF2B5EF4-FFF2-40B4-BE49-F238E27FC236}">
                <a16:creationId xmlns:a16="http://schemas.microsoft.com/office/drawing/2014/main" id="{E83C033D-B55F-DDA9-79B8-893841B071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93379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Tree>
    <p:extLst>
      <p:ext uri="{BB962C8B-B14F-4D97-AF65-F5344CB8AC3E}">
        <p14:creationId xmlns:p14="http://schemas.microsoft.com/office/powerpoint/2010/main" val="2778270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pic>
        <p:nvPicPr>
          <p:cNvPr id="5" name="Picture 4"/>
          <p:cNvPicPr>
            <a:picLocks noChangeAspect="1"/>
          </p:cNvPicPr>
          <p:nvPr userDrawn="1"/>
        </p:nvPicPr>
        <p:blipFill>
          <a:blip r:embed="rId2"/>
          <a:stretch>
            <a:fillRect/>
          </a:stretch>
        </p:blipFill>
        <p:spPr>
          <a:xfrm>
            <a:off x="943678" y="910016"/>
            <a:ext cx="1569822" cy="102786"/>
          </a:xfrm>
          <a:prstGeom prst="rect">
            <a:avLst/>
          </a:prstGeom>
        </p:spPr>
      </p:pic>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8" name="Slide Number Placeholder 10">
            <a:extLst>
              <a:ext uri="{FF2B5EF4-FFF2-40B4-BE49-F238E27FC236}">
                <a16:creationId xmlns:a16="http://schemas.microsoft.com/office/drawing/2014/main" id="{78F71BE9-DB46-44C0-935E-5B995B95F6DB}"/>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926502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3238659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
        <p:cNvGrpSpPr/>
        <p:nvPr/>
      </p:nvGrpSpPr>
      <p:grpSpPr>
        <a:xfrm>
          <a:off x="0" y="0"/>
          <a:ext cx="0" cy="0"/>
          <a:chOff x="0" y="0"/>
          <a:chExt cx="0" cy="0"/>
        </a:xfrm>
      </p:grpSpPr>
      <p:sp>
        <p:nvSpPr>
          <p:cNvPr id="8" name="Shape 8"/>
          <p:cNvSpPr txBox="1">
            <a:spLocks noGrp="1"/>
          </p:cNvSpPr>
          <p:nvPr>
            <p:ph type="body" idx="1"/>
          </p:nvPr>
        </p:nvSpPr>
        <p:spPr>
          <a:xfrm>
            <a:off x="955388" y="2182463"/>
            <a:ext cx="9916159" cy="2817872"/>
          </a:xfrm>
          <a:prstGeom prst="rect">
            <a:avLst/>
          </a:prstGeom>
          <a:noFill/>
          <a:ln>
            <a:noFill/>
          </a:ln>
        </p:spPr>
        <p:txBody>
          <a:bodyPr wrap="square" lIns="91425" tIns="91425" rIns="91425" bIns="91425" anchor="b" anchorCtr="0"/>
          <a:lstStyle>
            <a:lvl1pPr marL="0" marR="0" lvl="0" indent="0" algn="l" rtl="0">
              <a:lnSpc>
                <a:spcPct val="100000"/>
              </a:lnSpc>
              <a:spcBef>
                <a:spcPts val="1067"/>
              </a:spcBef>
              <a:buClr>
                <a:schemeClr val="dk1"/>
              </a:buClr>
              <a:buFont typeface="Arial"/>
              <a:buNone/>
              <a:defRPr sz="5335"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Encode Sans Black"/>
              </a:defRPr>
            </a:lvl1pPr>
            <a:lvl2pPr marL="487710" marR="0" lvl="1" indent="0" algn="l" rtl="0">
              <a:spcBef>
                <a:spcPts val="597"/>
              </a:spcBef>
              <a:buClr>
                <a:srgbClr val="E8D3A2"/>
              </a:buClr>
              <a:buFont typeface="Arial"/>
              <a:buChar char="○"/>
              <a:defRPr sz="2987" b="0" i="0" u="none" strike="noStrike" cap="none">
                <a:solidFill>
                  <a:srgbClr val="E8D3A2"/>
                </a:solidFill>
                <a:latin typeface="Encode Sans Black"/>
                <a:ea typeface="Encode Sans Black"/>
                <a:cs typeface="Encode Sans Black"/>
                <a:sym typeface="Encode Sans Black"/>
              </a:defRPr>
            </a:lvl2pPr>
            <a:lvl3pPr marL="975420" marR="0" lvl="2" indent="0" algn="l" rtl="0">
              <a:spcBef>
                <a:spcPts val="512"/>
              </a:spcBef>
              <a:buClr>
                <a:srgbClr val="E8D3A2"/>
              </a:buClr>
              <a:buFont typeface="Arial"/>
              <a:buChar char="■"/>
              <a:defRPr sz="2560" b="0" i="0" u="none" strike="noStrike" cap="none">
                <a:solidFill>
                  <a:srgbClr val="E8D3A2"/>
                </a:solidFill>
                <a:latin typeface="Encode Sans Black"/>
                <a:ea typeface="Encode Sans Black"/>
                <a:cs typeface="Encode Sans Black"/>
                <a:sym typeface="Encode Sans Black"/>
              </a:defRPr>
            </a:lvl3pPr>
            <a:lvl4pPr marL="1463132" marR="0" lvl="3"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4pPr>
            <a:lvl5pPr marL="1950842" marR="0" lvl="4"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5pPr>
            <a:lvl6pPr marL="2682408" marR="0" lvl="5"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6pPr>
            <a:lvl7pPr marL="3170118" marR="0" lvl="6"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7pPr>
            <a:lvl8pPr marL="3657828" marR="0" lvl="7"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8pPr>
            <a:lvl9pPr marL="4145540" marR="0" lvl="8"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9pPr>
          </a:lstStyle>
          <a:p>
            <a:endParaRPr/>
          </a:p>
        </p:txBody>
      </p:sp>
      <p:pic>
        <p:nvPicPr>
          <p:cNvPr id="9" name="Shape 9"/>
          <p:cNvPicPr preferRelativeResize="0"/>
          <p:nvPr/>
        </p:nvPicPr>
        <p:blipFill rotWithShape="1">
          <a:blip r:embed="rId2">
            <a:alphaModFix/>
          </a:blip>
          <a:srcRect/>
          <a:stretch/>
        </p:blipFill>
        <p:spPr>
          <a:xfrm>
            <a:off x="1108570" y="5000339"/>
            <a:ext cx="2275839" cy="149012"/>
          </a:xfrm>
          <a:prstGeom prst="rect">
            <a:avLst/>
          </a:prstGeom>
          <a:noFill/>
          <a:ln>
            <a:noFill/>
          </a:ln>
        </p:spPr>
      </p:pic>
      <p:sp>
        <p:nvSpPr>
          <p:cNvPr id="7" name="Slide Number Placeholder 10">
            <a:extLst>
              <a:ext uri="{FF2B5EF4-FFF2-40B4-BE49-F238E27FC236}">
                <a16:creationId xmlns:a16="http://schemas.microsoft.com/office/drawing/2014/main" id="{2D440B6F-09BA-43C6-832A-57F4362E0F3E}"/>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63201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
        <p:nvSpPr>
          <p:cNvPr id="7" name="Slide Number Placeholder 10">
            <a:extLst>
              <a:ext uri="{FF2B5EF4-FFF2-40B4-BE49-F238E27FC236}">
                <a16:creationId xmlns:a16="http://schemas.microsoft.com/office/drawing/2014/main" id="{100E6950-6D26-4962-AB43-36CB8D6AF8AC}"/>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556291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7" name="Slide Number Placeholder 10">
            <a:extLst>
              <a:ext uri="{FF2B5EF4-FFF2-40B4-BE49-F238E27FC236}">
                <a16:creationId xmlns:a16="http://schemas.microsoft.com/office/drawing/2014/main" id="{1D059199-1963-420E-8D6C-6D1537FA699A}"/>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F9132001-8C2F-4802-B20A-1EFB92B9646D}"/>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089802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5" name="Slide Number Placeholder 10">
            <a:extLst>
              <a:ext uri="{FF2B5EF4-FFF2-40B4-BE49-F238E27FC236}">
                <a16:creationId xmlns:a16="http://schemas.microsoft.com/office/drawing/2014/main" id="{AE2EC6D8-DAC9-45D3-A4B8-1A4CE5BD2D49}"/>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7" name="Picture 6">
            <a:extLst>
              <a:ext uri="{FF2B5EF4-FFF2-40B4-BE49-F238E27FC236}">
                <a16:creationId xmlns:a16="http://schemas.microsoft.com/office/drawing/2014/main" id="{F27943F8-2FA9-4CB9-962D-3A78D199DBC0}"/>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117273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5"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5" name="Picture 4" descr="W logo">
            <a:extLst>
              <a:ext uri="{FF2B5EF4-FFF2-40B4-BE49-F238E27FC236}">
                <a16:creationId xmlns:a16="http://schemas.microsoft.com/office/drawing/2014/main" id="{9356CDDB-ECC1-BFF4-969D-8EEBA9B601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2389" y="6218877"/>
            <a:ext cx="1371600" cy="923544"/>
          </a:xfrm>
          <a:prstGeom prst="rect">
            <a:avLst/>
          </a:prstGeom>
        </p:spPr>
      </p:pic>
    </p:spTree>
    <p:extLst>
      <p:ext uri="{BB962C8B-B14F-4D97-AF65-F5344CB8AC3E}">
        <p14:creationId xmlns:p14="http://schemas.microsoft.com/office/powerpoint/2010/main" val="5136292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006206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pic>
        <p:nvPicPr>
          <p:cNvPr id="2" name="Picture 1" descr="Wordmark_center_Purple_HEX.png">
            <a:extLst>
              <a:ext uri="{FF2B5EF4-FFF2-40B4-BE49-F238E27FC236}">
                <a16:creationId xmlns:a16="http://schemas.microsoft.com/office/drawing/2014/main" id="{9589A103-9F95-EE63-89D6-9EE6A7F488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593014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descr="Wordmark_center_Purple_HEX.png">
            <a:extLst>
              <a:ext uri="{FF2B5EF4-FFF2-40B4-BE49-F238E27FC236}">
                <a16:creationId xmlns:a16="http://schemas.microsoft.com/office/drawing/2014/main" id="{ACF8C578-5433-9C13-0053-05BD4C8DED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712890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89A2-AD67-685A-3C26-9F15EC1E89DB}"/>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E72DF9E8-3201-7E95-1DB8-2F5E3C9DB72C}"/>
              </a:ext>
            </a:extLst>
          </p:cNvPr>
          <p:cNvSpPr>
            <a:spLocks noGrp="1"/>
          </p:cNvSpPr>
          <p:nvPr>
            <p:ph type="subTitle" idx="1"/>
          </p:nvPr>
        </p:nvSpPr>
        <p:spPr>
          <a:xfrm>
            <a:off x="1625600" y="3842174"/>
            <a:ext cx="97536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6024B699-A3C8-77BC-B95C-477677A3EEE4}"/>
              </a:ext>
            </a:extLst>
          </p:cNvPr>
          <p:cNvSpPr>
            <a:spLocks noGrp="1"/>
          </p:cNvSpPr>
          <p:nvPr>
            <p:ph type="dt" sz="half" idx="10"/>
          </p:nvPr>
        </p:nvSpPr>
        <p:spPr/>
        <p:txBody>
          <a:bodyPr/>
          <a:lstStyle/>
          <a:p>
            <a:fld id="{4D8130A6-171A-41CD-A435-A3766BFF2223}" type="datetimeFigureOut">
              <a:rPr lang="en-US" smtClean="0"/>
              <a:t>7/1/2024</a:t>
            </a:fld>
            <a:endParaRPr lang="en-US"/>
          </a:p>
        </p:txBody>
      </p:sp>
      <p:sp>
        <p:nvSpPr>
          <p:cNvPr id="5" name="Footer Placeholder 4">
            <a:extLst>
              <a:ext uri="{FF2B5EF4-FFF2-40B4-BE49-F238E27FC236}">
                <a16:creationId xmlns:a16="http://schemas.microsoft.com/office/drawing/2014/main" id="{235718D4-D776-3CE4-E28A-4EACE222C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57405-4C1E-4DFF-ABD9-427BB4C99BF8}"/>
              </a:ext>
            </a:extLst>
          </p:cNvPr>
          <p:cNvSpPr>
            <a:spLocks noGrp="1"/>
          </p:cNvSpPr>
          <p:nvPr>
            <p:ph type="sldNum" sz="quarter" idx="12"/>
          </p:nvPr>
        </p:nvSpPr>
        <p:spPr/>
        <p:txBody>
          <a:bodyPr/>
          <a:lstStyle/>
          <a:p>
            <a:fld id="{AF25CEFC-263F-4D81-9B15-69B887466F8C}" type="slidenum">
              <a:rPr lang="en-US" smtClean="0"/>
              <a:t>‹#›</a:t>
            </a:fld>
            <a:endParaRPr lang="en-US"/>
          </a:p>
        </p:txBody>
      </p:sp>
    </p:spTree>
    <p:extLst>
      <p:ext uri="{BB962C8B-B14F-4D97-AF65-F5344CB8AC3E}">
        <p14:creationId xmlns:p14="http://schemas.microsoft.com/office/powerpoint/2010/main" val="47911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50"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9"/>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48" y="6738120"/>
            <a:ext cx="2335316" cy="303657"/>
          </a:xfrm>
          <a:prstGeom prst="rect">
            <a:avLst/>
          </a:prstGeom>
        </p:spPr>
      </p:pic>
    </p:spTree>
    <p:extLst>
      <p:ext uri="{BB962C8B-B14F-4D97-AF65-F5344CB8AC3E}">
        <p14:creationId xmlns:p14="http://schemas.microsoft.com/office/powerpoint/2010/main" val="238065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4"/>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8" y="6599039"/>
            <a:ext cx="2250270" cy="533289"/>
          </a:xfrm>
          <a:prstGeom prst="rect">
            <a:avLst/>
          </a:prstGeom>
        </p:spPr>
      </p:pic>
    </p:spTree>
    <p:extLst>
      <p:ext uri="{BB962C8B-B14F-4D97-AF65-F5344CB8AC3E}">
        <p14:creationId xmlns:p14="http://schemas.microsoft.com/office/powerpoint/2010/main" val="426069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0" y="6043210"/>
            <a:ext cx="455110" cy="620004"/>
          </a:xfrm>
          <a:prstGeom prst="rect">
            <a:avLst/>
          </a:prstGeom>
        </p:spPr>
      </p:pic>
      <p:sp>
        <p:nvSpPr>
          <p:cNvPr id="23" name="Title 21"/>
          <p:cNvSpPr>
            <a:spLocks noGrp="1"/>
          </p:cNvSpPr>
          <p:nvPr>
            <p:ph type="title" hasCustomPrompt="1"/>
          </p:nvPr>
        </p:nvSpPr>
        <p:spPr>
          <a:xfrm>
            <a:off x="561418" y="457519"/>
            <a:ext cx="11705995" cy="443924"/>
          </a:xfrm>
          <a:prstGeom prst="rect">
            <a:avLst/>
          </a:prstGeom>
        </p:spPr>
        <p:txBody>
          <a:bodyPr/>
          <a:lstStyle>
            <a:lvl1pPr>
              <a:defRPr sz="3200" cap="all" baseline="0">
                <a:solidFill>
                  <a:schemeClr val="tx2"/>
                </a:solidFill>
              </a:defRPr>
            </a:lvl1pPr>
          </a:lstStyle>
          <a:p>
            <a:r>
              <a:rPr lang="en-US"/>
              <a:t>BLANK PAGE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13218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2" y="6043211"/>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88" y="971114"/>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0" y="1540816"/>
            <a:ext cx="6037503" cy="479573"/>
          </a:xfrm>
        </p:spPr>
        <p:txBody>
          <a:bodyPr>
            <a:normAutofit/>
          </a:bodyPr>
          <a:lstStyle>
            <a:lvl1pPr marL="0" marR="0" indent="0" algn="l" defTabSz="975321"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5" y="2187788"/>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88" y="2187788"/>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40470728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6" y="6043213"/>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92" y="971116"/>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4" y="1540816"/>
            <a:ext cx="6037503" cy="479573"/>
          </a:xfrm>
        </p:spPr>
        <p:txBody>
          <a:bodyPr>
            <a:normAutofit/>
          </a:bodyPr>
          <a:lstStyle>
            <a:lvl1pPr marL="0" marR="0" indent="0" algn="l" defTabSz="975345"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9" y="2187789"/>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92" y="2187789"/>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7576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7"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17610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3"/>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4" y="6749922"/>
            <a:ext cx="2242596" cy="513866"/>
          </a:xfrm>
          <a:prstGeom prst="rect">
            <a:avLst/>
          </a:prstGeom>
        </p:spPr>
      </p:pic>
    </p:spTree>
    <p:extLst>
      <p:ext uri="{BB962C8B-B14F-4D97-AF65-F5344CB8AC3E}">
        <p14:creationId xmlns:p14="http://schemas.microsoft.com/office/powerpoint/2010/main" val="326690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1647334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54755" y="525845"/>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endParaRPr lang="en-US"/>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mn-l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3"/>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2282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98A7-9ECA-97DA-C8D2-97AADA6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38E92-A7C0-C914-BEB0-444CCBDED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4F862-BBB7-EA59-8815-E8842B341813}"/>
              </a:ext>
            </a:extLst>
          </p:cNvPr>
          <p:cNvSpPr>
            <a:spLocks noGrp="1"/>
          </p:cNvSpPr>
          <p:nvPr>
            <p:ph type="dt" sz="half" idx="10"/>
          </p:nvPr>
        </p:nvSpPr>
        <p:spPr/>
        <p:txBody>
          <a:bodyPr/>
          <a:lstStyle/>
          <a:p>
            <a:fld id="{17988099-32B5-4A36-8DFD-FBE07A9DD641}" type="datetimeFigureOut">
              <a:rPr lang="en-US" smtClean="0"/>
              <a:t>7/1/2024</a:t>
            </a:fld>
            <a:endParaRPr lang="en-US"/>
          </a:p>
        </p:txBody>
      </p:sp>
      <p:sp>
        <p:nvSpPr>
          <p:cNvPr id="5" name="Footer Placeholder 4">
            <a:extLst>
              <a:ext uri="{FF2B5EF4-FFF2-40B4-BE49-F238E27FC236}">
                <a16:creationId xmlns:a16="http://schemas.microsoft.com/office/drawing/2014/main" id="{D0EB4288-4359-3F9E-1333-F66CEE7C2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E2649-DC30-3944-7EBC-891D3E0743DB}"/>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16749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744042" y="8670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210436"/>
            <a:ext cx="11658118" cy="706685"/>
          </a:xfrm>
          <a:prstGeom prst="rect">
            <a:avLst/>
          </a:prstGeom>
        </p:spPr>
        <p:txBody>
          <a:bodyPr anchor="b"/>
          <a:lstStyle>
            <a:lvl1pPr algn="l">
              <a:defRPr sz="4267" b="1" i="0" cap="all" baseline="0">
                <a:solidFill>
                  <a:srgbClr val="7030A0"/>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mn-l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628021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B8C-6D02-BB28-7CC5-2C47B035DFE1}"/>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DBAFE5FA-C560-CD6C-BF85-12FEDD159E56}"/>
              </a:ext>
            </a:extLst>
          </p:cNvPr>
          <p:cNvSpPr>
            <a:spLocks noGrp="1"/>
          </p:cNvSpPr>
          <p:nvPr>
            <p:ph type="subTitle" idx="1"/>
          </p:nvPr>
        </p:nvSpPr>
        <p:spPr>
          <a:xfrm>
            <a:off x="1625600" y="3842173"/>
            <a:ext cx="9753600" cy="1766147"/>
          </a:xfrm>
        </p:spPr>
        <p:txBody>
          <a:bodyPr/>
          <a:lstStyle>
            <a:lvl1pPr marL="0" indent="0" algn="ctr">
              <a:buNone/>
              <a:defRPr sz="2560"/>
            </a:lvl1pPr>
            <a:lvl2pPr marL="487661" indent="0" algn="ctr">
              <a:buNone/>
              <a:defRPr sz="2133"/>
            </a:lvl2pPr>
            <a:lvl3pPr marL="975321" indent="0" algn="ctr">
              <a:buNone/>
              <a:defRPr sz="1920"/>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8DEAF085-FF6C-5950-A4B4-DE3FFD895B5D}"/>
              </a:ext>
            </a:extLst>
          </p:cNvPr>
          <p:cNvSpPr>
            <a:spLocks noGrp="1"/>
          </p:cNvSpPr>
          <p:nvPr>
            <p:ph type="dt" sz="half" idx="10"/>
          </p:nvPr>
        </p:nvSpPr>
        <p:spPr/>
        <p:txBody>
          <a:bodyPr/>
          <a:lstStyle/>
          <a:p>
            <a:fld id="{17988099-32B5-4A36-8DFD-FBE07A9DD641}" type="datetimeFigureOut">
              <a:rPr lang="en-US" smtClean="0"/>
              <a:t>7/1/2024</a:t>
            </a:fld>
            <a:endParaRPr lang="en-US"/>
          </a:p>
        </p:txBody>
      </p:sp>
      <p:sp>
        <p:nvSpPr>
          <p:cNvPr id="5" name="Footer Placeholder 4">
            <a:extLst>
              <a:ext uri="{FF2B5EF4-FFF2-40B4-BE49-F238E27FC236}">
                <a16:creationId xmlns:a16="http://schemas.microsoft.com/office/drawing/2014/main" id="{03A18566-2962-E0DD-756A-A00BA6FF4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CBD6B-AB27-B609-9948-9E56AF6CCF5A}"/>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926637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4"/>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3" y="6249611"/>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1001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17093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69335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4983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5"/>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2" y="3009782"/>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3"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41007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5020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257192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821832" y="7165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524851" y="47215"/>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
        <p:nvSpPr>
          <p:cNvPr id="3" name="Text Placeholder 2">
            <a:extLst>
              <a:ext uri="{FF2B5EF4-FFF2-40B4-BE49-F238E27FC236}">
                <a16:creationId xmlns:a16="http://schemas.microsoft.com/office/drawing/2014/main" id="{8D0C1EFB-D411-43C8-A17F-A6FC52D98DE5}"/>
              </a:ext>
            </a:extLst>
          </p:cNvPr>
          <p:cNvSpPr>
            <a:spLocks noGrp="1"/>
          </p:cNvSpPr>
          <p:nvPr>
            <p:ph type="body" sz="quarter" idx="14"/>
          </p:nvPr>
        </p:nvSpPr>
        <p:spPr>
          <a:xfrm>
            <a:off x="4389120" y="4041987"/>
            <a:ext cx="975360" cy="975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51465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615536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1226590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2"/>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3"/>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6" y="6599038"/>
            <a:ext cx="2250270" cy="533289"/>
          </a:xfrm>
          <a:prstGeom prst="rect">
            <a:avLst/>
          </a:prstGeom>
        </p:spPr>
      </p:pic>
    </p:spTree>
    <p:extLst>
      <p:ext uri="{BB962C8B-B14F-4D97-AF65-F5344CB8AC3E}">
        <p14:creationId xmlns:p14="http://schemas.microsoft.com/office/powerpoint/2010/main" val="73113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32307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20766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5"/>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902" y="6599041"/>
            <a:ext cx="2250270" cy="533289"/>
          </a:xfrm>
          <a:prstGeom prst="rect">
            <a:avLst/>
          </a:prstGeom>
        </p:spPr>
      </p:pic>
    </p:spTree>
    <p:extLst>
      <p:ext uri="{BB962C8B-B14F-4D97-AF65-F5344CB8AC3E}">
        <p14:creationId xmlns:p14="http://schemas.microsoft.com/office/powerpoint/2010/main" val="287998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40130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105765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442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459726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6944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8245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03929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5227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White_Graphic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1381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7" indent="0">
              <a:buNone/>
              <a:defRPr b="0" i="0">
                <a:solidFill>
                  <a:srgbClr val="E8D3A2"/>
                </a:solidFill>
                <a:latin typeface="Encode Sans Normal Black"/>
                <a:cs typeface="Encode Sans Normal Black"/>
              </a:defRPr>
            </a:lvl4pPr>
            <a:lvl5pPr marL="195070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57" indent="-365757">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89" indent="-243839">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540" indent="-243839">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29"/>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6781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399" y="6586003"/>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9"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7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7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2"/>
            <a:ext cx="11481380" cy="4323789"/>
          </a:xfrm>
          <a:prstGeom prst="rect">
            <a:avLst/>
          </a:prstGeom>
        </p:spPr>
        <p:txBody>
          <a:bodyPr/>
          <a:lstStyle>
            <a:lvl1pPr marL="365753" indent="-365753">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75" indent="-24383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517" indent="-24383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6" y="1797863"/>
            <a:ext cx="1177365" cy="102785"/>
          </a:xfrm>
          <a:prstGeom prst="rect">
            <a:avLst/>
          </a:prstGeom>
        </p:spPr>
      </p:pic>
    </p:spTree>
    <p:extLst>
      <p:ext uri="{BB962C8B-B14F-4D97-AF65-F5344CB8AC3E}">
        <p14:creationId xmlns:p14="http://schemas.microsoft.com/office/powerpoint/2010/main" val="396254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3078151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065444497"/>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49" indent="-365749">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58" indent="-243833">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486" indent="-243833">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2"/>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41869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7/1/2024</a:t>
            </a:fld>
            <a:endParaRPr lang="en-US" dirty="0"/>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dirty="0"/>
          </a:p>
        </p:txBody>
      </p:sp>
    </p:spTree>
    <p:extLst>
      <p:ext uri="{BB962C8B-B14F-4D97-AF65-F5344CB8AC3E}">
        <p14:creationId xmlns:p14="http://schemas.microsoft.com/office/powerpoint/2010/main" val="1123794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405"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70" y="113050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70" y="1996072"/>
            <a:ext cx="11481380" cy="4323789"/>
          </a:xfrm>
          <a:prstGeom prst="rect">
            <a:avLst/>
          </a:prstGeom>
        </p:spPr>
        <p:txBody>
          <a:bodyPr/>
          <a:lstStyle>
            <a:lvl1pPr marL="365744" indent="-36574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45" indent="-243831">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463" indent="-243831">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8" y="1797866"/>
            <a:ext cx="1177365" cy="102785"/>
          </a:xfrm>
          <a:prstGeom prst="rect">
            <a:avLst/>
          </a:prstGeom>
        </p:spPr>
      </p:pic>
    </p:spTree>
    <p:extLst>
      <p:ext uri="{BB962C8B-B14F-4D97-AF65-F5344CB8AC3E}">
        <p14:creationId xmlns:p14="http://schemas.microsoft.com/office/powerpoint/2010/main" val="123451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993922510"/>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19" indent="-365719">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60" indent="-243813">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07" indent="-243813">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422738102"/>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40455489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084016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270" y="6730163"/>
            <a:ext cx="2711863" cy="354823"/>
          </a:xfrm>
          <a:prstGeom prst="rect">
            <a:avLst/>
          </a:prstGeom>
        </p:spPr>
      </p:pic>
    </p:spTree>
    <p:extLst>
      <p:ext uri="{BB962C8B-B14F-4D97-AF65-F5344CB8AC3E}">
        <p14:creationId xmlns:p14="http://schemas.microsoft.com/office/powerpoint/2010/main" val="3434089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sz="1493"/>
            </a:lvl1pPr>
            <a:lvl2pPr marL="840453" indent="-323250">
              <a:lnSpc>
                <a:spcPct val="90000"/>
              </a:lnSpc>
              <a:buFont typeface="Lucida Grande"/>
              <a:buChar char="–"/>
              <a:defRPr sz="1387"/>
            </a:lvl2pPr>
            <a:lvl3pPr>
              <a:lnSpc>
                <a:spcPct val="90000"/>
              </a:lnSpc>
              <a:defRPr sz="1387"/>
            </a:lvl3pPr>
          </a:lstStyle>
          <a:p>
            <a:pPr lvl="0"/>
            <a:r>
              <a:rPr lang="en-US"/>
              <a:t>Click to edit Master text styles</a:t>
            </a:r>
          </a:p>
          <a:p>
            <a:pPr lvl="1"/>
            <a:r>
              <a:rPr lang="en-US"/>
              <a:t>Second level</a:t>
            </a:r>
          </a:p>
          <a:p>
            <a:pPr lvl="2"/>
            <a:r>
              <a:rPr lang="en-US"/>
              <a:t>Third level</a:t>
            </a:r>
          </a:p>
        </p:txBody>
      </p:sp>
      <p:sp>
        <p:nvSpPr>
          <p:cNvPr id="14" name="Text Placeholder 13"/>
          <p:cNvSpPr>
            <a:spLocks noGrp="1"/>
          </p:cNvSpPr>
          <p:nvPr>
            <p:ph type="body" sz="quarter" idx="10"/>
          </p:nvPr>
        </p:nvSpPr>
        <p:spPr>
          <a:xfrm>
            <a:off x="577445" y="529382"/>
            <a:ext cx="11843766" cy="450001"/>
          </a:xfrm>
        </p:spPr>
        <p:txBody>
          <a:bodyPr/>
          <a:lstStyle>
            <a:lvl1pPr marL="0" indent="0">
              <a:buNone/>
              <a:defRPr sz="1547"/>
            </a:lvl1pPr>
          </a:lstStyle>
          <a:p>
            <a:pPr lvl="0"/>
            <a:r>
              <a:rPr lang="en-US"/>
              <a:t>Click to edit Master text styles</a:t>
            </a:r>
          </a:p>
        </p:txBody>
      </p:sp>
      <p:sp>
        <p:nvSpPr>
          <p:cNvPr id="17" name="Title 1"/>
          <p:cNvSpPr>
            <a:spLocks noGrp="1"/>
          </p:cNvSpPr>
          <p:nvPr>
            <p:ph type="title"/>
          </p:nvPr>
        </p:nvSpPr>
        <p:spPr>
          <a:xfrm>
            <a:off x="580518" y="181230"/>
            <a:ext cx="11843766" cy="340956"/>
          </a:xfrm>
        </p:spPr>
        <p:txBody>
          <a:bodyPr/>
          <a:lstStyle>
            <a:lvl1pPr>
              <a:defRPr sz="2322">
                <a:solidFill>
                  <a:srgbClr val="0A2143"/>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27DCD33E-C365-2044-8C4C-AAE8BB2A380B}"/>
              </a:ext>
            </a:extLst>
          </p:cNvPr>
          <p:cNvSpPr>
            <a:spLocks noGrp="1"/>
          </p:cNvSpPr>
          <p:nvPr>
            <p:ph type="ftr" sz="quarter" idx="11"/>
          </p:nvPr>
        </p:nvSpPr>
        <p:spPr/>
        <p:txBody>
          <a:bodyPr/>
          <a:lstStyle/>
          <a:p>
            <a:r>
              <a:rPr lang="en-CA"/>
              <a:t>ISC - Transition to Operations </a:t>
            </a:r>
          </a:p>
        </p:txBody>
      </p:sp>
    </p:spTree>
    <p:extLst>
      <p:ext uri="{BB962C8B-B14F-4D97-AF65-F5344CB8AC3E}">
        <p14:creationId xmlns:p14="http://schemas.microsoft.com/office/powerpoint/2010/main" val="1628391247"/>
      </p:ext>
    </p:extLst>
  </p:cSld>
  <p:clrMapOvr>
    <a:masterClrMapping/>
  </p:clrMapOvr>
  <p:extLst>
    <p:ext uri="{DCECCB84-F9BA-43D5-87BE-67443E8EF086}">
      <p15:sldGuideLst xmlns:p15="http://schemas.microsoft.com/office/powerpoint/2012/main">
        <p15:guide id="1" orient="horz" pos="2382">
          <p15:clr>
            <a:srgbClr val="F26B43"/>
          </p15:clr>
        </p15:guide>
        <p15:guide id="2" pos="4189">
          <p15:clr>
            <a:srgbClr val="F26B43"/>
          </p15:clr>
        </p15:guide>
        <p15:guide id="3" pos="8271">
          <p15:clr>
            <a:srgbClr val="F26B43"/>
          </p15:clr>
        </p15:guide>
        <p15:guide id="4" pos="4279">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530254"/>
            <a:ext cx="11704320" cy="616030"/>
          </a:xfrm>
          <a:prstGeom prst="rect">
            <a:avLst/>
          </a:prstGeom>
        </p:spPr>
        <p:txBody>
          <a:bodyPr anchor="ctr"/>
          <a:lstStyle>
            <a:lvl1pPr algn="l">
              <a:defRPr sz="3982"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50" y="6738119"/>
            <a:ext cx="2335316" cy="303657"/>
          </a:xfrm>
          <a:prstGeom prst="rect">
            <a:avLst/>
          </a:prstGeom>
        </p:spPr>
      </p:pic>
      <p:sp>
        <p:nvSpPr>
          <p:cNvPr id="6" name="Slide Number Placeholder 2">
            <a:extLst>
              <a:ext uri="{FF2B5EF4-FFF2-40B4-BE49-F238E27FC236}">
                <a16:creationId xmlns:a16="http://schemas.microsoft.com/office/drawing/2014/main" id="{34D6F7B5-8F00-4C4C-9129-354F4A9CA98A}"/>
              </a:ext>
            </a:extLst>
          </p:cNvPr>
          <p:cNvSpPr>
            <a:spLocks noGrp="1"/>
          </p:cNvSpPr>
          <p:nvPr>
            <p:ph type="sldNum" sz="quarter" idx="13"/>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8" name="Picture 7">
            <a:extLst>
              <a:ext uri="{FF2B5EF4-FFF2-40B4-BE49-F238E27FC236}">
                <a16:creationId xmlns:a16="http://schemas.microsoft.com/office/drawing/2014/main" id="{3CBA265A-1CAA-4A31-867A-CFB64110CDE8}"/>
              </a:ext>
            </a:extLst>
          </p:cNvPr>
          <p:cNvPicPr>
            <a:picLocks noChangeAspect="1"/>
          </p:cNvPicPr>
          <p:nvPr userDrawn="1"/>
        </p:nvPicPr>
        <p:blipFill>
          <a:blip r:embed="rId3"/>
          <a:stretch>
            <a:fillRect/>
          </a:stretch>
        </p:blipFill>
        <p:spPr>
          <a:xfrm>
            <a:off x="780846" y="1232526"/>
            <a:ext cx="1569822" cy="137048"/>
          </a:xfrm>
          <a:prstGeom prst="rect">
            <a:avLst/>
          </a:prstGeom>
        </p:spPr>
      </p:pic>
    </p:spTree>
    <p:extLst>
      <p:ext uri="{BB962C8B-B14F-4D97-AF65-F5344CB8AC3E}">
        <p14:creationId xmlns:p14="http://schemas.microsoft.com/office/powerpoint/2010/main" val="186189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8_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937678" y="1327575"/>
            <a:ext cx="11658118" cy="5052905"/>
          </a:xfrm>
          <a:prstGeom prst="rect">
            <a:avLst/>
          </a:prstGeom>
        </p:spPr>
        <p:txBody>
          <a:bodyPr/>
          <a:lstStyle>
            <a:lvl1pPr marL="365744" indent="-365744">
              <a:buFont typeface="Lucida Grande"/>
              <a:buChar char="&gt;"/>
              <a:defRPr sz="2560" b="0" i="0" baseline="0">
                <a:solidFill>
                  <a:schemeClr val="accent4">
                    <a:lumMod val="10000"/>
                  </a:schemeClr>
                </a:solidFill>
                <a:latin typeface="Calibri Light"/>
                <a:cs typeface="Calibri Light"/>
              </a:defRPr>
            </a:lvl1pPr>
            <a:lvl2pPr>
              <a:defRPr sz="2133" b="0" i="0" baseline="0">
                <a:solidFill>
                  <a:schemeClr val="accent4">
                    <a:lumMod val="10000"/>
                  </a:schemeClr>
                </a:solidFill>
                <a:latin typeface="Calibri Light"/>
                <a:cs typeface="Calibri Light"/>
              </a:defRPr>
            </a:lvl2pPr>
            <a:lvl3pPr marL="1219150" indent="-243831">
              <a:buSzPct val="100000"/>
              <a:buFont typeface="Lucida Grande"/>
              <a:buChar char="&gt;"/>
              <a:defRPr sz="1920" b="0" i="0" baseline="0">
                <a:solidFill>
                  <a:schemeClr val="accent4">
                    <a:lumMod val="10000"/>
                  </a:schemeClr>
                </a:solidFill>
                <a:latin typeface="Calibri Light"/>
                <a:cs typeface="Calibri Light"/>
              </a:defRPr>
            </a:lvl3pPr>
            <a:lvl4pPr>
              <a:defRPr sz="1707" b="0" i="0" baseline="0">
                <a:solidFill>
                  <a:schemeClr val="accent4">
                    <a:lumMod val="10000"/>
                  </a:schemeClr>
                </a:solidFill>
                <a:latin typeface="Calibri Light"/>
                <a:cs typeface="Calibri Light"/>
              </a:defRPr>
            </a:lvl4pPr>
            <a:lvl5pPr marL="2194472" indent="-243831">
              <a:buFont typeface="Lucida Grande"/>
              <a:buChar char="&gt;"/>
              <a:defRPr sz="1493" b="0" i="0" baseline="0">
                <a:solidFill>
                  <a:schemeClr val="accent4">
                    <a:lumMod val="10000"/>
                  </a:schemeClr>
                </a:solidFill>
                <a:latin typeface="Calibri Light"/>
                <a:cs typeface="Calibri Light"/>
              </a:defRPr>
            </a:lvl5pPr>
          </a:lstStyle>
          <a:p>
            <a:pPr lvl="0"/>
            <a:r>
              <a:rPr lang="en-US"/>
              <a:t>Content here (Calibri Light, 24 pt.)</a:t>
            </a:r>
          </a:p>
          <a:p>
            <a:pPr lvl="1"/>
            <a:r>
              <a:rPr lang="en-US"/>
              <a:t>Second level (Calibri Light, 20)</a:t>
            </a:r>
          </a:p>
          <a:p>
            <a:pPr lvl="2"/>
            <a:r>
              <a:rPr lang="en-US"/>
              <a:t>Third level (Calibri Light, 18)</a:t>
            </a:r>
          </a:p>
          <a:p>
            <a:pPr lvl="3"/>
            <a:r>
              <a:rPr lang="en-US"/>
              <a:t>Fourth level (Calibri Light, 16)</a:t>
            </a:r>
          </a:p>
          <a:p>
            <a:pPr lvl="4"/>
            <a:r>
              <a:rPr lang="en-US"/>
              <a:t>Fifth level (Calibri Light, 14)</a:t>
            </a:r>
          </a:p>
        </p:txBody>
      </p:sp>
      <p:pic>
        <p:nvPicPr>
          <p:cNvPr id="10" name="Picture 9"/>
          <p:cNvPicPr>
            <a:picLocks noChangeAspect="1"/>
          </p:cNvPicPr>
          <p:nvPr userDrawn="1"/>
        </p:nvPicPr>
        <p:blipFill>
          <a:blip r:embed="rId2"/>
          <a:stretch>
            <a:fillRect/>
          </a:stretch>
        </p:blipFill>
        <p:spPr>
          <a:xfrm>
            <a:off x="1090509" y="939637"/>
            <a:ext cx="1569822" cy="102787"/>
          </a:xfrm>
          <a:prstGeom prst="rect">
            <a:avLst/>
          </a:prstGeom>
        </p:spPr>
      </p:pic>
      <p:sp>
        <p:nvSpPr>
          <p:cNvPr id="11" name="Text Placeholder 5"/>
          <p:cNvSpPr>
            <a:spLocks noGrp="1"/>
          </p:cNvSpPr>
          <p:nvPr>
            <p:ph type="body" sz="quarter" idx="10" hasCustomPrompt="1"/>
          </p:nvPr>
        </p:nvSpPr>
        <p:spPr>
          <a:xfrm>
            <a:off x="955388" y="396277"/>
            <a:ext cx="11640408" cy="497803"/>
          </a:xfrm>
          <a:prstGeom prst="rect">
            <a:avLst/>
          </a:prstGeom>
        </p:spPr>
        <p:txBody>
          <a:bodyPr>
            <a:normAutofit/>
          </a:bodyPr>
          <a:lstStyle>
            <a:lvl1pPr marL="0" indent="0">
              <a:lnSpc>
                <a:spcPct val="90000"/>
              </a:lnSpc>
              <a:buNone/>
              <a:defRPr sz="3200" b="0" i="0" baseline="0">
                <a:solidFill>
                  <a:srgbClr val="33006F"/>
                </a:solidFill>
                <a:latin typeface="Arial Black" panose="020B0A04020102020204" pitchFamily="34" charset="0"/>
                <a:cs typeface="Arial Black" panose="020B0A04020102020204" pitchFamily="34" charset="0"/>
              </a:defRPr>
            </a:lvl1pPr>
            <a:lvl2pPr marL="487661" indent="0">
              <a:buNone/>
              <a:defRPr b="0" i="0">
                <a:solidFill>
                  <a:srgbClr val="E8D3A2"/>
                </a:solidFill>
                <a:latin typeface="Encode Sans Normal Black"/>
                <a:cs typeface="Encode Sans Normal Black"/>
              </a:defRPr>
            </a:lvl2pPr>
            <a:lvl3pPr marL="975321"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HEADER HERE (ARIAL BLACK, 30 PT.)</a:t>
            </a:r>
          </a:p>
        </p:txBody>
      </p:sp>
      <p:sp>
        <p:nvSpPr>
          <p:cNvPr id="7" name="Slide Number Placeholder 3"/>
          <p:cNvSpPr>
            <a:spLocks noGrp="1"/>
          </p:cNvSpPr>
          <p:nvPr>
            <p:ph type="sldNum" sz="quarter" idx="4"/>
          </p:nvPr>
        </p:nvSpPr>
        <p:spPr>
          <a:xfrm>
            <a:off x="8199616" y="6780109"/>
            <a:ext cx="3034453" cy="389467"/>
          </a:xfrm>
          <a:prstGeom prst="rect">
            <a:avLst/>
          </a:prstGeom>
        </p:spPr>
        <p:txBody>
          <a:bodyPr vert="horz" lIns="91440" tIns="45720" rIns="91440" bIns="45720" rtlCol="0" anchor="ctr"/>
          <a:lstStyle>
            <a:lvl1pPr algn="r">
              <a:defRPr sz="1173">
                <a:solidFill>
                  <a:schemeClr val="tx1">
                    <a:tint val="75000"/>
                  </a:schemeClr>
                </a:solidFill>
              </a:defRPr>
            </a:lvl1pPr>
          </a:lstStyle>
          <a:p>
            <a:fld id="{0EB19F11-7C95-0E48-8438-1F242063E0A9}" type="slidenum">
              <a:rPr lang="en-US" smtClean="0"/>
              <a:pPr/>
              <a:t>‹#›</a:t>
            </a:fld>
            <a:endParaRPr lang="en-US"/>
          </a:p>
        </p:txBody>
      </p:sp>
    </p:spTree>
    <p:extLst>
      <p:ext uri="{BB962C8B-B14F-4D97-AF65-F5344CB8AC3E}">
        <p14:creationId xmlns:p14="http://schemas.microsoft.com/office/powerpoint/2010/main" val="2224728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96368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descr="A screenshot of a cell phone&#10;&#10;Description automatically generated">
            <a:extLst>
              <a:ext uri="{FF2B5EF4-FFF2-40B4-BE49-F238E27FC236}">
                <a16:creationId xmlns:a16="http://schemas.microsoft.com/office/drawing/2014/main" id="{EF1D9F59-496A-4944-8002-A750CA4BF2E5}"/>
              </a:ext>
            </a:extLst>
          </p:cNvPr>
          <p:cNvPicPr>
            <a:picLocks noChangeAspect="1"/>
          </p:cNvPicPr>
          <p:nvPr userDrawn="1"/>
        </p:nvPicPr>
        <p:blipFill>
          <a:blip r:embed="rId4"/>
          <a:stretch>
            <a:fillRect/>
          </a:stretch>
        </p:blipFill>
        <p:spPr>
          <a:xfrm>
            <a:off x="9389522" y="6249610"/>
            <a:ext cx="2993847" cy="727229"/>
          </a:xfrm>
          <a:prstGeom prst="rect">
            <a:avLst/>
          </a:prstGeom>
        </p:spPr>
      </p:pic>
    </p:spTree>
    <p:extLst>
      <p:ext uri="{BB962C8B-B14F-4D97-AF65-F5344CB8AC3E}">
        <p14:creationId xmlns:p14="http://schemas.microsoft.com/office/powerpoint/2010/main" val="880655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35206117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1003072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8561475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4200582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657044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7/1/2024</a:t>
            </a:fld>
            <a:endParaRPr lang="en-US" dirty="0"/>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dirty="0"/>
          </a:p>
        </p:txBody>
      </p:sp>
    </p:spTree>
    <p:extLst>
      <p:ext uri="{BB962C8B-B14F-4D97-AF65-F5344CB8AC3E}">
        <p14:creationId xmlns:p14="http://schemas.microsoft.com/office/powerpoint/2010/main" val="16676097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23882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9" name="Picture 18"/>
          <p:cNvPicPr>
            <a:picLocks noChangeAspect="1"/>
          </p:cNvPicPr>
          <p:nvPr userDrawn="1"/>
        </p:nvPicPr>
        <p:blipFill>
          <a:blip r:embed="rId3"/>
          <a:stretch>
            <a:fillRect/>
          </a:stretch>
        </p:blipFill>
        <p:spPr>
          <a:xfrm>
            <a:off x="715265" y="963293"/>
            <a:ext cx="1177366" cy="102786"/>
          </a:xfrm>
          <a:prstGeom prst="rect">
            <a:avLst/>
          </a:prstGeom>
        </p:spPr>
      </p:pic>
    </p:spTree>
    <p:extLst>
      <p:ext uri="{BB962C8B-B14F-4D97-AF65-F5344CB8AC3E}">
        <p14:creationId xmlns:p14="http://schemas.microsoft.com/office/powerpoint/2010/main" val="2300599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75360" y="741274"/>
            <a:ext cx="11054080" cy="633984"/>
          </a:xfrm>
        </p:spPr>
        <p:txBody>
          <a:bodyPr vert="horz" lIns="0" tIns="45720" rIns="0" bIns="0" rtlCol="0" anchor="b" anchorCtr="0">
            <a:noAutofit/>
          </a:bodyPr>
          <a:lstStyle>
            <a:lvl1pPr>
              <a:defRPr lang="en-US" sz="3840" spc="-80" dirty="0">
                <a:latin typeface="+mj-lt"/>
              </a:defRPr>
            </a:lvl1pPr>
          </a:lstStyle>
          <a:p>
            <a:pPr lvl="0" defTabSz="731543">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75702" y="1443533"/>
            <a:ext cx="11053739" cy="507187"/>
          </a:xfrm>
        </p:spPr>
        <p:txBody>
          <a:bodyPr vert="horz" lIns="0" tIns="0" rIns="0" bIns="0" rtlCol="0">
            <a:noAutofit/>
          </a:bodyPr>
          <a:lstStyle>
            <a:lvl1pPr marL="0" indent="0">
              <a:buNone/>
              <a:defRPr lang="en-US" sz="1280"/>
            </a:lvl1pPr>
          </a:lstStyle>
          <a:p>
            <a:pPr marL="243848" lvl="0" indent="-243848">
              <a:lnSpc>
                <a:spcPct val="130000"/>
              </a:lnSpc>
            </a:pPr>
            <a:r>
              <a:rPr lang="en-US"/>
              <a:t>Edit Master text styles</a:t>
            </a:r>
          </a:p>
        </p:txBody>
      </p:sp>
      <p:sp>
        <p:nvSpPr>
          <p:cNvPr id="8" name="Text Placeholder 5"/>
          <p:cNvSpPr>
            <a:spLocks noGrp="1"/>
          </p:cNvSpPr>
          <p:nvPr>
            <p:ph type="body" sz="quarter" idx="15" hasCustomPrompt="1"/>
          </p:nvPr>
        </p:nvSpPr>
        <p:spPr>
          <a:xfrm>
            <a:off x="975969" y="497433"/>
            <a:ext cx="3579571" cy="216747"/>
          </a:xfrm>
        </p:spPr>
        <p:txBody>
          <a:bodyPr vert="horz" lIns="0" tIns="0" rIns="0" bIns="0" rtlCol="0">
            <a:noAutofit/>
          </a:bodyPr>
          <a:lstStyle>
            <a:lvl1pPr marL="0" indent="0">
              <a:buNone/>
              <a:defRPr lang="en-US" sz="960" b="1" kern="0" cap="all" spc="267" baseline="0" dirty="0">
                <a:solidFill>
                  <a:schemeClr val="accent5">
                    <a:lumMod val="60000"/>
                    <a:lumOff val="40000"/>
                  </a:schemeClr>
                </a:solidFill>
                <a:ea typeface="Nexa Black" charset="0"/>
                <a:cs typeface="Nexa Black" charset="0"/>
              </a:defRPr>
            </a:lvl1pPr>
          </a:lstStyle>
          <a:p>
            <a:pPr marL="243848" lvl="0" indent="-243848"/>
            <a:r>
              <a:rPr lang="en-US" dirty="0"/>
              <a:t>BREADCRUMBS</a:t>
            </a:r>
          </a:p>
        </p:txBody>
      </p:sp>
    </p:spTree>
    <p:extLst>
      <p:ext uri="{BB962C8B-B14F-4D97-AF65-F5344CB8AC3E}">
        <p14:creationId xmlns:p14="http://schemas.microsoft.com/office/powerpoint/2010/main" val="24745956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4"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5611914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715264" y="2022501"/>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dirty="0"/>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797862"/>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Tree>
    <p:extLst>
      <p:ext uri="{BB962C8B-B14F-4D97-AF65-F5344CB8AC3E}">
        <p14:creationId xmlns:p14="http://schemas.microsoft.com/office/powerpoint/2010/main" val="353446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0"/>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11" name="Picture 10"/>
          <p:cNvPicPr>
            <a:picLocks noChangeAspect="1"/>
          </p:cNvPicPr>
          <p:nvPr userDrawn="1"/>
        </p:nvPicPr>
        <p:blipFill>
          <a:blip r:embed="rId3"/>
          <a:stretch>
            <a:fillRect/>
          </a:stretch>
        </p:blipFill>
        <p:spPr>
          <a:xfrm>
            <a:off x="789876" y="1940486"/>
            <a:ext cx="1569822" cy="137046"/>
          </a:xfrm>
          <a:prstGeom prst="rect">
            <a:avLst/>
          </a:prstGeom>
        </p:spPr>
      </p:pic>
      <p:pic>
        <p:nvPicPr>
          <p:cNvPr id="12" name="Picture 11"/>
          <p:cNvPicPr>
            <a:picLocks noChangeAspect="1"/>
          </p:cNvPicPr>
          <p:nvPr userDrawn="1"/>
        </p:nvPicPr>
        <p:blipFill>
          <a:blip r:embed="rId4"/>
          <a:stretch>
            <a:fillRect/>
          </a:stretch>
        </p:blipFill>
        <p:spPr>
          <a:xfrm>
            <a:off x="780845" y="1939212"/>
            <a:ext cx="1569822" cy="137049"/>
          </a:xfrm>
          <a:prstGeom prst="rect">
            <a:avLst/>
          </a:prstGeom>
        </p:spPr>
      </p:pic>
      <p:sp>
        <p:nvSpPr>
          <p:cNvPr id="24" name="Text Placeholder 9"/>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Title 1"/>
          <p:cNvSpPr>
            <a:spLocks noGrp="1"/>
          </p:cNvSpPr>
          <p:nvPr>
            <p:ph type="title" hasCustomPrompt="1"/>
          </p:nvPr>
        </p:nvSpPr>
        <p:spPr>
          <a:xfrm>
            <a:off x="637046" y="525207"/>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4" name="Picture 13" descr="A close up of a logo&#10;&#10;Description automatically generated">
            <a:extLst>
              <a:ext uri="{FF2B5EF4-FFF2-40B4-BE49-F238E27FC236}">
                <a16:creationId xmlns:a16="http://schemas.microsoft.com/office/drawing/2014/main" id="{E83EAACA-91C2-475E-8300-A03026DB0423}"/>
              </a:ext>
            </a:extLst>
          </p:cNvPr>
          <p:cNvPicPr>
            <a:picLocks noChangeAspect="1"/>
          </p:cNvPicPr>
          <p:nvPr userDrawn="1"/>
        </p:nvPicPr>
        <p:blipFill>
          <a:blip r:embed="rId5"/>
          <a:stretch>
            <a:fillRect/>
          </a:stretch>
        </p:blipFill>
        <p:spPr>
          <a:xfrm>
            <a:off x="9959849" y="6638167"/>
            <a:ext cx="2335316" cy="303658"/>
          </a:xfrm>
          <a:prstGeom prst="rect">
            <a:avLst/>
          </a:prstGeom>
        </p:spPr>
      </p:pic>
    </p:spTree>
    <p:extLst>
      <p:ext uri="{BB962C8B-B14F-4D97-AF65-F5344CB8AC3E}">
        <p14:creationId xmlns:p14="http://schemas.microsoft.com/office/powerpoint/2010/main" val="2988266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Tree>
    <p:extLst>
      <p:ext uri="{BB962C8B-B14F-4D97-AF65-F5344CB8AC3E}">
        <p14:creationId xmlns:p14="http://schemas.microsoft.com/office/powerpoint/2010/main" val="1298429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16" name="Picture 15"/>
          <p:cNvPicPr>
            <a:picLocks noChangeAspect="1"/>
          </p:cNvPicPr>
          <p:nvPr userDrawn="1"/>
        </p:nvPicPr>
        <p:blipFill>
          <a:blip r:embed="rId3"/>
          <a:stretch>
            <a:fillRect/>
          </a:stretch>
        </p:blipFill>
        <p:spPr>
          <a:xfrm>
            <a:off x="715265" y="1797862"/>
            <a:ext cx="1177366" cy="102786"/>
          </a:xfrm>
          <a:prstGeom prst="rect">
            <a:avLst/>
          </a:prstGeom>
        </p:spPr>
      </p:pic>
    </p:spTree>
    <p:extLst>
      <p:ext uri="{BB962C8B-B14F-4D97-AF65-F5344CB8AC3E}">
        <p14:creationId xmlns:p14="http://schemas.microsoft.com/office/powerpoint/2010/main" val="38962200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spTree>
    <p:extLst>
      <p:ext uri="{BB962C8B-B14F-4D97-AF65-F5344CB8AC3E}">
        <p14:creationId xmlns:p14="http://schemas.microsoft.com/office/powerpoint/2010/main" val="2414316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9603" y="6342244"/>
            <a:ext cx="1950720" cy="985114"/>
          </a:xfrm>
          <a:prstGeom prst="rect">
            <a:avLst/>
          </a:prstGeom>
        </p:spPr>
      </p:pic>
      <p:pic>
        <p:nvPicPr>
          <p:cNvPr id="2" name="Picture 1"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106"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6"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0116" b="-577"/>
          <a:stretch/>
        </p:blipFill>
        <p:spPr>
          <a:xfrm>
            <a:off x="1126458" y="6668801"/>
            <a:ext cx="3701859" cy="454524"/>
          </a:xfrm>
          <a:prstGeom prst="rect">
            <a:avLst/>
          </a:prstGeom>
        </p:spPr>
      </p:pic>
    </p:spTree>
    <p:extLst>
      <p:ext uri="{BB962C8B-B14F-4D97-AF65-F5344CB8AC3E}">
        <p14:creationId xmlns:p14="http://schemas.microsoft.com/office/powerpoint/2010/main" val="1959736942"/>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006E"/>
                </a:solidFill>
                <a:latin typeface="Encode Sans Normal"/>
                <a:cs typeface="Encode Sans Norm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dirty="0"/>
          </a:p>
        </p:txBody>
      </p:sp>
      <p:sp>
        <p:nvSpPr>
          <p:cNvPr id="6" name="Holder 6"/>
          <p:cNvSpPr>
            <a:spLocks noGrp="1"/>
          </p:cNvSpPr>
          <p:nvPr>
            <p:ph type="sldNum" sz="quarter" idx="7"/>
          </p:nvPr>
        </p:nvSpPr>
        <p:spPr/>
        <p:txBody>
          <a:bodyPr lIns="0" tIns="0" rIns="0" bIns="0"/>
          <a:lstStyle>
            <a:lvl1pPr>
              <a:defRPr sz="1250" b="0" i="0">
                <a:solidFill>
                  <a:srgbClr val="8F88A3"/>
                </a:solidFill>
                <a:latin typeface="Calibri"/>
                <a:cs typeface="Calibri"/>
              </a:defRPr>
            </a:lvl1pPr>
          </a:lstStyle>
          <a:p>
            <a:pPr marL="25401">
              <a:lnSpc>
                <a:spcPts val="1315"/>
              </a:lnSpc>
            </a:pPr>
            <a:fld id="{81D60167-4931-47E6-BA6A-407CBD079E47}" type="slidenum">
              <a:rPr lang="en-US" spc="15" smtClean="0"/>
              <a:pPr marL="25401">
                <a:lnSpc>
                  <a:spcPts val="1315"/>
                </a:lnSpc>
              </a:pPr>
              <a:t>‹#›</a:t>
            </a:fld>
            <a:endParaRPr lang="en-US" spc="15" dirty="0"/>
          </a:p>
        </p:txBody>
      </p:sp>
    </p:spTree>
    <p:extLst>
      <p:ext uri="{BB962C8B-B14F-4D97-AF65-F5344CB8AC3E}">
        <p14:creationId xmlns:p14="http://schemas.microsoft.com/office/powerpoint/2010/main" val="27369339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58479"/>
            <a:ext cx="9916160" cy="2817873"/>
          </a:xfrm>
          <a:prstGeom prst="rect">
            <a:avLst/>
          </a:prstGeom>
        </p:spPr>
        <p:txBody>
          <a:bodyPr anchor="b"/>
          <a:lstStyle>
            <a:lvl1pPr algn="l">
              <a:defRPr sz="5334"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stretch>
            <a:fillRect/>
          </a:stretch>
        </p:blipFill>
        <p:spPr>
          <a:xfrm>
            <a:off x="963320" y="6777850"/>
            <a:ext cx="3612444" cy="284480"/>
          </a:xfrm>
          <a:prstGeom prst="rect">
            <a:avLst/>
          </a:prstGeom>
        </p:spPr>
      </p:pic>
      <p:pic>
        <p:nvPicPr>
          <p:cNvPr id="5" name="Picture 4"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8" y="389407"/>
            <a:ext cx="11640408" cy="1065003"/>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5"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FFFFFF"/>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REGULAR	,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469518"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487226" cy="4283197"/>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456" y="6919954"/>
            <a:ext cx="3449308" cy="174266"/>
          </a:xfrm>
          <a:prstGeom prst="rect">
            <a:avLst/>
          </a:prstGeom>
        </p:spPr>
      </p:pic>
      <p:pic>
        <p:nvPicPr>
          <p:cNvPr id="8" name="Picture 7"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5" Type="http://schemas.openxmlformats.org/officeDocument/2006/relationships/theme" Target="../theme/theme10.xml"/><Relationship Id="rId4"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theme" Target="../theme/theme11.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theme" Target="../theme/theme12.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1.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theme" Target="../theme/theme13.xml"/><Relationship Id="rId5" Type="http://schemas.openxmlformats.org/officeDocument/2006/relationships/slideLayout" Target="../slideLayouts/slideLayout143.xml"/><Relationship Id="rId4"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 Type="http://schemas.openxmlformats.org/officeDocument/2006/relationships/slideLayout" Target="../slideLayouts/slideLayout146.xml"/><Relationship Id="rId21" Type="http://schemas.openxmlformats.org/officeDocument/2006/relationships/tags" Target="../tags/tag7.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theme" Target="../theme/theme14.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image" Target="../media/image12.emf"/><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oleObject" Target="../embeddings/oleObject7.bin"/></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ags" Target="../tags/tag1.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2.emf"/><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8.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5" Type="http://schemas.openxmlformats.org/officeDocument/2006/relationships/theme" Target="../theme/theme9.xml"/><Relationship Id="rId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674997"/>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7" r:id="rId6"/>
    <p:sldLayoutId id="2147484469" r:id="rId7"/>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73242"/>
      </p:ext>
    </p:extLst>
  </p:cSld>
  <p:clrMap bg1="dk1" tx1="lt1" bg2="dk2" tx2="lt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10"/>
            <a:ext cx="2926080" cy="390595"/>
          </a:xfrm>
          <a:prstGeom prst="rect">
            <a:avLst/>
          </a:prstGeom>
        </p:spPr>
        <p:txBody>
          <a:bodyPr vert="horz" lIns="91440" tIns="45720" rIns="91440" bIns="45720" rtlCol="0" anchor="ctr"/>
          <a:lstStyle>
            <a:lvl1pPr algn="l">
              <a:defRPr sz="128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177995604"/>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 id="2147485055" r:id="rId13"/>
    <p:sldLayoutId id="2147485056" r:id="rId14"/>
    <p:sldLayoutId id="2147485057" r:id="rId15"/>
    <p:sldLayoutId id="2147485058" r:id="rId16"/>
    <p:sldLayoutId id="2147485059" r:id="rId17"/>
    <p:sldLayoutId id="2147485060" r:id="rId18"/>
    <p:sldLayoutId id="2147485061" r:id="rId19"/>
    <p:sldLayoutId id="2147485062" r:id="rId20"/>
    <p:sldLayoutId id="2147485063" r:id="rId21"/>
    <p:sldLayoutId id="2147485064" r:id="rId22"/>
    <p:sldLayoutId id="2147485065" r:id="rId23"/>
    <p:sldLayoutId id="2147485066" r:id="rId24"/>
    <p:sldLayoutId id="2147485067" r:id="rId25"/>
    <p:sldLayoutId id="2147485068" r:id="rId26"/>
    <p:sldLayoutId id="2147485069" r:id="rId27"/>
    <p:sldLayoutId id="2147485070" r:id="rId28"/>
    <p:sldLayoutId id="2147485071" r:id="rId29"/>
    <p:sldLayoutId id="2147485072" r:id="rId30"/>
    <p:sldLayoutId id="2147485073" r:id="rId31"/>
  </p:sldLayoutIdLst>
  <p:hf hdr="0" ftr="0" dt="0"/>
  <p:txStyles>
    <p:titleStyle>
      <a:lvl1pPr algn="ctr" defTabSz="487637" rtl="0" eaLnBrk="1" latinLnBrk="0" hangingPunct="1">
        <a:spcBef>
          <a:spcPct val="0"/>
        </a:spcBef>
        <a:buNone/>
        <a:defRPr sz="4693" kern="1200">
          <a:solidFill>
            <a:schemeClr val="tx1"/>
          </a:solidFill>
          <a:latin typeface="+mj-lt"/>
          <a:ea typeface="+mj-ea"/>
          <a:cs typeface="+mj-cs"/>
        </a:defRPr>
      </a:lvl1pPr>
    </p:titleStyle>
    <p:bodyStyle>
      <a:lvl1pPr marL="365727" indent="-365727" algn="l" defTabSz="487637" rtl="0" eaLnBrk="1" latinLnBrk="0" hangingPunct="1">
        <a:spcBef>
          <a:spcPct val="20000"/>
        </a:spcBef>
        <a:buFont typeface="Arial"/>
        <a:buChar char="•"/>
        <a:defRPr sz="3413" kern="1200">
          <a:solidFill>
            <a:schemeClr val="tx1"/>
          </a:solidFill>
          <a:latin typeface="+mn-lt"/>
          <a:ea typeface="+mn-ea"/>
          <a:cs typeface="+mn-cs"/>
        </a:defRPr>
      </a:lvl1pPr>
      <a:lvl2pPr marL="792409" indent="-304773" algn="l" defTabSz="487637" rtl="0" eaLnBrk="1" latinLnBrk="0" hangingPunct="1">
        <a:spcBef>
          <a:spcPct val="20000"/>
        </a:spcBef>
        <a:buFont typeface="Arial"/>
        <a:buChar char="–"/>
        <a:defRPr sz="2987" kern="1200">
          <a:solidFill>
            <a:schemeClr val="tx1"/>
          </a:solidFill>
          <a:latin typeface="+mn-lt"/>
          <a:ea typeface="+mn-ea"/>
          <a:cs typeface="+mn-cs"/>
        </a:defRPr>
      </a:lvl2pPr>
      <a:lvl3pPr marL="1219090" indent="-243818" algn="l" defTabSz="487637" rtl="0" eaLnBrk="1" latinLnBrk="0" hangingPunct="1">
        <a:spcBef>
          <a:spcPct val="20000"/>
        </a:spcBef>
        <a:buFont typeface="Arial"/>
        <a:buChar char="•"/>
        <a:defRPr sz="2560" kern="1200">
          <a:solidFill>
            <a:schemeClr val="tx1"/>
          </a:solidFill>
          <a:latin typeface="+mn-lt"/>
          <a:ea typeface="+mn-ea"/>
          <a:cs typeface="+mn-cs"/>
        </a:defRPr>
      </a:lvl3pPr>
      <a:lvl4pPr marL="1706724" indent="-243818" algn="l" defTabSz="487637" rtl="0" eaLnBrk="1" latinLnBrk="0" hangingPunct="1">
        <a:spcBef>
          <a:spcPct val="20000"/>
        </a:spcBef>
        <a:buFont typeface="Arial"/>
        <a:buChar char="–"/>
        <a:defRPr sz="2133" kern="1200">
          <a:solidFill>
            <a:schemeClr val="tx1"/>
          </a:solidFill>
          <a:latin typeface="+mn-lt"/>
          <a:ea typeface="+mn-ea"/>
          <a:cs typeface="+mn-cs"/>
        </a:defRPr>
      </a:lvl4pPr>
      <a:lvl5pPr marL="2194358" indent="-243818" algn="l" defTabSz="487637" rtl="0" eaLnBrk="1" latinLnBrk="0" hangingPunct="1">
        <a:spcBef>
          <a:spcPct val="20000"/>
        </a:spcBef>
        <a:buFont typeface="Arial"/>
        <a:buChar char="»"/>
        <a:defRPr sz="2133" kern="1200">
          <a:solidFill>
            <a:schemeClr val="tx1"/>
          </a:solidFill>
          <a:latin typeface="+mn-lt"/>
          <a:ea typeface="+mn-ea"/>
          <a:cs typeface="+mn-cs"/>
        </a:defRPr>
      </a:lvl5pPr>
      <a:lvl6pPr marL="2681993" indent="-243818" algn="l" defTabSz="487637" rtl="0" eaLnBrk="1" latinLnBrk="0" hangingPunct="1">
        <a:spcBef>
          <a:spcPct val="20000"/>
        </a:spcBef>
        <a:buFont typeface="Arial"/>
        <a:buChar char="•"/>
        <a:defRPr sz="2133" kern="1200">
          <a:solidFill>
            <a:schemeClr val="tx1"/>
          </a:solidFill>
          <a:latin typeface="+mn-lt"/>
          <a:ea typeface="+mn-ea"/>
          <a:cs typeface="+mn-cs"/>
        </a:defRPr>
      </a:lvl6pPr>
      <a:lvl7pPr marL="3169630" indent="-243818" algn="l" defTabSz="487637" rtl="0" eaLnBrk="1" latinLnBrk="0" hangingPunct="1">
        <a:spcBef>
          <a:spcPct val="20000"/>
        </a:spcBef>
        <a:buFont typeface="Arial"/>
        <a:buChar char="•"/>
        <a:defRPr sz="2133" kern="1200">
          <a:solidFill>
            <a:schemeClr val="tx1"/>
          </a:solidFill>
          <a:latin typeface="+mn-lt"/>
          <a:ea typeface="+mn-ea"/>
          <a:cs typeface="+mn-cs"/>
        </a:defRPr>
      </a:lvl7pPr>
      <a:lvl8pPr marL="3657264" indent="-243818" algn="l" defTabSz="487637" rtl="0" eaLnBrk="1" latinLnBrk="0" hangingPunct="1">
        <a:spcBef>
          <a:spcPct val="20000"/>
        </a:spcBef>
        <a:buFont typeface="Arial"/>
        <a:buChar char="•"/>
        <a:defRPr sz="2133" kern="1200">
          <a:solidFill>
            <a:schemeClr val="tx1"/>
          </a:solidFill>
          <a:latin typeface="+mn-lt"/>
          <a:ea typeface="+mn-ea"/>
          <a:cs typeface="+mn-cs"/>
        </a:defRPr>
      </a:lvl8pPr>
      <a:lvl9pPr marL="4144900" indent="-243818" algn="l" defTabSz="487637"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37" rtl="0" eaLnBrk="1" latinLnBrk="0" hangingPunct="1">
        <a:defRPr sz="1920" kern="1200">
          <a:solidFill>
            <a:schemeClr val="tx1"/>
          </a:solidFill>
          <a:latin typeface="+mn-lt"/>
          <a:ea typeface="+mn-ea"/>
          <a:cs typeface="+mn-cs"/>
        </a:defRPr>
      </a:lvl1pPr>
      <a:lvl2pPr marL="487637" algn="l" defTabSz="487637" rtl="0" eaLnBrk="1" latinLnBrk="0" hangingPunct="1">
        <a:defRPr sz="1920" kern="1200">
          <a:solidFill>
            <a:schemeClr val="tx1"/>
          </a:solidFill>
          <a:latin typeface="+mn-lt"/>
          <a:ea typeface="+mn-ea"/>
          <a:cs typeface="+mn-cs"/>
        </a:defRPr>
      </a:lvl2pPr>
      <a:lvl3pPr marL="975271" algn="l" defTabSz="487637" rtl="0" eaLnBrk="1" latinLnBrk="0" hangingPunct="1">
        <a:defRPr sz="1920" kern="1200">
          <a:solidFill>
            <a:schemeClr val="tx1"/>
          </a:solidFill>
          <a:latin typeface="+mn-lt"/>
          <a:ea typeface="+mn-ea"/>
          <a:cs typeface="+mn-cs"/>
        </a:defRPr>
      </a:lvl3pPr>
      <a:lvl4pPr marL="1462906" algn="l" defTabSz="487637" rtl="0" eaLnBrk="1" latinLnBrk="0" hangingPunct="1">
        <a:defRPr sz="1920" kern="1200">
          <a:solidFill>
            <a:schemeClr val="tx1"/>
          </a:solidFill>
          <a:latin typeface="+mn-lt"/>
          <a:ea typeface="+mn-ea"/>
          <a:cs typeface="+mn-cs"/>
        </a:defRPr>
      </a:lvl4pPr>
      <a:lvl5pPr marL="1950542" algn="l" defTabSz="487637" rtl="0" eaLnBrk="1" latinLnBrk="0" hangingPunct="1">
        <a:defRPr sz="1920" kern="1200">
          <a:solidFill>
            <a:schemeClr val="tx1"/>
          </a:solidFill>
          <a:latin typeface="+mn-lt"/>
          <a:ea typeface="+mn-ea"/>
          <a:cs typeface="+mn-cs"/>
        </a:defRPr>
      </a:lvl5pPr>
      <a:lvl6pPr marL="2438177" algn="l" defTabSz="487637" rtl="0" eaLnBrk="1" latinLnBrk="0" hangingPunct="1">
        <a:defRPr sz="1920" kern="1200">
          <a:solidFill>
            <a:schemeClr val="tx1"/>
          </a:solidFill>
          <a:latin typeface="+mn-lt"/>
          <a:ea typeface="+mn-ea"/>
          <a:cs typeface="+mn-cs"/>
        </a:defRPr>
      </a:lvl6pPr>
      <a:lvl7pPr marL="2925812" algn="l" defTabSz="487637" rtl="0" eaLnBrk="1" latinLnBrk="0" hangingPunct="1">
        <a:defRPr sz="1920" kern="1200">
          <a:solidFill>
            <a:schemeClr val="tx1"/>
          </a:solidFill>
          <a:latin typeface="+mn-lt"/>
          <a:ea typeface="+mn-ea"/>
          <a:cs typeface="+mn-cs"/>
        </a:defRPr>
      </a:lvl7pPr>
      <a:lvl8pPr marL="3413446" algn="l" defTabSz="487637" rtl="0" eaLnBrk="1" latinLnBrk="0" hangingPunct="1">
        <a:defRPr sz="1920" kern="1200">
          <a:solidFill>
            <a:schemeClr val="tx1"/>
          </a:solidFill>
          <a:latin typeface="+mn-lt"/>
          <a:ea typeface="+mn-ea"/>
          <a:cs typeface="+mn-cs"/>
        </a:defRPr>
      </a:lvl8pPr>
      <a:lvl9pPr marL="3901083" algn="l" defTabSz="487637" rtl="0" eaLnBrk="1" latinLnBrk="0" hangingPunct="1">
        <a:defRPr sz="192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387966"/>
      </p:ext>
    </p:extLst>
  </p:cSld>
  <p:clrMap bg1="lt1" tx1="dk1" bg2="lt2" tx2="dk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2CD920-680D-4F34-ADA4-C918FD01A789}"/>
              </a:ext>
            </a:extLst>
          </p:cNvPr>
          <p:cNvGraphicFramePr>
            <a:graphicFrameLocks noChangeAspect="1"/>
          </p:cNvGraphicFramePr>
          <p:nvPr userDrawn="1">
            <p:custDataLst>
              <p:tags r:id="rId2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22" imgW="524" imgH="526" progId="TCLayout.ActiveDocument.1">
                  <p:embed/>
                </p:oleObj>
              </mc:Choice>
              <mc:Fallback>
                <p:oleObj name="think-cell Slide" r:id="rId22" imgW="524" imgH="526" progId="TCLayout.ActiveDocument.1">
                  <p:embed/>
                  <p:pic>
                    <p:nvPicPr>
                      <p:cNvPr id="3" name="Object 2" hidden="1">
                        <a:extLst>
                          <a:ext uri="{FF2B5EF4-FFF2-40B4-BE49-F238E27FC236}">
                            <a16:creationId xmlns:a16="http://schemas.microsoft.com/office/drawing/2014/main" id="{AD2CD920-680D-4F34-ADA4-C918FD01A789}"/>
                          </a:ext>
                        </a:extLst>
                      </p:cNvPr>
                      <p:cNvPicPr/>
                      <p:nvPr/>
                    </p:nvPicPr>
                    <p:blipFill>
                      <a:blip r:embed="rId23"/>
                      <a:stretch>
                        <a:fillRect/>
                      </a:stretch>
                    </p:blipFill>
                    <p:spPr>
                      <a:xfrm>
                        <a:off x="1695" y="1695"/>
                        <a:ext cx="1693" cy="1693"/>
                      </a:xfrm>
                      <a:prstGeom prst="rect">
                        <a:avLst/>
                      </a:prstGeom>
                    </p:spPr>
                  </p:pic>
                </p:oleObj>
              </mc:Fallback>
            </mc:AlternateContent>
          </a:graphicData>
        </a:graphic>
      </p:graphicFrame>
      <p:sp>
        <p:nvSpPr>
          <p:cNvPr id="2" name="Slide Number Placeholder 10"/>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450858235"/>
      </p:ext>
    </p:extLst>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 id="2147485094" r:id="rId12"/>
    <p:sldLayoutId id="2147485096" r:id="rId13"/>
    <p:sldLayoutId id="2147485097" r:id="rId14"/>
    <p:sldLayoutId id="2147485098" r:id="rId15"/>
    <p:sldLayoutId id="2147485099" r:id="rId16"/>
    <p:sldLayoutId id="2147485100" r:id="rId17"/>
    <p:sldLayoutId id="2147485101" r:id="rId18"/>
    <p:sldLayoutId id="2147485102" r:id="rId19"/>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701101"/>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955" r:id="rId7"/>
  </p:sldLayoutIdLst>
  <p:txStyles>
    <p:titleStyle>
      <a:lvl1pPr algn="ctr" defTabSz="650244" rtl="0" eaLnBrk="1" latinLnBrk="0" hangingPunct="1">
        <a:spcBef>
          <a:spcPct val="0"/>
        </a:spcBef>
        <a:buNone/>
        <a:defRPr sz="6258" kern="1200">
          <a:solidFill>
            <a:schemeClr val="tx1"/>
          </a:solidFill>
          <a:latin typeface="+mj-lt"/>
          <a:ea typeface="+mj-ea"/>
          <a:cs typeface="+mj-cs"/>
        </a:defRPr>
      </a:lvl1pPr>
    </p:titleStyle>
    <p:bodyStyle>
      <a:lvl1pPr marL="487684" indent="-487684" algn="l" defTabSz="650244" rtl="0" eaLnBrk="1" latinLnBrk="0" hangingPunct="1">
        <a:spcBef>
          <a:spcPct val="20000"/>
        </a:spcBef>
        <a:buFont typeface="Arial"/>
        <a:buChar char="•"/>
        <a:defRPr sz="4552" kern="1200">
          <a:solidFill>
            <a:schemeClr val="tx1"/>
          </a:solidFill>
          <a:latin typeface="+mn-lt"/>
          <a:ea typeface="+mn-ea"/>
          <a:cs typeface="+mn-cs"/>
        </a:defRPr>
      </a:lvl1pPr>
      <a:lvl2pPr marL="1056646" indent="-406402" algn="l" defTabSz="650244" rtl="0" eaLnBrk="1" latinLnBrk="0" hangingPunct="1">
        <a:spcBef>
          <a:spcPct val="20000"/>
        </a:spcBef>
        <a:buFont typeface="Arial"/>
        <a:buChar char="–"/>
        <a:defRPr sz="3982" kern="1200">
          <a:solidFill>
            <a:schemeClr val="tx1"/>
          </a:solidFill>
          <a:latin typeface="+mn-lt"/>
          <a:ea typeface="+mn-ea"/>
          <a:cs typeface="+mn-cs"/>
        </a:defRPr>
      </a:lvl2pPr>
      <a:lvl3pPr marL="1625610" indent="-325122" algn="l" defTabSz="650244" rtl="0" eaLnBrk="1" latinLnBrk="0" hangingPunct="1">
        <a:spcBef>
          <a:spcPct val="20000"/>
        </a:spcBef>
        <a:buFont typeface="Arial"/>
        <a:buChar char="•"/>
        <a:defRPr sz="3413" kern="1200">
          <a:solidFill>
            <a:schemeClr val="tx1"/>
          </a:solidFill>
          <a:latin typeface="+mn-lt"/>
          <a:ea typeface="+mn-ea"/>
          <a:cs typeface="+mn-cs"/>
        </a:defRPr>
      </a:lvl3pPr>
      <a:lvl4pPr marL="2275855" indent="-325122" algn="l" defTabSz="650244" rtl="0" eaLnBrk="1" latinLnBrk="0" hangingPunct="1">
        <a:spcBef>
          <a:spcPct val="20000"/>
        </a:spcBef>
        <a:buFont typeface="Arial"/>
        <a:buChar char="–"/>
        <a:defRPr sz="2845" kern="1200">
          <a:solidFill>
            <a:schemeClr val="tx1"/>
          </a:solidFill>
          <a:latin typeface="+mn-lt"/>
          <a:ea typeface="+mn-ea"/>
          <a:cs typeface="+mn-cs"/>
        </a:defRPr>
      </a:lvl4pPr>
      <a:lvl5pPr marL="2926098" indent="-325122" algn="l" defTabSz="650244" rtl="0" eaLnBrk="1" latinLnBrk="0" hangingPunct="1">
        <a:spcBef>
          <a:spcPct val="20000"/>
        </a:spcBef>
        <a:buFont typeface="Arial"/>
        <a:buChar char="»"/>
        <a:defRPr sz="2845" kern="1200">
          <a:solidFill>
            <a:schemeClr val="tx1"/>
          </a:solidFill>
          <a:latin typeface="+mn-lt"/>
          <a:ea typeface="+mn-ea"/>
          <a:cs typeface="+mn-cs"/>
        </a:defRPr>
      </a:lvl5pPr>
      <a:lvl6pPr marL="3576342" indent="-325122" algn="l" defTabSz="650244" rtl="0" eaLnBrk="1" latinLnBrk="0" hangingPunct="1">
        <a:spcBef>
          <a:spcPct val="20000"/>
        </a:spcBef>
        <a:buFont typeface="Arial"/>
        <a:buChar char="•"/>
        <a:defRPr sz="2845" kern="1200">
          <a:solidFill>
            <a:schemeClr val="tx1"/>
          </a:solidFill>
          <a:latin typeface="+mn-lt"/>
          <a:ea typeface="+mn-ea"/>
          <a:cs typeface="+mn-cs"/>
        </a:defRPr>
      </a:lvl6pPr>
      <a:lvl7pPr marL="4226586" indent="-325122" algn="l" defTabSz="650244" rtl="0" eaLnBrk="1" latinLnBrk="0" hangingPunct="1">
        <a:spcBef>
          <a:spcPct val="20000"/>
        </a:spcBef>
        <a:buFont typeface="Arial"/>
        <a:buChar char="•"/>
        <a:defRPr sz="2845" kern="1200">
          <a:solidFill>
            <a:schemeClr val="tx1"/>
          </a:solidFill>
          <a:latin typeface="+mn-lt"/>
          <a:ea typeface="+mn-ea"/>
          <a:cs typeface="+mn-cs"/>
        </a:defRPr>
      </a:lvl7pPr>
      <a:lvl8pPr marL="4876831" indent="-325122" algn="l" defTabSz="650244" rtl="0" eaLnBrk="1" latinLnBrk="0" hangingPunct="1">
        <a:spcBef>
          <a:spcPct val="20000"/>
        </a:spcBef>
        <a:buFont typeface="Arial"/>
        <a:buChar char="•"/>
        <a:defRPr sz="2845" kern="1200">
          <a:solidFill>
            <a:schemeClr val="tx1"/>
          </a:solidFill>
          <a:latin typeface="+mn-lt"/>
          <a:ea typeface="+mn-ea"/>
          <a:cs typeface="+mn-cs"/>
        </a:defRPr>
      </a:lvl8pPr>
      <a:lvl9pPr marL="5527074" indent="-325122" algn="l" defTabSz="650244" rtl="0" eaLnBrk="1" latinLnBrk="0" hangingPunct="1">
        <a:spcBef>
          <a:spcPct val="20000"/>
        </a:spcBef>
        <a:buFont typeface="Arial"/>
        <a:buChar char="•"/>
        <a:defRPr sz="2845" kern="1200">
          <a:solidFill>
            <a:schemeClr val="tx1"/>
          </a:solidFill>
          <a:latin typeface="+mn-lt"/>
          <a:ea typeface="+mn-ea"/>
          <a:cs typeface="+mn-cs"/>
        </a:defRPr>
      </a:lvl9pPr>
    </p:bodyStyle>
    <p:otherStyle>
      <a:defPPr>
        <a:defRPr lang="en-US"/>
      </a:defPPr>
      <a:lvl1pPr marL="0" algn="l" defTabSz="650244" rtl="0" eaLnBrk="1" latinLnBrk="0" hangingPunct="1">
        <a:defRPr sz="2560" kern="1200">
          <a:solidFill>
            <a:schemeClr val="tx1"/>
          </a:solidFill>
          <a:latin typeface="+mn-lt"/>
          <a:ea typeface="+mn-ea"/>
          <a:cs typeface="+mn-cs"/>
        </a:defRPr>
      </a:lvl1pPr>
      <a:lvl2pPr marL="650244" algn="l" defTabSz="650244" rtl="0" eaLnBrk="1" latinLnBrk="0" hangingPunct="1">
        <a:defRPr sz="2560" kern="1200">
          <a:solidFill>
            <a:schemeClr val="tx1"/>
          </a:solidFill>
          <a:latin typeface="+mn-lt"/>
          <a:ea typeface="+mn-ea"/>
          <a:cs typeface="+mn-cs"/>
        </a:defRPr>
      </a:lvl2pPr>
      <a:lvl3pPr marL="1300489" algn="l" defTabSz="650244" rtl="0" eaLnBrk="1" latinLnBrk="0" hangingPunct="1">
        <a:defRPr sz="2560" kern="1200">
          <a:solidFill>
            <a:schemeClr val="tx1"/>
          </a:solidFill>
          <a:latin typeface="+mn-lt"/>
          <a:ea typeface="+mn-ea"/>
          <a:cs typeface="+mn-cs"/>
        </a:defRPr>
      </a:lvl3pPr>
      <a:lvl4pPr marL="1950732" algn="l" defTabSz="650244" rtl="0" eaLnBrk="1" latinLnBrk="0" hangingPunct="1">
        <a:defRPr sz="2560" kern="1200">
          <a:solidFill>
            <a:schemeClr val="tx1"/>
          </a:solidFill>
          <a:latin typeface="+mn-lt"/>
          <a:ea typeface="+mn-ea"/>
          <a:cs typeface="+mn-cs"/>
        </a:defRPr>
      </a:lvl4pPr>
      <a:lvl5pPr marL="2600976" algn="l" defTabSz="650244" rtl="0" eaLnBrk="1" latinLnBrk="0" hangingPunct="1">
        <a:defRPr sz="2560" kern="1200">
          <a:solidFill>
            <a:schemeClr val="tx1"/>
          </a:solidFill>
          <a:latin typeface="+mn-lt"/>
          <a:ea typeface="+mn-ea"/>
          <a:cs typeface="+mn-cs"/>
        </a:defRPr>
      </a:lvl5pPr>
      <a:lvl6pPr marL="3251221" algn="l" defTabSz="650244" rtl="0" eaLnBrk="1" latinLnBrk="0" hangingPunct="1">
        <a:defRPr sz="2560" kern="1200">
          <a:solidFill>
            <a:schemeClr val="tx1"/>
          </a:solidFill>
          <a:latin typeface="+mn-lt"/>
          <a:ea typeface="+mn-ea"/>
          <a:cs typeface="+mn-cs"/>
        </a:defRPr>
      </a:lvl6pPr>
      <a:lvl7pPr marL="3901465" algn="l" defTabSz="650244" rtl="0" eaLnBrk="1" latinLnBrk="0" hangingPunct="1">
        <a:defRPr sz="2560" kern="1200">
          <a:solidFill>
            <a:schemeClr val="tx1"/>
          </a:solidFill>
          <a:latin typeface="+mn-lt"/>
          <a:ea typeface="+mn-ea"/>
          <a:cs typeface="+mn-cs"/>
        </a:defRPr>
      </a:lvl7pPr>
      <a:lvl8pPr marL="4551708" algn="l" defTabSz="650244" rtl="0" eaLnBrk="1" latinLnBrk="0" hangingPunct="1">
        <a:defRPr sz="2560" kern="1200">
          <a:solidFill>
            <a:schemeClr val="tx1"/>
          </a:solidFill>
          <a:latin typeface="+mn-lt"/>
          <a:ea typeface="+mn-ea"/>
          <a:cs typeface="+mn-cs"/>
        </a:defRPr>
      </a:lvl8pPr>
      <a:lvl9pPr marL="5201952" algn="l" defTabSz="650244"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1D3EA-3AB1-4B6E-AC62-54110A4B6F2E}"/>
              </a:ext>
            </a:extLst>
          </p:cNvPr>
          <p:cNvSpPr>
            <a:spLocks noGrp="1"/>
          </p:cNvSpPr>
          <p:nvPr>
            <p:ph type="sldNum" sz="quarter" idx="4"/>
          </p:nvPr>
        </p:nvSpPr>
        <p:spPr>
          <a:xfrm>
            <a:off x="0" y="6924606"/>
            <a:ext cx="2926080" cy="390595"/>
          </a:xfrm>
          <a:prstGeom prst="rect">
            <a:avLst/>
          </a:prstGeom>
        </p:spPr>
        <p:txBody>
          <a:bodyPr vert="horz" lIns="91440" tIns="45720" rIns="91440" bIns="45720" rtlCol="0" anchor="ctr"/>
          <a:lstStyle>
            <a:lvl1pPr algn="l">
              <a:defRPr sz="1707">
                <a:solidFill>
                  <a:schemeClr val="tx2"/>
                </a:solidFill>
              </a:defRPr>
            </a:lvl1pPr>
          </a:lstStyle>
          <a:p>
            <a:fld id="{027C5736-9629-47CC-A998-BFA1A1D8E8B7}" type="slidenum">
              <a:rPr lang="en-US" smtClean="0"/>
              <a:pPr/>
              <a:t>‹#›</a:t>
            </a:fld>
            <a:endParaRPr lang="en-US"/>
          </a:p>
        </p:txBody>
      </p:sp>
    </p:spTree>
    <p:extLst>
      <p:ext uri="{BB962C8B-B14F-4D97-AF65-F5344CB8AC3E}">
        <p14:creationId xmlns:p14="http://schemas.microsoft.com/office/powerpoint/2010/main" val="4096495120"/>
      </p:ext>
    </p:extLst>
  </p:cSld>
  <p:clrMap bg1="dk1" tx1="lt1" bg2="dk2" tx2="lt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Lst>
  <p:hf hdr="0" ftr="0" dt="0"/>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7"/>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3231628407"/>
      </p:ext>
    </p:extLst>
  </p:cSld>
  <p:clrMap bg1="lt1" tx1="dk1" bg2="lt2" tx2="dk2" accent1="accent1" accent2="accent2" accent3="accent3" accent4="accent4" accent5="accent5" accent6="accent6" hlink="hlink" folHlink="folHlink"/>
  <p:sldLayoutIdLst>
    <p:sldLayoutId id="2147484952" r:id="rId1"/>
    <p:sldLayoutId id="2147484954" r:id="rId2"/>
  </p:sldLayoutIdLs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2CD920-680D-4F34-ADA4-C918FD01A789}"/>
              </a:ext>
            </a:extLst>
          </p:cNvPr>
          <p:cNvGraphicFramePr>
            <a:graphicFrameLocks noChangeAspect="1"/>
          </p:cNvGraphicFramePr>
          <p:nvPr userDrawn="1">
            <p:custDataLst>
              <p:tags r:id="rId13"/>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14" imgW="524" imgH="526" progId="TCLayout.ActiveDocument.1">
                  <p:embed/>
                </p:oleObj>
              </mc:Choice>
              <mc:Fallback>
                <p:oleObj name="think-cell Slide" r:id="rId14" imgW="524" imgH="526" progId="TCLayout.ActiveDocument.1">
                  <p:embed/>
                  <p:pic>
                    <p:nvPicPr>
                      <p:cNvPr id="3" name="Object 2" hidden="1">
                        <a:extLst>
                          <a:ext uri="{FF2B5EF4-FFF2-40B4-BE49-F238E27FC236}">
                            <a16:creationId xmlns:a16="http://schemas.microsoft.com/office/drawing/2014/main" id="{AD2CD920-680D-4F34-ADA4-C918FD01A789}"/>
                          </a:ext>
                        </a:extLst>
                      </p:cNvPr>
                      <p:cNvPicPr/>
                      <p:nvPr/>
                    </p:nvPicPr>
                    <p:blipFill>
                      <a:blip r:embed="rId15"/>
                      <a:stretch>
                        <a:fillRect/>
                      </a:stretch>
                    </p:blipFill>
                    <p:spPr>
                      <a:xfrm>
                        <a:off x="1695" y="1695"/>
                        <a:ext cx="1693" cy="1693"/>
                      </a:xfrm>
                      <a:prstGeom prst="rect">
                        <a:avLst/>
                      </a:prstGeom>
                    </p:spPr>
                  </p:pic>
                </p:oleObj>
              </mc:Fallback>
            </mc:AlternateContent>
          </a:graphicData>
        </a:graphic>
      </p:graphicFrame>
      <p:sp>
        <p:nvSpPr>
          <p:cNvPr id="2" name="Slide Number Placeholder 10"/>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752940633"/>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5" r:id="rId8"/>
    <p:sldLayoutId id="2147484966" r:id="rId9"/>
    <p:sldLayoutId id="2147485034" r:id="rId10"/>
    <p:sldLayoutId id="2147485035" r:id="rId11"/>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729735199"/>
      </p:ext>
    </p:extLst>
  </p:cSld>
  <p:clrMap bg1="lt1" tx1="dk1" bg2="lt2" tx2="dk2" accent1="accent1" accent2="accent2" accent3="accent3" accent4="accent4" accent5="accent5" accent6="accent6" hlink="hlink" folHlink="folHlink"/>
  <p:sldLayoutIdLst>
    <p:sldLayoutId id="2147484968" r:id="rId1"/>
    <p:sldLayoutId id="2147484969"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 id="2147484982" r:id="rId14"/>
    <p:sldLayoutId id="2147484983" r:id="rId15"/>
    <p:sldLayoutId id="2147484984" r:id="rId16"/>
    <p:sldLayoutId id="2147484985" r:id="rId17"/>
    <p:sldLayoutId id="2147484986" r:id="rId18"/>
    <p:sldLayoutId id="2147484987" r:id="rId19"/>
    <p:sldLayoutId id="214748498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636650543"/>
      </p:ext>
    </p:extLst>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 id="2147485001" r:id="rId12"/>
    <p:sldLayoutId id="2147485002" r:id="rId13"/>
    <p:sldLayoutId id="2147485003" r:id="rId14"/>
    <p:sldLayoutId id="2147485004" r:id="rId15"/>
    <p:sldLayoutId id="2147485005" r:id="rId16"/>
    <p:sldLayoutId id="2147485006" r:id="rId17"/>
    <p:sldLayoutId id="2147485007" r:id="rId18"/>
    <p:sldLayoutId id="2147485008" r:id="rId19"/>
    <p:sldLayoutId id="2147485009" r:id="rId20"/>
    <p:sldLayoutId id="2147485010" r:id="rId21"/>
    <p:sldLayoutId id="2147485011" r:id="rId22"/>
    <p:sldLayoutId id="2147485012" r:id="rId23"/>
    <p:sldLayoutId id="2147485013" r:id="rId24"/>
    <p:sldLayoutId id="2147485014" r:id="rId25"/>
    <p:sldLayoutId id="214748501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541387"/>
      </p:ext>
    </p:extLst>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5" r:id="rId8"/>
    <p:sldLayoutId id="2147485026" r:id="rId9"/>
    <p:sldLayoutId id="2147485027" r:id="rId10"/>
    <p:sldLayoutId id="2147485028" r:id="rId11"/>
    <p:sldLayoutId id="2147485029" r:id="rId12"/>
    <p:sldLayoutId id="2147485030" r:id="rId13"/>
    <p:sldLayoutId id="2147485031" r:id="rId14"/>
    <p:sldLayoutId id="2147485032" r:id="rId15"/>
    <p:sldLayoutId id="2147485033" r:id="rId16"/>
  </p:sldLayoutIdLst>
  <p:hf sldNum="0" hdr="0" ftr="0" dt="0"/>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hyperlink" Target="https://finance.uw.edu/fr/node/87" TargetMode="Externa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DFCF-13F6-46D6-90E0-2865F0A92531}"/>
              </a:ext>
            </a:extLst>
          </p:cNvPr>
          <p:cNvSpPr>
            <a:spLocks noGrp="1"/>
          </p:cNvSpPr>
          <p:nvPr>
            <p:ph type="title"/>
          </p:nvPr>
        </p:nvSpPr>
        <p:spPr>
          <a:xfrm>
            <a:off x="654756" y="917323"/>
            <a:ext cx="11980588" cy="3757164"/>
          </a:xfrm>
        </p:spPr>
        <p:txBody>
          <a:bodyPr lIns="91440" tIns="45720" rIns="91440" bIns="45720" anchor="b">
            <a:normAutofit/>
          </a:bodyPr>
          <a:lstStyle/>
          <a:p>
            <a:r>
              <a:rPr lang="en-US" sz="4400" dirty="0">
                <a:latin typeface="Encode Sans Normal Black"/>
              </a:rPr>
              <a:t>Shared Environment accounting forum</a:t>
            </a:r>
          </a:p>
        </p:txBody>
      </p:sp>
      <p:sp>
        <p:nvSpPr>
          <p:cNvPr id="4" name="Title 1">
            <a:extLst>
              <a:ext uri="{FF2B5EF4-FFF2-40B4-BE49-F238E27FC236}">
                <a16:creationId xmlns:a16="http://schemas.microsoft.com/office/drawing/2014/main" id="{A0A5EDF8-BC13-4818-9770-6CF0A54B9D9B}"/>
              </a:ext>
            </a:extLst>
          </p:cNvPr>
          <p:cNvSpPr txBox="1">
            <a:spLocks/>
          </p:cNvSpPr>
          <p:nvPr/>
        </p:nvSpPr>
        <p:spPr>
          <a:xfrm>
            <a:off x="654753" y="4924389"/>
            <a:ext cx="11980591" cy="828136"/>
          </a:xfrm>
          <a:prstGeom prst="rect">
            <a:avLst/>
          </a:prstGeom>
        </p:spPr>
        <p:txBody>
          <a:bodyPr lIns="91440" tIns="45720" rIns="91440" bIns="45720" anchor="b">
            <a:normAutofit/>
          </a:bodyPr>
          <a:lstStyle>
            <a:lvl1pPr algn="l" defTabSz="487710" rtl="0" eaLnBrk="1" latinLnBrk="0" hangingPunct="1">
              <a:spcBef>
                <a:spcPct val="0"/>
              </a:spcBef>
              <a:buNone/>
              <a:defRPr sz="7112" b="1" i="0" kern="1200">
                <a:solidFill>
                  <a:schemeClr val="tx1"/>
                </a:solidFill>
                <a:latin typeface="Encode Sans Normal Black" charset="0"/>
                <a:ea typeface="Encode Sans Normal Black" charset="0"/>
                <a:cs typeface="Encode Sans Normal Black" charset="0"/>
              </a:defRPr>
            </a:lvl1pPr>
          </a:lstStyle>
          <a:p>
            <a:r>
              <a:rPr lang="en-US" sz="2800" b="0" dirty="0">
                <a:solidFill>
                  <a:schemeClr val="tx2"/>
                </a:solidFill>
                <a:latin typeface="Encode Sans Normal Black"/>
              </a:rPr>
              <a:t>July 9, 2024</a:t>
            </a:r>
          </a:p>
        </p:txBody>
      </p:sp>
    </p:spTree>
    <p:extLst>
      <p:ext uri="{BB962C8B-B14F-4D97-AF65-F5344CB8AC3E}">
        <p14:creationId xmlns:p14="http://schemas.microsoft.com/office/powerpoint/2010/main" val="257987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DFCF-13F6-46D6-90E0-2865F0A92531}"/>
              </a:ext>
            </a:extLst>
          </p:cNvPr>
          <p:cNvSpPr>
            <a:spLocks noGrp="1"/>
          </p:cNvSpPr>
          <p:nvPr>
            <p:ph type="title"/>
          </p:nvPr>
        </p:nvSpPr>
        <p:spPr>
          <a:xfrm>
            <a:off x="654755" y="917323"/>
            <a:ext cx="12120211" cy="3757164"/>
          </a:xfrm>
        </p:spPr>
        <p:txBody>
          <a:bodyPr lIns="91440" tIns="45720" rIns="91440" bIns="45720" anchor="b">
            <a:normAutofit/>
          </a:bodyPr>
          <a:lstStyle/>
          <a:p>
            <a:r>
              <a:rPr lang="en-US" sz="4400" dirty="0">
                <a:latin typeface="Encode Sans Normal Black"/>
              </a:rPr>
              <a:t>Reference documents – </a:t>
            </a:r>
          </a:p>
        </p:txBody>
      </p:sp>
      <p:sp>
        <p:nvSpPr>
          <p:cNvPr id="4" name="Title 1">
            <a:extLst>
              <a:ext uri="{FF2B5EF4-FFF2-40B4-BE49-F238E27FC236}">
                <a16:creationId xmlns:a16="http://schemas.microsoft.com/office/drawing/2014/main" id="{A0A5EDF8-BC13-4818-9770-6CF0A54B9D9B}"/>
              </a:ext>
            </a:extLst>
          </p:cNvPr>
          <p:cNvSpPr txBox="1">
            <a:spLocks/>
          </p:cNvSpPr>
          <p:nvPr/>
        </p:nvSpPr>
        <p:spPr>
          <a:xfrm>
            <a:off x="654753" y="4924389"/>
            <a:ext cx="11980591" cy="828136"/>
          </a:xfrm>
          <a:prstGeom prst="rect">
            <a:avLst/>
          </a:prstGeom>
        </p:spPr>
        <p:txBody>
          <a:bodyPr lIns="91440" tIns="45720" rIns="91440" bIns="45720" anchor="b">
            <a:normAutofit/>
          </a:bodyPr>
          <a:lstStyle>
            <a:lvl1pPr algn="l" defTabSz="487710" rtl="0" eaLnBrk="1" latinLnBrk="0" hangingPunct="1">
              <a:spcBef>
                <a:spcPct val="0"/>
              </a:spcBef>
              <a:buNone/>
              <a:defRPr sz="7112" b="1" i="0" kern="1200">
                <a:solidFill>
                  <a:schemeClr val="tx1"/>
                </a:solidFill>
                <a:latin typeface="Encode Sans Normal Black" charset="0"/>
                <a:ea typeface="Encode Sans Normal Black" charset="0"/>
                <a:cs typeface="Encode Sans Normal Black" charset="0"/>
              </a:defRPr>
            </a:lvl1pPr>
          </a:lstStyle>
          <a:p>
            <a:endParaRPr lang="en-US" sz="2800" b="0" dirty="0">
              <a:solidFill>
                <a:schemeClr val="tx2"/>
              </a:solidFill>
              <a:latin typeface="Encode Sans Normal Black"/>
            </a:endParaRPr>
          </a:p>
        </p:txBody>
      </p:sp>
    </p:spTree>
    <p:extLst>
      <p:ext uri="{BB962C8B-B14F-4D97-AF65-F5344CB8AC3E}">
        <p14:creationId xmlns:p14="http://schemas.microsoft.com/office/powerpoint/2010/main" val="420242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Year-End Close </a:t>
            </a:r>
            <a:r>
              <a:rPr lang="en-US" sz="5400" b="1" dirty="0"/>
              <a:t>Resources and Q&amp;A</a:t>
            </a:r>
          </a:p>
        </p:txBody>
      </p:sp>
    </p:spTree>
    <p:extLst>
      <p:ext uri="{BB962C8B-B14F-4D97-AF65-F5344CB8AC3E}">
        <p14:creationId xmlns:p14="http://schemas.microsoft.com/office/powerpoint/2010/main" val="134214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Resources</a:t>
            </a:r>
            <a:endParaRPr lang="en-US"/>
          </a:p>
        </p:txBody>
      </p:sp>
      <p:sp>
        <p:nvSpPr>
          <p:cNvPr id="3" name="Text Placeholder 2"/>
          <p:cNvSpPr>
            <a:spLocks noGrp="1"/>
          </p:cNvSpPr>
          <p:nvPr>
            <p:ph type="body" sz="quarter" idx="11"/>
          </p:nvPr>
        </p:nvSpPr>
        <p:spPr>
          <a:xfrm>
            <a:off x="637047" y="2214144"/>
            <a:ext cx="11976131" cy="3905889"/>
          </a:xfrm>
        </p:spPr>
        <p:txBody>
          <a:bodyPr lIns="130048" tIns="65024" rIns="130048" bIns="65024" anchor="t"/>
          <a:lstStyle/>
          <a:p>
            <a:pPr>
              <a:spcAft>
                <a:spcPts val="284"/>
              </a:spcAft>
            </a:pPr>
            <a:r>
              <a:rPr lang="en-US" sz="2844">
                <a:solidFill>
                  <a:srgbClr val="4B2E83"/>
                </a:solidFill>
                <a:latin typeface="Open Sans"/>
                <a:ea typeface="Open Sans"/>
                <a:cs typeface="Open Sans"/>
              </a:rPr>
              <a:t>Financial Reporting Year-End Close webpage: </a:t>
            </a:r>
            <a:r>
              <a:rPr lang="en-US" sz="2844" b="0">
                <a:solidFill>
                  <a:srgbClr val="4B2E83"/>
                </a:solidFill>
                <a:latin typeface="Open Sans"/>
                <a:ea typeface="Open Sans"/>
                <a:cs typeface="Open Sans"/>
              </a:rPr>
              <a:t>https://finance.uw.edu/fr/year-end-close</a:t>
            </a:r>
            <a:endParaRPr lang="en-US" sz="2844">
              <a:solidFill>
                <a:srgbClr val="4B2E83"/>
              </a:solidFill>
              <a:latin typeface="Open Sans"/>
              <a:ea typeface="Open Sans"/>
              <a:cs typeface="Open Sans"/>
            </a:endParaRPr>
          </a:p>
          <a:p>
            <a:pPr>
              <a:spcAft>
                <a:spcPts val="284"/>
              </a:spcAft>
            </a:pPr>
            <a:r>
              <a:rPr lang="en-US" sz="2844">
                <a:solidFill>
                  <a:srgbClr val="4B2E83"/>
                </a:solidFill>
                <a:latin typeface="Open Sans"/>
                <a:ea typeface="Open Sans"/>
                <a:cs typeface="Open Sans"/>
              </a:rPr>
              <a:t>Procurement Year-end Close webpage: </a:t>
            </a:r>
            <a:r>
              <a:rPr lang="en-US" sz="2844" b="0">
                <a:solidFill>
                  <a:srgbClr val="4B2E83"/>
                </a:solidFill>
                <a:latin typeface="Open Sans"/>
                <a:ea typeface="Open Sans"/>
                <a:cs typeface="Open Sans"/>
              </a:rPr>
              <a:t>https://finance.uw.edu/ps/tools-for-reconciling/fiscal-year-end</a:t>
            </a:r>
          </a:p>
          <a:p>
            <a:pPr>
              <a:spcAft>
                <a:spcPts val="284"/>
              </a:spcAft>
            </a:pPr>
            <a:r>
              <a:rPr lang="en-US" sz="2844">
                <a:solidFill>
                  <a:srgbClr val="4B2E83"/>
                </a:solidFill>
                <a:latin typeface="Open Sans"/>
                <a:ea typeface="Open Sans"/>
                <a:cs typeface="Open Sans"/>
              </a:rPr>
              <a:t>Banking &amp; Accounting Operations:</a:t>
            </a:r>
            <a:r>
              <a:rPr lang="en-US" sz="2844" b="0">
                <a:solidFill>
                  <a:srgbClr val="4B2E83"/>
                </a:solidFill>
                <a:latin typeface="Open Sans"/>
                <a:ea typeface="Open Sans"/>
                <a:cs typeface="Open Sans"/>
              </a:rPr>
              <a:t> https://finance.uw.edu/bao</a:t>
            </a:r>
          </a:p>
          <a:p>
            <a:pPr>
              <a:spcAft>
                <a:spcPts val="284"/>
              </a:spcAft>
            </a:pPr>
            <a:r>
              <a:rPr lang="en-US" sz="2844">
                <a:solidFill>
                  <a:srgbClr val="4B2E83"/>
                </a:solidFill>
                <a:latin typeface="Open Sans"/>
                <a:ea typeface="Open Sans"/>
                <a:cs typeface="Open Sans"/>
              </a:rPr>
              <a:t>Annual Surveys: </a:t>
            </a:r>
            <a:r>
              <a:rPr lang="en-US" sz="2844" b="0">
                <a:solidFill>
                  <a:srgbClr val="4B2E83"/>
                </a:solidFill>
                <a:latin typeface="Open Sans"/>
                <a:ea typeface="Open Sans"/>
                <a:cs typeface="Open Sans"/>
              </a:rPr>
              <a:t>https://finance.uw.edu/fr/year-end-close/annual-surveys</a:t>
            </a:r>
          </a:p>
          <a:p>
            <a:pPr>
              <a:spcAft>
                <a:spcPts val="284"/>
              </a:spcAft>
            </a:pPr>
            <a:endParaRPr lang="en-US" sz="2844">
              <a:solidFill>
                <a:srgbClr val="4B2E83"/>
              </a:solidFill>
            </a:endParaRPr>
          </a:p>
        </p:txBody>
      </p:sp>
    </p:spTree>
    <p:extLst>
      <p:ext uri="{BB962C8B-B14F-4D97-AF65-F5344CB8AC3E}">
        <p14:creationId xmlns:p14="http://schemas.microsoft.com/office/powerpoint/2010/main" val="209841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Are the year-end close deadlines flexible?</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The timeframes and cutoff dates are not flexible. The flexibility comes with Day 6 to Day 9 at 2pm PT where units have extra days to review and make any journal corrections before Operational Accounting closes.</a:t>
            </a:r>
            <a:endParaRPr lang="en-US"/>
          </a:p>
          <a:p>
            <a:pPr>
              <a:spcBef>
                <a:spcPts val="0"/>
              </a:spcBef>
              <a:spcAft>
                <a:spcPts val="569"/>
              </a:spcAft>
            </a:pPr>
            <a:endParaRPr lang="en-US" sz="2844"/>
          </a:p>
          <a:p>
            <a:pPr>
              <a:spcBef>
                <a:spcPts val="1991"/>
              </a:spcBef>
              <a:spcAft>
                <a:spcPts val="284"/>
              </a:spcAft>
            </a:pPr>
            <a:endParaRPr lang="en-US" sz="2844"/>
          </a:p>
          <a:p>
            <a:pPr>
              <a:spcAft>
                <a:spcPts val="284"/>
              </a:spcAft>
            </a:pPr>
            <a:endParaRPr lang="en-US" sz="2844"/>
          </a:p>
        </p:txBody>
      </p:sp>
    </p:spTree>
    <p:extLst>
      <p:ext uri="{BB962C8B-B14F-4D97-AF65-F5344CB8AC3E}">
        <p14:creationId xmlns:p14="http://schemas.microsoft.com/office/powerpoint/2010/main" val="340917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Are there any mechanisms after Day 9 to post journals?</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There are not. Please plan and ensure your journals are timely posted by Day 9 at 2pm PT.</a:t>
            </a:r>
            <a:endParaRPr lang="en-US"/>
          </a:p>
          <a:p>
            <a:pPr>
              <a:spcBef>
                <a:spcPts val="0"/>
              </a:spcBef>
              <a:spcAft>
                <a:spcPts val="569"/>
              </a:spcAft>
            </a:pPr>
            <a:endParaRPr lang="en-US" sz="2844"/>
          </a:p>
          <a:p>
            <a:pPr>
              <a:spcBef>
                <a:spcPts val="1991"/>
              </a:spcBef>
              <a:spcAft>
                <a:spcPts val="284"/>
              </a:spcAft>
            </a:pPr>
            <a:endParaRPr lang="en-US" sz="2844"/>
          </a:p>
          <a:p>
            <a:pPr>
              <a:spcAft>
                <a:spcPts val="284"/>
              </a:spcAft>
            </a:pPr>
            <a:endParaRPr lang="en-US" sz="2844"/>
          </a:p>
        </p:txBody>
      </p:sp>
    </p:spTree>
    <p:extLst>
      <p:ext uri="{BB962C8B-B14F-4D97-AF65-F5344CB8AC3E}">
        <p14:creationId xmlns:p14="http://schemas.microsoft.com/office/powerpoint/2010/main" val="267026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What happens if a transaction is approved and posts after a deadline?</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In most cases, that transaction will post to the next month and fiscal year '25.</a:t>
            </a:r>
            <a:endParaRPr lang="en-US"/>
          </a:p>
          <a:p>
            <a:pPr>
              <a:spcBef>
                <a:spcPts val="0"/>
              </a:spcBef>
              <a:spcAft>
                <a:spcPts val="569"/>
              </a:spcAft>
            </a:pPr>
            <a:endParaRPr lang="en-US"/>
          </a:p>
          <a:p>
            <a:pPr>
              <a:spcBef>
                <a:spcPts val="1991"/>
              </a:spcBef>
              <a:spcAft>
                <a:spcPts val="284"/>
              </a:spcAft>
            </a:pPr>
            <a:endParaRPr lang="en-US" sz="2844"/>
          </a:p>
          <a:p>
            <a:pPr>
              <a:spcAft>
                <a:spcPts val="284"/>
              </a:spcAft>
            </a:pPr>
            <a:endParaRPr lang="en-US" sz="2844"/>
          </a:p>
        </p:txBody>
      </p:sp>
    </p:spTree>
    <p:extLst>
      <p:ext uri="{BB962C8B-B14F-4D97-AF65-F5344CB8AC3E}">
        <p14:creationId xmlns:p14="http://schemas.microsoft.com/office/powerpoint/2010/main" val="272644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Is there a Dean's Day?</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The concept of Dean's Day sunset with FAS. The most equivalent would be Day 6 to Day 9 to review and post journals if needed.</a:t>
            </a:r>
            <a:endParaRPr lang="en-US"/>
          </a:p>
          <a:p>
            <a:pPr>
              <a:spcBef>
                <a:spcPts val="0"/>
              </a:spcBef>
              <a:spcAft>
                <a:spcPts val="569"/>
              </a:spcAft>
            </a:pPr>
            <a:endParaRPr lang="en-US"/>
          </a:p>
          <a:p>
            <a:pPr>
              <a:spcBef>
                <a:spcPts val="1991"/>
              </a:spcBef>
              <a:spcAft>
                <a:spcPts val="284"/>
              </a:spcAft>
            </a:pPr>
            <a:endParaRPr lang="en-US" sz="2844"/>
          </a:p>
          <a:p>
            <a:pPr>
              <a:spcAft>
                <a:spcPts val="284"/>
              </a:spcAft>
            </a:pPr>
            <a:endParaRPr lang="en-US" sz="2844"/>
          </a:p>
        </p:txBody>
      </p:sp>
    </p:spTree>
    <p:extLst>
      <p:ext uri="{BB962C8B-B14F-4D97-AF65-F5344CB8AC3E}">
        <p14:creationId xmlns:p14="http://schemas.microsoft.com/office/powerpoint/2010/main" val="235284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Day minus 1 is a Sunday, what does that mean for process?</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Correct, day minus 1 is Sunday June 30th. That means units can continue to transact until midnight on Sunday June 30th (except Accounting Adjustments that need to be approved by 2pm PT).</a:t>
            </a:r>
            <a:endParaRPr lang="en-US"/>
          </a:p>
          <a:p>
            <a:pPr>
              <a:spcBef>
                <a:spcPts val="0"/>
              </a:spcBef>
              <a:spcAft>
                <a:spcPts val="569"/>
              </a:spcAft>
            </a:pPr>
            <a:endParaRPr lang="en-US"/>
          </a:p>
          <a:p>
            <a:pPr>
              <a:spcBef>
                <a:spcPts val="1991"/>
              </a:spcBef>
              <a:spcAft>
                <a:spcPts val="284"/>
              </a:spcAft>
            </a:pPr>
            <a:endParaRPr lang="en-US" sz="2844"/>
          </a:p>
          <a:p>
            <a:pPr>
              <a:spcAft>
                <a:spcPts val="284"/>
              </a:spcAft>
            </a:pPr>
            <a:endParaRPr lang="en-US" sz="2844"/>
          </a:p>
        </p:txBody>
      </p:sp>
    </p:spTree>
    <p:extLst>
      <p:ext uri="{BB962C8B-B14F-4D97-AF65-F5344CB8AC3E}">
        <p14:creationId xmlns:p14="http://schemas.microsoft.com/office/powerpoint/2010/main" val="423587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What if there's an error on a transaction that needs to post for FY24?</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We suggest pulling regular reports to catch errors and ensure your transactions are in for FY24.</a:t>
            </a:r>
            <a:endParaRPr lang="en-US"/>
          </a:p>
          <a:p>
            <a:pPr>
              <a:spcBef>
                <a:spcPts val="1991"/>
              </a:spcBef>
              <a:spcAft>
                <a:spcPts val="284"/>
              </a:spcAft>
            </a:pPr>
            <a:endParaRPr lang="en-US"/>
          </a:p>
          <a:p>
            <a:pPr>
              <a:spcAft>
                <a:spcPts val="284"/>
              </a:spcAft>
            </a:pPr>
            <a:endParaRPr lang="en-US" sz="2844"/>
          </a:p>
        </p:txBody>
      </p:sp>
    </p:spTree>
    <p:extLst>
      <p:ext uri="{BB962C8B-B14F-4D97-AF65-F5344CB8AC3E}">
        <p14:creationId xmlns:p14="http://schemas.microsoft.com/office/powerpoint/2010/main" val="4445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First 5 Days – Same as Month-end Close</a:t>
            </a:r>
          </a:p>
        </p:txBody>
      </p:sp>
      <p:sp>
        <p:nvSpPr>
          <p:cNvPr id="3" name="Text Placeholder 2"/>
          <p:cNvSpPr>
            <a:spLocks noGrp="1"/>
          </p:cNvSpPr>
          <p:nvPr>
            <p:ph type="body" sz="quarter" idx="11"/>
          </p:nvPr>
        </p:nvSpPr>
        <p:spPr>
          <a:xfrm>
            <a:off x="637046" y="2214144"/>
            <a:ext cx="11887462" cy="3905889"/>
          </a:xfrm>
        </p:spPr>
        <p:txBody>
          <a:bodyPr lIns="130048" tIns="65024" rIns="130048" bIns="65024" anchor="t"/>
          <a:lstStyle/>
          <a:p>
            <a:pPr marL="487045" indent="-487045">
              <a:spcBef>
                <a:spcPts val="0"/>
              </a:spcBef>
              <a:spcAft>
                <a:spcPts val="569"/>
              </a:spcAft>
            </a:pPr>
            <a:r>
              <a:rPr lang="en-US" sz="2800" dirty="0">
                <a:solidFill>
                  <a:srgbClr val="4B2E83"/>
                </a:solidFill>
                <a:latin typeface="Open Sans"/>
                <a:ea typeface="Open Sans"/>
                <a:cs typeface="Open Sans"/>
              </a:rPr>
              <a:t>Day minus 1 through Day 5:</a:t>
            </a:r>
            <a:endParaRPr lang="en-US" sz="2800" dirty="0">
              <a:latin typeface="Open Sans"/>
              <a:ea typeface="Open Sans"/>
              <a:cs typeface="Open Sans"/>
            </a:endParaRPr>
          </a:p>
          <a:p>
            <a:pPr marL="487045" indent="-487045">
              <a:spcBef>
                <a:spcPts val="0"/>
              </a:spcBef>
              <a:spcAft>
                <a:spcPts val="569"/>
              </a:spcAft>
            </a:pPr>
            <a:endParaRPr lang="en-US" sz="1422">
              <a:solidFill>
                <a:srgbClr val="4B2E83"/>
              </a:solidFill>
              <a:latin typeface="Open Sans"/>
              <a:ea typeface="Open Sans"/>
              <a:cs typeface="Open Sans"/>
            </a:endParaRPr>
          </a:p>
          <a:p>
            <a:pPr marL="792480" lvl="1" indent="-304800">
              <a:spcBef>
                <a:spcPts val="0"/>
              </a:spcBef>
              <a:spcAft>
                <a:spcPts val="1138"/>
              </a:spcAft>
              <a:buFont typeface="Courier New,monospace"/>
              <a:buChar char="o"/>
            </a:pPr>
            <a:r>
              <a:rPr lang="en-US" sz="2550" dirty="0">
                <a:solidFill>
                  <a:srgbClr val="4B2E83"/>
                </a:solidFill>
                <a:latin typeface="Open Sans"/>
                <a:ea typeface="Open Sans"/>
                <a:cs typeface="Open Sans"/>
              </a:rPr>
              <a:t>ISD for the period must post by </a:t>
            </a:r>
            <a:r>
              <a:rPr lang="en-US" sz="2550" dirty="0">
                <a:solidFill>
                  <a:srgbClr val="4B2E83"/>
                </a:solidFill>
                <a:highlight>
                  <a:srgbClr val="E7D3A2"/>
                </a:highlight>
                <a:latin typeface="Open Sans"/>
                <a:ea typeface="Open Sans"/>
                <a:cs typeface="Open Sans"/>
              </a:rPr>
              <a:t>Sun, June 30th at midnight PT</a:t>
            </a:r>
            <a:r>
              <a:rPr lang="en-US" sz="2550" dirty="0">
                <a:solidFill>
                  <a:srgbClr val="4B2E83"/>
                </a:solidFill>
                <a:latin typeface="Open Sans"/>
                <a:ea typeface="Open Sans"/>
                <a:cs typeface="Open Sans"/>
              </a:rPr>
              <a:t>.</a:t>
            </a:r>
          </a:p>
          <a:p>
            <a:pPr marL="792480" lvl="1" indent="-304800">
              <a:spcBef>
                <a:spcPts val="0"/>
              </a:spcBef>
              <a:spcAft>
                <a:spcPts val="1138"/>
              </a:spcAft>
              <a:buFont typeface="Courier New,monospace"/>
              <a:buChar char="o"/>
            </a:pPr>
            <a:r>
              <a:rPr lang="en-US" sz="2550" dirty="0">
                <a:solidFill>
                  <a:srgbClr val="4B2E83"/>
                </a:solidFill>
                <a:latin typeface="Open Sans"/>
                <a:ea typeface="Open Sans"/>
                <a:cs typeface="Open Sans"/>
              </a:rPr>
              <a:t>Accounting Adjustments must be approved by </a:t>
            </a:r>
            <a:r>
              <a:rPr lang="en-US" sz="2550">
                <a:solidFill>
                  <a:srgbClr val="4B2E83"/>
                </a:solidFill>
                <a:highlight>
                  <a:srgbClr val="E7D3A2"/>
                </a:highlight>
                <a:latin typeface="Open Sans"/>
                <a:ea typeface="Open Sans"/>
                <a:cs typeface="Open Sans"/>
              </a:rPr>
              <a:t>Sun, June 30th at </a:t>
            </a:r>
            <a:r>
              <a:rPr lang="en-US" sz="2550" dirty="0">
                <a:solidFill>
                  <a:srgbClr val="4B2E83"/>
                </a:solidFill>
                <a:highlight>
                  <a:srgbClr val="E7D3A2"/>
                </a:highlight>
                <a:latin typeface="Open Sans"/>
                <a:ea typeface="Open Sans"/>
                <a:cs typeface="Open Sans"/>
              </a:rPr>
              <a:t>2pm PT</a:t>
            </a:r>
            <a:r>
              <a:rPr lang="en-US" sz="2550" dirty="0">
                <a:solidFill>
                  <a:srgbClr val="4B2E83"/>
                </a:solidFill>
                <a:latin typeface="Open Sans"/>
                <a:ea typeface="Open Sans"/>
                <a:cs typeface="Open Sans"/>
              </a:rPr>
              <a:t>.</a:t>
            </a:r>
            <a:endParaRPr lang="en-US" sz="2550" dirty="0">
              <a:solidFill>
                <a:srgbClr val="4B2E83"/>
              </a:solidFill>
              <a:cs typeface="Open Sans"/>
            </a:endParaRPr>
          </a:p>
          <a:p>
            <a:pPr marL="792480" lvl="1" indent="-304800">
              <a:spcBef>
                <a:spcPts val="0"/>
              </a:spcBef>
              <a:spcAft>
                <a:spcPts val="1138"/>
              </a:spcAft>
              <a:buFont typeface="Courier New,monospace"/>
              <a:buChar char="o"/>
            </a:pPr>
            <a:r>
              <a:rPr lang="en-US" sz="2550" dirty="0">
                <a:solidFill>
                  <a:srgbClr val="4B2E83"/>
                </a:solidFill>
                <a:latin typeface="Open Sans"/>
                <a:ea typeface="Open Sans"/>
                <a:cs typeface="Open Sans"/>
              </a:rPr>
              <a:t>Receiving must be completed by </a:t>
            </a:r>
            <a:r>
              <a:rPr lang="en-US" sz="2550" dirty="0">
                <a:solidFill>
                  <a:srgbClr val="4B2E83"/>
                </a:solidFill>
                <a:highlight>
                  <a:srgbClr val="E7D3A2"/>
                </a:highlight>
                <a:latin typeface="Open Sans"/>
                <a:ea typeface="Open Sans"/>
                <a:cs typeface="Open Sans"/>
              </a:rPr>
              <a:t>Sun, June 30th at midnight PT</a:t>
            </a:r>
            <a:r>
              <a:rPr lang="en-US" sz="2550" dirty="0">
                <a:solidFill>
                  <a:srgbClr val="4B2E83"/>
                </a:solidFill>
                <a:latin typeface="Open Sans"/>
                <a:ea typeface="Open Sans"/>
                <a:cs typeface="Open Sans"/>
              </a:rPr>
              <a:t>.</a:t>
            </a:r>
            <a:endParaRPr lang="en-US" sz="2550" dirty="0"/>
          </a:p>
          <a:p>
            <a:pPr marL="792480" lvl="1" indent="-304800">
              <a:spcBef>
                <a:spcPts val="0"/>
              </a:spcBef>
              <a:spcAft>
                <a:spcPts val="1138"/>
              </a:spcAft>
              <a:buFont typeface="Courier New,monospace"/>
              <a:buChar char="o"/>
            </a:pPr>
            <a:r>
              <a:rPr lang="en-US" sz="2550" dirty="0">
                <a:solidFill>
                  <a:srgbClr val="4B2E83"/>
                </a:solidFill>
                <a:latin typeface="Open Sans"/>
                <a:ea typeface="Open Sans"/>
                <a:cs typeface="Open Sans"/>
              </a:rPr>
              <a:t>Customer invoices must be approved by </a:t>
            </a:r>
            <a:r>
              <a:rPr lang="en-US" sz="2550" dirty="0">
                <a:solidFill>
                  <a:srgbClr val="4B2E83"/>
                </a:solidFill>
                <a:highlight>
                  <a:srgbClr val="E7D3A2"/>
                </a:highlight>
                <a:latin typeface="Open Sans"/>
                <a:ea typeface="Open Sans"/>
                <a:cs typeface="Open Sans"/>
              </a:rPr>
              <a:t>Mon, July 1st at 2pm PT</a:t>
            </a:r>
            <a:r>
              <a:rPr lang="en-US" sz="2550" dirty="0">
                <a:solidFill>
                  <a:srgbClr val="4B2E83"/>
                </a:solidFill>
                <a:latin typeface="Open Sans"/>
                <a:ea typeface="Open Sans"/>
                <a:cs typeface="Open Sans"/>
              </a:rPr>
              <a:t>.</a:t>
            </a:r>
            <a:endParaRPr lang="en-US" sz="2550" dirty="0"/>
          </a:p>
          <a:p>
            <a:pPr marL="792480" lvl="1" indent="-304800">
              <a:spcBef>
                <a:spcPts val="0"/>
              </a:spcBef>
              <a:spcAft>
                <a:spcPts val="1138"/>
              </a:spcAft>
              <a:buFont typeface="Courier New,monospace"/>
              <a:buChar char="o"/>
            </a:pPr>
            <a:r>
              <a:rPr lang="en-US" sz="2550" dirty="0">
                <a:solidFill>
                  <a:srgbClr val="4B2E83"/>
                </a:solidFill>
                <a:latin typeface="Open Sans"/>
                <a:ea typeface="Open Sans"/>
                <a:cs typeface="Open Sans"/>
              </a:rPr>
              <a:t>FY24 cash deposits must be claimed by </a:t>
            </a:r>
            <a:r>
              <a:rPr lang="en-US" sz="2550" dirty="0">
                <a:solidFill>
                  <a:srgbClr val="4B2E83"/>
                </a:solidFill>
                <a:highlight>
                  <a:srgbClr val="E7D3A2"/>
                </a:highlight>
                <a:latin typeface="Open Sans"/>
                <a:ea typeface="Open Sans"/>
                <a:cs typeface="Open Sans"/>
              </a:rPr>
              <a:t>Mon, July 1st at 2pm PT</a:t>
            </a:r>
            <a:r>
              <a:rPr lang="en-US" sz="2550" dirty="0">
                <a:solidFill>
                  <a:srgbClr val="4B2E83"/>
                </a:solidFill>
                <a:latin typeface="Open Sans"/>
                <a:ea typeface="Open Sans"/>
                <a:cs typeface="Open Sans"/>
              </a:rPr>
              <a:t>.</a:t>
            </a:r>
            <a:endParaRPr lang="en-US" sz="2550" dirty="0"/>
          </a:p>
        </p:txBody>
      </p:sp>
    </p:spTree>
    <p:extLst>
      <p:ext uri="{BB962C8B-B14F-4D97-AF65-F5344CB8AC3E}">
        <p14:creationId xmlns:p14="http://schemas.microsoft.com/office/powerpoint/2010/main" val="226461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2196" y="324921"/>
            <a:ext cx="11380313" cy="477011"/>
          </a:xfrm>
        </p:spPr>
        <p:txBody>
          <a:bodyPr>
            <a:noAutofit/>
          </a:bodyPr>
          <a:lstStyle/>
          <a:p>
            <a:r>
              <a:rPr lang="en-US" sz="3000" b="1" cap="all" dirty="0">
                <a:solidFill>
                  <a:srgbClr val="4B2E83"/>
                </a:solidFill>
                <a:latin typeface="Encode Sans Normal Black" charset="0"/>
              </a:rPr>
              <a:t>Discussion topics</a:t>
            </a:r>
            <a:endParaRPr lang="en-US" sz="3000" b="1" cap="all" dirty="0">
              <a:solidFill>
                <a:srgbClr val="4B2E83"/>
              </a:solidFill>
              <a:highlight>
                <a:srgbClr val="FFFF00"/>
              </a:highlight>
              <a:latin typeface="Encode Sans Normal Black" charset="0"/>
            </a:endParaRPr>
          </a:p>
        </p:txBody>
      </p:sp>
      <p:sp>
        <p:nvSpPr>
          <p:cNvPr id="10" name="Slide Number Placeholder 9">
            <a:extLst>
              <a:ext uri="{FF2B5EF4-FFF2-40B4-BE49-F238E27FC236}">
                <a16:creationId xmlns:a16="http://schemas.microsoft.com/office/drawing/2014/main" id="{F3AC4184-DB75-4AC4-8681-FE0A3BD30CF1}"/>
              </a:ext>
            </a:extLst>
          </p:cNvPr>
          <p:cNvSpPr>
            <a:spLocks noGrp="1"/>
          </p:cNvSpPr>
          <p:nvPr>
            <p:ph type="sldNum" sz="quarter" idx="4"/>
          </p:nvPr>
        </p:nvSpPr>
        <p:spPr>
          <a:xfrm>
            <a:off x="178176" y="6922428"/>
            <a:ext cx="453427" cy="389467"/>
          </a:xfrm>
        </p:spPr>
        <p:txBody>
          <a:bodyPr/>
          <a:lstStyle/>
          <a:p>
            <a:pPr marL="0" marR="0" lvl="0" indent="0" algn="r" defTabSz="4832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83224" rtl="0" eaLnBrk="1" fontAlgn="auto" latinLnBrk="0" hangingPunct="1">
                <a:lnSpc>
                  <a:spcPct val="100000"/>
                </a:lnSpc>
                <a:spcBef>
                  <a:spcPts val="0"/>
                </a:spcBef>
                <a:spcAft>
                  <a:spcPts val="0"/>
                </a:spcAft>
                <a:buClrTx/>
                <a:buSzTx/>
                <a:buFontTx/>
                <a:buNone/>
                <a:tabLst/>
                <a:defRPr/>
              </a:pPr>
              <a:t>1</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3498647501"/>
              </p:ext>
            </p:extLst>
          </p:nvPr>
        </p:nvGraphicFramePr>
        <p:xfrm>
          <a:off x="631603" y="1113286"/>
          <a:ext cx="11959933" cy="4735380"/>
        </p:xfrm>
        <a:graphic>
          <a:graphicData uri="http://schemas.openxmlformats.org/drawingml/2006/table">
            <a:tbl>
              <a:tblPr>
                <a:tableStyleId>{5DA37D80-6434-44D0-A028-1B22A696006F}</a:tableStyleId>
              </a:tblPr>
              <a:tblGrid>
                <a:gridCol w="524765">
                  <a:extLst>
                    <a:ext uri="{9D8B030D-6E8A-4147-A177-3AD203B41FA5}">
                      <a16:colId xmlns:a16="http://schemas.microsoft.com/office/drawing/2014/main" val="2417359873"/>
                    </a:ext>
                  </a:extLst>
                </a:gridCol>
                <a:gridCol w="1551321">
                  <a:extLst>
                    <a:ext uri="{9D8B030D-6E8A-4147-A177-3AD203B41FA5}">
                      <a16:colId xmlns:a16="http://schemas.microsoft.com/office/drawing/2014/main" val="420156850"/>
                    </a:ext>
                  </a:extLst>
                </a:gridCol>
                <a:gridCol w="7652552">
                  <a:extLst>
                    <a:ext uri="{9D8B030D-6E8A-4147-A177-3AD203B41FA5}">
                      <a16:colId xmlns:a16="http://schemas.microsoft.com/office/drawing/2014/main" val="1594515221"/>
                    </a:ext>
                  </a:extLst>
                </a:gridCol>
                <a:gridCol w="2231295">
                  <a:extLst>
                    <a:ext uri="{9D8B030D-6E8A-4147-A177-3AD203B41FA5}">
                      <a16:colId xmlns:a16="http://schemas.microsoft.com/office/drawing/2014/main" val="1913697892"/>
                    </a:ext>
                  </a:extLst>
                </a:gridCol>
              </a:tblGrid>
              <a:tr h="1169220">
                <a:tc>
                  <a:txBody>
                    <a:bodyPr/>
                    <a:lstStyle/>
                    <a:p>
                      <a:pPr algn="ctr" fontAlgn="ctr"/>
                      <a:r>
                        <a:rPr lang="en-US" sz="1600" b="1" u="none" strike="noStrike" dirty="0">
                          <a:solidFill>
                            <a:schemeClr val="bg2"/>
                          </a:solidFill>
                          <a:effectLst/>
                          <a:latin typeface="Open Sans"/>
                          <a:ea typeface="Open Sans"/>
                          <a:cs typeface="Open Sans"/>
                        </a:rPr>
                        <a:t>#</a:t>
                      </a:r>
                      <a:endParaRPr lang="en-US" sz="1600" b="1" i="0" u="none" strike="noStrike" dirty="0">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u="none" strike="noStrike" cap="all" baseline="0" dirty="0">
                          <a:solidFill>
                            <a:schemeClr val="bg2"/>
                          </a:solidFill>
                          <a:effectLst/>
                          <a:latin typeface="Open Sans"/>
                          <a:ea typeface="Open Sans" panose="020B0606030504020204" pitchFamily="34" charset="0"/>
                          <a:cs typeface="Open Sans" panose="020B0606030504020204" pitchFamily="34" charset="0"/>
                        </a:rPr>
                        <a:t>Topic</a:t>
                      </a:r>
                      <a:endPar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endParaRP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OBJECTIVE </a:t>
                      </a: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Lead</a:t>
                      </a:r>
                    </a:p>
                  </a:txBody>
                  <a:tcPr marL="0" marR="0" marT="0" marB="0" anchor="ctr">
                    <a:solidFill>
                      <a:schemeClr val="tx1"/>
                    </a:solidFill>
                  </a:tcPr>
                </a:tc>
                <a:extLst>
                  <a:ext uri="{0D108BD9-81ED-4DB2-BD59-A6C34878D82A}">
                    <a16:rowId xmlns:a16="http://schemas.microsoft.com/office/drawing/2014/main" val="1282170829"/>
                  </a:ext>
                </a:extLst>
              </a:tr>
              <a:tr h="548640">
                <a:tc rowSpan="5">
                  <a:txBody>
                    <a:bodyPr/>
                    <a:lstStyle/>
                    <a:p>
                      <a:pPr lvl="0" algn="ctr">
                        <a:buNone/>
                      </a:pPr>
                      <a:r>
                        <a:rPr lang="en-US" b="1" dirty="0"/>
                        <a:t>1</a:t>
                      </a:r>
                    </a:p>
                  </a:txBody>
                  <a:tcPr marL="45721" marR="0" marT="0" marB="0" anchor="ctr"/>
                </a:tc>
                <a:tc rowSpan="5">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900" b="1" dirty="0"/>
                        <a:t>Year-End Close</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Quick Update – PAA’s for Fringe FY24</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dirty="0">
                          <a:solidFill>
                            <a:schemeClr val="tx1"/>
                          </a:solidFill>
                          <a:latin typeface="+mn-lt"/>
                        </a:rPr>
                        <a:t>Bryan</a:t>
                      </a:r>
                    </a:p>
                  </a:txBody>
                  <a:tcPr marL="45721" marR="0" marT="0" marB="0" anchor="ctr"/>
                </a:tc>
                <a:extLst>
                  <a:ext uri="{0D108BD9-81ED-4DB2-BD59-A6C34878D82A}">
                    <a16:rowId xmlns:a16="http://schemas.microsoft.com/office/drawing/2014/main" val="890265012"/>
                  </a:ext>
                </a:extLst>
              </a:tr>
              <a:tr h="548640">
                <a:tc vMerge="1">
                  <a:txBody>
                    <a:bodyPr/>
                    <a:lstStyle/>
                    <a:p>
                      <a:pPr lvl="0" algn="ctr">
                        <a:buNone/>
                      </a:pPr>
                      <a:endParaRPr lang="en-US" b="1" dirty="0"/>
                    </a:p>
                  </a:txBody>
                  <a:tcPr marL="45721" marR="0" marT="0" marB="0" anchor="ctr"/>
                </a:tc>
                <a:tc vMerge="1">
                  <a:txBody>
                    <a:bodyPr/>
                    <a:lstStyle/>
                    <a:p>
                      <a:endParaRP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Manual Accruals – Material Threshold to Accrue Expenses for is $10k</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0" kern="1200" cap="none" baseline="0" dirty="0">
                          <a:solidFill>
                            <a:schemeClr val="tx1"/>
                          </a:solidFill>
                          <a:latin typeface="+mn-lt"/>
                        </a:rPr>
                        <a:t>Christina</a:t>
                      </a:r>
                    </a:p>
                  </a:txBody>
                  <a:tcPr marL="45721" marR="0" marT="0" marB="0" anchor="ctr"/>
                </a:tc>
                <a:extLst>
                  <a:ext uri="{0D108BD9-81ED-4DB2-BD59-A6C34878D82A}">
                    <a16:rowId xmlns:a16="http://schemas.microsoft.com/office/drawing/2014/main" val="1672372054"/>
                  </a:ext>
                </a:extLst>
              </a:tr>
              <a:tr h="548640">
                <a:tc vMerge="1">
                  <a:txBody>
                    <a:bodyPr/>
                    <a:lstStyle/>
                    <a:p>
                      <a:pPr lvl="0" algn="ctr">
                        <a:buNone/>
                      </a:pPr>
                      <a:endParaRPr lang="en-US" b="1" dirty="0"/>
                    </a:p>
                  </a:txBody>
                  <a:tcPr marL="45721" marR="0" marT="0" marB="0" anchor="ctr"/>
                </a:tc>
                <a:tc vMerge="1">
                  <a:txBody>
                    <a:bodyPr/>
                    <a:lstStyle/>
                    <a:p>
                      <a:endParaRP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Full YE Controller Office Checklist – Draft </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dirty="0">
                          <a:solidFill>
                            <a:schemeClr val="tx1"/>
                          </a:solidFill>
                          <a:latin typeface="+mn-lt"/>
                        </a:rPr>
                        <a:t>Christina</a:t>
                      </a:r>
                    </a:p>
                  </a:txBody>
                  <a:tcPr marL="45721" marR="0" marT="0" marB="0" anchor="ctr"/>
                </a:tc>
                <a:extLst>
                  <a:ext uri="{0D108BD9-81ED-4DB2-BD59-A6C34878D82A}">
                    <a16:rowId xmlns:a16="http://schemas.microsoft.com/office/drawing/2014/main" val="4140510091"/>
                  </a:ext>
                </a:extLst>
              </a:tr>
              <a:tr h="548640">
                <a:tc vMerge="1">
                  <a:txBody>
                    <a:bodyPr/>
                    <a:lstStyle/>
                    <a:p>
                      <a:endParaRPr lang="en-US"/>
                    </a:p>
                  </a:txBody>
                  <a:tcPr/>
                </a:tc>
                <a:tc vMerge="1">
                  <a:txBody>
                    <a:bodyPr/>
                    <a:lstStyle/>
                    <a:p>
                      <a:endParaRPr lang="en-US"/>
                    </a:p>
                  </a:txBody>
                  <a:tcP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Beginning Balance – Update </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0" kern="1200" cap="none" baseline="0" dirty="0">
                          <a:solidFill>
                            <a:schemeClr val="tx1"/>
                          </a:solidFill>
                          <a:latin typeface="+mn-lt"/>
                        </a:rPr>
                        <a:t>Christina</a:t>
                      </a:r>
                    </a:p>
                  </a:txBody>
                  <a:tcPr marL="45721" marR="0" marT="0" marB="0" anchor="ctr"/>
                </a:tc>
                <a:extLst>
                  <a:ext uri="{0D108BD9-81ED-4DB2-BD59-A6C34878D82A}">
                    <a16:rowId xmlns:a16="http://schemas.microsoft.com/office/drawing/2014/main" val="2521163312"/>
                  </a:ext>
                </a:extLst>
              </a:tr>
              <a:tr h="548640">
                <a:tc vMerge="1">
                  <a:txBody>
                    <a:bodyPr/>
                    <a:lstStyle/>
                    <a:p>
                      <a:pPr lvl="0" algn="ctr">
                        <a:buNone/>
                      </a:pPr>
                      <a:endParaRPr lang="en-US" b="1" dirty="0"/>
                    </a:p>
                  </a:txBody>
                  <a:tcPr marL="45721" marR="0" marT="0" marB="0" anchor="ctr"/>
                </a:tc>
                <a:tc vMerge="1">
                  <a:txBody>
                    <a:bodyPr/>
                    <a:lstStyle/>
                    <a:p>
                      <a:endParaRP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Open Q&amp;A</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dirty="0">
                          <a:solidFill>
                            <a:schemeClr val="tx1"/>
                          </a:solidFill>
                          <a:latin typeface="+mn-lt"/>
                        </a:rPr>
                        <a:t>Christina/Scott</a:t>
                      </a:r>
                    </a:p>
                  </a:txBody>
                  <a:tcPr marL="45721" marR="0" marT="0" marB="0" anchor="ctr"/>
                </a:tc>
                <a:extLst>
                  <a:ext uri="{0D108BD9-81ED-4DB2-BD59-A6C34878D82A}">
                    <a16:rowId xmlns:a16="http://schemas.microsoft.com/office/drawing/2014/main" val="3875297781"/>
                  </a:ext>
                </a:extLst>
              </a:tr>
              <a:tr h="822960">
                <a:tc>
                  <a:txBody>
                    <a:bodyPr/>
                    <a:lstStyle/>
                    <a:p>
                      <a:pPr lvl="0" algn="ctr">
                        <a:buNone/>
                      </a:pPr>
                      <a:r>
                        <a:rPr lang="en-US" b="1" dirty="0"/>
                        <a:t>3</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1" kern="1200" dirty="0">
                          <a:solidFill>
                            <a:schemeClr val="tx1"/>
                          </a:solidFill>
                          <a:latin typeface="+mn-lt"/>
                          <a:ea typeface="+mn-ea"/>
                          <a:cs typeface="+mn-cs"/>
                        </a:rPr>
                        <a:t>Future Topics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Summer Ledger Bootcamp</a:t>
                      </a: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752402044"/>
                  </a:ext>
                </a:extLst>
              </a:tr>
            </a:tbl>
          </a:graphicData>
        </a:graphic>
      </p:graphicFrame>
    </p:spTree>
    <p:extLst>
      <p:ext uri="{BB962C8B-B14F-4D97-AF65-F5344CB8AC3E}">
        <p14:creationId xmlns:p14="http://schemas.microsoft.com/office/powerpoint/2010/main" val="182671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dirty="0"/>
              <a:t>SE Accounting Forum Web Page – </a:t>
            </a:r>
            <a:br>
              <a:rPr lang="en-US" sz="5400" b="1" dirty="0"/>
            </a:br>
            <a:r>
              <a:rPr lang="en-US" sz="5400" b="1" dirty="0"/>
              <a:t>Decks &amp; Recordings</a:t>
            </a:r>
            <a:br>
              <a:rPr lang="en-US" sz="5400" b="1" dirty="0"/>
            </a:br>
            <a:r>
              <a:rPr lang="en-US" sz="4400" b="1" dirty="0">
                <a:hlinkClick r:id="rId2"/>
              </a:rPr>
              <a:t>https://finance.uw.edu/fr/node/87</a:t>
            </a:r>
            <a:br>
              <a:rPr lang="en-US" sz="5400" b="1" dirty="0"/>
            </a:br>
            <a:r>
              <a:rPr lang="en-US" sz="2800" b="1" dirty="0"/>
              <a:t>Finance&gt; Financial Reporting&gt; Shared Environment Accounting Forum</a:t>
            </a:r>
            <a:endParaRPr lang="en-US" sz="5400" b="1" dirty="0"/>
          </a:p>
        </p:txBody>
      </p:sp>
    </p:spTree>
    <p:extLst>
      <p:ext uri="{BB962C8B-B14F-4D97-AF65-F5344CB8AC3E}">
        <p14:creationId xmlns:p14="http://schemas.microsoft.com/office/powerpoint/2010/main" val="360051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2196" y="324921"/>
            <a:ext cx="11380313" cy="477011"/>
          </a:xfrm>
        </p:spPr>
        <p:txBody>
          <a:bodyPr>
            <a:noAutofit/>
          </a:bodyPr>
          <a:lstStyle/>
          <a:p>
            <a:r>
              <a:rPr lang="en-US" sz="3000" b="1" cap="all" dirty="0">
                <a:solidFill>
                  <a:srgbClr val="4B2E83"/>
                </a:solidFill>
                <a:latin typeface="Encode Sans Normal Black" charset="0"/>
              </a:rPr>
              <a:t>Future Discussion Topics</a:t>
            </a:r>
            <a:endParaRPr lang="en-US" sz="3000" b="1" cap="all" dirty="0">
              <a:solidFill>
                <a:srgbClr val="4B2E83"/>
              </a:solidFill>
              <a:highlight>
                <a:srgbClr val="FFFF00"/>
              </a:highlight>
              <a:latin typeface="Encode Sans Normal Black" charset="0"/>
            </a:endParaRPr>
          </a:p>
        </p:txBody>
      </p:sp>
      <p:sp>
        <p:nvSpPr>
          <p:cNvPr id="10" name="Slide Number Placeholder 9">
            <a:extLst>
              <a:ext uri="{FF2B5EF4-FFF2-40B4-BE49-F238E27FC236}">
                <a16:creationId xmlns:a16="http://schemas.microsoft.com/office/drawing/2014/main" id="{F3AC4184-DB75-4AC4-8681-FE0A3BD30CF1}"/>
              </a:ext>
            </a:extLst>
          </p:cNvPr>
          <p:cNvSpPr>
            <a:spLocks noGrp="1"/>
          </p:cNvSpPr>
          <p:nvPr>
            <p:ph type="sldNum" sz="quarter" idx="4"/>
          </p:nvPr>
        </p:nvSpPr>
        <p:spPr>
          <a:xfrm>
            <a:off x="178176" y="6922428"/>
            <a:ext cx="453427" cy="389467"/>
          </a:xfrm>
        </p:spPr>
        <p:txBody>
          <a:bodyPr/>
          <a:lstStyle/>
          <a:p>
            <a:pPr marL="0" marR="0" lvl="0" indent="0" algn="r" defTabSz="4832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83224" rtl="0" eaLnBrk="1" fontAlgn="auto" latinLnBrk="0" hangingPunct="1">
                <a:lnSpc>
                  <a:spcPct val="100000"/>
                </a:lnSpc>
                <a:spcBef>
                  <a:spcPts val="0"/>
                </a:spcBef>
                <a:spcAft>
                  <a:spcPts val="0"/>
                </a:spcAft>
                <a:buClrTx/>
                <a:buSzTx/>
                <a:buFontTx/>
                <a:buNone/>
                <a:tabLst/>
                <a:defRPr/>
              </a:pPr>
              <a:t>20</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3023741028"/>
              </p:ext>
            </p:extLst>
          </p:nvPr>
        </p:nvGraphicFramePr>
        <p:xfrm>
          <a:off x="532343" y="1057058"/>
          <a:ext cx="11680017" cy="3808521"/>
        </p:xfrm>
        <a:graphic>
          <a:graphicData uri="http://schemas.openxmlformats.org/drawingml/2006/table">
            <a:tbl>
              <a:tblPr>
                <a:tableStyleId>{5DA37D80-6434-44D0-A028-1B22A696006F}</a:tableStyleId>
              </a:tblPr>
              <a:tblGrid>
                <a:gridCol w="512482">
                  <a:extLst>
                    <a:ext uri="{9D8B030D-6E8A-4147-A177-3AD203B41FA5}">
                      <a16:colId xmlns:a16="http://schemas.microsoft.com/office/drawing/2014/main" val="2417359873"/>
                    </a:ext>
                  </a:extLst>
                </a:gridCol>
                <a:gridCol w="2118539">
                  <a:extLst>
                    <a:ext uri="{9D8B030D-6E8A-4147-A177-3AD203B41FA5}">
                      <a16:colId xmlns:a16="http://schemas.microsoft.com/office/drawing/2014/main" val="420156850"/>
                    </a:ext>
                  </a:extLst>
                </a:gridCol>
                <a:gridCol w="7113319">
                  <a:extLst>
                    <a:ext uri="{9D8B030D-6E8A-4147-A177-3AD203B41FA5}">
                      <a16:colId xmlns:a16="http://schemas.microsoft.com/office/drawing/2014/main" val="1594515221"/>
                    </a:ext>
                  </a:extLst>
                </a:gridCol>
                <a:gridCol w="1935677">
                  <a:extLst>
                    <a:ext uri="{9D8B030D-6E8A-4147-A177-3AD203B41FA5}">
                      <a16:colId xmlns:a16="http://schemas.microsoft.com/office/drawing/2014/main" val="1913697892"/>
                    </a:ext>
                  </a:extLst>
                </a:gridCol>
              </a:tblGrid>
              <a:tr h="608121">
                <a:tc>
                  <a:txBody>
                    <a:bodyPr/>
                    <a:lstStyle/>
                    <a:p>
                      <a:pPr algn="ctr" fontAlgn="ctr"/>
                      <a:r>
                        <a:rPr lang="en-US" sz="1600" b="1" u="none" strike="noStrike" dirty="0">
                          <a:solidFill>
                            <a:schemeClr val="bg2"/>
                          </a:solidFill>
                          <a:effectLst/>
                          <a:latin typeface="Open Sans"/>
                          <a:ea typeface="Open Sans"/>
                          <a:cs typeface="Open Sans"/>
                        </a:rPr>
                        <a:t>#</a:t>
                      </a:r>
                      <a:endParaRPr lang="en-US" sz="1600" b="1" i="0" u="none" strike="noStrike" dirty="0">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u="none" strike="noStrike" cap="all" baseline="0" dirty="0">
                          <a:solidFill>
                            <a:schemeClr val="bg2"/>
                          </a:solidFill>
                          <a:effectLst/>
                          <a:latin typeface="Open Sans"/>
                          <a:ea typeface="Open Sans" panose="020B0606030504020204" pitchFamily="34" charset="0"/>
                          <a:cs typeface="Open Sans" panose="020B0606030504020204" pitchFamily="34" charset="0"/>
                        </a:rPr>
                        <a:t>Topic</a:t>
                      </a:r>
                      <a:endPar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endParaRP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OBJECTIVE </a:t>
                      </a: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Tentative Date</a:t>
                      </a:r>
                    </a:p>
                  </a:txBody>
                  <a:tcPr marL="0" marR="0" marT="0" marB="0" anchor="ctr">
                    <a:solidFill>
                      <a:schemeClr val="tx1"/>
                    </a:solidFill>
                  </a:tcPr>
                </a:tc>
                <a:extLst>
                  <a:ext uri="{0D108BD9-81ED-4DB2-BD59-A6C34878D82A}">
                    <a16:rowId xmlns:a16="http://schemas.microsoft.com/office/drawing/2014/main" val="1282170829"/>
                  </a:ext>
                </a:extLst>
              </a:tr>
              <a:tr h="640080">
                <a:tc>
                  <a:txBody>
                    <a:bodyPr/>
                    <a:lstStyle/>
                    <a:p>
                      <a:pPr lvl="0" algn="ctr">
                        <a:buNone/>
                      </a:pPr>
                      <a:r>
                        <a:rPr lang="en-US" b="1" dirty="0"/>
                        <a:t>1</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endParaRPr lang="en-US" sz="1900" b="1" dirty="0"/>
                    </a:p>
                  </a:txBody>
                  <a:tcPr marL="45721" marR="0" marT="0" marB="0" anchor="ctr"/>
                </a:tc>
                <a:tc>
                  <a:txBody>
                    <a:bodyPr/>
                    <a:lstStyle/>
                    <a:p>
                      <a:pPr marL="346075" marR="0" lvl="0" indent="-163195" algn="l" rtl="0" eaLnBrk="1" fontAlgn="t" latinLnBrk="0" hangingPunct="1">
                        <a:lnSpc>
                          <a:spcPct val="100000"/>
                        </a:lnSpc>
                        <a:spcBef>
                          <a:spcPts val="0"/>
                        </a:spcBef>
                        <a:spcAft>
                          <a:spcPts val="0"/>
                        </a:spcAft>
                        <a:buClrTx/>
                        <a:buSzTx/>
                        <a:buFont typeface="Arial" panose="020B0604020202020204" pitchFamily="34" charset="0"/>
                        <a:buChar char="•"/>
                      </a:pPr>
                      <a:endParaRPr lang="en-US" sz="1900" b="0" kern="1200" cap="none" baseline="0" dirty="0">
                        <a:solidFill>
                          <a:schemeClr val="tx1"/>
                        </a:solidFill>
                        <a:latin typeface="+mn-lt"/>
                        <a:ea typeface="Open Sans"/>
                        <a:cs typeface="Open San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10695842"/>
                  </a:ext>
                </a:extLst>
              </a:tr>
              <a:tr h="640080">
                <a:tc>
                  <a:txBody>
                    <a:bodyPr/>
                    <a:lstStyle/>
                    <a:p>
                      <a:pPr lvl="0" algn="ctr">
                        <a:buNone/>
                      </a:pPr>
                      <a:r>
                        <a:rPr lang="en-US" b="1" dirty="0"/>
                        <a:t>2</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endParaRPr lang="en-US" sz="1900" b="1" dirty="0"/>
                    </a:p>
                  </a:txBody>
                  <a:tcPr marL="45721" marR="0" marT="0" marB="0" anchor="ctr"/>
                </a:tc>
                <a:tc>
                  <a:txBody>
                    <a:bodyPr/>
                    <a:lstStyle/>
                    <a:p>
                      <a:pPr marL="346075" marR="0" lvl="0" indent="-163195" algn="l" rtl="0" eaLnBrk="1" fontAlgn="t" latinLnBrk="0" hangingPunct="1">
                        <a:lnSpc>
                          <a:spcPct val="100000"/>
                        </a:lnSpc>
                        <a:spcBef>
                          <a:spcPts val="0"/>
                        </a:spcBef>
                        <a:spcAft>
                          <a:spcPts val="0"/>
                        </a:spcAft>
                        <a:buClrTx/>
                        <a:buSzTx/>
                        <a:buFont typeface="Arial" panose="020B0604020202020204" pitchFamily="34" charset="0"/>
                        <a:buChar char="•"/>
                      </a:pPr>
                      <a:endParaRPr lang="en-US" sz="1900" b="0" kern="1200" cap="none" baseline="0" dirty="0">
                        <a:solidFill>
                          <a:schemeClr val="tx1"/>
                        </a:solidFill>
                        <a:latin typeface="+mn-lt"/>
                        <a:ea typeface="Open Sans"/>
                        <a:cs typeface="Open San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3457452384"/>
                  </a:ext>
                </a:extLst>
              </a:tr>
              <a:tr h="640080">
                <a:tc>
                  <a:txBody>
                    <a:bodyPr/>
                    <a:lstStyle/>
                    <a:p>
                      <a:pPr lvl="0" algn="ctr">
                        <a:buNone/>
                      </a:pPr>
                      <a:r>
                        <a:rPr lang="en-US" b="1" dirty="0"/>
                        <a:t>3</a:t>
                      </a:r>
                    </a:p>
                  </a:txBody>
                  <a:tcPr marL="45721" marR="0" marT="0" marB="0" anchor="ctr"/>
                </a:tc>
                <a:tc>
                  <a:txBody>
                    <a:bodyPr/>
                    <a:lstStyle/>
                    <a:p>
                      <a:pPr marL="182880" lvl="0"/>
                      <a:endParaRPr lang="en-US" sz="1900" b="1" kern="1200" dirty="0">
                        <a:solidFill>
                          <a:schemeClr val="tx1"/>
                        </a:solidFill>
                        <a:latin typeface="+mn-lt"/>
                        <a:ea typeface="+mn-ea"/>
                        <a:cs typeface="+mn-cs"/>
                      </a:endParaRPr>
                    </a:p>
                  </a:txBody>
                  <a:tcPr marL="45721" marR="0" marT="0" marB="0" anchor="ctr"/>
                </a:tc>
                <a:tc>
                  <a:txBody>
                    <a:bodyPr/>
                    <a:lstStyle/>
                    <a:p>
                      <a:pPr marL="342900" lvl="0" indent="-342900">
                        <a:buFont typeface="Arial" panose="020B0604020202020204" pitchFamily="34" charset="0"/>
                        <a:buChar char="•"/>
                      </a:pPr>
                      <a:endParaRPr lang="en-US" sz="1920" kern="1200" dirty="0">
                        <a:solidFill>
                          <a:schemeClr val="tx1"/>
                        </a:solidFill>
                        <a:effectLst/>
                        <a:latin typeface="+mn-lt"/>
                        <a:ea typeface="+mn-ea"/>
                        <a:cs typeface="+mn-c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4093913590"/>
                  </a:ext>
                </a:extLst>
              </a:tr>
              <a:tr h="640080">
                <a:tc>
                  <a:txBody>
                    <a:bodyPr/>
                    <a:lstStyle/>
                    <a:p>
                      <a:pPr lvl="0" algn="ctr">
                        <a:buNone/>
                      </a:pPr>
                      <a:r>
                        <a:rPr lang="en-US" b="1" dirty="0"/>
                        <a:t>4</a:t>
                      </a:r>
                    </a:p>
                  </a:txBody>
                  <a:tcPr marL="45721" marR="0" marT="0" marB="0" anchor="ctr"/>
                </a:tc>
                <a:tc>
                  <a:txBody>
                    <a:bodyPr/>
                    <a:lstStyle/>
                    <a:p>
                      <a:pPr marL="182880" lvl="0"/>
                      <a:endParaRPr lang="en-US" sz="1900" b="1" kern="1200" dirty="0">
                        <a:solidFill>
                          <a:schemeClr val="tx1"/>
                        </a:solidFill>
                        <a:latin typeface="+mn-lt"/>
                        <a:ea typeface="+mn-ea"/>
                        <a:cs typeface="+mn-cs"/>
                      </a:endParaRPr>
                    </a:p>
                  </a:txBody>
                  <a:tcPr marL="45721" marR="0" marT="0" marB="0" anchor="ctr"/>
                </a:tc>
                <a:tc>
                  <a:txBody>
                    <a:bodyPr/>
                    <a:lstStyle/>
                    <a:p>
                      <a:pPr marL="342900" lvl="0" indent="-342900">
                        <a:buFont typeface="Arial" panose="020B0604020202020204" pitchFamily="34" charset="0"/>
                        <a:buChar char="•"/>
                      </a:pPr>
                      <a:endParaRPr lang="en-US" sz="1920" kern="1200" dirty="0">
                        <a:solidFill>
                          <a:schemeClr val="tx1"/>
                        </a:solidFill>
                        <a:effectLst/>
                        <a:latin typeface="+mn-lt"/>
                        <a:ea typeface="+mn-ea"/>
                        <a:cs typeface="+mn-c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554076045"/>
                  </a:ext>
                </a:extLst>
              </a:tr>
              <a:tr h="640080">
                <a:tc>
                  <a:txBody>
                    <a:bodyPr/>
                    <a:lstStyle/>
                    <a:p>
                      <a:pPr lvl="0" algn="ctr">
                        <a:buNone/>
                      </a:pPr>
                      <a:r>
                        <a:rPr lang="en-US" b="1" dirty="0"/>
                        <a:t>5</a:t>
                      </a:r>
                    </a:p>
                  </a:txBody>
                  <a:tcPr marL="45721" marR="0" marT="0" marB="0" anchor="ctr"/>
                </a:tc>
                <a:tc>
                  <a:txBody>
                    <a:bodyPr/>
                    <a:lstStyle/>
                    <a:p>
                      <a:pPr marL="182880" lvl="0"/>
                      <a:endParaRPr lang="en-US" sz="1900" b="1" kern="1200" dirty="0">
                        <a:solidFill>
                          <a:schemeClr val="tx1"/>
                        </a:solidFill>
                        <a:latin typeface="+mn-lt"/>
                        <a:ea typeface="+mn-ea"/>
                        <a:cs typeface="+mn-cs"/>
                      </a:endParaRPr>
                    </a:p>
                  </a:txBody>
                  <a:tcPr marL="45721" marR="0" marT="0" marB="0" anchor="ctr"/>
                </a:tc>
                <a:tc>
                  <a:txBody>
                    <a:bodyPr/>
                    <a:lstStyle/>
                    <a:p>
                      <a:pPr marL="342900" lvl="0" indent="-342900">
                        <a:buFont typeface="Arial" panose="020B0604020202020204" pitchFamily="34" charset="0"/>
                        <a:buChar char="•"/>
                      </a:pPr>
                      <a:endParaRPr lang="en-US" sz="1920" kern="1200" dirty="0">
                        <a:solidFill>
                          <a:schemeClr val="tx1"/>
                        </a:solidFill>
                        <a:effectLst/>
                        <a:latin typeface="+mn-lt"/>
                        <a:ea typeface="+mn-ea"/>
                        <a:cs typeface="+mn-c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523719829"/>
                  </a:ext>
                </a:extLst>
              </a:tr>
            </a:tbl>
          </a:graphicData>
        </a:graphic>
      </p:graphicFrame>
      <p:sp>
        <p:nvSpPr>
          <p:cNvPr id="6" name="TextBox 5">
            <a:extLst>
              <a:ext uri="{FF2B5EF4-FFF2-40B4-BE49-F238E27FC236}">
                <a16:creationId xmlns:a16="http://schemas.microsoft.com/office/drawing/2014/main" id="{9C5BA07C-1CDA-4EE3-9A65-D7E60573FE20}"/>
              </a:ext>
            </a:extLst>
          </p:cNvPr>
          <p:cNvSpPr txBox="1"/>
          <p:nvPr/>
        </p:nvSpPr>
        <p:spPr>
          <a:xfrm>
            <a:off x="4452238" y="7643598"/>
            <a:ext cx="2623174" cy="584775"/>
          </a:xfrm>
          <a:prstGeom prst="rect">
            <a:avLst/>
          </a:prstGeom>
          <a:noFill/>
        </p:spPr>
        <p:txBody>
          <a:bodyPr wrap="square" rtlCol="0">
            <a:spAutoFit/>
          </a:bodyPr>
          <a:lstStyle/>
          <a:p>
            <a:pPr marL="0" marR="0" lvl="0" indent="0" algn="ctr" defTabSz="483208"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a:ln>
                <a:noFill/>
              </a:ln>
              <a:solidFill>
                <a:srgbClr val="000000"/>
              </a:solidFill>
              <a:effectLst/>
              <a:uLnTx/>
              <a:uFillTx/>
              <a:latin typeface="Calibri"/>
              <a:ea typeface="+mn-ea"/>
              <a:cs typeface="+mn-cs"/>
            </a:endParaRPr>
          </a:p>
          <a:p>
            <a:pPr marL="0" marR="0" lvl="0" indent="0" algn="ctr" defTabSz="483208"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6538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dirty="0"/>
              <a:t>Year-End Close</a:t>
            </a:r>
          </a:p>
        </p:txBody>
      </p:sp>
    </p:spTree>
    <p:extLst>
      <p:ext uri="{BB962C8B-B14F-4D97-AF65-F5344CB8AC3E}">
        <p14:creationId xmlns:p14="http://schemas.microsoft.com/office/powerpoint/2010/main" val="414937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dirty="0">
                <a:latin typeface="Open Sans"/>
                <a:ea typeface="Open Sans"/>
                <a:cs typeface="Open Sans"/>
              </a:rPr>
              <a:t>Quick Update</a:t>
            </a:r>
            <a:endParaRPr lang="en-US" dirty="0"/>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65300" y="1389163"/>
            <a:ext cx="11656832" cy="5417556"/>
          </a:xfrm>
        </p:spPr>
        <p:txBody>
          <a:bodyPr lIns="91440" tIns="45720" rIns="91440" bIns="45720" anchor="t"/>
          <a:lstStyle/>
          <a:p>
            <a:pPr marL="365760" indent="-365760">
              <a:spcBef>
                <a:spcPts val="20"/>
              </a:spcBef>
            </a:pPr>
            <a:r>
              <a:rPr lang="en-US" sz="2800" dirty="0">
                <a:solidFill>
                  <a:srgbClr val="33006F"/>
                </a:solidFill>
                <a:latin typeface="Open Sans"/>
                <a:ea typeface="Open Sans"/>
                <a:cs typeface="Open Sans"/>
              </a:rPr>
              <a:t>PAA’s and Fringe Benefits for FY24</a:t>
            </a:r>
            <a:endParaRPr lang="en-US" sz="2800" dirty="0">
              <a:latin typeface="Open Sans"/>
              <a:ea typeface="Open Sans"/>
              <a:cs typeface="Open Sans"/>
            </a:endParaRPr>
          </a:p>
        </p:txBody>
      </p:sp>
    </p:spTree>
    <p:extLst>
      <p:ext uri="{BB962C8B-B14F-4D97-AF65-F5344CB8AC3E}">
        <p14:creationId xmlns:p14="http://schemas.microsoft.com/office/powerpoint/2010/main" val="297197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dirty="0">
                <a:latin typeface="Open Sans"/>
                <a:ea typeface="Open Sans"/>
                <a:cs typeface="Open Sans"/>
              </a:rPr>
              <a:t>Manual Accruals </a:t>
            </a: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65300" y="1389163"/>
            <a:ext cx="11656832" cy="5417556"/>
          </a:xfrm>
        </p:spPr>
        <p:txBody>
          <a:bodyPr lIns="91440" tIns="45720" rIns="91440" bIns="45720" anchor="t"/>
          <a:lstStyle/>
          <a:p>
            <a:pPr marL="365760" indent="-365760">
              <a:spcBef>
                <a:spcPts val="20"/>
              </a:spcBef>
            </a:pPr>
            <a:r>
              <a:rPr lang="en-US" sz="2800">
                <a:solidFill>
                  <a:srgbClr val="33006F"/>
                </a:solidFill>
                <a:latin typeface="Open Sans"/>
                <a:ea typeface="Open Sans"/>
                <a:cs typeface="Open Sans"/>
              </a:rPr>
              <a:t>$10k </a:t>
            </a:r>
            <a:r>
              <a:rPr lang="en-US" sz="2800" dirty="0">
                <a:solidFill>
                  <a:srgbClr val="33006F"/>
                </a:solidFill>
                <a:latin typeface="Open Sans"/>
                <a:ea typeface="Open Sans"/>
                <a:cs typeface="Open Sans"/>
              </a:rPr>
              <a:t>Material Threshold to Accrue Expenses</a:t>
            </a:r>
            <a:r>
              <a:rPr lang="en-US" sz="2800">
                <a:solidFill>
                  <a:srgbClr val="33006F"/>
                </a:solidFill>
                <a:latin typeface="Open Sans"/>
                <a:ea typeface="Open Sans"/>
                <a:cs typeface="Open Sans"/>
              </a:rPr>
              <a:t> </a:t>
            </a:r>
          </a:p>
          <a:p>
            <a:pPr marL="792480" lvl="1" indent="-365760">
              <a:spcBef>
                <a:spcPts val="20"/>
              </a:spcBef>
            </a:pPr>
            <a:r>
              <a:rPr lang="en-US" sz="2350">
                <a:solidFill>
                  <a:srgbClr val="33006F"/>
                </a:solidFill>
                <a:latin typeface="Open Sans"/>
                <a:ea typeface="Open Sans"/>
                <a:cs typeface="Open Sans"/>
              </a:rPr>
              <a:t>Any questions on what should be accrued?</a:t>
            </a:r>
            <a:endParaRPr lang="en-US" sz="2350">
              <a:latin typeface="Open Sans"/>
              <a:ea typeface="Open Sans"/>
              <a:cs typeface="Open Sans"/>
            </a:endParaRPr>
          </a:p>
        </p:txBody>
      </p:sp>
    </p:spTree>
    <p:extLst>
      <p:ext uri="{BB962C8B-B14F-4D97-AF65-F5344CB8AC3E}">
        <p14:creationId xmlns:p14="http://schemas.microsoft.com/office/powerpoint/2010/main" val="198882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p:txBody>
          <a:bodyPr>
            <a:normAutofit fontScale="85000" lnSpcReduction="20000"/>
          </a:bodyPr>
          <a:lstStyle/>
          <a:p>
            <a:r>
              <a:rPr lang="en-US" sz="3900" b="1" dirty="0"/>
              <a:t>Fiscal Year End Controller’s Checklist – Draft </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a:spcBef>
                <a:spcPts val="0"/>
              </a:spcBef>
            </a:pPr>
            <a:r>
              <a:rPr lang="en-US" sz="2800" dirty="0">
                <a:latin typeface="Aptos"/>
                <a:ea typeface="Calibri"/>
                <a:cs typeface="Calibri"/>
              </a:rPr>
              <a:t>Purpose: Document confirmation (reasonable assurance) from business leaders the completion of year end activities that we rely on for accurate and complete financial information</a:t>
            </a:r>
          </a:p>
          <a:p>
            <a:pPr marL="0" indent="0">
              <a:spcBef>
                <a:spcPts val="0"/>
              </a:spcBef>
              <a:buNone/>
            </a:pPr>
            <a:endParaRPr lang="en-US" sz="2800" dirty="0">
              <a:latin typeface="Aptos"/>
              <a:ea typeface="Calibri"/>
              <a:cs typeface="Calibri"/>
            </a:endParaRPr>
          </a:p>
          <a:p>
            <a:pPr marL="0" indent="-365760">
              <a:spcBef>
                <a:spcPts val="0"/>
              </a:spcBef>
            </a:pPr>
            <a:r>
              <a:rPr lang="en-US" sz="2800" dirty="0">
                <a:latin typeface="Aptos"/>
                <a:ea typeface="Calibri"/>
                <a:cs typeface="Calibri"/>
              </a:rPr>
              <a:t>Categories</a:t>
            </a:r>
          </a:p>
          <a:p>
            <a:pPr marL="426747" lvl="1" indent="-365760">
              <a:spcBef>
                <a:spcPts val="0"/>
              </a:spcBef>
            </a:pPr>
            <a:r>
              <a:rPr lang="en-US" sz="2373" dirty="0">
                <a:latin typeface="Aptos"/>
                <a:ea typeface="Calibri"/>
                <a:cs typeface="Calibri"/>
              </a:rPr>
              <a:t>Payments &amp; Disbursements / Receipts and Collections</a:t>
            </a:r>
          </a:p>
          <a:p>
            <a:pPr marL="426747" lvl="1" indent="-365760">
              <a:spcBef>
                <a:spcPts val="0"/>
              </a:spcBef>
            </a:pPr>
            <a:r>
              <a:rPr lang="en-US" sz="2373" dirty="0">
                <a:latin typeface="Aptos"/>
                <a:ea typeface="Calibri"/>
                <a:cs typeface="Calibri"/>
              </a:rPr>
              <a:t>Revenues / Expenses / Payroll</a:t>
            </a:r>
          </a:p>
          <a:p>
            <a:pPr marL="426747" lvl="1" indent="-365760">
              <a:spcBef>
                <a:spcPts val="0"/>
              </a:spcBef>
            </a:pPr>
            <a:r>
              <a:rPr lang="en-US" sz="2373" dirty="0">
                <a:latin typeface="Aptos"/>
                <a:ea typeface="Calibri"/>
                <a:cs typeface="Calibri"/>
              </a:rPr>
              <a:t>Revolving Funds and Field Advances</a:t>
            </a:r>
          </a:p>
          <a:p>
            <a:pPr marL="426747" lvl="1" indent="-365760">
              <a:spcBef>
                <a:spcPts val="0"/>
              </a:spcBef>
            </a:pPr>
            <a:r>
              <a:rPr lang="en-US" sz="2373" dirty="0">
                <a:latin typeface="Aptos"/>
                <a:ea typeface="Calibri"/>
                <a:cs typeface="Calibri"/>
              </a:rPr>
              <a:t>Gifts</a:t>
            </a:r>
          </a:p>
          <a:p>
            <a:pPr marL="426747" lvl="1" indent="-365760">
              <a:spcBef>
                <a:spcPts val="0"/>
              </a:spcBef>
            </a:pPr>
            <a:r>
              <a:rPr lang="en-US" sz="2373" dirty="0">
                <a:latin typeface="Aptos"/>
                <a:ea typeface="Calibri"/>
                <a:cs typeface="Calibri"/>
              </a:rPr>
              <a:t>Balance Sheet Account Reconciliations</a:t>
            </a:r>
          </a:p>
          <a:p>
            <a:pPr marL="426747" lvl="1" indent="-365760">
              <a:spcBef>
                <a:spcPts val="0"/>
              </a:spcBef>
            </a:pPr>
            <a:r>
              <a:rPr lang="en-US" sz="2373" dirty="0">
                <a:latin typeface="Aptos"/>
                <a:ea typeface="Calibri"/>
                <a:cs typeface="Calibri"/>
              </a:rPr>
              <a:t>Compliance (fraud, deficit, etc.)</a:t>
            </a:r>
            <a:endParaRPr lang="en-US" sz="2160" dirty="0">
              <a:latin typeface="Aptos"/>
              <a:ea typeface="Calibri"/>
              <a:cs typeface="Calibri"/>
            </a:endParaRPr>
          </a:p>
          <a:p>
            <a:pPr marL="426747" lvl="1" indent="-365760">
              <a:spcBef>
                <a:spcPts val="0"/>
              </a:spcBef>
            </a:pPr>
            <a:endParaRPr lang="en-US" sz="2160" dirty="0">
              <a:latin typeface="Aptos"/>
              <a:ea typeface="Calibri"/>
              <a:cs typeface="Calibri"/>
            </a:endParaRPr>
          </a:p>
          <a:p>
            <a:pPr marL="0" indent="-365760">
              <a:spcBef>
                <a:spcPts val="0"/>
              </a:spcBef>
            </a:pPr>
            <a:r>
              <a:rPr lang="en-US" sz="2800" dirty="0">
                <a:latin typeface="Aptos"/>
                <a:cs typeface="Calibri"/>
              </a:rPr>
              <a:t>Time Frame</a:t>
            </a:r>
          </a:p>
          <a:p>
            <a:pPr marL="426747" lvl="1" indent="-365760">
              <a:spcBef>
                <a:spcPts val="0"/>
              </a:spcBef>
            </a:pPr>
            <a:r>
              <a:rPr lang="en-US" sz="2373" dirty="0">
                <a:latin typeface="Aptos"/>
                <a:cs typeface="Calibri"/>
              </a:rPr>
              <a:t>Preview mid-June</a:t>
            </a:r>
          </a:p>
          <a:p>
            <a:pPr marL="426747" lvl="1" indent="-365760">
              <a:spcBef>
                <a:spcPts val="0"/>
              </a:spcBef>
            </a:pPr>
            <a:r>
              <a:rPr lang="en-US" sz="2373" dirty="0">
                <a:latin typeface="Aptos"/>
                <a:cs typeface="Calibri"/>
              </a:rPr>
              <a:t>Due date TBD (expect August)</a:t>
            </a:r>
          </a:p>
        </p:txBody>
      </p:sp>
    </p:spTree>
    <p:extLst>
      <p:ext uri="{BB962C8B-B14F-4D97-AF65-F5344CB8AC3E}">
        <p14:creationId xmlns:p14="http://schemas.microsoft.com/office/powerpoint/2010/main" val="148251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p:txBody>
          <a:bodyPr>
            <a:normAutofit fontScale="55000" lnSpcReduction="20000"/>
          </a:bodyPr>
          <a:lstStyle/>
          <a:p>
            <a:r>
              <a:rPr lang="en-US" sz="3900" b="1" dirty="0"/>
              <a:t>Year End Controller’s Checklist Example – Payments and Disbursements Section</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marL="0" marR="0" indent="0">
              <a:spcBef>
                <a:spcPts val="0"/>
              </a:spcBef>
              <a:buNone/>
            </a:pPr>
            <a:r>
              <a:rPr lang="en-US" sz="1700">
                <a:solidFill>
                  <a:srgbClr val="000000"/>
                </a:solidFill>
                <a:effectLst/>
                <a:highlight>
                  <a:srgbClr val="FFFFFF"/>
                </a:highlight>
                <a:latin typeface="Calibri"/>
                <a:ea typeface="Times New Roman" panose="02020603050405020304" pitchFamily="18" charset="0"/>
                <a:cs typeface="Open Sans"/>
              </a:rPr>
              <a:t>1a) For all of the permitted goods and services that pertain to work in FY2024, and that have a total contract value exceeding $</a:t>
            </a:r>
            <a:r>
              <a:rPr lang="en-US" sz="1700">
                <a:solidFill>
                  <a:srgbClr val="000000"/>
                </a:solidFill>
                <a:highlight>
                  <a:srgbClr val="FFFFFF"/>
                </a:highlight>
                <a:latin typeface="Calibri"/>
                <a:ea typeface="Times New Roman" panose="02020603050405020304" pitchFamily="18" charset="0"/>
                <a:cs typeface="Open Sans"/>
              </a:rPr>
              <a:t>10K</a:t>
            </a:r>
            <a:r>
              <a:rPr lang="en-US" sz="1700">
                <a:solidFill>
                  <a:srgbClr val="000000"/>
                </a:solidFill>
                <a:effectLst/>
                <a:highlight>
                  <a:srgbClr val="FFFFFF"/>
                </a:highlight>
                <a:latin typeface="Calibri"/>
                <a:ea typeface="Times New Roman" panose="02020603050405020304" pitchFamily="18" charset="0"/>
                <a:cs typeface="Open Sans"/>
              </a:rPr>
              <a:t>, has the Vendor Bill been entered into Workday or has the expected expense been accrued for in ledger 22000 Accrued Liabilities. This includes a review of any open Purchase Orders, for where goods and services were provided related to the PO, but the invoices have not yet been received. Please utilize the Workday report “Outstanding Received But Not Invoiced Aging R1113”</a:t>
            </a:r>
            <a:endParaRPr lang="en-US" sz="1700">
              <a:effectLst/>
              <a:highlight>
                <a:srgbClr val="FFFFFF"/>
              </a:highlight>
              <a:latin typeface="Calibri"/>
              <a:ea typeface="Times New Roman" panose="02020603050405020304" pitchFamily="18" charset="0"/>
              <a:cs typeface="Open Sans"/>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Yes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No but immaterial  (Please provide an estimate of the amount in question)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No and material  (Please provide an explanation…include description of the issue, total amount in question, and potential impact)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N/A (Please state how this does not apply to your unit)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1b)  </a:t>
            </a:r>
            <a:r>
              <a:rPr lang="en-US" sz="1700" dirty="0">
                <a:solidFill>
                  <a:srgbClr val="000000"/>
                </a:solidFill>
                <a:highlight>
                  <a:srgbClr val="FFFFFF"/>
                </a:highlight>
                <a:latin typeface="Calibri" panose="020F0502020204030204" pitchFamily="34" charset="0"/>
              </a:rPr>
              <a:t>All invoices for goods and services provided in FY2024 have been forwarded to Procurement Services/Accounts Payable for processing.</a:t>
            </a:r>
            <a:endParaRPr lang="en-US" sz="1700" dirty="0">
              <a:solidFill>
                <a:srgbClr val="FF0000"/>
              </a:solidFill>
              <a:highlight>
                <a:srgbClr val="FFFFFF"/>
              </a:highlight>
              <a:latin typeface="Segoe UI" panose="020B0502040204020203" pitchFamily="34" charset="0"/>
              <a:cs typeface="Segoe UI" panose="020B0502040204020203" pitchFamily="34" charset="0"/>
            </a:endParaRPr>
          </a:p>
          <a:p>
            <a:pPr marL="342900" indent="-342900">
              <a:spcBef>
                <a:spcPts val="0"/>
              </a:spcBef>
              <a:buFont typeface="Symbol" panose="05050102010706020507" pitchFamily="18" charset="2"/>
              <a:buChar char=""/>
            </a:pPr>
            <a:r>
              <a:rPr lang="en-US" sz="1700" dirty="0">
                <a:latin typeface="Calibri" panose="020F0502020204030204" pitchFamily="34" charset="0"/>
                <a:cs typeface="Calibri" panose="020F0502020204030204" pitchFamily="34" charset="0"/>
              </a:rPr>
              <a:t>Yes</a:t>
            </a:r>
          </a:p>
          <a:p>
            <a:pPr marL="342900" indent="-342900">
              <a:spcBef>
                <a:spcPts val="0"/>
              </a:spcBef>
              <a:buFont typeface="Symbol" panose="05050102010706020507" pitchFamily="18" charset="2"/>
              <a:buChar char=""/>
            </a:pPr>
            <a:r>
              <a:rPr lang="en-US" sz="1700" dirty="0">
                <a:latin typeface="Calibri" panose="020F0502020204030204" pitchFamily="34" charset="0"/>
                <a:cs typeface="Calibri" panose="020F0502020204030204" pitchFamily="34" charset="0"/>
              </a:rPr>
              <a:t>No but immaterial  (Please provide an estimate of the amount in question)</a:t>
            </a:r>
          </a:p>
          <a:p>
            <a:pPr marL="342900" indent="-342900">
              <a:spcBef>
                <a:spcPts val="0"/>
              </a:spcBef>
              <a:buFont typeface="Symbol" panose="05050102010706020507" pitchFamily="18" charset="2"/>
              <a:buChar char=""/>
            </a:pPr>
            <a:r>
              <a:rPr lang="en-US" sz="1700" dirty="0">
                <a:latin typeface="Calibri" panose="020F0502020204030204" pitchFamily="34" charset="0"/>
                <a:cs typeface="Calibri" panose="020F0502020204030204" pitchFamily="34" charset="0"/>
              </a:rPr>
              <a:t>No and material  (Please provide an explanation…include description of the issue, total amount in question, and potential impact)</a:t>
            </a:r>
          </a:p>
          <a:p>
            <a:pPr marL="342900" indent="-342900">
              <a:spcBef>
                <a:spcPts val="0"/>
              </a:spcBef>
              <a:buFont typeface="Symbol" panose="05050102010706020507" pitchFamily="18" charset="2"/>
              <a:buChar char=""/>
            </a:pPr>
            <a:r>
              <a:rPr lang="en-US" sz="1700" dirty="0">
                <a:latin typeface="Calibri" panose="020F0502020204030204" pitchFamily="34" charset="0"/>
                <a:cs typeface="Calibri" panose="020F0502020204030204" pitchFamily="34" charset="0"/>
              </a:rPr>
              <a:t>N/A (Please state how this does not apply to your unit)</a:t>
            </a:r>
          </a:p>
          <a:p>
            <a:pPr marL="0" marR="0" indent="-365760">
              <a:spcBef>
                <a:spcPts val="0"/>
              </a:spcBef>
              <a:spcAft>
                <a:spcPts val="0"/>
              </a:spcAft>
            </a:pP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1700">
                <a:effectLst/>
                <a:latin typeface="Calibri"/>
                <a:ea typeface="Calibri"/>
                <a:cs typeface="Times New Roman"/>
              </a:rPr>
              <a:t>1c)</a:t>
            </a:r>
            <a:r>
              <a:rPr lang="en-US" sz="1700">
                <a:latin typeface="Calibri"/>
                <a:ea typeface="Calibri"/>
                <a:cs typeface="Times New Roman"/>
              </a:rPr>
              <a:t> </a:t>
            </a:r>
            <a:r>
              <a:rPr lang="en-US" sz="1700">
                <a:effectLst/>
                <a:latin typeface="Calibri"/>
                <a:ea typeface="Calibri"/>
                <a:cs typeface="Times New Roman"/>
              </a:rPr>
              <a:t> </a:t>
            </a:r>
            <a:r>
              <a:rPr lang="en-US" sz="1700">
                <a:solidFill>
                  <a:srgbClr val="000000"/>
                </a:solidFill>
                <a:highlight>
                  <a:srgbClr val="FFFFFF"/>
                </a:highlight>
                <a:latin typeface="Calibri"/>
                <a:ea typeface="Open Sans"/>
                <a:cs typeface="Open Sans"/>
              </a:rPr>
              <a:t>Amounts paid in advance in FY2024 for permitted goods or services that pertain to work to be performed or services to be provided in a future fiscal year, and that have a total contract value exceeding $10K, have been appropriately recorded as a prepaid asset as of June 30, 2024 rather than expensed at the time of payment. </a:t>
            </a:r>
            <a:endParaRPr lang="en-US" sz="1700">
              <a:solidFill>
                <a:srgbClr val="000000"/>
              </a:solidFill>
              <a:highlight>
                <a:srgbClr val="FFFFFF"/>
              </a:highlight>
              <a:latin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700" dirty="0">
                <a:latin typeface="Calibri" panose="020F0502020204030204" pitchFamily="34" charset="0"/>
                <a:cs typeface="Calibri" panose="020F0502020204030204" pitchFamily="34" charset="0"/>
              </a:rPr>
              <a:t>Yes</a:t>
            </a:r>
          </a:p>
          <a:p>
            <a:pPr marL="342900" marR="0" lvl="0" indent="-342900">
              <a:spcBef>
                <a:spcPts val="0"/>
              </a:spcBef>
              <a:spcAft>
                <a:spcPts val="0"/>
              </a:spcAft>
              <a:buFont typeface="Symbol" panose="05050102010706020507" pitchFamily="18" charset="2"/>
              <a:buChar char=""/>
            </a:pPr>
            <a:r>
              <a:rPr lang="en-US" sz="1700" dirty="0">
                <a:latin typeface="Calibri" panose="020F0502020204030204" pitchFamily="34" charset="0"/>
                <a:cs typeface="Calibri" panose="020F0502020204030204" pitchFamily="34" charset="0"/>
              </a:rPr>
              <a:t>No (Please provide an explanation…include description of the issue, total amount in question, and potential impact)</a:t>
            </a:r>
          </a:p>
          <a:p>
            <a:pPr marL="342900" marR="0" lvl="0" indent="-342900">
              <a:spcBef>
                <a:spcPts val="0"/>
              </a:spcBef>
              <a:spcAft>
                <a:spcPts val="0"/>
              </a:spcAft>
              <a:buFont typeface="Symbol" panose="05050102010706020507" pitchFamily="18" charset="2"/>
              <a:buChar char=""/>
            </a:pPr>
            <a:r>
              <a:rPr lang="en-US" sz="1700" dirty="0">
                <a:latin typeface="Calibri" panose="020F0502020204030204" pitchFamily="34" charset="0"/>
                <a:cs typeface="Calibri" panose="020F0502020204030204" pitchFamily="34" charset="0"/>
              </a:rPr>
              <a:t>N/A (Please state how this does not apply to your unit)</a:t>
            </a:r>
          </a:p>
        </p:txBody>
      </p:sp>
    </p:spTree>
    <p:extLst>
      <p:ext uri="{BB962C8B-B14F-4D97-AF65-F5344CB8AC3E}">
        <p14:creationId xmlns:p14="http://schemas.microsoft.com/office/powerpoint/2010/main" val="23510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2097042" cy="477010"/>
          </a:xfrm>
        </p:spPr>
        <p:txBody>
          <a:bodyPr>
            <a:normAutofit fontScale="85000" lnSpcReduction="20000"/>
          </a:bodyPr>
          <a:lstStyle/>
          <a:p>
            <a:r>
              <a:rPr lang="en-US" sz="3900" b="1" dirty="0"/>
              <a:t>Beginning Balance – Update </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lvl="3">
              <a:buFont typeface="Wingdings" panose="05000000000000000000" pitchFamily="2" charset="2"/>
              <a:buChar char="§"/>
            </a:pPr>
            <a:endParaRPr lang="en-US" dirty="0"/>
          </a:p>
          <a:p>
            <a:pPr marL="0" indent="-365760">
              <a:spcBef>
                <a:spcPts val="0"/>
              </a:spcBef>
            </a:pPr>
            <a:r>
              <a:rPr lang="en-US" sz="2800" dirty="0">
                <a:latin typeface="Aptos" panose="020B0004020202020204" pitchFamily="34" charset="0"/>
                <a:ea typeface="Calibri" panose="020F0502020204030204" pitchFamily="34" charset="0"/>
                <a:cs typeface="Calibri" panose="020F0502020204030204" pitchFamily="34" charset="0"/>
              </a:rPr>
              <a:t>Some beginning balances missing resource were fixed, while others persist, and we are still looking into them</a:t>
            </a:r>
          </a:p>
        </p:txBody>
      </p:sp>
    </p:spTree>
    <p:extLst>
      <p:ext uri="{BB962C8B-B14F-4D97-AF65-F5344CB8AC3E}">
        <p14:creationId xmlns:p14="http://schemas.microsoft.com/office/powerpoint/2010/main" val="220463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dirty="0"/>
              <a:t>Year-End Close Q&amp;A</a:t>
            </a:r>
          </a:p>
        </p:txBody>
      </p:sp>
    </p:spTree>
    <p:extLst>
      <p:ext uri="{BB962C8B-B14F-4D97-AF65-F5344CB8AC3E}">
        <p14:creationId xmlns:p14="http://schemas.microsoft.com/office/powerpoint/2010/main" val="3651453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13.xml><?xml version="1.0" encoding="utf-8"?>
<a:theme xmlns:a="http://schemas.openxmlformats.org/drawingml/2006/main" name="3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0_Custom Design">
  <a:themeElements>
    <a:clrScheme name="Custom 2">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4AD53"/>
      </a:hlink>
      <a:folHlink>
        <a:srgbClr val="72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3.xml><?xml version="1.0" encoding="utf-8"?>
<a:theme xmlns:a="http://schemas.openxmlformats.org/drawingml/2006/main" name="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92EF4E4C-2DFC-4279-89D6-6125E3B7D4FD}"/>
    </a:ext>
  </a:extLst>
</a:theme>
</file>

<file path=ppt/theme/theme4.xml><?xml version="1.0" encoding="utf-8"?>
<a:theme xmlns:a="http://schemas.openxmlformats.org/drawingml/2006/main" name="8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nge Impact Assessment Deliverable Kick Off_v2.potx  -  Read-Only" id="{BF8822CC-A693-432F-A260-1B81BAB156C6}" vid="{3DA52278-C50B-497B-99FD-017F36DB303D}"/>
    </a:ext>
  </a:extLst>
</a:theme>
</file>

<file path=ppt/theme/theme5.xml><?xml version="1.0" encoding="utf-8"?>
<a:theme xmlns:a="http://schemas.openxmlformats.org/drawingml/2006/main" name="19_Custom Design">
  <a:themeElements>
    <a:clrScheme name="Custom 2">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4AD53"/>
      </a:hlink>
      <a:folHlink>
        <a:srgbClr val="72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7.xml><?xml version="1.0" encoding="utf-8"?>
<a:theme xmlns:a="http://schemas.openxmlformats.org/drawingml/2006/main" name="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8.xml><?xml version="1.0" encoding="utf-8"?>
<a:theme xmlns:a="http://schemas.openxmlformats.org/drawingml/2006/main" name="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E5E4E48944904EA29CA8A60EB3DD4A" ma:contentTypeVersion="13" ma:contentTypeDescription="Create a new document." ma:contentTypeScope="" ma:versionID="4f0f2dbd5de7a0f18cac2cf6e2ecc56b">
  <xsd:schema xmlns:xsd="http://www.w3.org/2001/XMLSchema" xmlns:xs="http://www.w3.org/2001/XMLSchema" xmlns:p="http://schemas.microsoft.com/office/2006/metadata/properties" xmlns:ns2="6c58eb10-3e4a-46ae-adb6-5cb727f0709d" xmlns:ns3="2ddf6f93-9cf0-4fb3-acb7-352a87fed0bf" targetNamespace="http://schemas.microsoft.com/office/2006/metadata/properties" ma:root="true" ma:fieldsID="8436285ae3b2a65ed5da63e2d578f516" ns2:_="" ns3:_="">
    <xsd:import namespace="6c58eb10-3e4a-46ae-adb6-5cb727f0709d"/>
    <xsd:import namespace="2ddf6f93-9cf0-4fb3-acb7-352a87fed0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8eb10-3e4a-46ae-adb6-5cb727f070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f6f93-9cf0-4fb3-acb7-352a87fed0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c58eb10-3e4a-46ae-adb6-5cb727f0709d">
      <UserInfo>
        <DisplayName>Mary Esther</DisplayName>
        <AccountId>171</AccountId>
        <AccountType/>
      </UserInfo>
    </SharedWithUsers>
    <lcf76f155ced4ddcb4097134ff3c332f xmlns="2ddf6f93-9cf0-4fb3-acb7-352a87fed0b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E4E443-78F3-4111-999F-68B3E8F21E4F}">
  <ds:schemaRefs>
    <ds:schemaRef ds:uri="http://schemas.microsoft.com/sharepoint/v3/contenttype/forms"/>
  </ds:schemaRefs>
</ds:datastoreItem>
</file>

<file path=customXml/itemProps2.xml><?xml version="1.0" encoding="utf-8"?>
<ds:datastoreItem xmlns:ds="http://schemas.openxmlformats.org/officeDocument/2006/customXml" ds:itemID="{727E2350-9A08-4842-BB4C-B52FA5403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58eb10-3e4a-46ae-adb6-5cb727f0709d"/>
    <ds:schemaRef ds:uri="2ddf6f93-9cf0-4fb3-acb7-352a87fed0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7C088-0680-4C99-AF9D-5C6550C1D7C7}">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terms/"/>
    <ds:schemaRef ds:uri="http://www.w3.org/XML/1998/namespace"/>
    <ds:schemaRef ds:uri="2ddf6f93-9cf0-4fb3-acb7-352a87fed0bf"/>
    <ds:schemaRef ds:uri="6c58eb10-3e4a-46ae-adb6-5cb727f0709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0</TotalTime>
  <Words>2382</Words>
  <Application>Microsoft Office PowerPoint</Application>
  <PresentationFormat>Custom</PresentationFormat>
  <Paragraphs>165</Paragraphs>
  <Slides>21</Slides>
  <Notes>17</Notes>
  <HiddenSlides>0</HiddenSlides>
  <MMClips>0</MMClips>
  <ScaleCrop>false</ScaleCrop>
  <HeadingPairs>
    <vt:vector size="8" baseType="variant">
      <vt:variant>
        <vt:lpstr>Fonts Used</vt:lpstr>
      </vt:variant>
      <vt:variant>
        <vt:i4>19</vt:i4>
      </vt:variant>
      <vt:variant>
        <vt:lpstr>Theme</vt:lpstr>
      </vt:variant>
      <vt:variant>
        <vt:i4>14</vt:i4>
      </vt:variant>
      <vt:variant>
        <vt:lpstr>Embedded OLE Servers</vt:lpstr>
      </vt:variant>
      <vt:variant>
        <vt:i4>1</vt:i4>
      </vt:variant>
      <vt:variant>
        <vt:lpstr>Slide Titles</vt:lpstr>
      </vt:variant>
      <vt:variant>
        <vt:i4>21</vt:i4>
      </vt:variant>
    </vt:vector>
  </HeadingPairs>
  <TitlesOfParts>
    <vt:vector size="55" baseType="lpstr">
      <vt:lpstr>Aptos</vt:lpstr>
      <vt:lpstr>Arial</vt:lpstr>
      <vt:lpstr>Arial Black</vt:lpstr>
      <vt:lpstr>Calibri</vt:lpstr>
      <vt:lpstr>Calibri Light</vt:lpstr>
      <vt:lpstr>Courier New,monospace</vt:lpstr>
      <vt:lpstr>Encode Sans Black</vt:lpstr>
      <vt:lpstr>Encode Sans Normal</vt:lpstr>
      <vt:lpstr>Encode Sans Normal Black</vt:lpstr>
      <vt:lpstr>Lucida Grande</vt:lpstr>
      <vt:lpstr>Nexa Black</vt:lpstr>
      <vt:lpstr>Open Sans</vt:lpstr>
      <vt:lpstr>Open Sans Light</vt:lpstr>
      <vt:lpstr>Segoe UI</vt:lpstr>
      <vt:lpstr>Symbol</vt:lpstr>
      <vt:lpstr>Uni Sans</vt:lpstr>
      <vt:lpstr>Uni Sans Book</vt:lpstr>
      <vt:lpstr>Uni Sans Regular</vt:lpstr>
      <vt:lpstr>Wingdings</vt:lpstr>
      <vt:lpstr>1_UWFT_White</vt:lpstr>
      <vt:lpstr>1_Custom Design</vt:lpstr>
      <vt:lpstr>UWFT_Purple_Theme</vt:lpstr>
      <vt:lpstr>8_UWFT_White_Theme</vt:lpstr>
      <vt:lpstr>19_Custom Design</vt:lpstr>
      <vt:lpstr>UWFT_White_Theme</vt:lpstr>
      <vt:lpstr>White_Custom Design UWFT</vt:lpstr>
      <vt:lpstr>UWFT_White</vt:lpstr>
      <vt:lpstr>Custom Design</vt:lpstr>
      <vt:lpstr>1_Custom Design</vt:lpstr>
      <vt:lpstr>2_Custom Design</vt:lpstr>
      <vt:lpstr>9_UWFT_White_Theme</vt:lpstr>
      <vt:lpstr>3_Custom Design</vt:lpstr>
      <vt:lpstr>20_Custom Design</vt:lpstr>
      <vt:lpstr>think-cell Slide</vt:lpstr>
      <vt:lpstr>Shared Environment accounting forum</vt:lpstr>
      <vt:lpstr>PowerPoint Presentation</vt:lpstr>
      <vt:lpstr>Year-End Close</vt:lpstr>
      <vt:lpstr>PowerPoint Presentation</vt:lpstr>
      <vt:lpstr>PowerPoint Presentation</vt:lpstr>
      <vt:lpstr>PowerPoint Presentation</vt:lpstr>
      <vt:lpstr>PowerPoint Presentation</vt:lpstr>
      <vt:lpstr>PowerPoint Presentation</vt:lpstr>
      <vt:lpstr>Year-End Close Q&amp;A</vt:lpstr>
      <vt:lpstr>Reference documents – </vt:lpstr>
      <vt:lpstr>Year-End Close Resources and Q&amp;A</vt:lpstr>
      <vt:lpstr>Resources</vt:lpstr>
      <vt:lpstr>Q: Are the year-end close deadlines flexible?</vt:lpstr>
      <vt:lpstr>Q: Are there any mechanisms after Day 9 to post journals?</vt:lpstr>
      <vt:lpstr>Q: What happens if a transaction is approved and posts after a deadline?</vt:lpstr>
      <vt:lpstr>Q: Is there a Dean's Day?</vt:lpstr>
      <vt:lpstr>Q: Day minus 1 is a Sunday, what does that mean for process?</vt:lpstr>
      <vt:lpstr>Q: What if there's an error on a transaction that needs to post for FY24?</vt:lpstr>
      <vt:lpstr>First 5 Days – Same as Month-end Close</vt:lpstr>
      <vt:lpstr>SE Accounting Forum Web Page –  Decks &amp; Recordings https://finance.uw.edu/fr/node/87 Finance&gt; Financial Reporting&gt; Shared Environment Accounting Forum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Model Master Plan/Architect Phases</dc:title>
  <dc:creator/>
  <cp:keywords/>
  <cp:lastModifiedBy/>
  <cp:revision>1383</cp:revision>
  <dcterms:modified xsi:type="dcterms:W3CDTF">2024-07-09T21:20:28Z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StatusInfo">
    <vt:lpwstr>None</vt:lpwstr>
  </property>
  <property fmtid="{D5CDD505-2E9C-101B-9397-08002B2CF9AE}" pid="4" name="ProgMgtType">
    <vt:lpwstr>Meeting Materials</vt:lpwstr>
  </property>
  <property fmtid="{D5CDD505-2E9C-101B-9397-08002B2CF9AE}" pid="5" name="Meeting Material">
    <vt:lpwstr>Background Information</vt:lpwstr>
  </property>
  <property fmtid="{D5CDD505-2E9C-101B-9397-08002B2CF9AE}" pid="6" name="Scheduled Meeting Date">
    <vt:filetime>2019-02-06T19:03:37Z</vt:filetime>
  </property>
  <property fmtid="{D5CDD505-2E9C-101B-9397-08002B2CF9AE}" pid="7" name="MeetingCat">
    <vt:lpwstr>Workshop</vt:lpwstr>
  </property>
  <property fmtid="{D5CDD505-2E9C-101B-9397-08002B2CF9AE}" pid="8" name="AuthorIds_UIVersion_1024">
    <vt:lpwstr>69</vt:lpwstr>
  </property>
  <property fmtid="{D5CDD505-2E9C-101B-9397-08002B2CF9AE}" pid="9" name="General Topics">
    <vt:lpwstr>NONE</vt:lpwstr>
  </property>
  <property fmtid="{D5CDD505-2E9C-101B-9397-08002B2CF9AE}" pid="10" name="E2E Process">
    <vt:lpwstr>NONE</vt:lpwstr>
  </property>
  <property fmtid="{D5CDD505-2E9C-101B-9397-08002B2CF9AE}" pid="11" name="Info Type">
    <vt:lpwstr>NONE</vt:lpwstr>
  </property>
  <property fmtid="{D5CDD505-2E9C-101B-9397-08002B2CF9AE}" pid="12" name="Workstream">
    <vt:lpwstr>Operating/Support Model</vt:lpwstr>
  </property>
  <property fmtid="{D5CDD505-2E9C-101B-9397-08002B2CF9AE}" pid="13" name="Effort">
    <vt:lpwstr>130;#Op Model Working Group|1728cf52-e909-4b0f-bd23-5265ebd3f340</vt:lpwstr>
  </property>
  <property fmtid="{D5CDD505-2E9C-101B-9397-08002B2CF9AE}" pid="14" name="End to End Process">
    <vt:lpwstr/>
  </property>
  <property fmtid="{D5CDD505-2E9C-101B-9397-08002B2CF9AE}" pid="15" name="Key Doc">
    <vt:lpwstr>No</vt:lpwstr>
  </property>
  <property fmtid="{D5CDD505-2E9C-101B-9397-08002B2CF9AE}" pid="16" name="X-Functional">
    <vt:lpwstr>No</vt:lpwstr>
  </property>
  <property fmtid="{D5CDD505-2E9C-101B-9397-08002B2CF9AE}" pid="17" name="AuthorIds_UIVersion_11264">
    <vt:lpwstr>29</vt:lpwstr>
  </property>
  <property fmtid="{D5CDD505-2E9C-101B-9397-08002B2CF9AE}" pid="18" name="Doc Type">
    <vt:lpwstr>38;#Meeting Material|5ca797d6-ec80-41a8-bbd5-b5d7ff016b8a</vt:lpwstr>
  </property>
  <property fmtid="{D5CDD505-2E9C-101B-9397-08002B2CF9AE}" pid="19" name="AuthorIds_UIVersion_13312">
    <vt:lpwstr>69</vt:lpwstr>
  </property>
  <property fmtid="{D5CDD505-2E9C-101B-9397-08002B2CF9AE}" pid="20" name="FT Help Flag">
    <vt:lpwstr/>
  </property>
  <property fmtid="{D5CDD505-2E9C-101B-9397-08002B2CF9AE}" pid="21" name="Type of Document">
    <vt:lpwstr>455;#Template|ab09379f-8e9c-4109-ac8e-967692de8f42</vt:lpwstr>
  </property>
  <property fmtid="{D5CDD505-2E9C-101B-9397-08002B2CF9AE}" pid="22" name="Process Areas">
    <vt:lpwstr/>
  </property>
  <property fmtid="{D5CDD505-2E9C-101B-9397-08002B2CF9AE}" pid="23" name="OCM PIllars">
    <vt:lpwstr/>
  </property>
  <property fmtid="{D5CDD505-2E9C-101B-9397-08002B2CF9AE}" pid="24" name="IT Pillars">
    <vt:lpwstr/>
  </property>
  <property fmtid="{D5CDD505-2E9C-101B-9397-08002B2CF9AE}" pid="25" name="Move">
    <vt:lpwstr>UWFT Documents</vt:lpwstr>
  </property>
  <property fmtid="{D5CDD505-2E9C-101B-9397-08002B2CF9AE}" pid="26" name="n259a89570034573aee561765ba8e8fd">
    <vt:lpwstr>Op Model Working Group|1728cf52-e909-4b0f-bd23-5265ebd3f340</vt:lpwstr>
  </property>
  <property fmtid="{D5CDD505-2E9C-101B-9397-08002B2CF9AE}" pid="27" name="c1c28741c3ce488a89a9527edba98201">
    <vt:lpwstr/>
  </property>
  <property fmtid="{D5CDD505-2E9C-101B-9397-08002B2CF9AE}" pid="28" name="k9c4bf066cb5458da15ef6f4eaf30b30">
    <vt:lpwstr/>
  </property>
  <property fmtid="{D5CDD505-2E9C-101B-9397-08002B2CF9AE}" pid="29" name="a8521ba342074cdb909d922726f92453">
    <vt:lpwstr>Meeting Material|5ca797d6-ec80-41a8-bbd5-b5d7ff016b8a</vt:lpwstr>
  </property>
  <property fmtid="{D5CDD505-2E9C-101B-9397-08002B2CF9AE}" pid="30" name="SB Deliverables">
    <vt:lpwstr>583;#TBD Effort|ac059e7d-4f3a-4f3a-aae6-1959af6dadf3</vt:lpwstr>
  </property>
  <property fmtid="{D5CDD505-2E9C-101B-9397-08002B2CF9AE}" pid="31" name="e6e320f5c2ab4532bc0affd47f90b31c">
    <vt:lpwstr/>
  </property>
  <property fmtid="{D5CDD505-2E9C-101B-9397-08002B2CF9AE}" pid="32" name="PM_x0020_Topics">
    <vt:lpwstr/>
  </property>
  <property fmtid="{D5CDD505-2E9C-101B-9397-08002B2CF9AE}" pid="33" name="PM Topics">
    <vt:lpwstr/>
  </property>
  <property fmtid="{D5CDD505-2E9C-101B-9397-08002B2CF9AE}" pid="34" name="DocumentLink">
    <vt:lpwstr>https://uwnetid.sharepoint.com/sites/UWFTTeam//sites/UWFTTeam/Sandbox Documents/Op Model Shared Services Docs/Slide Decks Op Model Shared Services/Material Master Op Model Shared Services_PlanArchitect.pptx</vt:lpwstr>
  </property>
  <property fmtid="{D5CDD505-2E9C-101B-9397-08002B2CF9AE}" pid="35" name="SandBoxDocumentsUrl">
    <vt:lpwstr>https://uwnetid.sharepoint.com/sites/UWFTTeam/_layouts/15/wrkstat.aspx?List=9a6372f2-1c1b-4a2c-afb2-3bd48b102e88&amp;WorkflowInstanceName=d74b6768-3874-4890-96d3-1a38e71ff486, Set URL</vt:lpwstr>
  </property>
  <property fmtid="{D5CDD505-2E9C-101B-9397-08002B2CF9AE}" pid="36" name="h9d20ee9cd914b71a0d5343b7a0aee19">
    <vt:lpwstr>Template|ab09379f-8e9c-4109-ac8e-967692de8f42</vt:lpwstr>
  </property>
  <property fmtid="{D5CDD505-2E9C-101B-9397-08002B2CF9AE}" pid="37" name="d81b5cf1e51943db95f66400bc834c31">
    <vt:lpwstr/>
  </property>
  <property fmtid="{D5CDD505-2E9C-101B-9397-08002B2CF9AE}" pid="38" name="caa3166a4ef44d52a884ec95dadc7085">
    <vt:lpwstr/>
  </property>
  <property fmtid="{D5CDD505-2E9C-101B-9397-08002B2CF9AE}" pid="39" name="Type SB">
    <vt:lpwstr>627;#_TBD Type|81f31b21-3e0f-4e81-bd21-3459148e0219</vt:lpwstr>
  </property>
  <property fmtid="{D5CDD505-2E9C-101B-9397-08002B2CF9AE}" pid="40" name="_docset_NoMedatataSyncRequired">
    <vt:lpwstr>False</vt:lpwstr>
  </property>
  <property fmtid="{D5CDD505-2E9C-101B-9397-08002B2CF9AE}" pid="41" name="Status SB">
    <vt:lpwstr>NA</vt:lpwstr>
  </property>
  <property fmtid="{D5CDD505-2E9C-101B-9397-08002B2CF9AE}" pid="42" name="Stage - SB">
    <vt:lpwstr>Configure and Prototype</vt:lpwstr>
  </property>
  <property fmtid="{D5CDD505-2E9C-101B-9397-08002B2CF9AE}" pid="43" name="g8ecfd6069cd4448a46f82c4ec933d65">
    <vt:lpwstr>_TBD Type|81f31b21-3e0f-4e81-bd21-3459148e0219</vt:lpwstr>
  </property>
  <property fmtid="{D5CDD505-2E9C-101B-9397-08002B2CF9AE}" pid="44" name="h5e7189ca4ac4979a0394616daf355b0">
    <vt:lpwstr>TBD Effort|ac059e7d-4f3a-4f3a-aae6-1959af6dadf3</vt:lpwstr>
  </property>
  <property fmtid="{D5CDD505-2E9C-101B-9397-08002B2CF9AE}" pid="45" name="Process Areas L2">
    <vt:lpwstr/>
  </property>
  <property fmtid="{D5CDD505-2E9C-101B-9397-08002B2CF9AE}" pid="46" name="DocumentSetDescription">
    <vt:lpwstr/>
  </property>
  <property fmtid="{D5CDD505-2E9C-101B-9397-08002B2CF9AE}" pid="47" name="xd_ProgID">
    <vt:lpwstr/>
  </property>
  <property fmtid="{D5CDD505-2E9C-101B-9397-08002B2CF9AE}" pid="48" name="ComplianceAssetId">
    <vt:lpwstr/>
  </property>
  <property fmtid="{D5CDD505-2E9C-101B-9397-08002B2CF9AE}" pid="49" name="TemplateUrl">
    <vt:lpwstr/>
  </property>
  <property fmtid="{D5CDD505-2E9C-101B-9397-08002B2CF9AE}" pid="50" name="xd_Signature">
    <vt:bool>false</vt:bool>
  </property>
  <property fmtid="{D5CDD505-2E9C-101B-9397-08002B2CF9AE}" pid="51" name="MSIP_Label_ea60d57e-af5b-4752-ac57-3e4f28ca11dc_Enabled">
    <vt:lpwstr>true</vt:lpwstr>
  </property>
  <property fmtid="{D5CDD505-2E9C-101B-9397-08002B2CF9AE}" pid="52" name="MSIP_Label_ea60d57e-af5b-4752-ac57-3e4f28ca11dc_SetDate">
    <vt:lpwstr>2021-06-02T16:38:29Z</vt:lpwstr>
  </property>
  <property fmtid="{D5CDD505-2E9C-101B-9397-08002B2CF9AE}" pid="53" name="MSIP_Label_ea60d57e-af5b-4752-ac57-3e4f28ca11dc_Method">
    <vt:lpwstr>Standard</vt:lpwstr>
  </property>
  <property fmtid="{D5CDD505-2E9C-101B-9397-08002B2CF9AE}" pid="54" name="MSIP_Label_ea60d57e-af5b-4752-ac57-3e4f28ca11dc_Name">
    <vt:lpwstr>ea60d57e-af5b-4752-ac57-3e4f28ca11dc</vt:lpwstr>
  </property>
  <property fmtid="{D5CDD505-2E9C-101B-9397-08002B2CF9AE}" pid="55" name="MSIP_Label_ea60d57e-af5b-4752-ac57-3e4f28ca11dc_SiteId">
    <vt:lpwstr>36da45f1-dd2c-4d1f-af13-5abe46b99921</vt:lpwstr>
  </property>
  <property fmtid="{D5CDD505-2E9C-101B-9397-08002B2CF9AE}" pid="56" name="MSIP_Label_ea60d57e-af5b-4752-ac57-3e4f28ca11dc_ActionId">
    <vt:lpwstr>bba6b171-c4d7-4ece-8313-ea277101de26</vt:lpwstr>
  </property>
  <property fmtid="{D5CDD505-2E9C-101B-9397-08002B2CF9AE}" pid="57" name="MSIP_Label_ea60d57e-af5b-4752-ac57-3e4f28ca11dc_ContentBits">
    <vt:lpwstr>0</vt:lpwstr>
  </property>
  <property fmtid="{D5CDD505-2E9C-101B-9397-08002B2CF9AE}" pid="58" name="Process Areas - UWFT">
    <vt:lpwstr>5;#_NA Not Applicable|da71a9cd-6e60-49f6-8dde-ddeb91baa0aa</vt:lpwstr>
  </property>
  <property fmtid="{D5CDD505-2E9C-101B-9397-08002B2CF9AE}" pid="59" name="Doc Type - UWFT">
    <vt:lpwstr>3;#Organizing/Monitoring Work in Progress|c40c95eb-337c-4daa-8d2e-8e12d1a00b16</vt:lpwstr>
  </property>
  <property fmtid="{D5CDD505-2E9C-101B-9397-08002B2CF9AE}" pid="60" name="MediaServiceImageTags">
    <vt:lpwstr/>
  </property>
  <property fmtid="{D5CDD505-2E9C-101B-9397-08002B2CF9AE}" pid="61" name="Deliverables">
    <vt:lpwstr>593;#Op Model Effort|c89a1adc-edf5-4c45-9973-4de29aa4cbc4</vt:lpwstr>
  </property>
  <property fmtid="{D5CDD505-2E9C-101B-9397-08002B2CF9AE}" pid="62" name="Deliverable Type">
    <vt:lpwstr>NA</vt:lpwstr>
  </property>
  <property fmtid="{D5CDD505-2E9C-101B-9397-08002B2CF9AE}" pid="63" name="SharedWithUsers">
    <vt:lpwstr/>
  </property>
  <property fmtid="{D5CDD505-2E9C-101B-9397-08002B2CF9AE}" pid="64" name="lcf76f155ced4ddcb4097134ff3c332f">
    <vt:lpwstr/>
  </property>
  <property fmtid="{D5CDD505-2E9C-101B-9397-08002B2CF9AE}" pid="65" name="m20dcd23bfb146678cfadc0f8b530117">
    <vt:lpwstr/>
  </property>
  <property fmtid="{D5CDD505-2E9C-101B-9397-08002B2CF9AE}" pid="66" name="cfda4c2e6eaa4b919c52782db5a3950d">
    <vt:lpwstr/>
  </property>
  <property fmtid="{D5CDD505-2E9C-101B-9397-08002B2CF9AE}" pid="67" name="jfa7385944014aa794a01674ea6d4a75">
    <vt:lpwstr/>
  </property>
  <property fmtid="{D5CDD505-2E9C-101B-9397-08002B2CF9AE}" pid="68" name="_ExtendedDescription">
    <vt:lpwstr/>
  </property>
  <property fmtid="{D5CDD505-2E9C-101B-9397-08002B2CF9AE}" pid="69" name="Topic - UWFT">
    <vt:lpwstr>6;#Op Model Effort|c89a1adc-edf5-4c45-9973-4de29aa4cbc4</vt:lpwstr>
  </property>
  <property fmtid="{D5CDD505-2E9C-101B-9397-08002B2CF9AE}" pid="70" name="f1d40a61100d4fd78c055bcbbc959a60">
    <vt:lpwstr>_NA Not Applicable|da71a9cd-6e60-49f6-8dde-ddeb91baa0aa</vt:lpwstr>
  </property>
  <property fmtid="{D5CDD505-2E9C-101B-9397-08002B2CF9AE}" pid="71" name="e0554abe769746e69c042ffe99e604b4">
    <vt:lpwstr>Op Model Effort|c89a1adc-edf5-4c45-9973-4de29aa4cbc4</vt:lpwstr>
  </property>
  <property fmtid="{D5CDD505-2E9C-101B-9397-08002B2CF9AE}" pid="72" name="h8618d58416d42168e7ab0429ee6aab7">
    <vt:lpwstr>Organizing/Monitoring Work in Progress|c40c95eb-337c-4daa-8d2e-8e12d1a00b16</vt:lpwstr>
  </property>
  <property fmtid="{D5CDD505-2E9C-101B-9397-08002B2CF9AE}" pid="73" name="_dlc_DocIdItemGuid">
    <vt:lpwstr>68e3dbfa-d383-48c7-8e00-ded23ed5205c</vt:lpwstr>
  </property>
  <property fmtid="{D5CDD505-2E9C-101B-9397-08002B2CF9AE}" pid="74" name="ContentTypeId">
    <vt:lpwstr>0x01010090E5E4E48944904EA29CA8A60EB3DD4A</vt:lpwstr>
  </property>
</Properties>
</file>