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460" r:id="rId4"/>
    <p:sldMasterId id="2147484533" r:id="rId5"/>
    <p:sldMasterId id="2147484891" r:id="rId6"/>
    <p:sldMasterId id="2147484951" r:id="rId7"/>
    <p:sldMasterId id="2147484956" r:id="rId8"/>
    <p:sldMasterId id="2147484967" r:id="rId9"/>
    <p:sldMasterId id="2147484989" r:id="rId10"/>
    <p:sldMasterId id="2147485016" r:id="rId11"/>
    <p:sldMasterId id="2147483650" r:id="rId12"/>
    <p:sldMasterId id="2147483652" r:id="rId13"/>
    <p:sldMasterId id="2147485036" r:id="rId14"/>
    <p:sldMasterId id="2147485042" r:id="rId15"/>
    <p:sldMasterId id="2147485075" r:id="rId16"/>
  </p:sldMasterIdLst>
  <p:notesMasterIdLst>
    <p:notesMasterId r:id="rId50"/>
  </p:notesMasterIdLst>
  <p:handoutMasterIdLst>
    <p:handoutMasterId r:id="rId51"/>
  </p:handoutMasterIdLst>
  <p:sldIdLst>
    <p:sldId id="6050" r:id="rId17"/>
    <p:sldId id="4909" r:id="rId18"/>
    <p:sldId id="2147376237" r:id="rId19"/>
    <p:sldId id="2147376238" r:id="rId20"/>
    <p:sldId id="2147376229" r:id="rId21"/>
    <p:sldId id="2147376250" r:id="rId22"/>
    <p:sldId id="2147376146" r:id="rId23"/>
    <p:sldId id="2147376241" r:id="rId24"/>
    <p:sldId id="2147376242" r:id="rId25"/>
    <p:sldId id="2147376244" r:id="rId26"/>
    <p:sldId id="2147376245" r:id="rId27"/>
    <p:sldId id="2147376240" r:id="rId28"/>
    <p:sldId id="2147376253" r:id="rId29"/>
    <p:sldId id="2147376256" r:id="rId30"/>
    <p:sldId id="2147376243" r:id="rId31"/>
    <p:sldId id="2147376254" r:id="rId32"/>
    <p:sldId id="2147376272" r:id="rId33"/>
    <p:sldId id="2147376263" r:id="rId34"/>
    <p:sldId id="2147376257" r:id="rId35"/>
    <p:sldId id="2147376267" r:id="rId36"/>
    <p:sldId id="2147376270" r:id="rId37"/>
    <p:sldId id="2147376268" r:id="rId38"/>
    <p:sldId id="2147376271" r:id="rId39"/>
    <p:sldId id="2147376265" r:id="rId40"/>
    <p:sldId id="2147376264" r:id="rId41"/>
    <p:sldId id="2147376246" r:id="rId42"/>
    <p:sldId id="2147376259" r:id="rId43"/>
    <p:sldId id="2147376260" r:id="rId44"/>
    <p:sldId id="2147376261" r:id="rId45"/>
    <p:sldId id="2147376235" r:id="rId46"/>
    <p:sldId id="2147376255" r:id="rId47"/>
    <p:sldId id="2147376262" r:id="rId48"/>
    <p:sldId id="2147376166" r:id="rId49"/>
  </p:sldIdLst>
  <p:sldSz cx="13004800" cy="7315200"/>
  <p:notesSz cx="9388475" cy="7102475"/>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BF7FD-5784-43D2-9F78-9EAEC33213F6}">
          <p14:sldIdLst>
            <p14:sldId id="6050"/>
            <p14:sldId id="4909"/>
            <p14:sldId id="2147376237"/>
            <p14:sldId id="2147376238"/>
            <p14:sldId id="2147376229"/>
            <p14:sldId id="2147376250"/>
            <p14:sldId id="2147376146"/>
            <p14:sldId id="2147376241"/>
            <p14:sldId id="2147376242"/>
            <p14:sldId id="2147376244"/>
            <p14:sldId id="2147376245"/>
            <p14:sldId id="2147376240"/>
            <p14:sldId id="2147376253"/>
            <p14:sldId id="2147376256"/>
            <p14:sldId id="2147376243"/>
            <p14:sldId id="2147376254"/>
            <p14:sldId id="2147376272"/>
            <p14:sldId id="2147376263"/>
            <p14:sldId id="2147376257"/>
            <p14:sldId id="2147376267"/>
            <p14:sldId id="2147376270"/>
            <p14:sldId id="2147376268"/>
            <p14:sldId id="2147376271"/>
            <p14:sldId id="2147376265"/>
            <p14:sldId id="2147376264"/>
            <p14:sldId id="2147376246"/>
            <p14:sldId id="2147376259"/>
            <p14:sldId id="2147376260"/>
            <p14:sldId id="2147376261"/>
            <p14:sldId id="2147376235"/>
            <p14:sldId id="2147376255"/>
            <p14:sldId id="2147376262"/>
            <p14:sldId id="2147376166"/>
          </p14:sldIdLst>
        </p14:section>
      </p14:sectionLst>
    </p:ex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41"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19FF"/>
    <a:srgbClr val="D4AE53"/>
    <a:srgbClr val="000000"/>
    <a:srgbClr val="D9D9D9"/>
    <a:srgbClr val="E3C88D"/>
    <a:srgbClr val="31006F"/>
    <a:srgbClr val="E8D2A0"/>
    <a:srgbClr val="00B050"/>
    <a:srgbClr val="C5EDD8"/>
    <a:srgbClr val="F1E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E57D4-3B7B-47E4-9D32-E3474E3A7C1E}" v="30" dt="2024-09-10T17:05:24.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48" y="32"/>
      </p:cViewPr>
      <p:guideLst>
        <p:guide orient="horz" pos="2544"/>
        <p:guide/>
        <p:guide orient="horz" pos="4566"/>
        <p:guide pos="616"/>
        <p:guide pos="7792"/>
        <p:guide pos="3377"/>
        <p:guide orient="horz" pos="3528"/>
        <p:guide pos="578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sz="quarter" idx="1"/>
          </p:nvPr>
        </p:nvSpPr>
        <p:spPr>
          <a:xfrm>
            <a:off x="5317972" y="4"/>
            <a:ext cx="4068340" cy="355124"/>
          </a:xfrm>
          <a:prstGeom prst="rect">
            <a:avLst/>
          </a:prstGeom>
        </p:spPr>
        <p:txBody>
          <a:bodyPr vert="horz" lIns="93406" tIns="46702" rIns="93406" bIns="46702" rtlCol="0"/>
          <a:lstStyle>
            <a:lvl1pPr algn="r">
              <a:defRPr sz="1200"/>
            </a:lvl1pPr>
          </a:lstStyle>
          <a:p>
            <a:fld id="{685F0F4D-3143-F54F-90D7-A2ABC584E48E}" type="datetimeFigureOut">
              <a:rPr lang="en-US" smtClean="0"/>
              <a:t>9/25/2024</a:t>
            </a:fld>
            <a:endParaRPr lang="en-US"/>
          </a:p>
        </p:txBody>
      </p:sp>
      <p:sp>
        <p:nvSpPr>
          <p:cNvPr id="4" name="Footer Placeholder 3"/>
          <p:cNvSpPr>
            <a:spLocks noGrp="1"/>
          </p:cNvSpPr>
          <p:nvPr>
            <p:ph type="ftr" sz="quarter" idx="2"/>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5" name="Slide Number Placeholder 4"/>
          <p:cNvSpPr>
            <a:spLocks noGrp="1"/>
          </p:cNvSpPr>
          <p:nvPr>
            <p:ph type="sldNum" sz="quarter" idx="3"/>
          </p:nvPr>
        </p:nvSpPr>
        <p:spPr>
          <a:xfrm>
            <a:off x="5317972" y="6746119"/>
            <a:ext cx="4068340" cy="355124"/>
          </a:xfrm>
          <a:prstGeom prst="rect">
            <a:avLst/>
          </a:prstGeom>
        </p:spPr>
        <p:txBody>
          <a:bodyPr vert="horz" lIns="93406" tIns="46702" rIns="93406" bIns="46702" rtlCol="0" anchor="b"/>
          <a:lstStyle>
            <a:lvl1pPr algn="r">
              <a:defRPr sz="1200"/>
            </a:lvl1pPr>
          </a:lstStyle>
          <a:p>
            <a:fld id="{7F49EE16-A310-AE4D-9E91-6A244C3B01D6}" type="slidenum">
              <a:rPr lang="en-US" smtClean="0"/>
              <a:t>‹#›</a:t>
            </a:fld>
            <a:endParaRPr lang="en-US"/>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idx="1"/>
          </p:nvPr>
        </p:nvSpPr>
        <p:spPr>
          <a:xfrm>
            <a:off x="5317972" y="4"/>
            <a:ext cx="4068340" cy="355124"/>
          </a:xfrm>
          <a:prstGeom prst="rect">
            <a:avLst/>
          </a:prstGeom>
        </p:spPr>
        <p:txBody>
          <a:bodyPr vert="horz" lIns="93406" tIns="46702" rIns="93406" bIns="46702" rtlCol="0"/>
          <a:lstStyle>
            <a:lvl1pPr algn="r">
              <a:defRPr sz="1200"/>
            </a:lvl1pPr>
          </a:lstStyle>
          <a:p>
            <a:fld id="{F133C62B-1BF1-F54A-8DA9-002D51A9B8EA}" type="datetimeFigureOut">
              <a:rPr lang="en-US" smtClean="0"/>
              <a:t>9/25/2024</a:t>
            </a:fld>
            <a:endParaRPr lang="en-US"/>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93406" tIns="46702" rIns="93406" bIns="46702" rtlCol="0" anchor="ctr"/>
          <a:lstStyle/>
          <a:p>
            <a:endParaRPr lang="en-US"/>
          </a:p>
        </p:txBody>
      </p:sp>
      <p:sp>
        <p:nvSpPr>
          <p:cNvPr id="5" name="Notes Placeholder 4"/>
          <p:cNvSpPr>
            <a:spLocks noGrp="1"/>
          </p:cNvSpPr>
          <p:nvPr>
            <p:ph type="body" sz="quarter" idx="3"/>
          </p:nvPr>
        </p:nvSpPr>
        <p:spPr>
          <a:xfrm>
            <a:off x="938849" y="3373677"/>
            <a:ext cx="7510780" cy="3196114"/>
          </a:xfrm>
          <a:prstGeom prst="rect">
            <a:avLst/>
          </a:prstGeom>
        </p:spPr>
        <p:txBody>
          <a:bodyPr vert="horz" lIns="93406" tIns="46702" rIns="93406" bIns="46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7" name="Slide Number Placeholder 6"/>
          <p:cNvSpPr>
            <a:spLocks noGrp="1"/>
          </p:cNvSpPr>
          <p:nvPr>
            <p:ph type="sldNum" sz="quarter" idx="5"/>
          </p:nvPr>
        </p:nvSpPr>
        <p:spPr>
          <a:xfrm>
            <a:off x="5317972" y="6746119"/>
            <a:ext cx="4068340" cy="355124"/>
          </a:xfrm>
          <a:prstGeom prst="rect">
            <a:avLst/>
          </a:prstGeom>
        </p:spPr>
        <p:txBody>
          <a:bodyPr vert="horz" lIns="93406" tIns="46702" rIns="93406" bIns="46702" rtlCol="0" anchor="b"/>
          <a:lstStyle>
            <a:lvl1pPr algn="r">
              <a:defRPr sz="1200"/>
            </a:lvl1pPr>
          </a:lstStyle>
          <a:p>
            <a:fld id="{21F0486C-94EE-7249-8AC8-76A196C667CD}" type="slidenum">
              <a:rPr lang="en-US" smtClean="0"/>
              <a:t>‹#›</a:t>
            </a:fld>
            <a:endParaRPr lang="en-US"/>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2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think back to the report, R1300. We have the Revenue or Spend Category and Ledger, but how do they connect to each other?</a:t>
            </a:r>
          </a:p>
          <a:p>
            <a:endParaRPr lang="en-US">
              <a:ea typeface="Calibri"/>
              <a:cs typeface="Calibri"/>
            </a:endParaRPr>
          </a:p>
          <a:p>
            <a:r>
              <a:rPr lang="en-US"/>
              <a:t>Note that the APRs are based off of hierarchy level 2, as shown, but there are some unique exceptions like payroll and capital assets where the link the ledger is driven by the category itself</a:t>
            </a:r>
          </a:p>
        </p:txBody>
      </p:sp>
      <p:sp>
        <p:nvSpPr>
          <p:cNvPr id="4" name="Slide Number Placeholder 3"/>
          <p:cNvSpPr>
            <a:spLocks noGrp="1"/>
          </p:cNvSpPr>
          <p:nvPr>
            <p:ph type="sldNum" sz="quarter" idx="5"/>
          </p:nvPr>
        </p:nvSpPr>
        <p:spPr/>
        <p:txBody>
          <a:bodyPr/>
          <a:lstStyle/>
          <a:p>
            <a:fld id="{21F0486C-94EE-7249-8AC8-76A196C667CD}" type="slidenum">
              <a:rPr lang="en-US" smtClean="0"/>
              <a:t>11</a:t>
            </a:fld>
            <a:endParaRPr lang="en-US"/>
          </a:p>
        </p:txBody>
      </p:sp>
    </p:spTree>
    <p:extLst>
      <p:ext uri="{BB962C8B-B14F-4D97-AF65-F5344CB8AC3E}">
        <p14:creationId xmlns:p14="http://schemas.microsoft.com/office/powerpoint/2010/main" val="160075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78" rtl="0" eaLnBrk="1" fontAlgn="auto" latinLnBrk="0" hangingPunct="1">
              <a:lnSpc>
                <a:spcPct val="100000"/>
              </a:lnSpc>
              <a:spcBef>
                <a:spcPts val="0"/>
              </a:spcBef>
              <a:spcAft>
                <a:spcPts val="0"/>
              </a:spcAft>
              <a:buClrTx/>
              <a:buSzTx/>
              <a:buFontTx/>
              <a:buNone/>
              <a:tabLst/>
              <a:defRPr/>
            </a:pPr>
            <a:r>
              <a:rPr lang="en-US"/>
              <a:t>APRs are Workday backend configuration that defines the relationship between Revenue Categories or Spend Categories and Ledgers.</a:t>
            </a:r>
          </a:p>
          <a:p>
            <a:endParaRPr lang="en-US"/>
          </a:p>
          <a:p>
            <a:r>
              <a:rPr lang="en-US"/>
              <a:t>We’re not going to get into the weeds here, but here’s a few points that will help us in a little bit.</a:t>
            </a:r>
          </a:p>
          <a:p>
            <a:endParaRPr lang="en-US"/>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12</a:t>
            </a:fld>
            <a:endParaRPr lang="en-US"/>
          </a:p>
        </p:txBody>
      </p:sp>
    </p:spTree>
    <p:extLst>
      <p:ext uri="{BB962C8B-B14F-4D97-AF65-F5344CB8AC3E}">
        <p14:creationId xmlns:p14="http://schemas.microsoft.com/office/powerpoint/2010/main" val="382621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as I just mentioned on the last slide that there are guide rails built into Workday to keep people on the straight and narrow. Limiting the mapping between Spend or Revenue Categories and Ledgers is due to a Custom Validation. </a:t>
            </a:r>
          </a:p>
          <a:p>
            <a:endParaRPr lang="en-US"/>
          </a:p>
          <a:p>
            <a:r>
              <a:rPr lang="en-US"/>
              <a:t>There are a lot of Custom Validations out there, you’ve probably seen those red flags on transactions. There are also areas or gaps where there should be more guardrails put into place, if you come across something like that, where you’re questioning if a user really should be doing X, Y, or Z, please reach out so that we can analyze that. </a:t>
            </a:r>
          </a:p>
        </p:txBody>
      </p:sp>
      <p:sp>
        <p:nvSpPr>
          <p:cNvPr id="4" name="Slide Number Placeholder 3"/>
          <p:cNvSpPr>
            <a:spLocks noGrp="1"/>
          </p:cNvSpPr>
          <p:nvPr>
            <p:ph type="sldNum" sz="quarter" idx="5"/>
          </p:nvPr>
        </p:nvSpPr>
        <p:spPr/>
        <p:txBody>
          <a:bodyPr/>
          <a:lstStyle/>
          <a:p>
            <a:fld id="{21F0486C-94EE-7249-8AC8-76A196C667CD}" type="slidenum">
              <a:rPr lang="en-US" smtClean="0"/>
              <a:t>13</a:t>
            </a:fld>
            <a:endParaRPr lang="en-US"/>
          </a:p>
        </p:txBody>
      </p:sp>
    </p:spTree>
    <p:extLst>
      <p:ext uri="{BB962C8B-B14F-4D97-AF65-F5344CB8AC3E}">
        <p14:creationId xmlns:p14="http://schemas.microsoft.com/office/powerpoint/2010/main" val="359540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covered the basics of Accounting </a:t>
            </a:r>
            <a:r>
              <a:rPr lang="en-US" err="1"/>
              <a:t>Worktags</a:t>
            </a:r>
            <a:r>
              <a:rPr lang="en-US"/>
              <a:t>, let’s walk through some examples on navigating and determining the Revenue Category based on the resources that are available.</a:t>
            </a:r>
          </a:p>
          <a:p>
            <a:endParaRPr lang="en-US"/>
          </a:p>
          <a:p>
            <a:r>
              <a:rPr lang="en-US"/>
              <a:t>Let’s say a user knows where they need to report to on the enterprise financials.</a:t>
            </a:r>
          </a:p>
          <a:p>
            <a:br>
              <a:rPr lang="en-US"/>
            </a:br>
            <a:r>
              <a:rPr lang="en-US"/>
              <a:t>For example, the user needs to report a revenue stream that rolls up somehow into Sales and Services of Educational Departments.</a:t>
            </a:r>
          </a:p>
          <a:p>
            <a:endParaRPr lang="en-US"/>
          </a:p>
          <a:p>
            <a:r>
              <a:rPr lang="en-US" i="1"/>
              <a:t>Navigate to Knowledge Article – Ledger &gt; Click Ledger Listing link &gt; Filter on LAS05 to “Sales and Services of Educational Departments” &gt; Scroll to left (if necessary) and note the ledgers listed</a:t>
            </a:r>
          </a:p>
          <a:p>
            <a:endParaRPr lang="en-US" i="1"/>
          </a:p>
          <a:p>
            <a:r>
              <a:rPr lang="en-US" i="0"/>
              <a:t>In this case it’s simple enough, still Sales and Services of Educational Departments Revenue. So we’ve identified that the Ledger </a:t>
            </a:r>
            <a:r>
              <a:rPr lang="en-US" i="0" err="1"/>
              <a:t>worktag</a:t>
            </a:r>
            <a:r>
              <a:rPr lang="en-US" i="0"/>
              <a:t> we’ll be using is 43000. Now we want to identify the Revenue Category.</a:t>
            </a:r>
          </a:p>
          <a:p>
            <a:endParaRPr lang="en-US" i="0"/>
          </a:p>
          <a:p>
            <a:r>
              <a:rPr lang="en-US" b="0" i="1"/>
              <a:t>Navigate to Knowledge Article – Revenue Category &gt; Click Revenue Listing link &gt; Filter under “APR Check” for 43000: Sales and Services of Educational Departments”</a:t>
            </a:r>
          </a:p>
          <a:p>
            <a:endParaRPr lang="en-US" i="0"/>
          </a:p>
          <a:p>
            <a:r>
              <a:rPr lang="en-US" i="0"/>
              <a:t>Now you have the list of all Revenue Categories that map to that specific Ledger. Unfortunately at this time, we don’t have a defined “purpose” or “use” definition for each RC, but it’s in the works for future listings. It really is amazing to see the breadth of revenue streams that are happening across UW.</a:t>
            </a:r>
          </a:p>
          <a:p>
            <a:endParaRPr lang="en-US" i="0"/>
          </a:p>
          <a:p>
            <a:r>
              <a:rPr lang="en-US" i="0"/>
              <a:t>Please take note of the comment section in column “M”. Workday Configurators try to note if there are any special configurations to be aware of, such as if an Auxiliary Unit uses an RC originally designed for/by an Educational Unit, the mapping will be to Other Auxiliary Revenue and vice versa.</a:t>
            </a:r>
          </a:p>
          <a:p>
            <a:endParaRPr lang="en-US" i="0"/>
          </a:p>
          <a:p>
            <a:r>
              <a:rPr lang="en-US" i="0"/>
              <a:t>If when you’re looking for a Revenue Category or Spend Category and you can’t find it in the section you thought it should be in, or at all, please reach out and ask. Don’t try to put it somewhere else like “Other Operating Revenue” with the intention to fix it some other time. The saying is “tomorrow never comes”. It’s possible that there’s a category out there that meets your requirements, it’s just under a different name as this is an enterprise-wide listing. Or maybe a new one should be created to differentiate from other categories and meet your reporting needs.</a:t>
            </a:r>
          </a:p>
          <a:p>
            <a:endParaRPr lang="en-US" i="0"/>
          </a:p>
          <a:p>
            <a:r>
              <a:rPr lang="en-US" i="1"/>
              <a:t>Take one or two more scenarios from the audience.</a:t>
            </a:r>
          </a:p>
        </p:txBody>
      </p:sp>
      <p:sp>
        <p:nvSpPr>
          <p:cNvPr id="4" name="Slide Number Placeholder 3"/>
          <p:cNvSpPr>
            <a:spLocks noGrp="1"/>
          </p:cNvSpPr>
          <p:nvPr>
            <p:ph type="sldNum" sz="quarter" idx="5"/>
          </p:nvPr>
        </p:nvSpPr>
        <p:spPr/>
        <p:txBody>
          <a:bodyPr/>
          <a:lstStyle/>
          <a:p>
            <a:fld id="{21F0486C-94EE-7249-8AC8-76A196C667CD}" type="slidenum">
              <a:rPr lang="en-US" smtClean="0"/>
              <a:t>14</a:t>
            </a:fld>
            <a:endParaRPr lang="en-US"/>
          </a:p>
        </p:txBody>
      </p:sp>
    </p:spTree>
    <p:extLst>
      <p:ext uri="{BB962C8B-B14F-4D97-AF65-F5344CB8AC3E}">
        <p14:creationId xmlns:p14="http://schemas.microsoft.com/office/powerpoint/2010/main" val="234106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78" rtl="0" eaLnBrk="1" fontAlgn="auto" latinLnBrk="0" hangingPunct="1">
              <a:lnSpc>
                <a:spcPct val="100000"/>
              </a:lnSpc>
              <a:spcBef>
                <a:spcPts val="0"/>
              </a:spcBef>
              <a:spcAft>
                <a:spcPts val="0"/>
              </a:spcAft>
              <a:buClrTx/>
              <a:buSzTx/>
              <a:buFontTx/>
              <a:buNone/>
              <a:tabLst/>
              <a:defRPr/>
            </a:pPr>
            <a:r>
              <a:rPr lang="en-US" b="0" i="0"/>
              <a:t>Let’s try to find the appropriate Spend Category and Ledger combination for the scenario of hiring a third party to come to your unit to help your team understand how to navigate Workday Accounting </a:t>
            </a:r>
            <a:r>
              <a:rPr lang="en-US" b="0" i="0" err="1"/>
              <a:t>Worktags</a:t>
            </a:r>
            <a:endParaRPr lang="en-US" b="0" i="0"/>
          </a:p>
          <a:p>
            <a:pPr marL="0" marR="0" lvl="0" indent="0" algn="l" defTabSz="457078" rtl="0" eaLnBrk="1" fontAlgn="auto" latinLnBrk="0" hangingPunct="1">
              <a:lnSpc>
                <a:spcPct val="100000"/>
              </a:lnSpc>
              <a:spcBef>
                <a:spcPts val="0"/>
              </a:spcBef>
              <a:spcAft>
                <a:spcPts val="0"/>
              </a:spcAft>
              <a:buClrTx/>
              <a:buSzTx/>
              <a:buFontTx/>
              <a:buNone/>
              <a:tabLst/>
              <a:defRPr/>
            </a:pPr>
            <a:endParaRPr lang="en-US" b="0" i="1"/>
          </a:p>
          <a:p>
            <a:pPr marL="0" marR="0" lvl="0" indent="0" algn="l" defTabSz="457078" rtl="0" eaLnBrk="1" fontAlgn="auto" latinLnBrk="0" hangingPunct="1">
              <a:lnSpc>
                <a:spcPct val="100000"/>
              </a:lnSpc>
              <a:spcBef>
                <a:spcPts val="0"/>
              </a:spcBef>
              <a:spcAft>
                <a:spcPts val="0"/>
              </a:spcAft>
              <a:buClrTx/>
              <a:buSzTx/>
              <a:buFontTx/>
              <a:buNone/>
              <a:tabLst/>
              <a:defRPr/>
            </a:pPr>
            <a:r>
              <a:rPr lang="en-US" b="0" i="1"/>
              <a:t>Navigate to Knowledge Article – Spend Category &gt; Click Spend Category Listing link</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b="0" i="1"/>
          </a:p>
          <a:p>
            <a:pPr marL="0" marR="0" lvl="0" indent="0" algn="l" defTabSz="457078" rtl="0" eaLnBrk="1" fontAlgn="auto" latinLnBrk="0" hangingPunct="1">
              <a:lnSpc>
                <a:spcPct val="100000"/>
              </a:lnSpc>
              <a:spcBef>
                <a:spcPts val="0"/>
              </a:spcBef>
              <a:spcAft>
                <a:spcPts val="0"/>
              </a:spcAft>
              <a:buClrTx/>
              <a:buSzTx/>
              <a:buFontTx/>
              <a:buNone/>
              <a:tabLst/>
              <a:defRPr/>
            </a:pPr>
            <a:r>
              <a:rPr lang="en-US" i="0"/>
              <a:t>You could start by filtering for </a:t>
            </a:r>
            <a:r>
              <a:rPr lang="en-US" i="0" err="1"/>
              <a:t>worktags</a:t>
            </a:r>
            <a:r>
              <a:rPr lang="en-US" i="0"/>
              <a:t> containing the word “training”. Looks like there’s a lot of various ones so let’s see if limiting it by Hierarchy 3 helps. </a:t>
            </a:r>
            <a:r>
              <a:rPr lang="en-US"/>
              <a:t>Training and Educational Expense (SC2097) is simple and straightforward. Then check the attributes to make sure they align with your usage. You can also see the ledger in column G. If you want to go an extra step, you could also look at the Ledger Listing and see where it rolls up to the enterprise financials.</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i="1"/>
              <a:t>Take one or two more scenarios from the audience.</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15</a:t>
            </a:fld>
            <a:endParaRPr lang="en-US"/>
          </a:p>
        </p:txBody>
      </p:sp>
    </p:spTree>
    <p:extLst>
      <p:ext uri="{BB962C8B-B14F-4D97-AF65-F5344CB8AC3E}">
        <p14:creationId xmlns:p14="http://schemas.microsoft.com/office/powerpoint/2010/main" val="352939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Erick TO ADD</a:t>
            </a:r>
          </a:p>
          <a:p>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-Accountants at UW need to understand that debits and credits are not the same as positives, (ex. Debit expense and credit expense.. Not “plus and minus”)… you could post this on your desktop. </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How does net position work (current year vs. prior year, YE </a:t>
            </a:r>
            <a:r>
              <a:rPr lang="en-US" err="1"/>
              <a:t>rollforward</a:t>
            </a:r>
            <a:r>
              <a:rPr lang="en-US"/>
              <a:t>, rev/exp flow to net position, revenue transfers are current year revenue and impact net position) – go deeper in future session</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18</a:t>
            </a:fld>
            <a:endParaRPr lang="en-US"/>
          </a:p>
        </p:txBody>
      </p:sp>
    </p:spTree>
    <p:extLst>
      <p:ext uri="{BB962C8B-B14F-4D97-AF65-F5344CB8AC3E}">
        <p14:creationId xmlns:p14="http://schemas.microsoft.com/office/powerpoint/2010/main" val="56879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Erick TO ADD</a:t>
            </a:r>
          </a:p>
          <a:p>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Net position is a balance sheet account, but it also acts as the result of the income statement (it is net income).  The results of the income statement flow through (close to) the balance sheet.  </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How does net position work (current year vs. prior year, YE </a:t>
            </a:r>
            <a:r>
              <a:rPr lang="en-US" err="1"/>
              <a:t>rollforward</a:t>
            </a:r>
            <a:r>
              <a:rPr lang="en-US"/>
              <a:t>, rev/exp flow to net position, revenue transfers are current year revenue and impact net position) – go deeper in future session</a:t>
            </a:r>
          </a:p>
          <a:p>
            <a:endParaRPr lang="en-US"/>
          </a:p>
          <a:p>
            <a:r>
              <a:rPr lang="en-US"/>
              <a:t>UW operates in accordance with guidelines established under the Governmental Accounting Standards Board (GASB).</a:t>
            </a:r>
          </a:p>
          <a:p>
            <a:r>
              <a:rPr lang="en-US"/>
              <a:t> - Net Position Classifications and how it is calculated</a:t>
            </a:r>
          </a:p>
          <a:p>
            <a:r>
              <a:rPr lang="en-US"/>
              <a:t> - Income Statement Sections</a:t>
            </a:r>
          </a:p>
          <a:p>
            <a:r>
              <a:rPr lang="en-US"/>
              <a:t>-alignment of choice of a revenue category, with a ledger, with a LAS, with a section of the financial statement</a:t>
            </a:r>
          </a:p>
          <a:p>
            <a:endParaRPr lang="en-US"/>
          </a:p>
          <a:p>
            <a:endParaRPr lang="en-US"/>
          </a:p>
          <a:p>
            <a:r>
              <a:rPr lang="en-US"/>
              <a:t>how in FAS some of the accruals were budgets. Now </a:t>
            </a:r>
            <a:r>
              <a:rPr lang="en-US" err="1"/>
              <a:t>theyre</a:t>
            </a:r>
            <a:r>
              <a:rPr lang="en-US"/>
              <a:t> ledgers and </a:t>
            </a:r>
            <a:r>
              <a:rPr lang="en-US" err="1"/>
              <a:t>theyre</a:t>
            </a:r>
            <a:r>
              <a:rPr lang="en-US"/>
              <a:t> going to show up in the balance sheet which is accessed at the Balancing Unit level and not at the individual CC level. </a:t>
            </a:r>
            <a:r>
              <a:rPr lang="en-US">
                <a:effectLst/>
                <a:latin typeface="Segoe UI" panose="020B0502040204020203" pitchFamily="34" charset="0"/>
              </a:rPr>
              <a:t>One note to pepper in where appropriate or opportunity allows is that budget should follow accrual basis also.  Since actuals are accrued, budget should also - but the budget tool doesn't do any accrual automatically, so as planners, they need to be aware and plan correctly.</a:t>
            </a:r>
            <a:endParaRPr lang="en-US"/>
          </a:p>
          <a:p>
            <a:endParaRPr lang="en-US"/>
          </a:p>
          <a:p>
            <a:r>
              <a:rPr lang="en-US"/>
              <a:t>UW also operates on an accrual basis for accounting, which means that we recognize revenue and related expenses when they’re earned, not when we receive cash in the bank</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19</a:t>
            </a:fld>
            <a:endParaRPr lang="en-US"/>
          </a:p>
        </p:txBody>
      </p:sp>
    </p:spTree>
    <p:extLst>
      <p:ext uri="{BB962C8B-B14F-4D97-AF65-F5344CB8AC3E}">
        <p14:creationId xmlns:p14="http://schemas.microsoft.com/office/powerpoint/2010/main" val="101688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Erick TO ADD</a:t>
            </a:r>
          </a:p>
          <a:p>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Net position is a balance sheet account, but it also acts as the result of the income statement (it is net income).  The results of the income statement flow through (close to) the balance sheet.  </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How does net position work (current year vs. prior year, YE </a:t>
            </a:r>
            <a:r>
              <a:rPr lang="en-US" err="1"/>
              <a:t>rollforward</a:t>
            </a:r>
            <a:r>
              <a:rPr lang="en-US"/>
              <a:t>, rev/exp flow to net position, revenue transfers are current year revenue and impact net position) – go deeper in future session</a:t>
            </a:r>
          </a:p>
          <a:p>
            <a:endParaRPr lang="en-US"/>
          </a:p>
          <a:p>
            <a:r>
              <a:rPr lang="en-US"/>
              <a:t>UW operates in accordance with guidelines established under the Governmental Accounting Standards Board (GASB).</a:t>
            </a:r>
          </a:p>
          <a:p>
            <a:r>
              <a:rPr lang="en-US"/>
              <a:t> - Net Position Classifications and how it is calculated</a:t>
            </a:r>
          </a:p>
          <a:p>
            <a:r>
              <a:rPr lang="en-US"/>
              <a:t> - Income Statement Sections</a:t>
            </a:r>
          </a:p>
          <a:p>
            <a:r>
              <a:rPr lang="en-US"/>
              <a:t>-alignment of choice of a revenue category, with a ledger, with a LAS, with a section of the financial statement</a:t>
            </a:r>
          </a:p>
          <a:p>
            <a:endParaRPr lang="en-US"/>
          </a:p>
          <a:p>
            <a:endParaRPr lang="en-US"/>
          </a:p>
          <a:p>
            <a:r>
              <a:rPr lang="en-US"/>
              <a:t>how in FAS some of the accruals were budgets. Now </a:t>
            </a:r>
            <a:r>
              <a:rPr lang="en-US" err="1"/>
              <a:t>theyre</a:t>
            </a:r>
            <a:r>
              <a:rPr lang="en-US"/>
              <a:t> ledgers and </a:t>
            </a:r>
            <a:r>
              <a:rPr lang="en-US" err="1"/>
              <a:t>theyre</a:t>
            </a:r>
            <a:r>
              <a:rPr lang="en-US"/>
              <a:t> going to show up in the balance sheet which is accessed at the Balancing Unit level and not at the individual CC level. </a:t>
            </a:r>
            <a:r>
              <a:rPr lang="en-US">
                <a:effectLst/>
                <a:latin typeface="Segoe UI" panose="020B0502040204020203" pitchFamily="34" charset="0"/>
              </a:rPr>
              <a:t>One note to pepper in where appropriate or opportunity allows is that budget should follow accrual basis also.  Since actuals are accrued, budget should also - but the budget tool doesn't do any accrual automatically, so as planners, they need to be aware and plan correctly.</a:t>
            </a:r>
            <a:endParaRPr lang="en-US"/>
          </a:p>
          <a:p>
            <a:endParaRPr lang="en-US"/>
          </a:p>
          <a:p>
            <a:r>
              <a:rPr lang="en-US"/>
              <a:t>UW also operates on an accrual basis for accounting, which means that we recognize revenue and related expenses when they’re earned, not when we receive cash in the bank</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20</a:t>
            </a:fld>
            <a:endParaRPr lang="en-US"/>
          </a:p>
        </p:txBody>
      </p:sp>
    </p:spTree>
    <p:extLst>
      <p:ext uri="{BB962C8B-B14F-4D97-AF65-F5344CB8AC3E}">
        <p14:creationId xmlns:p14="http://schemas.microsoft.com/office/powerpoint/2010/main" val="406299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Erick TO ADD</a:t>
            </a:r>
          </a:p>
          <a:p>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-Accountants at UW need to understand that debits and credits are not the same as positives, (ex. Debit expense and credit expense.. Not “plus and minus”) </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How does net position work (current year vs. prior year, YE </a:t>
            </a:r>
            <a:r>
              <a:rPr lang="en-US" err="1"/>
              <a:t>rollforward</a:t>
            </a:r>
            <a:r>
              <a:rPr lang="en-US"/>
              <a:t>, rev/exp flow to net position, revenue transfers are current year revenue and impact net position) – go deeper in future session</a:t>
            </a:r>
          </a:p>
          <a:p>
            <a:endParaRPr lang="en-US"/>
          </a:p>
          <a:p>
            <a:r>
              <a:rPr lang="en-US"/>
              <a:t>UW operates in accordance with guidelines established under the Governmental Accounting Standards Board (GASB).</a:t>
            </a:r>
          </a:p>
          <a:p>
            <a:r>
              <a:rPr lang="en-US"/>
              <a:t> - Net Position Classifications and how it is calculated</a:t>
            </a:r>
          </a:p>
          <a:p>
            <a:r>
              <a:rPr lang="en-US"/>
              <a:t> - Income Statement Sections</a:t>
            </a:r>
          </a:p>
          <a:p>
            <a:r>
              <a:rPr lang="en-US"/>
              <a:t>-alignment of choice of a revenue category, with a ledger, with a LAS, with a section of the financial statement</a:t>
            </a:r>
          </a:p>
          <a:p>
            <a:endParaRPr lang="en-US"/>
          </a:p>
          <a:p>
            <a:endParaRPr lang="en-US"/>
          </a:p>
          <a:p>
            <a:r>
              <a:rPr lang="en-US"/>
              <a:t>how in FAS some of the accruals were budgets. Now </a:t>
            </a:r>
            <a:r>
              <a:rPr lang="en-US" err="1"/>
              <a:t>theyre</a:t>
            </a:r>
            <a:r>
              <a:rPr lang="en-US"/>
              <a:t> ledgers and </a:t>
            </a:r>
            <a:r>
              <a:rPr lang="en-US" err="1"/>
              <a:t>theyre</a:t>
            </a:r>
            <a:r>
              <a:rPr lang="en-US"/>
              <a:t> going to show up in the balance sheet which is accessed at the Balancing Unit level and not at the individual CC level. </a:t>
            </a:r>
            <a:r>
              <a:rPr lang="en-US">
                <a:effectLst/>
                <a:latin typeface="Segoe UI" panose="020B0502040204020203" pitchFamily="34" charset="0"/>
              </a:rPr>
              <a:t>One note to pepper in where appropriate or opportunity allows is that budget should follow accrual basis also.  Since actuals are accrued, budget should also - but the budget tool doesn't do any accrual automatically, so as planners, they need to be aware and plan correctly.</a:t>
            </a:r>
            <a:endParaRPr lang="en-US"/>
          </a:p>
          <a:p>
            <a:endParaRPr lang="en-US"/>
          </a:p>
          <a:p>
            <a:r>
              <a:rPr lang="en-US"/>
              <a:t>UW also operates on an accrual basis for accounting, which means that we recognize revenue and related expenses when they’re earned, not when we receive cash in the bank</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21</a:t>
            </a:fld>
            <a:endParaRPr lang="en-US"/>
          </a:p>
        </p:txBody>
      </p:sp>
    </p:spTree>
    <p:extLst>
      <p:ext uri="{BB962C8B-B14F-4D97-AF65-F5344CB8AC3E}">
        <p14:creationId xmlns:p14="http://schemas.microsoft.com/office/powerpoint/2010/main" val="189119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Erick TO ADD</a:t>
            </a:r>
          </a:p>
          <a:p>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-Accountants at UW need to understand that debits and credits are not the same as positives, (ex. Debit expense and credit expense.. Not “plus and minus”) </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How does net position work (current year vs. prior year, YE </a:t>
            </a:r>
            <a:r>
              <a:rPr lang="en-US" err="1"/>
              <a:t>rollforward</a:t>
            </a:r>
            <a:r>
              <a:rPr lang="en-US"/>
              <a:t>, rev/exp flow to net position, revenue transfers are current year revenue and impact net position) – go deeper in future session</a:t>
            </a:r>
          </a:p>
          <a:p>
            <a:endParaRPr lang="en-US"/>
          </a:p>
          <a:p>
            <a:r>
              <a:rPr lang="en-US"/>
              <a:t>UW operates in accordance with guidelines established under the Governmental Accounting Standards Board (GASB).</a:t>
            </a:r>
          </a:p>
          <a:p>
            <a:r>
              <a:rPr lang="en-US"/>
              <a:t> - Net Position Classifications and how it is calculated</a:t>
            </a:r>
          </a:p>
          <a:p>
            <a:r>
              <a:rPr lang="en-US"/>
              <a:t> - Income Statement Sections</a:t>
            </a:r>
          </a:p>
          <a:p>
            <a:r>
              <a:rPr lang="en-US"/>
              <a:t>-alignment of choice of a revenue category, with a ledger, with a LAS, with a section of the financial statement</a:t>
            </a:r>
          </a:p>
          <a:p>
            <a:endParaRPr lang="en-US"/>
          </a:p>
          <a:p>
            <a:endParaRPr lang="en-US"/>
          </a:p>
          <a:p>
            <a:r>
              <a:rPr lang="en-US"/>
              <a:t>how in FAS some of the accruals were budgets. Now </a:t>
            </a:r>
            <a:r>
              <a:rPr lang="en-US" err="1"/>
              <a:t>theyre</a:t>
            </a:r>
            <a:r>
              <a:rPr lang="en-US"/>
              <a:t> ledgers and </a:t>
            </a:r>
            <a:r>
              <a:rPr lang="en-US" err="1"/>
              <a:t>theyre</a:t>
            </a:r>
            <a:r>
              <a:rPr lang="en-US"/>
              <a:t> going to show up in the balance sheet which is accessed at the Balancing Unit level and not at the individual CC level. </a:t>
            </a:r>
            <a:r>
              <a:rPr lang="en-US">
                <a:effectLst/>
                <a:latin typeface="Segoe UI" panose="020B0502040204020203" pitchFamily="34" charset="0"/>
              </a:rPr>
              <a:t>One note to pepper in where appropriate or opportunity allows is that budget should follow accrual basis also.  Since actuals are accrued, budget should also - but the budget tool doesn't do any accrual automatically, so as planners, they need to be aware and plan correctly.</a:t>
            </a:r>
            <a:endParaRPr lang="en-US"/>
          </a:p>
          <a:p>
            <a:endParaRPr lang="en-US"/>
          </a:p>
          <a:p>
            <a:r>
              <a:rPr lang="en-US"/>
              <a:t>UW also operates on an accrual basis for accounting, which means that we recognize revenue and related expenses when they’re earned, not when we receive cash in the bank</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22</a:t>
            </a:fld>
            <a:endParaRPr lang="en-US"/>
          </a:p>
        </p:txBody>
      </p:sp>
    </p:spTree>
    <p:extLst>
      <p:ext uri="{BB962C8B-B14F-4D97-AF65-F5344CB8AC3E}">
        <p14:creationId xmlns:p14="http://schemas.microsoft.com/office/powerpoint/2010/main" val="332512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a:effectLst/>
                <a:latin typeface="Segoe UI" panose="020B0502040204020203" pitchFamily="34" charset="0"/>
              </a:rPr>
              <a:t>Balance within each session: being in WD vs ppt; how to navigate in WD to find the answers</a:t>
            </a:r>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7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UW operates in accordance with guidelines established under the Governmental Accounting Standards Board (GASB).</a:t>
            </a:r>
          </a:p>
          <a:p>
            <a:r>
              <a:rPr lang="en-US"/>
              <a:t> - Net Position Classifications and how it is calculated</a:t>
            </a:r>
          </a:p>
          <a:p>
            <a:r>
              <a:rPr lang="en-US"/>
              <a:t> - Income Statement Sections</a:t>
            </a:r>
          </a:p>
          <a:p>
            <a:r>
              <a:rPr lang="en-US"/>
              <a:t>-alignment of choice of a revenue category, with a ledger, with a LAS, with a section of the financial statement</a:t>
            </a:r>
          </a:p>
          <a:p>
            <a:endParaRPr lang="en-US"/>
          </a:p>
          <a:p>
            <a:endParaRPr lang="en-US"/>
          </a:p>
          <a:p>
            <a:r>
              <a:rPr lang="en-US"/>
              <a:t>how in FAS some of the accruals were budgets. Now </a:t>
            </a:r>
            <a:r>
              <a:rPr lang="en-US" err="1"/>
              <a:t>theyre</a:t>
            </a:r>
            <a:r>
              <a:rPr lang="en-US"/>
              <a:t> ledgers and </a:t>
            </a:r>
            <a:r>
              <a:rPr lang="en-US" err="1"/>
              <a:t>theyre</a:t>
            </a:r>
            <a:r>
              <a:rPr lang="en-US"/>
              <a:t> going to show up in the balance sheet which is accessed at the Balancing Unit level and not at the individual CC level. </a:t>
            </a:r>
            <a:r>
              <a:rPr lang="en-US">
                <a:effectLst/>
                <a:latin typeface="Segoe UI" panose="020B0502040204020203" pitchFamily="34" charset="0"/>
              </a:rPr>
              <a:t>One note to pepper in where appropriate or opportunity allows is that budget should follow accrual basis also.  Since actuals are accrued, budget should also - but the budget tool doesn't do any accrual automatically, so as planners, they need to be aware and plan correctly.</a:t>
            </a:r>
            <a:endParaRPr lang="en-US"/>
          </a:p>
          <a:p>
            <a:endParaRPr lang="en-US"/>
          </a:p>
          <a:p>
            <a:r>
              <a:rPr lang="en-US"/>
              <a:t>UW also operates on an accrual basis for accounting, which means that we recognize revenue and related expenses when they’re earned, not when we receive cash in the bank</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23</a:t>
            </a:fld>
            <a:endParaRPr lang="en-US"/>
          </a:p>
        </p:txBody>
      </p:sp>
    </p:spTree>
    <p:extLst>
      <p:ext uri="{BB962C8B-B14F-4D97-AF65-F5344CB8AC3E}">
        <p14:creationId xmlns:p14="http://schemas.microsoft.com/office/powerpoint/2010/main" val="250323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to Workday, there wasn’t really the array of reports and ability to see financial activity, so not everyone may be as familiar with how accruals actually appear, so we want to highlight the sections that are applicable to most units.</a:t>
            </a:r>
          </a:p>
          <a:p>
            <a:endParaRPr lang="en-US"/>
          </a:p>
          <a:p>
            <a:r>
              <a:rPr lang="en-US"/>
              <a:t>First is the Balance Sheet, which is on the left side of the screen. In UW’s enterprise financials, it’s called the Statement of Net Position. This financial statement shows what a unit owns (assets) and what is owed to other entities (liabilities), and probably most important to a lot of y’all, the Net Position. You can run Balance Sheets at a Balancing Unit level or Company level.</a:t>
            </a:r>
          </a:p>
          <a:p>
            <a:endParaRPr lang="en-US"/>
          </a:p>
          <a:p>
            <a:r>
              <a:rPr lang="en-US"/>
              <a:t>Key sections are Assets. This is where you’re going to see values related to things that your unit owns. Besides the standard Cash and AR and Capital Assets that you think of when you hear the term “asset”, I’m going to call out a couple ledgers that might be important to y’all that previously may have been handled by individual FAS Budget Numbers.</a:t>
            </a:r>
          </a:p>
          <a:p>
            <a:r>
              <a:rPr lang="en-US"/>
              <a:t> - Prepaid Expenses map to Assets. What’s a prepaid expense. It’s when you pay upfront for a service or good, like you pay for an annual insurance policy. Instead of expensing it all at once, you divide the expense by 12 and incrementally expense it over the service period.</a:t>
            </a:r>
          </a:p>
          <a:p>
            <a:r>
              <a:rPr lang="en-US"/>
              <a:t> - Security Deposits you’ve put down for a lease also maps to Assets</a:t>
            </a:r>
          </a:p>
          <a:p>
            <a:r>
              <a:rPr lang="en-US"/>
              <a:t> - Field Advances are considered Other Receivables, which are Assets.</a:t>
            </a:r>
          </a:p>
          <a:p>
            <a:endParaRPr lang="en-US"/>
          </a:p>
          <a:p>
            <a:r>
              <a:rPr lang="en-US"/>
              <a:t>For Liabilities, this section is going to have the amounts that the unit owes to others</a:t>
            </a:r>
          </a:p>
          <a:p>
            <a:r>
              <a:rPr lang="en-US"/>
              <a:t> - Unearned Revenue. Like you’ve committed to providing Lab Services and they’ve paid the first installment or even the full contract amount, but the contract starts next month. You haven’t earned that revenue yet, so just in case that contract or activity is cancelled and you have to refund that cash, it’s considered Unearned Revenue.</a:t>
            </a:r>
          </a:p>
          <a:p>
            <a:r>
              <a:rPr lang="en-US"/>
              <a:t> - Accrued Salaries and Benefits are here in the liability section. We get paid for the periods 1-15 and then 16-end of the month. That end of the month payment doesn’t happen until sometime the following month, so we have to accrue for it and put that expense in the period that it actually happened in.</a:t>
            </a:r>
          </a:p>
          <a:p>
            <a:r>
              <a:rPr lang="en-US"/>
              <a:t> - Deposits. We have a few units that collect deposits for various things, like bike lockers. You don’t actually own that money and it will be returned at the end of whatever designated period, so it’s a liability.</a:t>
            </a:r>
          </a:p>
          <a:p>
            <a:endParaRPr lang="en-US"/>
          </a:p>
          <a:p>
            <a:r>
              <a:rPr lang="en-US"/>
              <a:t>Lastly, the Net Position section on the Balance Sheet. (also called equity, retained earnings, or reserves).  In Workday we have a couple of Net Position ledgers, one for current year, which is a running total that ties to the current year income statement, and the other is accumulated prior year net position. </a:t>
            </a:r>
            <a:r>
              <a:rPr lang="en-US" i="1"/>
              <a:t>Pause for Erick to note about the Fund breakout within Net Position as that visibility is new.</a:t>
            </a:r>
            <a:endParaRPr lang="en-US"/>
          </a:p>
          <a:p>
            <a:endParaRPr lang="en-US"/>
          </a:p>
          <a:p>
            <a:r>
              <a:rPr lang="en-US"/>
              <a:t>The statement on the right is the Income Statement, where you have the revenue and expenses. There’s also the non-operating section. The split between Operating and Non-Operating is determined by GASB. Units generally will only see these lines in very specific situations, like Gift Revenue. </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25</a:t>
            </a:fld>
            <a:endParaRPr lang="en-US"/>
          </a:p>
        </p:txBody>
      </p:sp>
    </p:spTree>
    <p:extLst>
      <p:ext uri="{BB962C8B-B14F-4D97-AF65-F5344CB8AC3E}">
        <p14:creationId xmlns:p14="http://schemas.microsoft.com/office/powerpoint/2010/main" val="347526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we’re creating transactions, we want to be mindful of where the activity ends up on the Income Statement. </a:t>
            </a:r>
          </a:p>
          <a:p>
            <a:endParaRPr lang="en-US"/>
          </a:p>
          <a:p>
            <a:r>
              <a:rPr lang="en-US"/>
              <a:t>For example, in the Revenue Section, if we’re not earning Sponsored Grant Revenue, we shouldn’t be transacting on Ledgers that roll up to the Non-Governmental Grants and Contracts section on the Income Statement. If you’re an Auxiliary unit, you won’t be earning revenue in the “Sales and Services of Educational Departments” section. We’ve tried to set up APRs and Custom Validations to limit crossing wires, but sometimes there are gaps, and those should be brought to our attention if you see users transacting in areas that don’t seem right.</a:t>
            </a:r>
          </a:p>
        </p:txBody>
      </p:sp>
      <p:sp>
        <p:nvSpPr>
          <p:cNvPr id="4" name="Slide Number Placeholder 3"/>
          <p:cNvSpPr>
            <a:spLocks noGrp="1"/>
          </p:cNvSpPr>
          <p:nvPr>
            <p:ph type="sldNum" sz="quarter" idx="5"/>
          </p:nvPr>
        </p:nvSpPr>
        <p:spPr/>
        <p:txBody>
          <a:bodyPr/>
          <a:lstStyle/>
          <a:p>
            <a:fld id="{21F0486C-94EE-7249-8AC8-76A196C667CD}" type="slidenum">
              <a:rPr lang="en-US" smtClean="0"/>
              <a:t>26</a:t>
            </a:fld>
            <a:endParaRPr lang="en-US"/>
          </a:p>
        </p:txBody>
      </p:sp>
    </p:spTree>
    <p:extLst>
      <p:ext uri="{BB962C8B-B14F-4D97-AF65-F5344CB8AC3E}">
        <p14:creationId xmlns:p14="http://schemas.microsoft.com/office/powerpoint/2010/main" val="4135018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in the expense section, for the most part, Salaries and Benefits are going to be driven by Payroll so you shouldn’t be touching Accounting </a:t>
            </a:r>
            <a:r>
              <a:rPr lang="en-US" err="1"/>
              <a:t>Worktags</a:t>
            </a:r>
            <a:r>
              <a:rPr lang="en-US"/>
              <a:t> in that section. Same with Depreciation, which is driven by the Capital Asset process. </a:t>
            </a:r>
          </a:p>
        </p:txBody>
      </p:sp>
      <p:sp>
        <p:nvSpPr>
          <p:cNvPr id="4" name="Slide Number Placeholder 3"/>
          <p:cNvSpPr>
            <a:spLocks noGrp="1"/>
          </p:cNvSpPr>
          <p:nvPr>
            <p:ph type="sldNum" sz="quarter" idx="5"/>
          </p:nvPr>
        </p:nvSpPr>
        <p:spPr/>
        <p:txBody>
          <a:bodyPr/>
          <a:lstStyle/>
          <a:p>
            <a:fld id="{21F0486C-94EE-7249-8AC8-76A196C667CD}" type="slidenum">
              <a:rPr lang="en-US" smtClean="0"/>
              <a:t>27</a:t>
            </a:fld>
            <a:endParaRPr lang="en-US"/>
          </a:p>
        </p:txBody>
      </p:sp>
    </p:spTree>
    <p:extLst>
      <p:ext uri="{BB962C8B-B14F-4D97-AF65-F5344CB8AC3E}">
        <p14:creationId xmlns:p14="http://schemas.microsoft.com/office/powerpoint/2010/main" val="2849236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as I mentioned before, the Non-Operating section will be for specific instances like Pell Grants, State Appropriations, or Gifts. If for some reason you find that you’re booking activity to a Spend or Revenue Category that maps to “Other Non-Operating Revenues or Losses”, you might want to take a pause and re-evaluate if the correct Category has been selected</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28</a:t>
            </a:fld>
            <a:endParaRPr lang="en-US"/>
          </a:p>
        </p:txBody>
      </p:sp>
    </p:spTree>
    <p:extLst>
      <p:ext uri="{BB962C8B-B14F-4D97-AF65-F5344CB8AC3E}">
        <p14:creationId xmlns:p14="http://schemas.microsoft.com/office/powerpoint/2010/main" val="1609680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In/Out ledgers. - Look at the account type for the In/Out ledgers and make sure you're selecting a corresponding Revenue or Spend Category to go along with that account type. Revenue Types need Revenue Categories, Expense Types need Spend Categories</a:t>
            </a:r>
          </a:p>
        </p:txBody>
      </p:sp>
      <p:sp>
        <p:nvSpPr>
          <p:cNvPr id="4" name="Slide Number Placeholder 3"/>
          <p:cNvSpPr>
            <a:spLocks noGrp="1"/>
          </p:cNvSpPr>
          <p:nvPr>
            <p:ph type="sldNum" sz="quarter" idx="5"/>
          </p:nvPr>
        </p:nvSpPr>
        <p:spPr/>
        <p:txBody>
          <a:bodyPr/>
          <a:lstStyle/>
          <a:p>
            <a:fld id="{21F0486C-94EE-7249-8AC8-76A196C667CD}" type="slidenum">
              <a:rPr lang="en-US" smtClean="0"/>
              <a:t>30</a:t>
            </a:fld>
            <a:endParaRPr lang="en-US"/>
          </a:p>
        </p:txBody>
      </p:sp>
    </p:spTree>
    <p:extLst>
      <p:ext uri="{BB962C8B-B14F-4D97-AF65-F5344CB8AC3E}">
        <p14:creationId xmlns:p14="http://schemas.microsoft.com/office/powerpoint/2010/main" val="2098354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31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29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to re-do finance literacy seminars with Foster as requirement for those who will receive an accountant security role</a:t>
            </a:r>
          </a:p>
          <a:p>
            <a:r>
              <a:rPr lang="en-US"/>
              <a:t>2 interest accounts</a:t>
            </a:r>
          </a:p>
          <a:p>
            <a:pPr marL="171450" indent="-171450">
              <a:buFontTx/>
              <a:buChar char="-"/>
            </a:pPr>
            <a:r>
              <a:rPr lang="en-US"/>
              <a:t>How to navigate</a:t>
            </a:r>
          </a:p>
          <a:p>
            <a:pPr marL="0" indent="0">
              <a:buFontTx/>
              <a:buNone/>
            </a:pPr>
            <a:r>
              <a:rPr lang="en-US"/>
              <a:t>Specifics w/concrete example in first session, then go into weeds and other examples in deep dive</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80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75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by taking a look at a report y’all are probably familiar with: R1300 Actuals Summary and Statistics Accounts. </a:t>
            </a:r>
          </a:p>
          <a:p>
            <a:endParaRPr lang="en-US"/>
          </a:p>
          <a:p>
            <a:r>
              <a:rPr lang="en-US"/>
              <a:t>In this example, we’ve run it for the Autism Center for FYTD25. </a:t>
            </a:r>
          </a:p>
          <a:p>
            <a:endParaRPr lang="en-US"/>
          </a:p>
          <a:p>
            <a:r>
              <a:rPr lang="en-US"/>
              <a:t>What is our goal when we’re looking at this report? It’s to monitor the financial health of the selected unit. Maybe we need to report externally with this report as a basis, maybe we want to do some analysis to see how the funding is being spent on activities within a selected unit.</a:t>
            </a:r>
          </a:p>
          <a:p>
            <a:endParaRPr lang="en-US"/>
          </a:p>
          <a:p>
            <a:r>
              <a:rPr lang="en-US"/>
              <a:t>Today we’re focusing on how Accounting </a:t>
            </a:r>
            <a:r>
              <a:rPr lang="en-US" err="1"/>
              <a:t>Worktags</a:t>
            </a:r>
            <a:r>
              <a:rPr lang="en-US"/>
              <a:t> support reporting.</a:t>
            </a:r>
          </a:p>
        </p:txBody>
      </p:sp>
      <p:sp>
        <p:nvSpPr>
          <p:cNvPr id="4" name="Slide Number Placeholder 3"/>
          <p:cNvSpPr>
            <a:spLocks noGrp="1"/>
          </p:cNvSpPr>
          <p:nvPr>
            <p:ph type="sldNum" sz="quarter" idx="5"/>
          </p:nvPr>
        </p:nvSpPr>
        <p:spPr/>
        <p:txBody>
          <a:bodyPr/>
          <a:lstStyle/>
          <a:p>
            <a:fld id="{21F0486C-94EE-7249-8AC8-76A196C667CD}" type="slidenum">
              <a:rPr lang="en-US" smtClean="0"/>
              <a:t>7</a:t>
            </a:fld>
            <a:endParaRPr lang="en-US"/>
          </a:p>
        </p:txBody>
      </p:sp>
    </p:spTree>
    <p:extLst>
      <p:ext uri="{BB962C8B-B14F-4D97-AF65-F5344CB8AC3E}">
        <p14:creationId xmlns:p14="http://schemas.microsoft.com/office/powerpoint/2010/main" val="2308095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report includes the Ledger Account Summaries, Ledger </a:t>
            </a:r>
            <a:r>
              <a:rPr lang="en-US" err="1"/>
              <a:t>Worktag</a:t>
            </a:r>
            <a:r>
              <a:rPr lang="en-US"/>
              <a:t>, and Revenue and Spend Categories. Not all reports display it in an expandable format like this one has been configured to do, sometimes users will have to click on a value and use the “view by” functionality to get to the Revenue or Spend Category detail level instead. Note that this report starts with the largest </a:t>
            </a:r>
            <a:r>
              <a:rPr lang="en-US" err="1"/>
              <a:t>worktag</a:t>
            </a:r>
            <a:r>
              <a:rPr lang="en-US"/>
              <a:t>, the Ledger Account Summary, and as you open the expansion with the arrows, you are going increasingly granular. The top line is now the most detailed accounting </a:t>
            </a:r>
            <a:r>
              <a:rPr lang="en-US" err="1"/>
              <a:t>worktag</a:t>
            </a:r>
            <a:r>
              <a:rPr lang="en-US"/>
              <a:t>, the Revenue Category.</a:t>
            </a:r>
            <a:endParaRPr lang="en-US">
              <a:ea typeface="Calibri"/>
              <a:cs typeface="Calibri"/>
            </a:endParaRPr>
          </a:p>
          <a:p>
            <a:endParaRPr lang="en-US"/>
          </a:p>
          <a:p>
            <a:r>
              <a:rPr lang="en-US"/>
              <a:t>So let’s refresh ourselves on the purpose of each of these </a:t>
            </a:r>
            <a:r>
              <a:rPr lang="en-US" err="1"/>
              <a:t>worktags</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21F0486C-94EE-7249-8AC8-76A196C667CD}" type="slidenum">
              <a:rPr lang="en-US" smtClean="0"/>
              <a:t>8</a:t>
            </a:fld>
            <a:endParaRPr lang="en-US"/>
          </a:p>
        </p:txBody>
      </p:sp>
    </p:spTree>
    <p:extLst>
      <p:ext uri="{BB962C8B-B14F-4D97-AF65-F5344CB8AC3E}">
        <p14:creationId xmlns:p14="http://schemas.microsoft.com/office/powerpoint/2010/main" val="96735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Ledger </a:t>
            </a:r>
            <a:r>
              <a:rPr lang="en-US" err="1"/>
              <a:t>Worktag</a:t>
            </a:r>
            <a:r>
              <a:rPr lang="en-US"/>
              <a:t> is what makes up UW’s “general ledger”. They’re at a level that supports UW’s enterprise accounting and when aggregated with the Ledger Account Summary, they can be turned into UW’s enterprise financial statements or other reports for third parties</a:t>
            </a:r>
          </a:p>
        </p:txBody>
      </p:sp>
      <p:sp>
        <p:nvSpPr>
          <p:cNvPr id="4" name="Slide Number Placeholder 3"/>
          <p:cNvSpPr>
            <a:spLocks noGrp="1"/>
          </p:cNvSpPr>
          <p:nvPr>
            <p:ph type="sldNum" sz="quarter" idx="5"/>
          </p:nvPr>
        </p:nvSpPr>
        <p:spPr/>
        <p:txBody>
          <a:bodyPr/>
          <a:lstStyle/>
          <a:p>
            <a:fld id="{21F0486C-94EE-7249-8AC8-76A196C667CD}" type="slidenum">
              <a:rPr lang="en-US" smtClean="0"/>
              <a:t>9</a:t>
            </a:fld>
            <a:endParaRPr lang="en-US"/>
          </a:p>
        </p:txBody>
      </p:sp>
    </p:spTree>
    <p:extLst>
      <p:ext uri="{BB962C8B-B14F-4D97-AF65-F5344CB8AC3E}">
        <p14:creationId xmlns:p14="http://schemas.microsoft.com/office/powerpoint/2010/main" val="56391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078" rtl="0" eaLnBrk="1" latinLnBrk="0" hangingPunct="1">
              <a:lnSpc>
                <a:spcPct val="107000"/>
              </a:lnSpc>
              <a:spcBef>
                <a:spcPts val="0"/>
              </a:spcBef>
              <a:spcAft>
                <a:spcPts val="0"/>
              </a:spcAft>
              <a:buFont typeface="Symbol" panose="05050102010706020507" pitchFamily="18" charset="2"/>
              <a:buNone/>
            </a:pPr>
            <a:r>
              <a:rPr lang="en-US" sz="1200" kern="1200">
                <a:solidFill>
                  <a:schemeClr val="tx1"/>
                </a:solidFill>
                <a:latin typeface="+mn-lt"/>
                <a:ea typeface="+mn-ea"/>
                <a:cs typeface="+mn-cs"/>
              </a:rPr>
              <a:t>Revenue Categories are not necessarily uniform across the enterprise as different units sell different products or services to each other or 3rd parties and track the granularity in different ways. For example, we don't expect UWIT to just sell "Technology Services" to the schools and colleges, and would expect UWIT's tracking to be more granular. MAA nor Central Finance/Controller's Office are not requiring that units track at the rate level either, so it is really up to the individual units to determine the level of granularity that works best for managing their operations and reporting.</a:t>
            </a:r>
          </a:p>
          <a:p>
            <a:pPr marL="0" marR="0" lvl="3" indent="0" algn="l" defTabSz="457078" rtl="0" eaLnBrk="1" latinLnBrk="0" hangingPunct="1">
              <a:lnSpc>
                <a:spcPct val="107000"/>
              </a:lnSpc>
              <a:spcBef>
                <a:spcPts val="0"/>
              </a:spcBef>
              <a:spcAft>
                <a:spcPts val="800"/>
              </a:spcAft>
              <a:buFont typeface="Symbol" panose="05050102010706020507" pitchFamily="18" charset="2"/>
              <a:buNone/>
            </a:pPr>
            <a:endParaRPr lang="en-US" sz="1200" kern="1200">
              <a:solidFill>
                <a:schemeClr val="tx1"/>
              </a:solidFill>
              <a:latin typeface="+mn-lt"/>
              <a:ea typeface="+mn-ea"/>
              <a:cs typeface="+mn-cs"/>
            </a:endParaRPr>
          </a:p>
          <a:p>
            <a:pPr marL="0" marR="0" lvl="3" indent="0" algn="l" defTabSz="457078" rtl="0" eaLnBrk="1" latinLnBrk="0" hangingPunct="1">
              <a:lnSpc>
                <a:spcPct val="107000"/>
              </a:lnSpc>
              <a:spcBef>
                <a:spcPts val="0"/>
              </a:spcBef>
              <a:spcAft>
                <a:spcPts val="800"/>
              </a:spcAft>
              <a:buFont typeface="Symbol" panose="05050102010706020507" pitchFamily="18" charset="2"/>
              <a:buNone/>
            </a:pPr>
            <a:r>
              <a:rPr lang="en-US" sz="1200" kern="1200">
                <a:solidFill>
                  <a:schemeClr val="tx1"/>
                </a:solidFill>
                <a:latin typeface="+mn-lt"/>
                <a:ea typeface="+mn-ea"/>
                <a:cs typeface="+mn-cs"/>
              </a:rPr>
              <a:t>In regards to Spend Categories, these are actually more standard across the enterprise. Almost everyone is allocated overhead from OPB, everyone has utilities, etc. Where we see differentiation is in supplies and purchased services. College of Arts and Sciences wants to have Theatre Supplies differentiated from Office Supplies or UWM wants to see Medical Equipment Supplies separately from Computer Supplies. From an Enterprise standpoint, they are all Supplies and Materials, but at a unit level, they want that reporting and operational granularity. Also, Spend Categories are not detailed to the level of Blue Wire A vs Red Wire B as there are still Workday Procurement Items and Expense Items that are even more granular, that are mapped to the most appropriate Spend Categories.</a:t>
            </a:r>
            <a:endParaRPr lang="en-US" sz="1200" kern="1200">
              <a:solidFill>
                <a:schemeClr val="tx1"/>
              </a:solidFill>
              <a:latin typeface="+mn-lt"/>
              <a:ea typeface="Calibri"/>
              <a:cs typeface="Calibri"/>
            </a:endParaRPr>
          </a:p>
          <a:p>
            <a:pPr marL="0" lvl="3">
              <a:lnSpc>
                <a:spcPct val="107000"/>
              </a:lnSpc>
              <a:spcAft>
                <a:spcPts val="800"/>
              </a:spcAft>
            </a:pPr>
            <a:endParaRPr lang="en-US">
              <a:ea typeface="Calibri"/>
              <a:cs typeface="Calibri"/>
            </a:endParaRPr>
          </a:p>
          <a:p>
            <a:pPr marL="0" lvl="3">
              <a:lnSpc>
                <a:spcPct val="107000"/>
              </a:lnSpc>
              <a:spcAft>
                <a:spcPts val="800"/>
              </a:spcAft>
              <a:buFont typeface="Symbol" panose="05050102010706020507" pitchFamily="18" charset="2"/>
            </a:pPr>
            <a:r>
              <a:rPr lang="en-US">
                <a:ea typeface="Calibri"/>
                <a:cs typeface="Calibri"/>
              </a:rPr>
              <a:t>For both Revenue Categories and Spend Categories, we want to reduce the vagueness that we had in the old Financial System. That's why you don't see Revenue or Spend Categories with the words "Other" or "Miscellaneous" very much. They don't answer the questions, what is being sold or what is being purchased.</a:t>
            </a:r>
          </a:p>
        </p:txBody>
      </p:sp>
      <p:sp>
        <p:nvSpPr>
          <p:cNvPr id="4" name="Slide Number Placeholder 3"/>
          <p:cNvSpPr>
            <a:spLocks noGrp="1"/>
          </p:cNvSpPr>
          <p:nvPr>
            <p:ph type="sldNum" sz="quarter" idx="5"/>
          </p:nvPr>
        </p:nvSpPr>
        <p:spPr/>
        <p:txBody>
          <a:bodyPr/>
          <a:lstStyle/>
          <a:p>
            <a:fld id="{21F0486C-94EE-7249-8AC8-76A196C667CD}" type="slidenum">
              <a:rPr lang="en-US" smtClean="0"/>
              <a:t>10</a:t>
            </a:fld>
            <a:endParaRPr lang="en-US"/>
          </a:p>
        </p:txBody>
      </p:sp>
    </p:spTree>
    <p:extLst>
      <p:ext uri="{BB962C8B-B14F-4D97-AF65-F5344CB8AC3E}">
        <p14:creationId xmlns:p14="http://schemas.microsoft.com/office/powerpoint/2010/main" val="1868854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2579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654755" y="1083063"/>
            <a:ext cx="1569822" cy="137049"/>
          </a:xfrm>
          <a:prstGeom prst="rect">
            <a:avLst/>
          </a:prstGeom>
        </p:spPr>
      </p:pic>
      <p:sp>
        <p:nvSpPr>
          <p:cNvPr id="8" name="Text Placeholder 9"/>
          <p:cNvSpPr>
            <a:spLocks noGrp="1"/>
          </p:cNvSpPr>
          <p:nvPr>
            <p:ph type="body" sz="quarter" idx="11" hasCustomPrompt="1"/>
          </p:nvPr>
        </p:nvSpPr>
        <p:spPr>
          <a:xfrm>
            <a:off x="637047" y="1323623"/>
            <a:ext cx="11658117" cy="5048729"/>
          </a:xfrm>
          <a:prstGeom prst="rect">
            <a:avLst/>
          </a:prstGeom>
        </p:spPr>
        <p:txBody>
          <a:bodyPr anchor="ct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0" name="Picture 9" descr="A close up of a logo&#10;&#10;Description automatically generated">
            <a:extLst>
              <a:ext uri="{FF2B5EF4-FFF2-40B4-BE49-F238E27FC236}">
                <a16:creationId xmlns:a16="http://schemas.microsoft.com/office/drawing/2014/main" id="{12290F2C-BE27-4FCA-A660-C90CC0BA8F0C}"/>
              </a:ext>
            </a:extLst>
          </p:cNvPr>
          <p:cNvPicPr>
            <a:picLocks noChangeAspect="1"/>
          </p:cNvPicPr>
          <p:nvPr userDrawn="1"/>
        </p:nvPicPr>
        <p:blipFill>
          <a:blip r:embed="rId3"/>
          <a:stretch>
            <a:fillRect/>
          </a:stretch>
        </p:blipFill>
        <p:spPr>
          <a:xfrm>
            <a:off x="10005004" y="6720870"/>
            <a:ext cx="2335316" cy="303658"/>
          </a:xfrm>
          <a:prstGeom prst="rect">
            <a:avLst/>
          </a:prstGeom>
        </p:spPr>
      </p:pic>
    </p:spTree>
    <p:extLst>
      <p:ext uri="{BB962C8B-B14F-4D97-AF65-F5344CB8AC3E}">
        <p14:creationId xmlns:p14="http://schemas.microsoft.com/office/powerpoint/2010/main" val="2166658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844" y="6919954"/>
            <a:ext cx="3449308" cy="174266"/>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9750" y="6919954"/>
            <a:ext cx="3449308" cy="174266"/>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a:t>
            </a:r>
            <a:br>
              <a:rPr lang="en-US"/>
            </a:br>
            <a:r>
              <a:rPr lang="en-US"/>
              <a:t>ENCODE NORMAL</a:t>
            </a:r>
            <a:br>
              <a:rPr lang="en-US"/>
            </a:br>
            <a:r>
              <a:rPr lang="en-US"/>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stretch>
            <a:fillRect/>
          </a:stretch>
        </p:blipFill>
        <p:spPr>
          <a:xfrm>
            <a:off x="807938" y="6540241"/>
            <a:ext cx="3436477" cy="30362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57535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917323"/>
            <a:ext cx="9989035"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 </a:t>
            </a:r>
            <a:br>
              <a:rPr lang="en-US"/>
            </a:br>
            <a:r>
              <a:rPr lang="en-US"/>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649643"/>
            <a:ext cx="3612444" cy="24506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1893082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8370"/>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9"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3374710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5843"/>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7"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811044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6" name="Chart Placeholder 11"/>
          <p:cNvSpPr>
            <a:spLocks noGrp="1"/>
          </p:cNvSpPr>
          <p:nvPr>
            <p:ph type="chart" sz="quarter" idx="12" hasCustomPrompt="1"/>
          </p:nvPr>
        </p:nvSpPr>
        <p:spPr>
          <a:xfrm>
            <a:off x="637046" y="2453301"/>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5120687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78378250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3"/>
            <a:ext cx="2335316" cy="303657"/>
          </a:xfrm>
          <a:prstGeom prst="rect">
            <a:avLst/>
          </a:prstGeom>
        </p:spPr>
      </p:pic>
    </p:spTree>
    <p:extLst>
      <p:ext uri="{BB962C8B-B14F-4D97-AF65-F5344CB8AC3E}">
        <p14:creationId xmlns:p14="http://schemas.microsoft.com/office/powerpoint/2010/main" val="344233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877298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4131946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1"/>
            <a:ext cx="2335316" cy="303657"/>
          </a:xfrm>
          <a:prstGeom prst="rect">
            <a:avLst/>
          </a:prstGeom>
        </p:spPr>
      </p:pic>
    </p:spTree>
    <p:extLst>
      <p:ext uri="{BB962C8B-B14F-4D97-AF65-F5344CB8AC3E}">
        <p14:creationId xmlns:p14="http://schemas.microsoft.com/office/powerpoint/2010/main" val="20402286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3664145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2"/>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104419080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13532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4403013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543276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7499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098949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22031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EF4F52D-E178-42C6-9597-FF75E0336081}"/>
              </a:ext>
            </a:extLst>
          </p:cNvPr>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a:extLst>
              <a:ext uri="{FF2B5EF4-FFF2-40B4-BE49-F238E27FC236}">
                <a16:creationId xmlns:a16="http://schemas.microsoft.com/office/drawing/2014/main" id="{84B26974-13BB-4B72-B68E-094B650A0DD5}"/>
              </a:ext>
            </a:extLst>
          </p:cNvPr>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a:extLst>
              <a:ext uri="{FF2B5EF4-FFF2-40B4-BE49-F238E27FC236}">
                <a16:creationId xmlns:a16="http://schemas.microsoft.com/office/drawing/2014/main" id="{E33A4C5D-08C6-4F99-B6B4-63E7B91AB3A1}"/>
              </a:ext>
            </a:extLst>
          </p:cNvPr>
          <p:cNvPicPr>
            <a:picLocks noChangeAspect="1"/>
          </p:cNvPicPr>
          <p:nvPr userDrawn="1"/>
        </p:nvPicPr>
        <p:blipFill>
          <a:blip r:embed="rId2"/>
          <a:stretch>
            <a:fillRect/>
          </a:stretch>
        </p:blipFill>
        <p:spPr>
          <a:xfrm>
            <a:off x="780845" y="1939212"/>
            <a:ext cx="1569822" cy="137049"/>
          </a:xfrm>
          <a:prstGeom prst="rect">
            <a:avLst/>
          </a:prstGeom>
        </p:spPr>
      </p:pic>
      <p:sp>
        <p:nvSpPr>
          <p:cNvPr id="12" name="Title 1">
            <a:extLst>
              <a:ext uri="{FF2B5EF4-FFF2-40B4-BE49-F238E27FC236}">
                <a16:creationId xmlns:a16="http://schemas.microsoft.com/office/drawing/2014/main" id="{12D7105C-074D-4774-999B-8E6677BD9E10}"/>
              </a:ext>
            </a:extLst>
          </p:cNvPr>
          <p:cNvSpPr>
            <a:spLocks noGrp="1"/>
          </p:cNvSpPr>
          <p:nvPr>
            <p:ph type="title" hasCustomPrompt="1"/>
          </p:nvPr>
        </p:nvSpPr>
        <p:spPr>
          <a:xfrm>
            <a:off x="637047" y="528372"/>
            <a:ext cx="11658117"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descr="A screenshot of a cell phone&#10;&#10;Description automatically generated">
            <a:extLst>
              <a:ext uri="{FF2B5EF4-FFF2-40B4-BE49-F238E27FC236}">
                <a16:creationId xmlns:a16="http://schemas.microsoft.com/office/drawing/2014/main" id="{53D3DDB7-D1F0-46A9-9D4F-CAAF6C5095FA}"/>
              </a:ext>
            </a:extLst>
          </p:cNvPr>
          <p:cNvPicPr>
            <a:picLocks noChangeAspect="1"/>
          </p:cNvPicPr>
          <p:nvPr userDrawn="1"/>
        </p:nvPicPr>
        <p:blipFill>
          <a:blip r:embed="rId3"/>
          <a:stretch>
            <a:fillRect/>
          </a:stretch>
        </p:blipFill>
        <p:spPr>
          <a:xfrm>
            <a:off x="10277404" y="6681966"/>
            <a:ext cx="2017759" cy="262366"/>
          </a:xfrm>
          <a:prstGeom prst="rect">
            <a:avLst/>
          </a:prstGeom>
        </p:spPr>
      </p:pic>
    </p:spTree>
    <p:extLst>
      <p:ext uri="{BB962C8B-B14F-4D97-AF65-F5344CB8AC3E}">
        <p14:creationId xmlns:p14="http://schemas.microsoft.com/office/powerpoint/2010/main" val="3247690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6"/>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5"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53529304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3230887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24841576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100050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8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5886952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6537565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496155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8"/>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4" y="3009785"/>
            <a:ext cx="11658118" cy="706685"/>
          </a:xfrm>
          <a:prstGeom prst="rect">
            <a:avLst/>
          </a:prstGeom>
        </p:spPr>
        <p:txBody>
          <a:bodyPr anchor="b"/>
          <a:lstStyle>
            <a:lvl1pPr algn="l">
              <a:defRPr sz="32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6"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4078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7"/>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3667002"/>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24" indent="0">
              <a:buNone/>
              <a:defRPr b="0" i="0">
                <a:solidFill>
                  <a:srgbClr val="E8D3A2"/>
                </a:solidFill>
                <a:latin typeface="Encode Sans Normal Black"/>
                <a:cs typeface="Encode Sans Normal Black"/>
              </a:defRPr>
            </a:lvl2pPr>
            <a:lvl3pPr marL="975247" indent="0">
              <a:buNone/>
              <a:defRPr b="0" i="0">
                <a:solidFill>
                  <a:srgbClr val="E8D3A2"/>
                </a:solidFill>
                <a:latin typeface="Encode Sans Normal Black"/>
                <a:cs typeface="Encode Sans Normal Black"/>
              </a:defRPr>
            </a:lvl3pPr>
            <a:lvl4pPr marL="1462871" indent="0">
              <a:buNone/>
              <a:defRPr b="0" i="0">
                <a:solidFill>
                  <a:srgbClr val="E8D3A2"/>
                </a:solidFill>
                <a:latin typeface="Encode Sans Normal Black"/>
                <a:cs typeface="Encode Sans Normal Black"/>
              </a:defRPr>
            </a:lvl4pPr>
            <a:lvl5pPr marL="19504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5"/>
            <a:ext cx="11658118" cy="3202505"/>
          </a:xfrm>
          <a:prstGeom prst="rect">
            <a:avLst/>
          </a:prstGeom>
        </p:spPr>
        <p:txBody>
          <a:bodyPr/>
          <a:lstStyle>
            <a:lvl1pPr marL="365719" indent="-365719">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60" indent="-243812">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02" indent="-243812">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1855626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nd Content w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0"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5" y="320612"/>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892554"/>
            <a:ext cx="1177366" cy="102787"/>
          </a:xfrm>
          <a:prstGeom prst="rect">
            <a:avLst/>
          </a:prstGeom>
        </p:spPr>
      </p:pic>
      <p:pic>
        <p:nvPicPr>
          <p:cNvPr id="5" name="Picture 4">
            <a:extLst>
              <a:ext uri="{FF2B5EF4-FFF2-40B4-BE49-F238E27FC236}">
                <a16:creationId xmlns:a16="http://schemas.microsoft.com/office/drawing/2014/main" id="{A8B02F48-3E6F-4547-AF06-A81D40B63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401" y="6586003"/>
            <a:ext cx="3381247" cy="442406"/>
          </a:xfrm>
          <a:prstGeom prst="rect">
            <a:avLst/>
          </a:prstGeom>
        </p:spPr>
      </p:pic>
      <p:sp>
        <p:nvSpPr>
          <p:cNvPr id="9" name="Text Placeholder 9">
            <a:extLst>
              <a:ext uri="{FF2B5EF4-FFF2-40B4-BE49-F238E27FC236}">
                <a16:creationId xmlns:a16="http://schemas.microsoft.com/office/drawing/2014/main" id="{60C8692A-3266-4835-A694-F786994C3230}"/>
              </a:ext>
            </a:extLst>
          </p:cNvPr>
          <p:cNvSpPr>
            <a:spLocks noGrp="1"/>
          </p:cNvSpPr>
          <p:nvPr>
            <p:ph type="body" sz="quarter" idx="11" hasCustomPrompt="1"/>
          </p:nvPr>
        </p:nvSpPr>
        <p:spPr>
          <a:xfrm>
            <a:off x="715265" y="1084392"/>
            <a:ext cx="11481381" cy="5336306"/>
          </a:xfrm>
          <a:prstGeom prst="rect">
            <a:avLst/>
          </a:prstGeom>
        </p:spPr>
        <p:txBody>
          <a:bodyPr/>
          <a:lstStyle>
            <a:lvl1pPr marL="365774" indent="-36577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46" indent="-243850">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44" indent="-243850">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2413847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4"/>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0" indent="0">
              <a:buNone/>
              <a:defRPr b="0" i="0">
                <a:solidFill>
                  <a:srgbClr val="E8D3A2"/>
                </a:solidFill>
                <a:latin typeface="Encode Sans Normal Black"/>
                <a:cs typeface="Encode Sans Normal Black"/>
              </a:defRPr>
            </a:lvl2pPr>
            <a:lvl3pPr marL="731479" indent="0">
              <a:buNone/>
              <a:defRPr b="0" i="0">
                <a:solidFill>
                  <a:srgbClr val="E8D3A2"/>
                </a:solidFill>
                <a:latin typeface="Encode Sans Normal Black"/>
                <a:cs typeface="Encode Sans Normal Black"/>
              </a:defRPr>
            </a:lvl3pPr>
            <a:lvl4pPr marL="1097219" indent="0">
              <a:buNone/>
              <a:defRPr b="0" i="0">
                <a:solidFill>
                  <a:srgbClr val="E8D3A2"/>
                </a:solidFill>
                <a:latin typeface="Encode Sans Normal Black"/>
                <a:cs typeface="Encode Sans Normal Black"/>
              </a:defRPr>
            </a:lvl4pPr>
            <a:lvl5pPr marL="146295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04" indent="-274304">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48" indent="-182871">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27" indent="-182871">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6"/>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3" y="6722973"/>
            <a:ext cx="3606663" cy="471900"/>
          </a:xfrm>
          <a:prstGeom prst="rect">
            <a:avLst/>
          </a:prstGeom>
        </p:spPr>
      </p:pic>
    </p:spTree>
    <p:extLst>
      <p:ext uri="{BB962C8B-B14F-4D97-AF65-F5344CB8AC3E}">
        <p14:creationId xmlns:p14="http://schemas.microsoft.com/office/powerpoint/2010/main" val="41236756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248819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12" y="4273162"/>
            <a:ext cx="3248786" cy="120289"/>
          </a:xfrm>
          <a:prstGeom prst="rect">
            <a:avLst/>
          </a:prstGeom>
        </p:spPr>
      </p:pic>
      <p:sp>
        <p:nvSpPr>
          <p:cNvPr id="3" name="Title 2"/>
          <p:cNvSpPr>
            <a:spLocks noGrp="1"/>
          </p:cNvSpPr>
          <p:nvPr>
            <p:ph type="title" hasCustomPrompt="1"/>
          </p:nvPr>
        </p:nvSpPr>
        <p:spPr>
          <a:xfrm>
            <a:off x="955388" y="1244934"/>
            <a:ext cx="9916160" cy="2817873"/>
          </a:xfrm>
          <a:prstGeom prst="rect">
            <a:avLst/>
          </a:prstGeom>
        </p:spPr>
        <p:txBody>
          <a:bodyPr anchor="b"/>
          <a:lstStyle>
            <a:lvl1pPr algn="l">
              <a:defRPr sz="5336"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086" y="6319996"/>
            <a:ext cx="4689028" cy="613518"/>
          </a:xfrm>
          <a:prstGeom prst="rect">
            <a:avLst/>
          </a:prstGeom>
        </p:spPr>
      </p:pic>
    </p:spTree>
    <p:extLst>
      <p:ext uri="{BB962C8B-B14F-4D97-AF65-F5344CB8AC3E}">
        <p14:creationId xmlns:p14="http://schemas.microsoft.com/office/powerpoint/2010/main" val="352103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White_Content Slide 3_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Regular" charset="0"/>
                <a:ea typeface="Uni Sans Regular" charset="0"/>
                <a:cs typeface="Uni Sans Regular"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0822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37" indent="0">
              <a:buNone/>
              <a:defRPr b="0" i="0">
                <a:solidFill>
                  <a:srgbClr val="E8D3A2"/>
                </a:solidFill>
                <a:latin typeface="Encode Sans Normal Black"/>
                <a:cs typeface="Encode Sans Normal Black"/>
              </a:defRPr>
            </a:lvl2pPr>
            <a:lvl3pPr marL="975271" indent="0">
              <a:buNone/>
              <a:defRPr b="0" i="0">
                <a:solidFill>
                  <a:srgbClr val="E8D3A2"/>
                </a:solidFill>
                <a:latin typeface="Encode Sans Normal Black"/>
                <a:cs typeface="Encode Sans Normal Black"/>
              </a:defRPr>
            </a:lvl3pPr>
            <a:lvl4pPr marL="1462906" indent="0">
              <a:buNone/>
              <a:defRPr b="0" i="0">
                <a:solidFill>
                  <a:srgbClr val="E8D3A2"/>
                </a:solidFill>
                <a:latin typeface="Encode Sans Normal Black"/>
                <a:cs typeface="Encode Sans Normal Black"/>
              </a:defRPr>
            </a:lvl4pPr>
            <a:lvl5pPr marL="1950542"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4"/>
            <a:ext cx="11658118" cy="3202505"/>
          </a:xfrm>
          <a:prstGeom prst="rect">
            <a:avLst/>
          </a:prstGeom>
        </p:spPr>
        <p:txBody>
          <a:bodyPr/>
          <a:lstStyle>
            <a:lvl1pPr marL="365727" indent="-365727">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90" indent="-243818">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58" indent="-243818">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96167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256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2618439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3"/>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9" indent="0">
              <a:buNone/>
              <a:defRPr b="0" i="0">
                <a:solidFill>
                  <a:srgbClr val="E8D3A2"/>
                </a:solidFill>
                <a:latin typeface="Encode Sans Normal Black"/>
                <a:cs typeface="Encode Sans Normal Black"/>
              </a:defRPr>
            </a:lvl2pPr>
            <a:lvl3pPr marL="731497" indent="0">
              <a:buNone/>
              <a:defRPr b="0" i="0">
                <a:solidFill>
                  <a:srgbClr val="E8D3A2"/>
                </a:solidFill>
                <a:latin typeface="Encode Sans Normal Black"/>
                <a:cs typeface="Encode Sans Normal Black"/>
              </a:defRPr>
            </a:lvl3pPr>
            <a:lvl4pPr marL="1097246" indent="0">
              <a:buNone/>
              <a:defRPr b="0" i="0">
                <a:solidFill>
                  <a:srgbClr val="E8D3A2"/>
                </a:solidFill>
                <a:latin typeface="Encode Sans Normal Black"/>
                <a:cs typeface="Encode Sans Normal Black"/>
              </a:defRPr>
            </a:lvl4pPr>
            <a:lvl5pPr marL="146299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11" indent="-274311">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71" indent="-182875">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68" indent="-182875">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5"/>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1" y="6722972"/>
            <a:ext cx="3606663" cy="471900"/>
          </a:xfrm>
          <a:prstGeom prst="rect">
            <a:avLst/>
          </a:prstGeom>
        </p:spPr>
      </p:pic>
    </p:spTree>
    <p:extLst>
      <p:ext uri="{BB962C8B-B14F-4D97-AF65-F5344CB8AC3E}">
        <p14:creationId xmlns:p14="http://schemas.microsoft.com/office/powerpoint/2010/main" val="22761580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062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2"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2"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8354801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540813"/>
            <a:ext cx="3449210" cy="303322"/>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19249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2" name="Picture 1" descr="Wordmark_center_Purple_HEX.png">
            <a:extLst>
              <a:ext uri="{FF2B5EF4-FFF2-40B4-BE49-F238E27FC236}">
                <a16:creationId xmlns:a16="http://schemas.microsoft.com/office/drawing/2014/main" id="{8FA5D6A6-37E1-E538-8539-6EF3C7979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52419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274083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2464786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371732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8680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2" name="Picture 1" descr="W logo">
            <a:extLst>
              <a:ext uri="{FF2B5EF4-FFF2-40B4-BE49-F238E27FC236}">
                <a16:creationId xmlns:a16="http://schemas.microsoft.com/office/drawing/2014/main" id="{A1625C45-CF9F-63CE-E171-708DA9CA0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6696" y="6123184"/>
            <a:ext cx="1371600" cy="923544"/>
          </a:xfrm>
          <a:prstGeom prst="rect">
            <a:avLst/>
          </a:prstGeom>
        </p:spPr>
      </p:pic>
    </p:spTree>
    <p:extLst>
      <p:ext uri="{BB962C8B-B14F-4D97-AF65-F5344CB8AC3E}">
        <p14:creationId xmlns:p14="http://schemas.microsoft.com/office/powerpoint/2010/main" val="117051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924606"/>
            <a:ext cx="948267" cy="390595"/>
          </a:xfrm>
          <a:prstGeom prst="rect">
            <a:avLst/>
          </a:prstGeom>
        </p:spPr>
        <p:txBody>
          <a:bodyPr/>
          <a:lstStyle>
            <a:lvl1pPr algn="l">
              <a:defRPr sz="1707">
                <a:solidFill>
                  <a:schemeClr val="tx2"/>
                </a:solidFill>
              </a:defRPr>
            </a:lvl1pPr>
          </a:lstStyle>
          <a:p>
            <a:fld id="{95471BDC-C822-445D-A28A-E864ABD6C12F}" type="slidenum">
              <a:rPr lang="en-US" smtClean="0"/>
              <a:pPr/>
              <a:t>‹#›</a:t>
            </a:fld>
            <a:endParaRPr lang="en-US"/>
          </a:p>
        </p:txBody>
      </p:sp>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3"/>
          <a:stretch>
            <a:fillRect/>
          </a:stretch>
        </p:blipFill>
        <p:spPr>
          <a:xfrm>
            <a:off x="780845" y="1235054"/>
            <a:ext cx="1569822" cy="137048"/>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2" name="Picture 1" descr="W logo">
            <a:extLst>
              <a:ext uri="{FF2B5EF4-FFF2-40B4-BE49-F238E27FC236}">
                <a16:creationId xmlns:a16="http://schemas.microsoft.com/office/drawing/2014/main" id="{994E4F0D-3A53-BD98-CA84-66EDB32B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2389" y="6196359"/>
            <a:ext cx="1371600" cy="923544"/>
          </a:xfrm>
          <a:prstGeom prst="rect">
            <a:avLst/>
          </a:prstGeom>
        </p:spPr>
      </p:pic>
    </p:spTree>
    <p:extLst>
      <p:ext uri="{BB962C8B-B14F-4D97-AF65-F5344CB8AC3E}">
        <p14:creationId xmlns:p14="http://schemas.microsoft.com/office/powerpoint/2010/main" val="7385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 logo">
            <a:extLst>
              <a:ext uri="{FF2B5EF4-FFF2-40B4-BE49-F238E27FC236}">
                <a16:creationId xmlns:a16="http://schemas.microsoft.com/office/drawing/2014/main" id="{70634C4C-C400-FD4F-A934-2CA6F38A79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3722" y="6473393"/>
            <a:ext cx="1049532" cy="706685"/>
          </a:xfrm>
          <a:prstGeom prst="rect">
            <a:avLst/>
          </a:prstGeom>
        </p:spPr>
      </p:pic>
    </p:spTree>
    <p:extLst>
      <p:ext uri="{BB962C8B-B14F-4D97-AF65-F5344CB8AC3E}">
        <p14:creationId xmlns:p14="http://schemas.microsoft.com/office/powerpoint/2010/main" val="97103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2" name="Picture 1" descr="W logo">
            <a:extLst>
              <a:ext uri="{FF2B5EF4-FFF2-40B4-BE49-F238E27FC236}">
                <a16:creationId xmlns:a16="http://schemas.microsoft.com/office/drawing/2014/main" id="{97CBA4BA-2AC5-759D-196C-67CA4CAC5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9455" y="6718307"/>
            <a:ext cx="685800" cy="461772"/>
          </a:xfrm>
          <a:prstGeom prst="rect">
            <a:avLst/>
          </a:prstGeom>
        </p:spPr>
      </p:pic>
    </p:spTree>
    <p:extLst>
      <p:ext uri="{BB962C8B-B14F-4D97-AF65-F5344CB8AC3E}">
        <p14:creationId xmlns:p14="http://schemas.microsoft.com/office/powerpoint/2010/main" val="551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4"/>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1" y="3026889"/>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2" y="6738111"/>
            <a:ext cx="2017759" cy="262366"/>
          </a:xfrm>
          <a:prstGeom prst="rect">
            <a:avLst/>
          </a:prstGeom>
        </p:spPr>
      </p:pic>
    </p:spTree>
    <p:extLst>
      <p:ext uri="{BB962C8B-B14F-4D97-AF65-F5344CB8AC3E}">
        <p14:creationId xmlns:p14="http://schemas.microsoft.com/office/powerpoint/2010/main" val="30851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7773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ordmark_center_Purple_HEX.png">
            <a:extLst>
              <a:ext uri="{FF2B5EF4-FFF2-40B4-BE49-F238E27FC236}">
                <a16:creationId xmlns:a16="http://schemas.microsoft.com/office/drawing/2014/main" id="{0F0A494C-4833-D7CA-2848-D19DA1B44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13542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13022990" cy="73152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2" name="Title 1"/>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02" y="4873174"/>
            <a:ext cx="2271913" cy="198684"/>
          </a:xfrm>
          <a:prstGeom prst="rect">
            <a:avLst/>
          </a:prstGeom>
        </p:spPr>
      </p:pic>
      <p:pic>
        <p:nvPicPr>
          <p:cNvPr id="3" name="Picture 2" descr="Wordmark_center_Purple_HEX.png">
            <a:extLst>
              <a:ext uri="{FF2B5EF4-FFF2-40B4-BE49-F238E27FC236}">
                <a16:creationId xmlns:a16="http://schemas.microsoft.com/office/drawing/2014/main" id="{E83C033D-B55F-DDA9-79B8-893841B07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9337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2778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92650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23865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6320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55629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08980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117273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513629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00620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9301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71289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9A2-AD67-685A-3C26-9F15EC1E89DB}"/>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E72DF9E8-3201-7E95-1DB8-2F5E3C9DB72C}"/>
              </a:ext>
            </a:extLst>
          </p:cNvPr>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6024B699-A3C8-77BC-B95C-477677A3EEE4}"/>
              </a:ext>
            </a:extLst>
          </p:cNvPr>
          <p:cNvSpPr>
            <a:spLocks noGrp="1"/>
          </p:cNvSpPr>
          <p:nvPr>
            <p:ph type="dt" sz="half" idx="10"/>
          </p:nvPr>
        </p:nvSpPr>
        <p:spPr/>
        <p:txBody>
          <a:bodyPr/>
          <a:lstStyle/>
          <a:p>
            <a:fld id="{4D8130A6-171A-41CD-A435-A3766BFF2223}" type="datetimeFigureOut">
              <a:rPr lang="en-US" smtClean="0"/>
              <a:t>9/25/2024</a:t>
            </a:fld>
            <a:endParaRPr lang="en-US"/>
          </a:p>
        </p:txBody>
      </p:sp>
      <p:sp>
        <p:nvSpPr>
          <p:cNvPr id="5" name="Footer Placeholder 4">
            <a:extLst>
              <a:ext uri="{FF2B5EF4-FFF2-40B4-BE49-F238E27FC236}">
                <a16:creationId xmlns:a16="http://schemas.microsoft.com/office/drawing/2014/main" id="{235718D4-D776-3CE4-E28A-4EACE222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57405-4C1E-4DFF-ABD9-427BB4C99BF8}"/>
              </a:ext>
            </a:extLst>
          </p:cNvPr>
          <p:cNvSpPr>
            <a:spLocks noGrp="1"/>
          </p:cNvSpPr>
          <p:nvPr>
            <p:ph type="sldNum" sz="quarter" idx="12"/>
          </p:nvPr>
        </p:nvSpPr>
        <p:spPr/>
        <p:txBody>
          <a:bodyPr/>
          <a:lstStyle/>
          <a:p>
            <a:fld id="{AF25CEFC-263F-4D81-9B15-69B887466F8C}" type="slidenum">
              <a:rPr lang="en-US" smtClean="0"/>
              <a:t>‹#›</a:t>
            </a:fld>
            <a:endParaRPr lang="en-US"/>
          </a:p>
        </p:txBody>
      </p:sp>
    </p:spTree>
    <p:extLst>
      <p:ext uri="{BB962C8B-B14F-4D97-AF65-F5344CB8AC3E}">
        <p14:creationId xmlns:p14="http://schemas.microsoft.com/office/powerpoint/2010/main" val="47911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50"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9"/>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48" y="6738120"/>
            <a:ext cx="2335316" cy="303657"/>
          </a:xfrm>
          <a:prstGeom prst="rect">
            <a:avLst/>
          </a:prstGeom>
        </p:spPr>
      </p:pic>
    </p:spTree>
    <p:extLst>
      <p:ext uri="{BB962C8B-B14F-4D97-AF65-F5344CB8AC3E}">
        <p14:creationId xmlns:p14="http://schemas.microsoft.com/office/powerpoint/2010/main" val="23806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4"/>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8" y="6599039"/>
            <a:ext cx="2250270" cy="533289"/>
          </a:xfrm>
          <a:prstGeom prst="rect">
            <a:avLst/>
          </a:prstGeom>
        </p:spPr>
      </p:pic>
    </p:spTree>
    <p:extLst>
      <p:ext uri="{BB962C8B-B14F-4D97-AF65-F5344CB8AC3E}">
        <p14:creationId xmlns:p14="http://schemas.microsoft.com/office/powerpoint/2010/main" val="42606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0" y="6043210"/>
            <a:ext cx="455110" cy="620004"/>
          </a:xfrm>
          <a:prstGeom prst="rect">
            <a:avLst/>
          </a:prstGeom>
        </p:spPr>
      </p:pic>
      <p:sp>
        <p:nvSpPr>
          <p:cNvPr id="23" name="Title 21"/>
          <p:cNvSpPr>
            <a:spLocks noGrp="1"/>
          </p:cNvSpPr>
          <p:nvPr>
            <p:ph type="title" hasCustomPrompt="1"/>
          </p:nvPr>
        </p:nvSpPr>
        <p:spPr>
          <a:xfrm>
            <a:off x="561418" y="457519"/>
            <a:ext cx="11705995" cy="443924"/>
          </a:xfrm>
          <a:prstGeom prst="rect">
            <a:avLst/>
          </a:prstGeom>
        </p:spPr>
        <p:txBody>
          <a:bodyPr/>
          <a:lstStyle>
            <a:lvl1pPr>
              <a:defRPr sz="3200" cap="all" baseline="0">
                <a:solidFill>
                  <a:schemeClr val="tx2"/>
                </a:solidFill>
              </a:defRPr>
            </a:lvl1pPr>
          </a:lstStyle>
          <a:p>
            <a:r>
              <a:rPr lang="en-US"/>
              <a:t>BLANK PAGE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13218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2" y="6043211"/>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88" y="971114"/>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0" y="1540816"/>
            <a:ext cx="6037503" cy="479573"/>
          </a:xfrm>
        </p:spPr>
        <p:txBody>
          <a:bodyPr>
            <a:normAutofit/>
          </a:bodyPr>
          <a:lstStyle>
            <a:lvl1pPr marL="0" marR="0" indent="0" algn="l" defTabSz="975321"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5" y="2187788"/>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88" y="2187788"/>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4047072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6" y="6043213"/>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92" y="971116"/>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4" y="1540816"/>
            <a:ext cx="6037503" cy="479573"/>
          </a:xfrm>
        </p:spPr>
        <p:txBody>
          <a:bodyPr>
            <a:normAutofit/>
          </a:bodyPr>
          <a:lstStyle>
            <a:lvl1pPr marL="0" marR="0" indent="0" algn="l" defTabSz="975345"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9" y="2187789"/>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92" y="2187789"/>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7576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7"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17610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3"/>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4" y="6749922"/>
            <a:ext cx="2242596" cy="513866"/>
          </a:xfrm>
          <a:prstGeom prst="rect">
            <a:avLst/>
          </a:prstGeom>
        </p:spPr>
      </p:pic>
    </p:spTree>
    <p:extLst>
      <p:ext uri="{BB962C8B-B14F-4D97-AF65-F5344CB8AC3E}">
        <p14:creationId xmlns:p14="http://schemas.microsoft.com/office/powerpoint/2010/main" val="32669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1647334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mn-l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2282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8A7-9ECA-97DA-C8D2-97AADA6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8E92-A7C0-C914-BEB0-444CCBDED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4F862-BBB7-EA59-8815-E8842B341813}"/>
              </a:ext>
            </a:extLst>
          </p:cNvPr>
          <p:cNvSpPr>
            <a:spLocks noGrp="1"/>
          </p:cNvSpPr>
          <p:nvPr>
            <p:ph type="dt" sz="half" idx="10"/>
          </p:nvPr>
        </p:nvSpPr>
        <p:spPr/>
        <p:txBody>
          <a:bodyPr/>
          <a:lstStyle/>
          <a:p>
            <a:fld id="{17988099-32B5-4A36-8DFD-FBE07A9DD641}" type="datetimeFigureOut">
              <a:rPr lang="en-US" smtClean="0"/>
              <a:t>9/25/2024</a:t>
            </a:fld>
            <a:endParaRPr lang="en-US"/>
          </a:p>
        </p:txBody>
      </p:sp>
      <p:sp>
        <p:nvSpPr>
          <p:cNvPr id="5" name="Footer Placeholder 4">
            <a:extLst>
              <a:ext uri="{FF2B5EF4-FFF2-40B4-BE49-F238E27FC236}">
                <a16:creationId xmlns:a16="http://schemas.microsoft.com/office/drawing/2014/main" id="{D0EB4288-4359-3F9E-1333-F66CEE7C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2649-DC30-3944-7EBC-891D3E0743DB}"/>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16749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744042" y="8670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210436"/>
            <a:ext cx="11658118" cy="706685"/>
          </a:xfrm>
          <a:prstGeom prst="rect">
            <a:avLst/>
          </a:prstGeom>
        </p:spPr>
        <p:txBody>
          <a:bodyPr anchor="b"/>
          <a:lstStyle>
            <a:lvl1pPr algn="l">
              <a:defRPr sz="4267" b="1" i="0" cap="all" baseline="0">
                <a:solidFill>
                  <a:srgbClr val="7030A0"/>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mn-l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628021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B8C-6D02-BB28-7CC5-2C47B035DFE1}"/>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BAFE5FA-C560-CD6C-BF85-12FEDD159E56}"/>
              </a:ext>
            </a:extLst>
          </p:cNvPr>
          <p:cNvSpPr>
            <a:spLocks noGrp="1"/>
          </p:cNvSpPr>
          <p:nvPr>
            <p:ph type="subTitle" idx="1"/>
          </p:nvPr>
        </p:nvSpPr>
        <p:spPr>
          <a:xfrm>
            <a:off x="1625600" y="3842173"/>
            <a:ext cx="9753600" cy="1766147"/>
          </a:xfrm>
        </p:spPr>
        <p:txBody>
          <a:bodyPr/>
          <a:lstStyle>
            <a:lvl1pPr marL="0" indent="0" algn="ctr">
              <a:buNone/>
              <a:defRPr sz="2560"/>
            </a:lvl1pPr>
            <a:lvl2pPr marL="487661" indent="0" algn="ctr">
              <a:buNone/>
              <a:defRPr sz="2133"/>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8DEAF085-FF6C-5950-A4B4-DE3FFD895B5D}"/>
              </a:ext>
            </a:extLst>
          </p:cNvPr>
          <p:cNvSpPr>
            <a:spLocks noGrp="1"/>
          </p:cNvSpPr>
          <p:nvPr>
            <p:ph type="dt" sz="half" idx="10"/>
          </p:nvPr>
        </p:nvSpPr>
        <p:spPr/>
        <p:txBody>
          <a:bodyPr/>
          <a:lstStyle/>
          <a:p>
            <a:fld id="{17988099-32B5-4A36-8DFD-FBE07A9DD641}" type="datetimeFigureOut">
              <a:rPr lang="en-US" smtClean="0"/>
              <a:t>9/25/2024</a:t>
            </a:fld>
            <a:endParaRPr lang="en-US"/>
          </a:p>
        </p:txBody>
      </p:sp>
      <p:sp>
        <p:nvSpPr>
          <p:cNvPr id="5" name="Footer Placeholder 4">
            <a:extLst>
              <a:ext uri="{FF2B5EF4-FFF2-40B4-BE49-F238E27FC236}">
                <a16:creationId xmlns:a16="http://schemas.microsoft.com/office/drawing/2014/main" id="{03A18566-2962-E0DD-756A-A00BA6FF4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BD6B-AB27-B609-9948-9E56AF6CCF5A}"/>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926637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4"/>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3" y="6249611"/>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100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17093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6933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4983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5"/>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2" y="3009782"/>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3"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41007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020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257192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821832" y="7165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24851" y="47215"/>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
        <p:nvSpPr>
          <p:cNvPr id="3" name="Text Placeholder 2">
            <a:extLst>
              <a:ext uri="{FF2B5EF4-FFF2-40B4-BE49-F238E27FC236}">
                <a16:creationId xmlns:a16="http://schemas.microsoft.com/office/drawing/2014/main" id="{8D0C1EFB-D411-43C8-A17F-A6FC52D98DE5}"/>
              </a:ext>
            </a:extLst>
          </p:cNvPr>
          <p:cNvSpPr>
            <a:spLocks noGrp="1"/>
          </p:cNvSpPr>
          <p:nvPr>
            <p:ph type="body" sz="quarter" idx="14"/>
          </p:nvPr>
        </p:nvSpPr>
        <p:spPr>
          <a:xfrm>
            <a:off x="4389120" y="4041987"/>
            <a:ext cx="975360" cy="975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51465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615536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122659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2"/>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3"/>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6" y="6599038"/>
            <a:ext cx="2250270" cy="533289"/>
          </a:xfrm>
          <a:prstGeom prst="rect">
            <a:avLst/>
          </a:prstGeom>
        </p:spPr>
      </p:pic>
    </p:spTree>
    <p:extLst>
      <p:ext uri="{BB962C8B-B14F-4D97-AF65-F5344CB8AC3E}">
        <p14:creationId xmlns:p14="http://schemas.microsoft.com/office/powerpoint/2010/main" val="7311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32307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20766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5"/>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2" y="6599041"/>
            <a:ext cx="2250270" cy="533289"/>
          </a:xfrm>
          <a:prstGeom prst="rect">
            <a:avLst/>
          </a:prstGeom>
        </p:spPr>
      </p:pic>
    </p:spTree>
    <p:extLst>
      <p:ext uri="{BB962C8B-B14F-4D97-AF65-F5344CB8AC3E}">
        <p14:creationId xmlns:p14="http://schemas.microsoft.com/office/powerpoint/2010/main" val="287998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4013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105765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442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45972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694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824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0392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5227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White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1381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7" indent="0">
              <a:buNone/>
              <a:defRPr b="0" i="0">
                <a:solidFill>
                  <a:srgbClr val="E8D3A2"/>
                </a:solidFill>
                <a:latin typeface="Encode Sans Normal Black"/>
                <a:cs typeface="Encode Sans Normal Black"/>
              </a:defRPr>
            </a:lvl4pPr>
            <a:lvl5pPr marL="195070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57" indent="-36575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89" indent="-243839">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540" indent="-243839">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29"/>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6781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399" y="6586003"/>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9"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7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7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2"/>
            <a:ext cx="11481380" cy="4323789"/>
          </a:xfrm>
          <a:prstGeom prst="rect">
            <a:avLst/>
          </a:prstGeom>
        </p:spPr>
        <p:txBody>
          <a:bodyPr/>
          <a:lstStyle>
            <a:lvl1pPr marL="365753" indent="-365753">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75" indent="-24383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517" indent="-24383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6" y="1797863"/>
            <a:ext cx="1177365" cy="102785"/>
          </a:xfrm>
          <a:prstGeom prst="rect">
            <a:avLst/>
          </a:prstGeom>
        </p:spPr>
      </p:pic>
    </p:spTree>
    <p:extLst>
      <p:ext uri="{BB962C8B-B14F-4D97-AF65-F5344CB8AC3E}">
        <p14:creationId xmlns:p14="http://schemas.microsoft.com/office/powerpoint/2010/main" val="396254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3078151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065444497"/>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49" indent="-365749">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58" indent="-243833">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486" indent="-243833">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2"/>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4186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9/25/2024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123794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405"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70" y="113050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70" y="1996072"/>
            <a:ext cx="11481380" cy="4323789"/>
          </a:xfrm>
          <a:prstGeom prst="rect">
            <a:avLst/>
          </a:prstGeom>
        </p:spPr>
        <p:txBody>
          <a:bodyPr/>
          <a:lstStyle>
            <a:lvl1pPr marL="365744" indent="-36574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45" indent="-243831">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463" indent="-243831">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8" y="1797866"/>
            <a:ext cx="1177365" cy="102785"/>
          </a:xfrm>
          <a:prstGeom prst="rect">
            <a:avLst/>
          </a:prstGeom>
        </p:spPr>
      </p:pic>
    </p:spTree>
    <p:extLst>
      <p:ext uri="{BB962C8B-B14F-4D97-AF65-F5344CB8AC3E}">
        <p14:creationId xmlns:p14="http://schemas.microsoft.com/office/powerpoint/2010/main" val="12345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99392251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19" indent="-365719">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60" indent="-243813">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07" indent="-243813">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42273810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4045548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084016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270" y="6730163"/>
            <a:ext cx="2711863" cy="354823"/>
          </a:xfrm>
          <a:prstGeom prst="rect">
            <a:avLst/>
          </a:prstGeom>
        </p:spPr>
      </p:pic>
    </p:spTree>
    <p:extLst>
      <p:ext uri="{BB962C8B-B14F-4D97-AF65-F5344CB8AC3E}">
        <p14:creationId xmlns:p14="http://schemas.microsoft.com/office/powerpoint/2010/main" val="3434089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93"/>
            </a:lvl1pPr>
            <a:lvl2pPr marL="840453" indent="-323250">
              <a:lnSpc>
                <a:spcPct val="90000"/>
              </a:lnSpc>
              <a:buFont typeface="Lucida Grande"/>
              <a:buChar char="–"/>
              <a:defRPr sz="1387"/>
            </a:lvl2pPr>
            <a:lvl3pPr>
              <a:lnSpc>
                <a:spcPct val="90000"/>
              </a:lnSpc>
              <a:defRPr sz="1387"/>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77445" y="529382"/>
            <a:ext cx="11843766" cy="450001"/>
          </a:xfrm>
        </p:spPr>
        <p:txBody>
          <a:bodyPr/>
          <a:lstStyle>
            <a:lvl1pPr marL="0" indent="0">
              <a:buNone/>
              <a:defRPr sz="1547"/>
            </a:lvl1pPr>
          </a:lstStyle>
          <a:p>
            <a:pPr lvl="0"/>
            <a:r>
              <a:rPr lang="en-US"/>
              <a:t>Click to edit Master text styles</a:t>
            </a:r>
          </a:p>
        </p:txBody>
      </p:sp>
      <p:sp>
        <p:nvSpPr>
          <p:cNvPr id="17" name="Title 1"/>
          <p:cNvSpPr>
            <a:spLocks noGrp="1"/>
          </p:cNvSpPr>
          <p:nvPr>
            <p:ph type="title"/>
          </p:nvPr>
        </p:nvSpPr>
        <p:spPr>
          <a:xfrm>
            <a:off x="580518" y="181230"/>
            <a:ext cx="11843766" cy="340956"/>
          </a:xfrm>
        </p:spPr>
        <p:txBody>
          <a:bodyPr/>
          <a:lstStyle>
            <a:lvl1pPr>
              <a:defRPr sz="2322">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ISC - Transition to Operations </a:t>
            </a:r>
          </a:p>
        </p:txBody>
      </p:sp>
    </p:spTree>
    <p:extLst>
      <p:ext uri="{BB962C8B-B14F-4D97-AF65-F5344CB8AC3E}">
        <p14:creationId xmlns:p14="http://schemas.microsoft.com/office/powerpoint/2010/main" val="1628391247"/>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530254"/>
            <a:ext cx="11704320" cy="616030"/>
          </a:xfrm>
          <a:prstGeom prst="rect">
            <a:avLst/>
          </a:prstGeom>
        </p:spPr>
        <p:txBody>
          <a:bodyPr anchor="ctr"/>
          <a:lstStyle>
            <a:lvl1pPr algn="l">
              <a:defRPr sz="3982"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50" y="6738119"/>
            <a:ext cx="2335316" cy="303657"/>
          </a:xfrm>
          <a:prstGeom prst="rect">
            <a:avLst/>
          </a:prstGeom>
        </p:spPr>
      </p:pic>
      <p:sp>
        <p:nvSpPr>
          <p:cNvPr id="6" name="Slide Number Placeholder 2">
            <a:extLst>
              <a:ext uri="{FF2B5EF4-FFF2-40B4-BE49-F238E27FC236}">
                <a16:creationId xmlns:a16="http://schemas.microsoft.com/office/drawing/2014/main" id="{34D6F7B5-8F00-4C4C-9129-354F4A9CA98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8" name="Picture 7">
            <a:extLst>
              <a:ext uri="{FF2B5EF4-FFF2-40B4-BE49-F238E27FC236}">
                <a16:creationId xmlns:a16="http://schemas.microsoft.com/office/drawing/2014/main" id="{3CBA265A-1CAA-4A31-867A-CFB64110CDE8}"/>
              </a:ext>
            </a:extLst>
          </p:cNvPr>
          <p:cNvPicPr>
            <a:picLocks noChangeAspect="1"/>
          </p:cNvPicPr>
          <p:nvPr userDrawn="1"/>
        </p:nvPicPr>
        <p:blipFill>
          <a:blip r:embed="rId3"/>
          <a:stretch>
            <a:fillRect/>
          </a:stretch>
        </p:blipFill>
        <p:spPr>
          <a:xfrm>
            <a:off x="780846" y="1232526"/>
            <a:ext cx="1569822" cy="137048"/>
          </a:xfrm>
          <a:prstGeom prst="rect">
            <a:avLst/>
          </a:prstGeom>
        </p:spPr>
      </p:pic>
    </p:spTree>
    <p:extLst>
      <p:ext uri="{BB962C8B-B14F-4D97-AF65-F5344CB8AC3E}">
        <p14:creationId xmlns:p14="http://schemas.microsoft.com/office/powerpoint/2010/main" val="186189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937678" y="1327575"/>
            <a:ext cx="11658118" cy="5052905"/>
          </a:xfrm>
          <a:prstGeom prst="rect">
            <a:avLst/>
          </a:prstGeom>
        </p:spPr>
        <p:txBody>
          <a:bodyPr/>
          <a:lstStyle>
            <a:lvl1pPr marL="365744" indent="-365744">
              <a:buFont typeface="Lucida Grande"/>
              <a:buChar char="&gt;"/>
              <a:defRPr sz="2560" b="0" i="0" baseline="0">
                <a:solidFill>
                  <a:schemeClr val="accent4">
                    <a:lumMod val="10000"/>
                  </a:schemeClr>
                </a:solidFill>
                <a:latin typeface="Calibri Light"/>
                <a:cs typeface="Calibri Light"/>
              </a:defRPr>
            </a:lvl1pPr>
            <a:lvl2pPr>
              <a:defRPr sz="2133" b="0" i="0" baseline="0">
                <a:solidFill>
                  <a:schemeClr val="accent4">
                    <a:lumMod val="10000"/>
                  </a:schemeClr>
                </a:solidFill>
                <a:latin typeface="Calibri Light"/>
                <a:cs typeface="Calibri Light"/>
              </a:defRPr>
            </a:lvl2pPr>
            <a:lvl3pPr marL="1219150" indent="-243831">
              <a:buSzPct val="100000"/>
              <a:buFont typeface="Lucida Grande"/>
              <a:buChar char="&gt;"/>
              <a:defRPr sz="1920" b="0" i="0" baseline="0">
                <a:solidFill>
                  <a:schemeClr val="accent4">
                    <a:lumMod val="10000"/>
                  </a:schemeClr>
                </a:solidFill>
                <a:latin typeface="Calibri Light"/>
                <a:cs typeface="Calibri Light"/>
              </a:defRPr>
            </a:lvl3pPr>
            <a:lvl4pPr>
              <a:defRPr sz="1707" b="0" i="0" baseline="0">
                <a:solidFill>
                  <a:schemeClr val="accent4">
                    <a:lumMod val="10000"/>
                  </a:schemeClr>
                </a:solidFill>
                <a:latin typeface="Calibri Light"/>
                <a:cs typeface="Calibri Light"/>
              </a:defRPr>
            </a:lvl4pPr>
            <a:lvl5pPr marL="2194472" indent="-243831">
              <a:buFont typeface="Lucida Grande"/>
              <a:buChar char="&gt;"/>
              <a:defRPr sz="1493" b="0" i="0" baseline="0">
                <a:solidFill>
                  <a:schemeClr val="accent4">
                    <a:lumMod val="10000"/>
                  </a:schemeClr>
                </a:solidFill>
                <a:latin typeface="Calibri Light"/>
                <a:cs typeface="Calibri Light"/>
              </a:defRPr>
            </a:lvl5pPr>
          </a:lstStyle>
          <a:p>
            <a:pPr lvl="0"/>
            <a:r>
              <a:rPr lang="en-US"/>
              <a:t>Content here (Calibri Light, 24 pt.)</a:t>
            </a:r>
          </a:p>
          <a:p>
            <a:pPr lvl="1"/>
            <a:r>
              <a:rPr lang="en-US"/>
              <a:t>Second level (Calibri Light, 20)</a:t>
            </a:r>
          </a:p>
          <a:p>
            <a:pPr lvl="2"/>
            <a:r>
              <a:rPr lang="en-US"/>
              <a:t>Third level (Calibri Light, 18)</a:t>
            </a:r>
          </a:p>
          <a:p>
            <a:pPr lvl="3"/>
            <a:r>
              <a:rPr lang="en-US"/>
              <a:t>Fourth level (Calibri Light, 16)</a:t>
            </a:r>
          </a:p>
          <a:p>
            <a:pPr lvl="4"/>
            <a:r>
              <a:rPr lang="en-US"/>
              <a:t>Fifth level (Calibri Light, 14)</a:t>
            </a:r>
          </a:p>
        </p:txBody>
      </p:sp>
      <p:pic>
        <p:nvPicPr>
          <p:cNvPr id="10" name="Picture 9"/>
          <p:cNvPicPr>
            <a:picLocks noChangeAspect="1"/>
          </p:cNvPicPr>
          <p:nvPr userDrawn="1"/>
        </p:nvPicPr>
        <p:blipFill>
          <a:blip r:embed="rId2"/>
          <a:stretch>
            <a:fillRect/>
          </a:stretch>
        </p:blipFill>
        <p:spPr>
          <a:xfrm>
            <a:off x="1090509" y="939637"/>
            <a:ext cx="1569822" cy="102787"/>
          </a:xfrm>
          <a:prstGeom prst="rect">
            <a:avLst/>
          </a:prstGeom>
        </p:spPr>
      </p:pic>
      <p:sp>
        <p:nvSpPr>
          <p:cNvPr id="11" name="Text Placeholder 5"/>
          <p:cNvSpPr>
            <a:spLocks noGrp="1"/>
          </p:cNvSpPr>
          <p:nvPr>
            <p:ph type="body" sz="quarter" idx="10" hasCustomPrompt="1"/>
          </p:nvPr>
        </p:nvSpPr>
        <p:spPr>
          <a:xfrm>
            <a:off x="955388" y="396277"/>
            <a:ext cx="11640408" cy="497803"/>
          </a:xfrm>
          <a:prstGeom prst="rect">
            <a:avLst/>
          </a:prstGeom>
        </p:spPr>
        <p:txBody>
          <a:bodyPr>
            <a:normAutofit/>
          </a:bodyPr>
          <a:lstStyle>
            <a:lvl1pPr marL="0" indent="0">
              <a:lnSpc>
                <a:spcPct val="90000"/>
              </a:lnSpc>
              <a:buNone/>
              <a:defRPr sz="3200" b="0" i="0" baseline="0">
                <a:solidFill>
                  <a:srgbClr val="33006F"/>
                </a:solidFill>
                <a:latin typeface="Arial Black" panose="020B0A04020102020204" pitchFamily="34" charset="0"/>
                <a:cs typeface="Arial Black" panose="020B0A04020102020204" pitchFamily="34" charset="0"/>
              </a:defRPr>
            </a:lvl1pPr>
            <a:lvl2pPr marL="487661" indent="0">
              <a:buNone/>
              <a:defRPr b="0" i="0">
                <a:solidFill>
                  <a:srgbClr val="E8D3A2"/>
                </a:solidFill>
                <a:latin typeface="Encode Sans Normal Black"/>
                <a:cs typeface="Encode Sans Normal Black"/>
              </a:defRPr>
            </a:lvl2pPr>
            <a:lvl3pPr marL="975321"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HEADER HERE (ARIAL BLACK, 30 PT.)</a:t>
            </a:r>
          </a:p>
        </p:txBody>
      </p:sp>
      <p:sp>
        <p:nvSpPr>
          <p:cNvPr id="7" name="Slide Number Placeholder 3"/>
          <p:cNvSpPr>
            <a:spLocks noGrp="1"/>
          </p:cNvSpPr>
          <p:nvPr>
            <p:ph type="sldNum" sz="quarter" idx="4"/>
          </p:nvPr>
        </p:nvSpPr>
        <p:spPr>
          <a:xfrm>
            <a:off x="8199616" y="6780109"/>
            <a:ext cx="3034453" cy="389467"/>
          </a:xfrm>
          <a:prstGeom prst="rect">
            <a:avLst/>
          </a:prstGeom>
        </p:spPr>
        <p:txBody>
          <a:bodyPr vert="horz" lIns="91440" tIns="45720" rIns="91440" bIns="45720" rtlCol="0" anchor="ctr"/>
          <a:lstStyle>
            <a:lvl1pPr algn="r">
              <a:defRPr sz="1173">
                <a:solidFill>
                  <a:schemeClr val="tx1">
                    <a:tint val="75000"/>
                  </a:schemeClr>
                </a:solidFill>
              </a:defRPr>
            </a:lvl1pPr>
          </a:lstStyle>
          <a:p>
            <a:fld id="{0EB19F11-7C95-0E48-8438-1F242063E0A9}" type="slidenum">
              <a:rPr lang="en-US" smtClean="0"/>
              <a:pPr/>
              <a:t>‹#›</a:t>
            </a:fld>
            <a:endParaRPr lang="en-US"/>
          </a:p>
        </p:txBody>
      </p:sp>
    </p:spTree>
    <p:extLst>
      <p:ext uri="{BB962C8B-B14F-4D97-AF65-F5344CB8AC3E}">
        <p14:creationId xmlns:p14="http://schemas.microsoft.com/office/powerpoint/2010/main" val="2224728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96368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Tree>
    <p:extLst>
      <p:ext uri="{BB962C8B-B14F-4D97-AF65-F5344CB8AC3E}">
        <p14:creationId xmlns:p14="http://schemas.microsoft.com/office/powerpoint/2010/main" val="8806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3520611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100307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856147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4200582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7044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9/25/2024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667609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23882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963293"/>
            <a:ext cx="1177366" cy="102786"/>
          </a:xfrm>
          <a:prstGeom prst="rect">
            <a:avLst/>
          </a:prstGeom>
        </p:spPr>
      </p:pic>
    </p:spTree>
    <p:extLst>
      <p:ext uri="{BB962C8B-B14F-4D97-AF65-F5344CB8AC3E}">
        <p14:creationId xmlns:p14="http://schemas.microsoft.com/office/powerpoint/2010/main" val="2300599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75360" y="741274"/>
            <a:ext cx="11054080" cy="633984"/>
          </a:xfrm>
        </p:spPr>
        <p:txBody>
          <a:bodyPr vert="horz" lIns="0" tIns="45720" rIns="0" bIns="0" rtlCol="0" anchor="b" anchorCtr="0">
            <a:noAutofit/>
          </a:bodyPr>
          <a:lstStyle>
            <a:lvl1pPr>
              <a:defRPr lang="en-US" sz="3840" spc="-80" dirty="0">
                <a:latin typeface="+mj-lt"/>
              </a:defRPr>
            </a:lvl1pPr>
          </a:lstStyle>
          <a:p>
            <a:pPr lvl="0" defTabSz="731543">
              <a:lnSpc>
                <a:spcPct val="85000"/>
              </a:lnSpc>
            </a:pPr>
            <a:r>
              <a:rPr lang="en-US"/>
              <a:t>Click to edit Master title style</a:t>
            </a:r>
          </a:p>
        </p:txBody>
      </p:sp>
      <p:sp>
        <p:nvSpPr>
          <p:cNvPr id="4" name="Text Placeholder 8"/>
          <p:cNvSpPr>
            <a:spLocks noGrp="1"/>
          </p:cNvSpPr>
          <p:nvPr>
            <p:ph type="body" sz="quarter" idx="14"/>
          </p:nvPr>
        </p:nvSpPr>
        <p:spPr>
          <a:xfrm>
            <a:off x="975702" y="1443533"/>
            <a:ext cx="11053739" cy="507187"/>
          </a:xfrm>
        </p:spPr>
        <p:txBody>
          <a:bodyPr vert="horz" lIns="0" tIns="0" rIns="0" bIns="0" rtlCol="0">
            <a:noAutofit/>
          </a:bodyPr>
          <a:lstStyle>
            <a:lvl1pPr marL="0" indent="0">
              <a:buNone/>
              <a:defRPr lang="en-US" sz="1280"/>
            </a:lvl1pPr>
          </a:lstStyle>
          <a:p>
            <a:pPr marL="243848" lvl="0" indent="-243848">
              <a:lnSpc>
                <a:spcPct val="130000"/>
              </a:lnSpc>
            </a:pPr>
            <a:r>
              <a:rPr lang="en-US"/>
              <a:t>Edit Master text styles</a:t>
            </a:r>
          </a:p>
        </p:txBody>
      </p:sp>
      <p:sp>
        <p:nvSpPr>
          <p:cNvPr id="8" name="Text Placeholder 5"/>
          <p:cNvSpPr>
            <a:spLocks noGrp="1"/>
          </p:cNvSpPr>
          <p:nvPr>
            <p:ph type="body" sz="quarter" idx="15" hasCustomPrompt="1"/>
          </p:nvPr>
        </p:nvSpPr>
        <p:spPr>
          <a:xfrm>
            <a:off x="975969" y="497433"/>
            <a:ext cx="3579571" cy="216747"/>
          </a:xfrm>
        </p:spPr>
        <p:txBody>
          <a:bodyPr vert="horz" lIns="0" tIns="0" rIns="0" bIns="0" rtlCol="0">
            <a:noAutofit/>
          </a:bodyPr>
          <a:lstStyle>
            <a:lvl1pPr marL="0" indent="0">
              <a:buNone/>
              <a:defRPr lang="en-US" sz="960" b="1" kern="0" cap="all" spc="267" baseline="0" dirty="0">
                <a:solidFill>
                  <a:schemeClr val="accent5">
                    <a:lumMod val="60000"/>
                    <a:lumOff val="40000"/>
                  </a:schemeClr>
                </a:solidFill>
                <a:ea typeface="Nexa Black" charset="0"/>
                <a:cs typeface="Nexa Black" charset="0"/>
              </a:defRPr>
            </a:lvl1pPr>
          </a:lstStyle>
          <a:p>
            <a:pPr marL="243848" lvl="0" indent="-243848"/>
            <a:r>
              <a:rPr lang="en-US"/>
              <a:t>BREADCRUMBS</a:t>
            </a:r>
          </a:p>
        </p:txBody>
      </p:sp>
    </p:spTree>
    <p:extLst>
      <p:ext uri="{BB962C8B-B14F-4D97-AF65-F5344CB8AC3E}">
        <p14:creationId xmlns:p14="http://schemas.microsoft.com/office/powerpoint/2010/main" val="24745956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611914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353446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0"/>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p:cNvPicPr>
            <a:picLocks noChangeAspect="1"/>
          </p:cNvPicPr>
          <p:nvPr userDrawn="1"/>
        </p:nvPicPr>
        <p:blipFill>
          <a:blip r:embed="rId3"/>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4"/>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descr="A close up of a logo&#10;&#10;Description automatically generated">
            <a:extLst>
              <a:ext uri="{FF2B5EF4-FFF2-40B4-BE49-F238E27FC236}">
                <a16:creationId xmlns:a16="http://schemas.microsoft.com/office/drawing/2014/main" id="{E83EAACA-91C2-475E-8300-A03026DB0423}"/>
              </a:ext>
            </a:extLst>
          </p:cNvPr>
          <p:cNvPicPr>
            <a:picLocks noChangeAspect="1"/>
          </p:cNvPicPr>
          <p:nvPr userDrawn="1"/>
        </p:nvPicPr>
        <p:blipFill>
          <a:blip r:embed="rId5"/>
          <a:stretch>
            <a:fillRect/>
          </a:stretch>
        </p:blipFill>
        <p:spPr>
          <a:xfrm>
            <a:off x="9959849" y="6638167"/>
            <a:ext cx="2335316" cy="303658"/>
          </a:xfrm>
          <a:prstGeom prst="rect">
            <a:avLst/>
          </a:prstGeom>
        </p:spPr>
      </p:pic>
    </p:spTree>
    <p:extLst>
      <p:ext uri="{BB962C8B-B14F-4D97-AF65-F5344CB8AC3E}">
        <p14:creationId xmlns:p14="http://schemas.microsoft.com/office/powerpoint/2010/main" val="298826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1298429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38962200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414316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1959736942"/>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a:p>
        </p:txBody>
      </p:sp>
    </p:spTree>
    <p:extLst>
      <p:ext uri="{BB962C8B-B14F-4D97-AF65-F5344CB8AC3E}">
        <p14:creationId xmlns:p14="http://schemas.microsoft.com/office/powerpoint/2010/main" val="27369339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58479"/>
            <a:ext cx="9916160" cy="2817873"/>
          </a:xfrm>
          <a:prstGeom prst="rect">
            <a:avLst/>
          </a:prstGeom>
        </p:spPr>
        <p:txBody>
          <a:bodyPr anchor="b"/>
          <a:lstStyle>
            <a:lvl1pPr algn="l">
              <a:defRPr sz="5334"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stretch>
            <a:fillRect/>
          </a:stretch>
        </p:blipFill>
        <p:spPr>
          <a:xfrm>
            <a:off x="963320" y="6777850"/>
            <a:ext cx="3612444" cy="284480"/>
          </a:xfrm>
          <a:prstGeom prst="rect">
            <a:avLst/>
          </a:prstGeom>
        </p:spPr>
      </p:pic>
      <p:pic>
        <p:nvPicPr>
          <p:cNvPr id="5" name="Picture 4"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8" y="389407"/>
            <a:ext cx="11640408" cy="1065003"/>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5"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FFFFFF"/>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469518"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487226" cy="4283197"/>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6919954"/>
            <a:ext cx="3449308" cy="174266"/>
          </a:xfrm>
          <a:prstGeom prst="rect">
            <a:avLst/>
          </a:prstGeom>
        </p:spPr>
      </p:pic>
      <p:pic>
        <p:nvPicPr>
          <p:cNvPr id="8" name="Picture 7"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theme" Target="../theme/theme10.xml"/><Relationship Id="rId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11.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theme" Target="../theme/theme12.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theme" Target="../theme/theme13.xml"/><Relationship Id="rId5" Type="http://schemas.openxmlformats.org/officeDocument/2006/relationships/slideLayout" Target="../slideLayouts/slideLayout143.xml"/><Relationship Id="rId4"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1.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2.emf"/><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5" Type="http://schemas.openxmlformats.org/officeDocument/2006/relationships/theme" Target="../theme/theme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67499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7" r:id="rId6"/>
    <p:sldLayoutId id="2147484469" r:id="rId7"/>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324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10"/>
            <a:ext cx="2926080" cy="390595"/>
          </a:xfrm>
          <a:prstGeom prst="rect">
            <a:avLst/>
          </a:prstGeom>
        </p:spPr>
        <p:txBody>
          <a:bodyPr vert="horz" lIns="91440" tIns="45720" rIns="91440" bIns="45720" rtlCol="0" anchor="ctr"/>
          <a:lstStyle>
            <a:lvl1pPr algn="l">
              <a:defRPr sz="128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7995604"/>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72" r:id="rId30"/>
    <p:sldLayoutId id="2147485073" r:id="rId31"/>
  </p:sldLayoutIdLst>
  <p:hf hdr="0" ftr="0" dt="0"/>
  <p:txStyles>
    <p:titleStyle>
      <a:lvl1pPr algn="ctr" defTabSz="487637" rtl="0" eaLnBrk="1" latinLnBrk="0" hangingPunct="1">
        <a:spcBef>
          <a:spcPct val="0"/>
        </a:spcBef>
        <a:buNone/>
        <a:defRPr sz="4693" kern="1200">
          <a:solidFill>
            <a:schemeClr val="tx1"/>
          </a:solidFill>
          <a:latin typeface="+mj-lt"/>
          <a:ea typeface="+mj-ea"/>
          <a:cs typeface="+mj-cs"/>
        </a:defRPr>
      </a:lvl1pPr>
    </p:titleStyle>
    <p:bodyStyle>
      <a:lvl1pPr marL="365727" indent="-365727" algn="l" defTabSz="487637" rtl="0" eaLnBrk="1" latinLnBrk="0" hangingPunct="1">
        <a:spcBef>
          <a:spcPct val="20000"/>
        </a:spcBef>
        <a:buFont typeface="Arial"/>
        <a:buChar char="•"/>
        <a:defRPr sz="3413" kern="1200">
          <a:solidFill>
            <a:schemeClr val="tx1"/>
          </a:solidFill>
          <a:latin typeface="+mn-lt"/>
          <a:ea typeface="+mn-ea"/>
          <a:cs typeface="+mn-cs"/>
        </a:defRPr>
      </a:lvl1pPr>
      <a:lvl2pPr marL="792409" indent="-304773" algn="l" defTabSz="487637" rtl="0" eaLnBrk="1" latinLnBrk="0" hangingPunct="1">
        <a:spcBef>
          <a:spcPct val="20000"/>
        </a:spcBef>
        <a:buFont typeface="Arial"/>
        <a:buChar char="–"/>
        <a:defRPr sz="2987" kern="1200">
          <a:solidFill>
            <a:schemeClr val="tx1"/>
          </a:solidFill>
          <a:latin typeface="+mn-lt"/>
          <a:ea typeface="+mn-ea"/>
          <a:cs typeface="+mn-cs"/>
        </a:defRPr>
      </a:lvl2pPr>
      <a:lvl3pPr marL="1219090" indent="-243818" algn="l" defTabSz="487637" rtl="0" eaLnBrk="1" latinLnBrk="0" hangingPunct="1">
        <a:spcBef>
          <a:spcPct val="20000"/>
        </a:spcBef>
        <a:buFont typeface="Arial"/>
        <a:buChar char="•"/>
        <a:defRPr sz="2560" kern="1200">
          <a:solidFill>
            <a:schemeClr val="tx1"/>
          </a:solidFill>
          <a:latin typeface="+mn-lt"/>
          <a:ea typeface="+mn-ea"/>
          <a:cs typeface="+mn-cs"/>
        </a:defRPr>
      </a:lvl3pPr>
      <a:lvl4pPr marL="1706724" indent="-243818" algn="l" defTabSz="487637" rtl="0" eaLnBrk="1" latinLnBrk="0" hangingPunct="1">
        <a:spcBef>
          <a:spcPct val="20000"/>
        </a:spcBef>
        <a:buFont typeface="Arial"/>
        <a:buChar char="–"/>
        <a:defRPr sz="2133" kern="1200">
          <a:solidFill>
            <a:schemeClr val="tx1"/>
          </a:solidFill>
          <a:latin typeface="+mn-lt"/>
          <a:ea typeface="+mn-ea"/>
          <a:cs typeface="+mn-cs"/>
        </a:defRPr>
      </a:lvl4pPr>
      <a:lvl5pPr marL="2194358" indent="-243818" algn="l" defTabSz="487637" rtl="0" eaLnBrk="1" latinLnBrk="0" hangingPunct="1">
        <a:spcBef>
          <a:spcPct val="20000"/>
        </a:spcBef>
        <a:buFont typeface="Arial"/>
        <a:buChar char="»"/>
        <a:defRPr sz="2133" kern="1200">
          <a:solidFill>
            <a:schemeClr val="tx1"/>
          </a:solidFill>
          <a:latin typeface="+mn-lt"/>
          <a:ea typeface="+mn-ea"/>
          <a:cs typeface="+mn-cs"/>
        </a:defRPr>
      </a:lvl5pPr>
      <a:lvl6pPr marL="2681993" indent="-243818" algn="l" defTabSz="487637" rtl="0" eaLnBrk="1" latinLnBrk="0" hangingPunct="1">
        <a:spcBef>
          <a:spcPct val="20000"/>
        </a:spcBef>
        <a:buFont typeface="Arial"/>
        <a:buChar char="•"/>
        <a:defRPr sz="2133" kern="1200">
          <a:solidFill>
            <a:schemeClr val="tx1"/>
          </a:solidFill>
          <a:latin typeface="+mn-lt"/>
          <a:ea typeface="+mn-ea"/>
          <a:cs typeface="+mn-cs"/>
        </a:defRPr>
      </a:lvl6pPr>
      <a:lvl7pPr marL="3169630" indent="-243818" algn="l" defTabSz="487637" rtl="0" eaLnBrk="1" latinLnBrk="0" hangingPunct="1">
        <a:spcBef>
          <a:spcPct val="20000"/>
        </a:spcBef>
        <a:buFont typeface="Arial"/>
        <a:buChar char="•"/>
        <a:defRPr sz="2133" kern="1200">
          <a:solidFill>
            <a:schemeClr val="tx1"/>
          </a:solidFill>
          <a:latin typeface="+mn-lt"/>
          <a:ea typeface="+mn-ea"/>
          <a:cs typeface="+mn-cs"/>
        </a:defRPr>
      </a:lvl7pPr>
      <a:lvl8pPr marL="3657264" indent="-243818" algn="l" defTabSz="487637" rtl="0" eaLnBrk="1" latinLnBrk="0" hangingPunct="1">
        <a:spcBef>
          <a:spcPct val="20000"/>
        </a:spcBef>
        <a:buFont typeface="Arial"/>
        <a:buChar char="•"/>
        <a:defRPr sz="2133" kern="1200">
          <a:solidFill>
            <a:schemeClr val="tx1"/>
          </a:solidFill>
          <a:latin typeface="+mn-lt"/>
          <a:ea typeface="+mn-ea"/>
          <a:cs typeface="+mn-cs"/>
        </a:defRPr>
      </a:lvl8pPr>
      <a:lvl9pPr marL="4144900" indent="-243818" algn="l" defTabSz="48763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37" rtl="0" eaLnBrk="1" latinLnBrk="0" hangingPunct="1">
        <a:defRPr sz="1920" kern="1200">
          <a:solidFill>
            <a:schemeClr val="tx1"/>
          </a:solidFill>
          <a:latin typeface="+mn-lt"/>
          <a:ea typeface="+mn-ea"/>
          <a:cs typeface="+mn-cs"/>
        </a:defRPr>
      </a:lvl1pPr>
      <a:lvl2pPr marL="487637" algn="l" defTabSz="487637" rtl="0" eaLnBrk="1" latinLnBrk="0" hangingPunct="1">
        <a:defRPr sz="1920" kern="1200">
          <a:solidFill>
            <a:schemeClr val="tx1"/>
          </a:solidFill>
          <a:latin typeface="+mn-lt"/>
          <a:ea typeface="+mn-ea"/>
          <a:cs typeface="+mn-cs"/>
        </a:defRPr>
      </a:lvl2pPr>
      <a:lvl3pPr marL="975271" algn="l" defTabSz="487637" rtl="0" eaLnBrk="1" latinLnBrk="0" hangingPunct="1">
        <a:defRPr sz="1920" kern="1200">
          <a:solidFill>
            <a:schemeClr val="tx1"/>
          </a:solidFill>
          <a:latin typeface="+mn-lt"/>
          <a:ea typeface="+mn-ea"/>
          <a:cs typeface="+mn-cs"/>
        </a:defRPr>
      </a:lvl3pPr>
      <a:lvl4pPr marL="1462906" algn="l" defTabSz="487637" rtl="0" eaLnBrk="1" latinLnBrk="0" hangingPunct="1">
        <a:defRPr sz="1920" kern="1200">
          <a:solidFill>
            <a:schemeClr val="tx1"/>
          </a:solidFill>
          <a:latin typeface="+mn-lt"/>
          <a:ea typeface="+mn-ea"/>
          <a:cs typeface="+mn-cs"/>
        </a:defRPr>
      </a:lvl4pPr>
      <a:lvl5pPr marL="1950542" algn="l" defTabSz="487637" rtl="0" eaLnBrk="1" latinLnBrk="0" hangingPunct="1">
        <a:defRPr sz="1920" kern="1200">
          <a:solidFill>
            <a:schemeClr val="tx1"/>
          </a:solidFill>
          <a:latin typeface="+mn-lt"/>
          <a:ea typeface="+mn-ea"/>
          <a:cs typeface="+mn-cs"/>
        </a:defRPr>
      </a:lvl5pPr>
      <a:lvl6pPr marL="2438177" algn="l" defTabSz="487637" rtl="0" eaLnBrk="1" latinLnBrk="0" hangingPunct="1">
        <a:defRPr sz="1920" kern="1200">
          <a:solidFill>
            <a:schemeClr val="tx1"/>
          </a:solidFill>
          <a:latin typeface="+mn-lt"/>
          <a:ea typeface="+mn-ea"/>
          <a:cs typeface="+mn-cs"/>
        </a:defRPr>
      </a:lvl6pPr>
      <a:lvl7pPr marL="2925812" algn="l" defTabSz="487637" rtl="0" eaLnBrk="1" latinLnBrk="0" hangingPunct="1">
        <a:defRPr sz="1920" kern="1200">
          <a:solidFill>
            <a:schemeClr val="tx1"/>
          </a:solidFill>
          <a:latin typeface="+mn-lt"/>
          <a:ea typeface="+mn-ea"/>
          <a:cs typeface="+mn-cs"/>
        </a:defRPr>
      </a:lvl7pPr>
      <a:lvl8pPr marL="3413446" algn="l" defTabSz="487637" rtl="0" eaLnBrk="1" latinLnBrk="0" hangingPunct="1">
        <a:defRPr sz="1920" kern="1200">
          <a:solidFill>
            <a:schemeClr val="tx1"/>
          </a:solidFill>
          <a:latin typeface="+mn-lt"/>
          <a:ea typeface="+mn-ea"/>
          <a:cs typeface="+mn-cs"/>
        </a:defRPr>
      </a:lvl8pPr>
      <a:lvl9pPr marL="3901083" algn="l" defTabSz="487637" rtl="0" eaLnBrk="1" latinLnBrk="0" hangingPunct="1">
        <a:defRPr sz="19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387966"/>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01101"/>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955" r:id="rId7"/>
  </p:sldLayoutIdLst>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924606"/>
            <a:ext cx="2926080" cy="390595"/>
          </a:xfrm>
          <a:prstGeom prst="rect">
            <a:avLst/>
          </a:prstGeom>
        </p:spPr>
        <p:txBody>
          <a:bodyPr vert="horz" lIns="91440" tIns="45720" rIns="91440" bIns="45720" rtlCol="0" anchor="ctr"/>
          <a:lstStyle>
            <a:lvl1pPr algn="l">
              <a:defRPr sz="1707">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096495120"/>
      </p:ext>
    </p:extLst>
  </p:cSld>
  <p:clrMap bg1="dk1" tx1="lt1" bg2="dk2" tx2="lt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231628407"/>
      </p:ext>
    </p:extLst>
  </p:cSld>
  <p:clrMap bg1="lt1" tx1="dk1" bg2="lt2" tx2="dk2" accent1="accent1" accent2="accent2" accent3="accent3" accent4="accent4" accent5="accent5" accent6="accent6" hlink="hlink" folHlink="folHlink"/>
  <p:sldLayoutIdLst>
    <p:sldLayoutId id="2147484952" r:id="rId1"/>
    <p:sldLayoutId id="2147484954" r:id="rId2"/>
  </p:sldLayoutIdLs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3"/>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14" imgW="524" imgH="526" progId="TCLayout.ActiveDocument.1">
                  <p:embed/>
                </p:oleObj>
              </mc:Choice>
              <mc:Fallback>
                <p:oleObj name="think-cell Slide" r:id="rId14"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15"/>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52940633"/>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5" r:id="rId8"/>
    <p:sldLayoutId id="2147484966" r:id="rId9"/>
    <p:sldLayoutId id="2147485034" r:id="rId10"/>
    <p:sldLayoutId id="2147485035" r:id="rId11"/>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72973519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636650543"/>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 id="2147485008" r:id="rId19"/>
    <p:sldLayoutId id="2147485009" r:id="rId20"/>
    <p:sldLayoutId id="2147485010" r:id="rId21"/>
    <p:sldLayoutId id="2147485011" r:id="rId22"/>
    <p:sldLayoutId id="2147485012" r:id="rId23"/>
    <p:sldLayoutId id="2147485013" r:id="rId24"/>
    <p:sldLayoutId id="2147485014" r:id="rId25"/>
    <p:sldLayoutId id="214748501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41387"/>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uwconnect.uw.edu/finance?id=kb_article_view&amp;sysparm_article=KB0033525"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uwconnect.uw.edu/finance?id=kb_article&amp;sys_id=e55b0c9697494690e88df7300153af7c"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hyperlink" Target="https://uwconnect.uw.edu/finance?id=kb_article_view&amp;sys_kb_id=db4c9ca18371c650401930026daad38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wconnect.uw.edu/finance?id=kb_article&amp;sys_id=e55b0c9697494690e88df7300153af7c"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hyperlink" Target="https://uwconnect.uw.edu/finance?id=kb_article_view&amp;sys_kb_id=d32a889697094690e88df7300153af9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s://uw.service-now.com/finance?id=kb_article_view&amp;sysparm_article=KB0033117" TargetMode="External"/><Relationship Id="rId2" Type="http://schemas.openxmlformats.org/officeDocument/2006/relationships/hyperlink" Target="https://uwnetid.sharepoint.com/sites/UWFTChangeNetwork/SitePages/Finance-Literacy-Catalog.aspx?OR=Teams-HL&amp;CT=1636485345294" TargetMode="External"/><Relationship Id="rId1" Type="http://schemas.openxmlformats.org/officeDocument/2006/relationships/slideLayout" Target="../slideLayouts/slideLayout24.xml"/><Relationship Id="rId6" Type="http://schemas.openxmlformats.org/officeDocument/2006/relationships/hyperlink" Target="https://uwconnect.uw.edu/finance?id=kb_article_view&amp;sysparm_article=KB0033525" TargetMode="External"/><Relationship Id="rId5" Type="http://schemas.openxmlformats.org/officeDocument/2006/relationships/hyperlink" Target="https://uwconnect.uw.edu/finance?id=kb_article_view&amp;sysparm_article=KB0033039" TargetMode="External"/><Relationship Id="rId4" Type="http://schemas.openxmlformats.org/officeDocument/2006/relationships/hyperlink" Target="https://uw.service-now.com/finance?id=kb_article_view&amp;sysparm_article=KB0032449"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6" y="917323"/>
            <a:ext cx="11980588" cy="3757164"/>
          </a:xfrm>
        </p:spPr>
        <p:txBody>
          <a:bodyPr lIns="91440" tIns="45720" rIns="91440" bIns="45720" anchor="b">
            <a:normAutofit/>
          </a:bodyPr>
          <a:lstStyle/>
          <a:p>
            <a:r>
              <a:rPr lang="en-US" sz="4400">
                <a:latin typeface="Encode Sans Normal Black"/>
              </a:rPr>
              <a:t>Shared Environment </a:t>
            </a:r>
            <a:br>
              <a:rPr lang="en-US" sz="4400">
                <a:latin typeface="Encode Sans Normal Black"/>
              </a:rPr>
            </a:br>
            <a:r>
              <a:rPr lang="en-US" sz="4400">
                <a:latin typeface="Encode Sans Normal Black"/>
              </a:rPr>
              <a:t>FDM Bootcamp Series #1 – Ledger accounts</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r>
              <a:rPr lang="en-US" sz="2800" b="0">
                <a:solidFill>
                  <a:schemeClr val="tx2"/>
                </a:solidFill>
                <a:latin typeface="Encode Sans Normal Black"/>
              </a:rPr>
              <a:t>September 10, 2024</a:t>
            </a:r>
          </a:p>
        </p:txBody>
      </p:sp>
    </p:spTree>
    <p:extLst>
      <p:ext uri="{BB962C8B-B14F-4D97-AF65-F5344CB8AC3E}">
        <p14:creationId xmlns:p14="http://schemas.microsoft.com/office/powerpoint/2010/main" val="25798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4E52C-6AB1-9E07-1889-7D03CF37A30B}"/>
              </a:ext>
            </a:extLst>
          </p:cNvPr>
          <p:cNvSpPr>
            <a:spLocks noGrp="1"/>
          </p:cNvSpPr>
          <p:nvPr>
            <p:ph type="body" sz="quarter" idx="10"/>
          </p:nvPr>
        </p:nvSpPr>
        <p:spPr>
          <a:xfrm>
            <a:off x="581461" y="320516"/>
            <a:ext cx="11640409" cy="477010"/>
          </a:xfrm>
        </p:spPr>
        <p:txBody>
          <a:bodyPr>
            <a:noAutofit/>
          </a:bodyPr>
          <a:lstStyle/>
          <a:p>
            <a:pPr>
              <a:lnSpc>
                <a:spcPct val="100000"/>
              </a:lnSpc>
            </a:pPr>
            <a:r>
              <a:rPr lang="en-US" sz="3600" b="1">
                <a:latin typeface="Open Sans"/>
                <a:ea typeface="Open Sans"/>
                <a:cs typeface="Open Sans"/>
              </a:rPr>
              <a:t>Refresher: What are Accounting </a:t>
            </a:r>
            <a:r>
              <a:rPr lang="en-US" sz="3600" b="1" err="1">
                <a:latin typeface="Open Sans"/>
                <a:ea typeface="Open Sans"/>
                <a:cs typeface="Open Sans"/>
              </a:rPr>
              <a:t>Worktags</a:t>
            </a:r>
            <a:endParaRPr lang="en-US" sz="3600" b="1">
              <a:latin typeface="Open Sans"/>
              <a:ea typeface="Open Sans"/>
              <a:cs typeface="Open Sans"/>
            </a:endParaRPr>
          </a:p>
        </p:txBody>
      </p:sp>
      <p:sp>
        <p:nvSpPr>
          <p:cNvPr id="3" name="Text Placeholder 2">
            <a:extLst>
              <a:ext uri="{FF2B5EF4-FFF2-40B4-BE49-F238E27FC236}">
                <a16:creationId xmlns:a16="http://schemas.microsoft.com/office/drawing/2014/main" id="{9938FF71-89D2-F39E-9749-0E14EBE18206}"/>
              </a:ext>
            </a:extLst>
          </p:cNvPr>
          <p:cNvSpPr>
            <a:spLocks noGrp="1"/>
          </p:cNvSpPr>
          <p:nvPr>
            <p:ph type="body" sz="quarter" idx="11"/>
          </p:nvPr>
        </p:nvSpPr>
        <p:spPr>
          <a:xfrm>
            <a:off x="695726" y="1348033"/>
            <a:ext cx="11656832" cy="5169640"/>
          </a:xfrm>
        </p:spPr>
        <p:txBody>
          <a:bodyPr/>
          <a:lstStyle/>
          <a:p>
            <a:pPr>
              <a:spcAft>
                <a:spcPts val="300"/>
              </a:spcAft>
            </a:pPr>
            <a:r>
              <a:rPr lang="en-US"/>
              <a:t>Ledger </a:t>
            </a:r>
            <a:r>
              <a:rPr lang="en-US" err="1"/>
              <a:t>Worktag</a:t>
            </a:r>
            <a:r>
              <a:rPr lang="en-US"/>
              <a:t> – These support accounting operations and reporting needs of Balancing Units at minimum, up through UW’s audited financial statements. Granularity is obtained through a combination of Ledger and Revenue or Spend Category.</a:t>
            </a:r>
          </a:p>
          <a:p>
            <a:pPr lvl="1">
              <a:spcAft>
                <a:spcPts val="300"/>
              </a:spcAft>
            </a:pPr>
            <a:r>
              <a:rPr lang="en-US"/>
              <a:t>Hierarchy is called a “Ledger Account Summary”</a:t>
            </a:r>
          </a:p>
          <a:p>
            <a:pPr lvl="1">
              <a:spcAft>
                <a:spcPts val="300"/>
              </a:spcAft>
            </a:pPr>
            <a:r>
              <a:rPr lang="en-US"/>
              <a:t>In the primary hierarchy, Ledger Account Summary level 5 is where UW’s financial reporting takes place</a:t>
            </a:r>
          </a:p>
          <a:p>
            <a:pPr lvl="1"/>
            <a:r>
              <a:rPr lang="en-US"/>
              <a:t>Ledgers are the only worktags that are “smart-numbered” in Workday, to align with industry standards:</a:t>
            </a:r>
          </a:p>
          <a:p>
            <a:pPr lvl="2"/>
            <a:r>
              <a:rPr lang="en-US"/>
              <a:t>e.g. 10XXX – Cash and Cash Equivalents</a:t>
            </a:r>
          </a:p>
          <a:p>
            <a:pPr lvl="2"/>
            <a:r>
              <a:rPr lang="en-US"/>
              <a:t>e.g. 30XXX – Net Position</a:t>
            </a:r>
          </a:p>
          <a:p>
            <a:pPr lvl="2"/>
            <a:r>
              <a:rPr lang="en-US"/>
              <a:t>e.g. 40XXX-49XXX – Operating Revenues</a:t>
            </a:r>
          </a:p>
        </p:txBody>
      </p:sp>
    </p:spTree>
    <p:extLst>
      <p:ext uri="{BB962C8B-B14F-4D97-AF65-F5344CB8AC3E}">
        <p14:creationId xmlns:p14="http://schemas.microsoft.com/office/powerpoint/2010/main" val="412334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5372F-54EA-E85F-6AEC-48859A1F3EBF}"/>
              </a:ext>
            </a:extLst>
          </p:cNvPr>
          <p:cNvSpPr>
            <a:spLocks noGrp="1"/>
          </p:cNvSpPr>
          <p:nvPr>
            <p:ph type="body" sz="quarter" idx="10"/>
          </p:nvPr>
        </p:nvSpPr>
        <p:spPr>
          <a:xfrm>
            <a:off x="590888" y="320516"/>
            <a:ext cx="11640409" cy="477010"/>
          </a:xfrm>
        </p:spPr>
        <p:txBody>
          <a:bodyPr>
            <a:noAutofit/>
          </a:bodyPr>
          <a:lstStyle/>
          <a:p>
            <a:pPr>
              <a:lnSpc>
                <a:spcPct val="100000"/>
              </a:lnSpc>
            </a:pPr>
            <a:r>
              <a:rPr lang="en-US" sz="3600" b="1">
                <a:latin typeface="Open Sans"/>
                <a:ea typeface="Open Sans"/>
                <a:cs typeface="Open Sans"/>
              </a:rPr>
              <a:t>Refresher: What are Accounting </a:t>
            </a:r>
            <a:r>
              <a:rPr lang="en-US" sz="3600" b="1" err="1">
                <a:latin typeface="Open Sans"/>
                <a:ea typeface="Open Sans"/>
                <a:cs typeface="Open Sans"/>
              </a:rPr>
              <a:t>Worktags</a:t>
            </a:r>
            <a:endParaRPr lang="en-US" sz="3600" b="1">
              <a:latin typeface="Open Sans"/>
              <a:ea typeface="Open Sans"/>
              <a:cs typeface="Open Sans"/>
            </a:endParaRPr>
          </a:p>
          <a:p>
            <a:endParaRPr lang="en-US"/>
          </a:p>
        </p:txBody>
      </p:sp>
      <p:sp>
        <p:nvSpPr>
          <p:cNvPr id="3" name="Text Placeholder 2">
            <a:extLst>
              <a:ext uri="{FF2B5EF4-FFF2-40B4-BE49-F238E27FC236}">
                <a16:creationId xmlns:a16="http://schemas.microsoft.com/office/drawing/2014/main" id="{BFF51F6F-4E5C-6629-5270-CC95202D2EA0}"/>
              </a:ext>
            </a:extLst>
          </p:cNvPr>
          <p:cNvSpPr>
            <a:spLocks noGrp="1"/>
          </p:cNvSpPr>
          <p:nvPr>
            <p:ph type="body" sz="quarter" idx="11"/>
          </p:nvPr>
        </p:nvSpPr>
        <p:spPr/>
        <p:txBody>
          <a:bodyPr/>
          <a:lstStyle/>
          <a:p>
            <a:r>
              <a:rPr lang="en-US"/>
              <a:t>Revenue Category Worktag – detailed “sub-ledger” </a:t>
            </a:r>
            <a:r>
              <a:rPr lang="en-US" err="1"/>
              <a:t>worktags</a:t>
            </a:r>
            <a:r>
              <a:rPr lang="en-US"/>
              <a:t> designed to answer the question “What is being sold?”</a:t>
            </a:r>
          </a:p>
          <a:p>
            <a:pPr lvl="1"/>
            <a:r>
              <a:rPr lang="en-US"/>
              <a:t>Level of granularity is not necessarily uniform across the enterprise</a:t>
            </a:r>
          </a:p>
          <a:p>
            <a:r>
              <a:rPr lang="en-US"/>
              <a:t>Spend Category Worktag – detailed “sub-ledger” </a:t>
            </a:r>
            <a:r>
              <a:rPr lang="en-US" err="1"/>
              <a:t>worktags</a:t>
            </a:r>
            <a:r>
              <a:rPr lang="en-US"/>
              <a:t> designed to answer the question “What is being purchased?”</a:t>
            </a:r>
          </a:p>
          <a:p>
            <a:pPr lvl="1"/>
            <a:r>
              <a:rPr lang="en-US"/>
              <a:t>Relatively standard across the enterprise (e.g. generally everyone has a need of “Office Supplies”) but units still have different reporting needs, hence the many different “supplies” related Spend Categories</a:t>
            </a:r>
          </a:p>
        </p:txBody>
      </p:sp>
    </p:spTree>
    <p:extLst>
      <p:ext uri="{BB962C8B-B14F-4D97-AF65-F5344CB8AC3E}">
        <p14:creationId xmlns:p14="http://schemas.microsoft.com/office/powerpoint/2010/main" val="25653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BAD87192-07D9-2956-850F-9834A0DEB238}"/>
              </a:ext>
            </a:extLst>
          </p:cNvPr>
          <p:cNvSpPr>
            <a:spLocks noGrp="1"/>
          </p:cNvSpPr>
          <p:nvPr>
            <p:ph type="body" sz="quarter" idx="10"/>
          </p:nvPr>
        </p:nvSpPr>
        <p:spPr>
          <a:xfrm>
            <a:off x="575035" y="382954"/>
            <a:ext cx="12429765" cy="477010"/>
          </a:xfrm>
        </p:spPr>
        <p:txBody>
          <a:bodyPr>
            <a:noAutofit/>
          </a:bodyPr>
          <a:lstStyle/>
          <a:p>
            <a:pPr>
              <a:lnSpc>
                <a:spcPct val="100000"/>
              </a:lnSpc>
            </a:pPr>
            <a:r>
              <a:rPr lang="en-US" sz="3600" b="1">
                <a:latin typeface="Open Sans"/>
                <a:ea typeface="Open Sans"/>
                <a:cs typeface="Open Sans"/>
              </a:rPr>
              <a:t>Connections From the Categories to the Financial Statements</a:t>
            </a:r>
          </a:p>
        </p:txBody>
      </p:sp>
      <p:cxnSp>
        <p:nvCxnSpPr>
          <p:cNvPr id="9" name="Straight Arrow Connector 8">
            <a:extLst>
              <a:ext uri="{FF2B5EF4-FFF2-40B4-BE49-F238E27FC236}">
                <a16:creationId xmlns:a16="http://schemas.microsoft.com/office/drawing/2014/main" id="{FA3B32AE-0627-E3DF-0A17-EB710D5808FF}"/>
              </a:ext>
            </a:extLst>
          </p:cNvPr>
          <p:cNvCxnSpPr>
            <a:cxnSpLocks/>
            <a:stCxn id="31" idx="0"/>
            <a:endCxn id="8" idx="2"/>
          </p:cNvCxnSpPr>
          <p:nvPr/>
        </p:nvCxnSpPr>
        <p:spPr>
          <a:xfrm flipV="1">
            <a:off x="4322371" y="3285792"/>
            <a:ext cx="2180029" cy="575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3115225-3773-63C6-2F07-6C6CC3D57B5B}"/>
              </a:ext>
            </a:extLst>
          </p:cNvPr>
          <p:cNvSpPr txBox="1"/>
          <p:nvPr/>
        </p:nvSpPr>
        <p:spPr>
          <a:xfrm>
            <a:off x="8089835" y="1739517"/>
            <a:ext cx="3903504"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Financial Statement “grouping”</a:t>
            </a:r>
          </a:p>
        </p:txBody>
      </p:sp>
      <p:sp>
        <p:nvSpPr>
          <p:cNvPr id="15" name="TextBox 14">
            <a:extLst>
              <a:ext uri="{FF2B5EF4-FFF2-40B4-BE49-F238E27FC236}">
                <a16:creationId xmlns:a16="http://schemas.microsoft.com/office/drawing/2014/main" id="{90EDA17C-55E9-777F-0398-7CFC040EB2CB}"/>
              </a:ext>
            </a:extLst>
          </p:cNvPr>
          <p:cNvSpPr txBox="1"/>
          <p:nvPr/>
        </p:nvSpPr>
        <p:spPr>
          <a:xfrm>
            <a:off x="8089835" y="1206922"/>
            <a:ext cx="279373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Highest Level of R1300</a:t>
            </a:r>
          </a:p>
          <a:p>
            <a:endParaRPr lang="en-US">
              <a:cs typeface="Calibri"/>
            </a:endParaRPr>
          </a:p>
        </p:txBody>
      </p:sp>
      <p:sp>
        <p:nvSpPr>
          <p:cNvPr id="8" name="TextBox 7">
            <a:extLst>
              <a:ext uri="{FF2B5EF4-FFF2-40B4-BE49-F238E27FC236}">
                <a16:creationId xmlns:a16="http://schemas.microsoft.com/office/drawing/2014/main" id="{DFB12000-0619-610E-2D18-74F8ECC1BBF0}"/>
              </a:ext>
            </a:extLst>
          </p:cNvPr>
          <p:cNvSpPr txBox="1"/>
          <p:nvPr/>
        </p:nvSpPr>
        <p:spPr>
          <a:xfrm>
            <a:off x="4914964" y="2901071"/>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7</a:t>
            </a:r>
          </a:p>
        </p:txBody>
      </p:sp>
      <p:sp>
        <p:nvSpPr>
          <p:cNvPr id="10" name="TextBox 9">
            <a:extLst>
              <a:ext uri="{FF2B5EF4-FFF2-40B4-BE49-F238E27FC236}">
                <a16:creationId xmlns:a16="http://schemas.microsoft.com/office/drawing/2014/main" id="{91130394-A49C-F7D5-6A70-EAD0D45D548B}"/>
              </a:ext>
            </a:extLst>
          </p:cNvPr>
          <p:cNvSpPr txBox="1"/>
          <p:nvPr/>
        </p:nvSpPr>
        <p:spPr>
          <a:xfrm>
            <a:off x="4914964" y="2322871"/>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6</a:t>
            </a:r>
          </a:p>
        </p:txBody>
      </p:sp>
      <p:sp>
        <p:nvSpPr>
          <p:cNvPr id="11" name="TextBox 10">
            <a:extLst>
              <a:ext uri="{FF2B5EF4-FFF2-40B4-BE49-F238E27FC236}">
                <a16:creationId xmlns:a16="http://schemas.microsoft.com/office/drawing/2014/main" id="{DF21135C-5D97-8C9D-3C4A-D654DF5F26CA}"/>
              </a:ext>
            </a:extLst>
          </p:cNvPr>
          <p:cNvSpPr txBox="1"/>
          <p:nvPr/>
        </p:nvSpPr>
        <p:spPr>
          <a:xfrm>
            <a:off x="4914964" y="1739721"/>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5</a:t>
            </a:r>
          </a:p>
        </p:txBody>
      </p:sp>
      <p:sp>
        <p:nvSpPr>
          <p:cNvPr id="18" name="TextBox 17">
            <a:extLst>
              <a:ext uri="{FF2B5EF4-FFF2-40B4-BE49-F238E27FC236}">
                <a16:creationId xmlns:a16="http://schemas.microsoft.com/office/drawing/2014/main" id="{F6CB7240-E34F-2C49-0F84-9E34C0B566EF}"/>
              </a:ext>
            </a:extLst>
          </p:cNvPr>
          <p:cNvSpPr txBox="1"/>
          <p:nvPr/>
        </p:nvSpPr>
        <p:spPr>
          <a:xfrm>
            <a:off x="4914965" y="1160755"/>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4</a:t>
            </a:r>
          </a:p>
        </p:txBody>
      </p:sp>
      <p:cxnSp>
        <p:nvCxnSpPr>
          <p:cNvPr id="23" name="Straight Arrow Connector 22">
            <a:extLst>
              <a:ext uri="{FF2B5EF4-FFF2-40B4-BE49-F238E27FC236}">
                <a16:creationId xmlns:a16="http://schemas.microsoft.com/office/drawing/2014/main" id="{82D6EFCD-E4E0-64DC-32F1-8AD65667FCCE}"/>
              </a:ext>
            </a:extLst>
          </p:cNvPr>
          <p:cNvCxnSpPr>
            <a:cxnSpLocks/>
            <a:endCxn id="8" idx="2"/>
          </p:cNvCxnSpPr>
          <p:nvPr/>
        </p:nvCxnSpPr>
        <p:spPr>
          <a:xfrm flipH="1" flipV="1">
            <a:off x="6502400" y="3285792"/>
            <a:ext cx="2202606" cy="575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945055C-464A-950A-0CFE-C1D9E3CE9A23}"/>
              </a:ext>
            </a:extLst>
          </p:cNvPr>
          <p:cNvSpPr txBox="1"/>
          <p:nvPr/>
        </p:nvSpPr>
        <p:spPr>
          <a:xfrm>
            <a:off x="7678789" y="3861771"/>
            <a:ext cx="205243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a:t>
            </a:r>
          </a:p>
        </p:txBody>
      </p:sp>
      <p:sp>
        <p:nvSpPr>
          <p:cNvPr id="16" name="TextBox 15">
            <a:extLst>
              <a:ext uri="{FF2B5EF4-FFF2-40B4-BE49-F238E27FC236}">
                <a16:creationId xmlns:a16="http://schemas.microsoft.com/office/drawing/2014/main" id="{C3CC8054-7315-E9ED-64E5-029F0E3B5419}"/>
              </a:ext>
            </a:extLst>
          </p:cNvPr>
          <p:cNvSpPr txBox="1"/>
          <p:nvPr/>
        </p:nvSpPr>
        <p:spPr>
          <a:xfrm>
            <a:off x="6741965" y="6370199"/>
            <a:ext cx="390350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Spend Category</a:t>
            </a:r>
          </a:p>
        </p:txBody>
      </p:sp>
      <p:cxnSp>
        <p:nvCxnSpPr>
          <p:cNvPr id="17" name="Straight Arrow Connector 16">
            <a:extLst>
              <a:ext uri="{FF2B5EF4-FFF2-40B4-BE49-F238E27FC236}">
                <a16:creationId xmlns:a16="http://schemas.microsoft.com/office/drawing/2014/main" id="{3CF81DDB-9C57-E0B5-8142-CD782030F36B}"/>
              </a:ext>
            </a:extLst>
          </p:cNvPr>
          <p:cNvCxnSpPr/>
          <p:nvPr/>
        </p:nvCxnSpPr>
        <p:spPr>
          <a:xfrm flipV="1">
            <a:off x="8693717" y="4255007"/>
            <a:ext cx="11289" cy="930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AD69A39-820A-08BA-ED7C-13BD00B643E5}"/>
              </a:ext>
            </a:extLst>
          </p:cNvPr>
          <p:cNvSpPr txBox="1"/>
          <p:nvPr/>
        </p:nvSpPr>
        <p:spPr>
          <a:xfrm>
            <a:off x="8705006" y="4533957"/>
            <a:ext cx="1168134"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APR</a:t>
            </a:r>
            <a:endParaRPr lang="en-US"/>
          </a:p>
        </p:txBody>
      </p:sp>
      <p:sp>
        <p:nvSpPr>
          <p:cNvPr id="25" name="TextBox 24">
            <a:extLst>
              <a:ext uri="{FF2B5EF4-FFF2-40B4-BE49-F238E27FC236}">
                <a16:creationId xmlns:a16="http://schemas.microsoft.com/office/drawing/2014/main" id="{12520215-F672-26D3-CE32-08A2D5C2CE96}"/>
              </a:ext>
            </a:extLst>
          </p:cNvPr>
          <p:cNvSpPr txBox="1"/>
          <p:nvPr/>
        </p:nvSpPr>
        <p:spPr>
          <a:xfrm>
            <a:off x="6741965" y="5785943"/>
            <a:ext cx="390350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Spend Category Hierarchy Level 3</a:t>
            </a:r>
          </a:p>
        </p:txBody>
      </p:sp>
      <p:sp>
        <p:nvSpPr>
          <p:cNvPr id="26" name="TextBox 25">
            <a:extLst>
              <a:ext uri="{FF2B5EF4-FFF2-40B4-BE49-F238E27FC236}">
                <a16:creationId xmlns:a16="http://schemas.microsoft.com/office/drawing/2014/main" id="{3E93F7E9-BFA4-089C-BB4B-640764D649C6}"/>
              </a:ext>
            </a:extLst>
          </p:cNvPr>
          <p:cNvSpPr txBox="1"/>
          <p:nvPr/>
        </p:nvSpPr>
        <p:spPr>
          <a:xfrm>
            <a:off x="6741965" y="5206143"/>
            <a:ext cx="390350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Spend Category Hierarchy Level 2</a:t>
            </a:r>
          </a:p>
        </p:txBody>
      </p:sp>
      <p:sp>
        <p:nvSpPr>
          <p:cNvPr id="31" name="TextBox 30">
            <a:extLst>
              <a:ext uri="{FF2B5EF4-FFF2-40B4-BE49-F238E27FC236}">
                <a16:creationId xmlns:a16="http://schemas.microsoft.com/office/drawing/2014/main" id="{376B7FA6-D49E-71E5-F466-508C14A42A8C}"/>
              </a:ext>
            </a:extLst>
          </p:cNvPr>
          <p:cNvSpPr txBox="1"/>
          <p:nvPr/>
        </p:nvSpPr>
        <p:spPr>
          <a:xfrm>
            <a:off x="3296154" y="3861771"/>
            <a:ext cx="205243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a:t>
            </a:r>
          </a:p>
        </p:txBody>
      </p:sp>
      <p:sp>
        <p:nvSpPr>
          <p:cNvPr id="32" name="TextBox 31">
            <a:extLst>
              <a:ext uri="{FF2B5EF4-FFF2-40B4-BE49-F238E27FC236}">
                <a16:creationId xmlns:a16="http://schemas.microsoft.com/office/drawing/2014/main" id="{B74A17EB-71B8-AE05-183B-D8D89764E4D0}"/>
              </a:ext>
            </a:extLst>
          </p:cNvPr>
          <p:cNvSpPr txBox="1"/>
          <p:nvPr/>
        </p:nvSpPr>
        <p:spPr>
          <a:xfrm>
            <a:off x="2359330" y="6370199"/>
            <a:ext cx="390350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Revenue Category</a:t>
            </a:r>
          </a:p>
        </p:txBody>
      </p:sp>
      <p:cxnSp>
        <p:nvCxnSpPr>
          <p:cNvPr id="33" name="Straight Arrow Connector 32">
            <a:extLst>
              <a:ext uri="{FF2B5EF4-FFF2-40B4-BE49-F238E27FC236}">
                <a16:creationId xmlns:a16="http://schemas.microsoft.com/office/drawing/2014/main" id="{782F5973-333D-E4C0-5AE8-57AF9314E9BE}"/>
              </a:ext>
            </a:extLst>
          </p:cNvPr>
          <p:cNvCxnSpPr/>
          <p:nvPr/>
        </p:nvCxnSpPr>
        <p:spPr>
          <a:xfrm flipV="1">
            <a:off x="4311082" y="4255007"/>
            <a:ext cx="11289" cy="930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8AE52B8-F4E1-13D9-6AA2-4D07F6115B4B}"/>
              </a:ext>
            </a:extLst>
          </p:cNvPr>
          <p:cNvSpPr txBox="1"/>
          <p:nvPr/>
        </p:nvSpPr>
        <p:spPr>
          <a:xfrm>
            <a:off x="4322371" y="4533957"/>
            <a:ext cx="1168134"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APR</a:t>
            </a:r>
            <a:endParaRPr lang="en-US"/>
          </a:p>
        </p:txBody>
      </p:sp>
      <p:sp>
        <p:nvSpPr>
          <p:cNvPr id="35" name="TextBox 34">
            <a:extLst>
              <a:ext uri="{FF2B5EF4-FFF2-40B4-BE49-F238E27FC236}">
                <a16:creationId xmlns:a16="http://schemas.microsoft.com/office/drawing/2014/main" id="{61576E06-C6C7-1394-E9D4-D36E79F5549B}"/>
              </a:ext>
            </a:extLst>
          </p:cNvPr>
          <p:cNvSpPr txBox="1"/>
          <p:nvPr/>
        </p:nvSpPr>
        <p:spPr>
          <a:xfrm>
            <a:off x="2359330" y="5785943"/>
            <a:ext cx="390350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Revenue Category Hierarchy Level 3</a:t>
            </a:r>
          </a:p>
        </p:txBody>
      </p:sp>
      <p:sp>
        <p:nvSpPr>
          <p:cNvPr id="36" name="TextBox 35">
            <a:extLst>
              <a:ext uri="{FF2B5EF4-FFF2-40B4-BE49-F238E27FC236}">
                <a16:creationId xmlns:a16="http://schemas.microsoft.com/office/drawing/2014/main" id="{1DEC305D-8CA8-E701-0DDB-7FA89ECF1DEE}"/>
              </a:ext>
            </a:extLst>
          </p:cNvPr>
          <p:cNvSpPr txBox="1"/>
          <p:nvPr/>
        </p:nvSpPr>
        <p:spPr>
          <a:xfrm>
            <a:off x="2359330" y="5206143"/>
            <a:ext cx="3903504"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Revenue Category Hierarchy Level 2</a:t>
            </a:r>
          </a:p>
        </p:txBody>
      </p:sp>
    </p:spTree>
    <p:extLst>
      <p:ext uri="{BB962C8B-B14F-4D97-AF65-F5344CB8AC3E}">
        <p14:creationId xmlns:p14="http://schemas.microsoft.com/office/powerpoint/2010/main" val="404052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FB57A-EAB9-D45F-2CE1-36BE01F0019C}"/>
              </a:ext>
            </a:extLst>
          </p:cNvPr>
          <p:cNvSpPr>
            <a:spLocks noGrp="1"/>
          </p:cNvSpPr>
          <p:nvPr>
            <p:ph type="body" sz="quarter" idx="10"/>
          </p:nvPr>
        </p:nvSpPr>
        <p:spPr>
          <a:xfrm>
            <a:off x="609741" y="320516"/>
            <a:ext cx="11640409" cy="477010"/>
          </a:xfrm>
        </p:spPr>
        <p:txBody>
          <a:bodyPr>
            <a:noAutofit/>
          </a:bodyPr>
          <a:lstStyle/>
          <a:p>
            <a:r>
              <a:rPr lang="en-US" sz="3600" b="1">
                <a:latin typeface="Open Sans"/>
                <a:ea typeface="Open Sans"/>
                <a:cs typeface="Open Sans"/>
              </a:rPr>
              <a:t>What is an Account Posting Rule (APR)?</a:t>
            </a:r>
          </a:p>
        </p:txBody>
      </p:sp>
      <p:sp>
        <p:nvSpPr>
          <p:cNvPr id="3" name="Text Placeholder 2">
            <a:extLst>
              <a:ext uri="{FF2B5EF4-FFF2-40B4-BE49-F238E27FC236}">
                <a16:creationId xmlns:a16="http://schemas.microsoft.com/office/drawing/2014/main" id="{AEC37660-199B-B76A-4564-76E8431ACC01}"/>
              </a:ext>
            </a:extLst>
          </p:cNvPr>
          <p:cNvSpPr>
            <a:spLocks noGrp="1"/>
          </p:cNvSpPr>
          <p:nvPr>
            <p:ph type="body" sz="quarter" idx="11"/>
          </p:nvPr>
        </p:nvSpPr>
        <p:spPr/>
        <p:txBody>
          <a:bodyPr/>
          <a:lstStyle/>
          <a:p>
            <a:r>
              <a:rPr lang="en-US"/>
              <a:t>Connection between Revenue or Spend Categories and Ledgers is generally at hierarchy level 2</a:t>
            </a:r>
          </a:p>
          <a:p>
            <a:r>
              <a:rPr lang="en-US"/>
              <a:t>Revenue or Spend Category Hierarchy Level 2 names generally coincide with the Ledger they map to.</a:t>
            </a:r>
          </a:p>
          <a:p>
            <a:pPr lvl="1"/>
            <a:r>
              <a:rPr lang="en-US"/>
              <a:t>The exception to this are the compensation related Accounting Worktags, which are driven by special payroll configuration related to job codes and other data. Questions related to this should be directed to the Payroll team.</a:t>
            </a:r>
          </a:p>
          <a:p>
            <a:r>
              <a:rPr lang="en-US"/>
              <a:t>These combinations will be predetermined and restricted by the APR. Users are not allowed to use a combination that doesn’t exist.</a:t>
            </a:r>
          </a:p>
          <a:p>
            <a:r>
              <a:rPr lang="en-US"/>
              <a:t>Specific APR configuration to direct mappings based on Balancing Unit and Company has been created to support UW’s enterprise reporting.</a:t>
            </a:r>
          </a:p>
          <a:p>
            <a:pPr lvl="1"/>
            <a:r>
              <a:rPr lang="en-US"/>
              <a:t>E.g. if a school uses a Revenue Category it would generally be directed to Sales and Services of Educational Departments, whereas if an auxiliary unit uses that same Revenue Category it would be directed to Auxiliary Revenue.</a:t>
            </a:r>
          </a:p>
          <a:p>
            <a:endParaRPr lang="en-US"/>
          </a:p>
        </p:txBody>
      </p:sp>
    </p:spTree>
    <p:extLst>
      <p:ext uri="{BB962C8B-B14F-4D97-AF65-F5344CB8AC3E}">
        <p14:creationId xmlns:p14="http://schemas.microsoft.com/office/powerpoint/2010/main" val="42633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772734-0F40-7202-4E1B-FEAB02331372}"/>
              </a:ext>
            </a:extLst>
          </p:cNvPr>
          <p:cNvSpPr>
            <a:spLocks noGrp="1"/>
          </p:cNvSpPr>
          <p:nvPr>
            <p:ph type="body" sz="quarter" idx="10"/>
          </p:nvPr>
        </p:nvSpPr>
        <p:spPr>
          <a:xfrm>
            <a:off x="581461" y="320516"/>
            <a:ext cx="11640409" cy="477010"/>
          </a:xfrm>
        </p:spPr>
        <p:txBody>
          <a:bodyPr>
            <a:noAutofit/>
          </a:bodyPr>
          <a:lstStyle/>
          <a:p>
            <a:pPr>
              <a:lnSpc>
                <a:spcPct val="100000"/>
              </a:lnSpc>
            </a:pPr>
            <a:r>
              <a:rPr lang="en-US" sz="3600" b="1">
                <a:latin typeface="Open Sans"/>
                <a:ea typeface="Open Sans"/>
                <a:cs typeface="Open Sans"/>
              </a:rPr>
              <a:t>Custom Validations</a:t>
            </a:r>
          </a:p>
        </p:txBody>
      </p:sp>
      <p:sp>
        <p:nvSpPr>
          <p:cNvPr id="3" name="Text Placeholder 2">
            <a:extLst>
              <a:ext uri="{FF2B5EF4-FFF2-40B4-BE49-F238E27FC236}">
                <a16:creationId xmlns:a16="http://schemas.microsoft.com/office/drawing/2014/main" id="{A4FFCC15-4AB4-1685-2CD0-0424A83BF864}"/>
              </a:ext>
            </a:extLst>
          </p:cNvPr>
          <p:cNvSpPr>
            <a:spLocks noGrp="1"/>
          </p:cNvSpPr>
          <p:nvPr>
            <p:ph type="body" sz="quarter" idx="11"/>
          </p:nvPr>
        </p:nvSpPr>
        <p:spPr/>
        <p:txBody>
          <a:bodyPr/>
          <a:lstStyle/>
          <a:p>
            <a:r>
              <a:rPr lang="en-US" dirty="0"/>
              <a:t>Resource: Custom Validation List – </a:t>
            </a:r>
            <a:r>
              <a:rPr lang="en-US" dirty="0">
                <a:hlinkClick r:id="rId3" tooltip="https://uwconnect.uw.edu/finance?id=kb_article_view&amp;sysparm_article=kb0033525"/>
              </a:rPr>
              <a:t>https://uwconnect.uw.edu/finance?id=kb_article_view&amp;sysparm_article=KB0033525</a:t>
            </a:r>
            <a:endParaRPr lang="en-US" dirty="0"/>
          </a:p>
        </p:txBody>
      </p:sp>
    </p:spTree>
    <p:extLst>
      <p:ext uri="{BB962C8B-B14F-4D97-AF65-F5344CB8AC3E}">
        <p14:creationId xmlns:p14="http://schemas.microsoft.com/office/powerpoint/2010/main" val="83424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7879E-EA2B-9126-B9A7-4A92CC6F65FA}"/>
              </a:ext>
            </a:extLst>
          </p:cNvPr>
          <p:cNvSpPr>
            <a:spLocks noGrp="1"/>
          </p:cNvSpPr>
          <p:nvPr>
            <p:ph type="body" sz="quarter" idx="10"/>
          </p:nvPr>
        </p:nvSpPr>
        <p:spPr>
          <a:xfrm>
            <a:off x="546755" y="320516"/>
            <a:ext cx="12561740" cy="477010"/>
          </a:xfrm>
        </p:spPr>
        <p:txBody>
          <a:bodyPr lIns="91440" tIns="45720" rIns="91440" bIns="45720" anchor="t">
            <a:noAutofit/>
          </a:bodyPr>
          <a:lstStyle/>
          <a:p>
            <a:r>
              <a:rPr lang="en-US" sz="2700" b="1">
                <a:latin typeface="Open Sans"/>
                <a:ea typeface="Open Sans"/>
                <a:cs typeface="Open Sans"/>
              </a:rPr>
              <a:t>How to select a Category &amp; Ledger Combination (Top Down Approach</a:t>
            </a:r>
            <a:r>
              <a:rPr lang="en-US" sz="2700">
                <a:latin typeface="Open Sans"/>
                <a:ea typeface="Open Sans"/>
                <a:cs typeface="Open Sans"/>
              </a:rPr>
              <a:t>)</a:t>
            </a:r>
            <a:endParaRPr lang="en-US" sz="2700"/>
          </a:p>
        </p:txBody>
      </p:sp>
      <p:sp>
        <p:nvSpPr>
          <p:cNvPr id="3" name="Text Placeholder 2">
            <a:extLst>
              <a:ext uri="{FF2B5EF4-FFF2-40B4-BE49-F238E27FC236}">
                <a16:creationId xmlns:a16="http://schemas.microsoft.com/office/drawing/2014/main" id="{1F094590-92DF-B6F6-FA4A-516EC9C1F5C0}"/>
              </a:ext>
            </a:extLst>
          </p:cNvPr>
          <p:cNvSpPr>
            <a:spLocks noGrp="1"/>
          </p:cNvSpPr>
          <p:nvPr>
            <p:ph type="body" sz="quarter" idx="11"/>
          </p:nvPr>
        </p:nvSpPr>
        <p:spPr/>
        <p:txBody>
          <a:bodyPr/>
          <a:lstStyle/>
          <a:p>
            <a:r>
              <a:rPr lang="en-US"/>
              <a:t>Resource: </a:t>
            </a:r>
            <a:r>
              <a:rPr lang="en-US">
                <a:hlinkClick r:id="rId3"/>
              </a:rPr>
              <a:t>Ledger Knowledge Article</a:t>
            </a:r>
            <a:endParaRPr lang="en-US"/>
          </a:p>
          <a:p>
            <a:r>
              <a:rPr lang="en-US"/>
              <a:t>Resource: </a:t>
            </a:r>
            <a:r>
              <a:rPr lang="en-US">
                <a:hlinkClick r:id="rId4"/>
              </a:rPr>
              <a:t>Revenue Category Knowledge Article</a:t>
            </a:r>
            <a:endParaRPr lang="en-US"/>
          </a:p>
          <a:p>
            <a:endParaRPr lang="en-US"/>
          </a:p>
        </p:txBody>
      </p:sp>
      <p:pic>
        <p:nvPicPr>
          <p:cNvPr id="4" name="Picture 3">
            <a:extLst>
              <a:ext uri="{FF2B5EF4-FFF2-40B4-BE49-F238E27FC236}">
                <a16:creationId xmlns:a16="http://schemas.microsoft.com/office/drawing/2014/main" id="{5229026A-5FE6-CAA9-5481-410AF9EF5D76}"/>
              </a:ext>
            </a:extLst>
          </p:cNvPr>
          <p:cNvPicPr>
            <a:picLocks noChangeAspect="1"/>
          </p:cNvPicPr>
          <p:nvPr/>
        </p:nvPicPr>
        <p:blipFill rotWithShape="1">
          <a:blip r:embed="rId5"/>
          <a:srcRect r="-128" b="56905"/>
          <a:stretch/>
        </p:blipFill>
        <p:spPr>
          <a:xfrm>
            <a:off x="1430945" y="2206356"/>
            <a:ext cx="5781016" cy="4061709"/>
          </a:xfrm>
          <a:prstGeom prst="rect">
            <a:avLst/>
          </a:prstGeom>
        </p:spPr>
      </p:pic>
      <p:sp>
        <p:nvSpPr>
          <p:cNvPr id="5" name="Arrow: Right 4">
            <a:extLst>
              <a:ext uri="{FF2B5EF4-FFF2-40B4-BE49-F238E27FC236}">
                <a16:creationId xmlns:a16="http://schemas.microsoft.com/office/drawing/2014/main" id="{9B1AF6B5-A4D7-D6FC-DC80-69E215F38480}"/>
              </a:ext>
            </a:extLst>
          </p:cNvPr>
          <p:cNvSpPr/>
          <p:nvPr/>
        </p:nvSpPr>
        <p:spPr>
          <a:xfrm>
            <a:off x="1191284" y="4889089"/>
            <a:ext cx="479322" cy="1622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23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7E4AB0-4AA0-6480-4BCA-F7F288E8DF83}"/>
              </a:ext>
            </a:extLst>
          </p:cNvPr>
          <p:cNvSpPr>
            <a:spLocks noGrp="1"/>
          </p:cNvSpPr>
          <p:nvPr>
            <p:ph type="body" sz="quarter" idx="10"/>
          </p:nvPr>
        </p:nvSpPr>
        <p:spPr>
          <a:xfrm>
            <a:off x="713436" y="396280"/>
            <a:ext cx="12291364" cy="477010"/>
          </a:xfrm>
        </p:spPr>
        <p:txBody>
          <a:bodyPr>
            <a:noAutofit/>
          </a:bodyPr>
          <a:lstStyle/>
          <a:p>
            <a:pPr>
              <a:lnSpc>
                <a:spcPct val="110000"/>
              </a:lnSpc>
            </a:pPr>
            <a:r>
              <a:rPr lang="en-US" sz="2700" b="1">
                <a:latin typeface="Open Sans"/>
                <a:ea typeface="Open Sans"/>
                <a:cs typeface="Open Sans"/>
              </a:rPr>
              <a:t>How to select a Category &amp; Ledger Combination (Bottom Up Approach)</a:t>
            </a:r>
          </a:p>
        </p:txBody>
      </p:sp>
      <p:sp>
        <p:nvSpPr>
          <p:cNvPr id="3" name="Text Placeholder 2">
            <a:extLst>
              <a:ext uri="{FF2B5EF4-FFF2-40B4-BE49-F238E27FC236}">
                <a16:creationId xmlns:a16="http://schemas.microsoft.com/office/drawing/2014/main" id="{0384985E-443A-3539-5183-277A3EFAF9AE}"/>
              </a:ext>
            </a:extLst>
          </p:cNvPr>
          <p:cNvSpPr>
            <a:spLocks noGrp="1"/>
          </p:cNvSpPr>
          <p:nvPr>
            <p:ph type="body" sz="quarter" idx="11"/>
          </p:nvPr>
        </p:nvSpPr>
        <p:spPr/>
        <p:txBody>
          <a:bodyPr/>
          <a:lstStyle/>
          <a:p>
            <a:r>
              <a:rPr lang="en-US"/>
              <a:t>Resource: </a:t>
            </a:r>
            <a:r>
              <a:rPr lang="en-US">
                <a:hlinkClick r:id="rId3"/>
              </a:rPr>
              <a:t>Ledger Knowledge Article</a:t>
            </a:r>
            <a:endParaRPr lang="en-US"/>
          </a:p>
          <a:p>
            <a:r>
              <a:rPr lang="en-US"/>
              <a:t>Resource: </a:t>
            </a:r>
            <a:r>
              <a:rPr lang="en-US">
                <a:hlinkClick r:id="rId4"/>
              </a:rPr>
              <a:t>Spend Category Knowledge Article</a:t>
            </a:r>
            <a:endParaRPr lang="en-US"/>
          </a:p>
          <a:p>
            <a:endParaRPr lang="en-US"/>
          </a:p>
        </p:txBody>
      </p:sp>
      <p:pic>
        <p:nvPicPr>
          <p:cNvPr id="6" name="Picture 5">
            <a:extLst>
              <a:ext uri="{FF2B5EF4-FFF2-40B4-BE49-F238E27FC236}">
                <a16:creationId xmlns:a16="http://schemas.microsoft.com/office/drawing/2014/main" id="{A24434C5-652D-1B81-866B-F094B7A111BC}"/>
              </a:ext>
            </a:extLst>
          </p:cNvPr>
          <p:cNvPicPr>
            <a:picLocks noChangeAspect="1"/>
          </p:cNvPicPr>
          <p:nvPr/>
        </p:nvPicPr>
        <p:blipFill rotWithShape="1">
          <a:blip r:embed="rId5"/>
          <a:srcRect r="-4631" b="35623"/>
          <a:stretch/>
        </p:blipFill>
        <p:spPr>
          <a:xfrm>
            <a:off x="2308124" y="2075283"/>
            <a:ext cx="5106825" cy="5129304"/>
          </a:xfrm>
          <a:prstGeom prst="rect">
            <a:avLst/>
          </a:prstGeom>
        </p:spPr>
      </p:pic>
      <p:sp>
        <p:nvSpPr>
          <p:cNvPr id="7" name="Arrow: Right 6">
            <a:extLst>
              <a:ext uri="{FF2B5EF4-FFF2-40B4-BE49-F238E27FC236}">
                <a16:creationId xmlns:a16="http://schemas.microsoft.com/office/drawing/2014/main" id="{23CA4488-76C2-ABC5-8789-1FD41539D111}"/>
              </a:ext>
            </a:extLst>
          </p:cNvPr>
          <p:cNvSpPr/>
          <p:nvPr/>
        </p:nvSpPr>
        <p:spPr>
          <a:xfrm>
            <a:off x="2020528" y="6452339"/>
            <a:ext cx="442451" cy="2191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5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80475-CE3B-A8CC-7223-4140E844C020}"/>
              </a:ext>
            </a:extLst>
          </p:cNvPr>
          <p:cNvSpPr>
            <a:spLocks noGrp="1"/>
          </p:cNvSpPr>
          <p:nvPr>
            <p:ph type="body" sz="quarter" idx="10"/>
          </p:nvPr>
        </p:nvSpPr>
        <p:spPr/>
        <p:txBody>
          <a:bodyPr lIns="91440" tIns="45720" rIns="91440" bIns="45720" anchor="t">
            <a:normAutofit/>
          </a:bodyPr>
          <a:lstStyle/>
          <a:p>
            <a:r>
              <a:rPr lang="en-US" sz="5300" dirty="0">
                <a:latin typeface="Open Sans"/>
                <a:ea typeface="Open Sans"/>
                <a:cs typeface="Open Sans"/>
              </a:rPr>
              <a:t>Break – 3 min</a:t>
            </a:r>
            <a:endParaRPr lang="en-US" dirty="0"/>
          </a:p>
        </p:txBody>
      </p:sp>
    </p:spTree>
    <p:extLst>
      <p:ext uri="{BB962C8B-B14F-4D97-AF65-F5344CB8AC3E}">
        <p14:creationId xmlns:p14="http://schemas.microsoft.com/office/powerpoint/2010/main" val="245136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DA0CDC-EA60-5BEC-BF30-381AD793EBEA}"/>
              </a:ext>
            </a:extLst>
          </p:cNvPr>
          <p:cNvSpPr>
            <a:spLocks noGrp="1"/>
          </p:cNvSpPr>
          <p:nvPr>
            <p:ph type="title"/>
          </p:nvPr>
        </p:nvSpPr>
        <p:spPr>
          <a:xfrm>
            <a:off x="654755" y="944756"/>
            <a:ext cx="11863381" cy="3757164"/>
          </a:xfrm>
        </p:spPr>
        <p:txBody>
          <a:bodyPr/>
          <a:lstStyle/>
          <a:p>
            <a:r>
              <a:rPr lang="en-US"/>
              <a:t>UW’s Accounting Principles</a:t>
            </a:r>
          </a:p>
        </p:txBody>
      </p:sp>
    </p:spTree>
    <p:extLst>
      <p:ext uri="{BB962C8B-B14F-4D97-AF65-F5344CB8AC3E}">
        <p14:creationId xmlns:p14="http://schemas.microsoft.com/office/powerpoint/2010/main" val="40503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pPr>
              <a:lnSpc>
                <a:spcPct val="100000"/>
              </a:lnSpc>
            </a:pPr>
            <a:r>
              <a:rPr lang="en-US" sz="3600" b="1">
                <a:latin typeface="Open Sans"/>
                <a:ea typeface="Open Sans"/>
                <a:cs typeface="Open Sans"/>
              </a:rPr>
              <a:t>UW Accounting Principles</a:t>
            </a: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Net Position</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extLst>
              <p:ext uri="{D42A27DB-BD31-4B8C-83A1-F6EECF244321}">
                <p14:modId xmlns:p14="http://schemas.microsoft.com/office/powerpoint/2010/main" val="2806830121"/>
              </p:ext>
            </p:extLst>
          </p:nvPr>
        </p:nvGraphicFramePr>
        <p:xfrm>
          <a:off x="822467" y="1855228"/>
          <a:ext cx="11334556" cy="3090672"/>
        </p:xfrm>
        <a:graphic>
          <a:graphicData uri="http://schemas.openxmlformats.org/drawingml/2006/table">
            <a:tbl>
              <a:tblPr firstRow="1" bandRow="1">
                <a:tableStyleId>{5C22544A-7EE6-4342-B048-85BDC9FD1C3A}</a:tableStyleId>
              </a:tblPr>
              <a:tblGrid>
                <a:gridCol w="2630928">
                  <a:extLst>
                    <a:ext uri="{9D8B030D-6E8A-4147-A177-3AD203B41FA5}">
                      <a16:colId xmlns:a16="http://schemas.microsoft.com/office/drawing/2014/main" val="2274675443"/>
                    </a:ext>
                  </a:extLst>
                </a:gridCol>
                <a:gridCol w="1358448">
                  <a:extLst>
                    <a:ext uri="{9D8B030D-6E8A-4147-A177-3AD203B41FA5}">
                      <a16:colId xmlns:a16="http://schemas.microsoft.com/office/drawing/2014/main" val="24181967"/>
                    </a:ext>
                  </a:extLst>
                </a:gridCol>
                <a:gridCol w="1349114">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provides a summary of how to increase or decrease Ledger accounts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tc>
                <a:tc>
                  <a:txBody>
                    <a:bodyPr/>
                    <a:lstStyle/>
                    <a:p>
                      <a:pPr algn="ctr"/>
                      <a:r>
                        <a:rPr lang="en-US"/>
                        <a:t>(2XXXX)</a:t>
                      </a:r>
                      <a:br>
                        <a:rPr lang="en-US"/>
                      </a:br>
                      <a:r>
                        <a:rPr lang="en-US"/>
                        <a:t>Liabilities</a:t>
                      </a:r>
                    </a:p>
                  </a:txBody>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647306">
                <a:tc>
                  <a:txBody>
                    <a:bodyPr/>
                    <a:lstStyle/>
                    <a:p>
                      <a:r>
                        <a:rPr lang="en-US"/>
                        <a:t>To INCREASE or show a positive amount</a:t>
                      </a:r>
                    </a:p>
                  </a:txBody>
                  <a:tcPr/>
                </a:tc>
                <a:tc>
                  <a:txBody>
                    <a:bodyPr/>
                    <a:lstStyle/>
                    <a:p>
                      <a:r>
                        <a:rPr lang="en-US"/>
                        <a:t>Debit</a:t>
                      </a:r>
                    </a:p>
                  </a:txBody>
                  <a:tcPr/>
                </a:tc>
                <a:tc>
                  <a:txBody>
                    <a:bodyPr/>
                    <a:lstStyle/>
                    <a:p>
                      <a:r>
                        <a:rPr lang="en-US"/>
                        <a:t>Credit</a:t>
                      </a:r>
                    </a:p>
                  </a:txBody>
                  <a:tcPr/>
                </a:tc>
                <a:tc>
                  <a:txBody>
                    <a:bodyPr/>
                    <a:lstStyle/>
                    <a:p>
                      <a:r>
                        <a:rPr lang="en-US"/>
                        <a:t>Credit</a:t>
                      </a:r>
                    </a:p>
                  </a:txBody>
                  <a:tcPr/>
                </a:tc>
                <a:tc>
                  <a:txBody>
                    <a:bodyPr/>
                    <a:lstStyle/>
                    <a:p>
                      <a:r>
                        <a:rPr lang="en-US"/>
                        <a:t>Credit</a:t>
                      </a:r>
                    </a:p>
                  </a:txBody>
                  <a:tcPr/>
                </a:tc>
                <a:tc>
                  <a:txBody>
                    <a:bodyPr/>
                    <a:lstStyle/>
                    <a:p>
                      <a:r>
                        <a:rPr lang="en-US"/>
                        <a:t>Debit</a:t>
                      </a:r>
                    </a:p>
                  </a:txBody>
                  <a:tcPr/>
                </a:tc>
                <a:extLst>
                  <a:ext uri="{0D108BD9-81ED-4DB2-BD59-A6C34878D82A}">
                    <a16:rowId xmlns:a16="http://schemas.microsoft.com/office/drawing/2014/main" val="1240673502"/>
                  </a:ext>
                </a:extLst>
              </a:tr>
              <a:tr h="647306">
                <a:tc>
                  <a:txBody>
                    <a:bodyPr/>
                    <a:lstStyle/>
                    <a:p>
                      <a:r>
                        <a:rPr lang="en-US"/>
                        <a:t>To DECREASE or show a negative amount</a:t>
                      </a:r>
                    </a:p>
                  </a:txBody>
                  <a:tcPr/>
                </a:tc>
                <a:tc>
                  <a:txBody>
                    <a:bodyPr/>
                    <a:lstStyle/>
                    <a:p>
                      <a:r>
                        <a:rPr lang="en-US"/>
                        <a:t>Credit</a:t>
                      </a:r>
                    </a:p>
                  </a:txBody>
                  <a:tcPr/>
                </a:tc>
                <a:tc>
                  <a:txBody>
                    <a:bodyPr/>
                    <a:lstStyle/>
                    <a:p>
                      <a:r>
                        <a:rPr lang="en-US"/>
                        <a:t>Debit</a:t>
                      </a:r>
                    </a:p>
                  </a:txBody>
                  <a:tcPr/>
                </a:tc>
                <a:tc>
                  <a:txBody>
                    <a:bodyPr/>
                    <a:lstStyle/>
                    <a:p>
                      <a:r>
                        <a:rPr lang="en-US"/>
                        <a:t>Debit</a:t>
                      </a:r>
                    </a:p>
                  </a:txBody>
                  <a:tcPr/>
                </a:tc>
                <a:tc>
                  <a:txBody>
                    <a:bodyPr/>
                    <a:lstStyle/>
                    <a:p>
                      <a:r>
                        <a:rPr lang="en-US"/>
                        <a:t>Debit</a:t>
                      </a:r>
                    </a:p>
                  </a:txBody>
                  <a:tcPr/>
                </a:tc>
                <a:tc>
                  <a:txBody>
                    <a:bodyPr/>
                    <a:lstStyle/>
                    <a:p>
                      <a:r>
                        <a:rPr lang="en-US"/>
                        <a:t>Credit</a:t>
                      </a:r>
                    </a:p>
                  </a:txBody>
                  <a:tcPr/>
                </a:tc>
                <a:extLst>
                  <a:ext uri="{0D108BD9-81ED-4DB2-BD59-A6C34878D82A}">
                    <a16:rowId xmlns:a16="http://schemas.microsoft.com/office/drawing/2014/main" val="4094729203"/>
                  </a:ext>
                </a:extLst>
              </a:tr>
            </a:tbl>
          </a:graphicData>
        </a:graphic>
      </p:graphicFrame>
    </p:spTree>
    <p:extLst>
      <p:ext uri="{BB962C8B-B14F-4D97-AF65-F5344CB8AC3E}">
        <p14:creationId xmlns:p14="http://schemas.microsoft.com/office/powerpoint/2010/main" val="190122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380313" cy="477011"/>
          </a:xfrm>
        </p:spPr>
        <p:txBody>
          <a:bodyPr>
            <a:noAutofit/>
          </a:bodyPr>
          <a:lstStyle/>
          <a:p>
            <a:r>
              <a:rPr lang="en-US" sz="3000" b="1" cap="all">
                <a:solidFill>
                  <a:srgbClr val="4B2E83"/>
                </a:solidFill>
                <a:latin typeface="Encode Sans Normal Black" charset="0"/>
              </a:rPr>
              <a:t>FDM Bootcamp Series #1 Ledger accounts – agenda</a:t>
            </a:r>
            <a:endParaRPr lang="en-US" sz="3000" b="1" cap="all">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954939857"/>
              </p:ext>
            </p:extLst>
          </p:nvPr>
        </p:nvGraphicFramePr>
        <p:xfrm>
          <a:off x="631603" y="1113286"/>
          <a:ext cx="11959933" cy="5880190"/>
        </p:xfrm>
        <a:graphic>
          <a:graphicData uri="http://schemas.openxmlformats.org/drawingml/2006/table">
            <a:tbl>
              <a:tblPr>
                <a:tableStyleId>{5DA37D80-6434-44D0-A028-1B22A696006F}</a:tableStyleId>
              </a:tblPr>
              <a:tblGrid>
                <a:gridCol w="495861">
                  <a:extLst>
                    <a:ext uri="{9D8B030D-6E8A-4147-A177-3AD203B41FA5}">
                      <a16:colId xmlns:a16="http://schemas.microsoft.com/office/drawing/2014/main" val="2417359873"/>
                    </a:ext>
                  </a:extLst>
                </a:gridCol>
                <a:gridCol w="2352583">
                  <a:extLst>
                    <a:ext uri="{9D8B030D-6E8A-4147-A177-3AD203B41FA5}">
                      <a16:colId xmlns:a16="http://schemas.microsoft.com/office/drawing/2014/main" val="420156850"/>
                    </a:ext>
                  </a:extLst>
                </a:gridCol>
                <a:gridCol w="6474658">
                  <a:extLst>
                    <a:ext uri="{9D8B030D-6E8A-4147-A177-3AD203B41FA5}">
                      <a16:colId xmlns:a16="http://schemas.microsoft.com/office/drawing/2014/main" val="1594515221"/>
                    </a:ext>
                  </a:extLst>
                </a:gridCol>
                <a:gridCol w="1847654">
                  <a:extLst>
                    <a:ext uri="{9D8B030D-6E8A-4147-A177-3AD203B41FA5}">
                      <a16:colId xmlns:a16="http://schemas.microsoft.com/office/drawing/2014/main" val="1913697892"/>
                    </a:ext>
                  </a:extLst>
                </a:gridCol>
                <a:gridCol w="789177">
                  <a:extLst>
                    <a:ext uri="{9D8B030D-6E8A-4147-A177-3AD203B41FA5}">
                      <a16:colId xmlns:a16="http://schemas.microsoft.com/office/drawing/2014/main" val="67818057"/>
                    </a:ext>
                  </a:extLst>
                </a:gridCol>
              </a:tblGrid>
              <a:tr h="1169220">
                <a:tc>
                  <a:txBody>
                    <a:bodyPr/>
                    <a:lstStyle/>
                    <a:p>
                      <a:pPr algn="ctr" fontAlgn="ctr"/>
                      <a:r>
                        <a:rPr lang="en-US" sz="1600" b="1" u="none" strike="noStrike">
                          <a:solidFill>
                            <a:schemeClr val="bg2"/>
                          </a:solidFill>
                          <a:effectLst/>
                          <a:latin typeface="Open Sans"/>
                          <a:ea typeface="Open Sans"/>
                          <a:cs typeface="Open Sans"/>
                        </a:rPr>
                        <a:t>#</a:t>
                      </a:r>
                      <a:endParaRPr lang="en-US" sz="1600" b="1" i="0" u="none" strike="noStrike">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a:solidFill>
                            <a:schemeClr val="bg2"/>
                          </a:solidFill>
                          <a:effectLst/>
                          <a:latin typeface="Open Sans"/>
                          <a:ea typeface="Open Sans" panose="020B0606030504020204" pitchFamily="34" charset="0"/>
                          <a:cs typeface="Open Sans" panose="020B0606030504020204" pitchFamily="34" charset="0"/>
                        </a:rPr>
                        <a:t>Topic</a:t>
                      </a:r>
                      <a:endParaRPr lang="en-US" sz="1600" b="1" i="0" u="none" strike="noStrike" cap="all" baseline="0">
                        <a:solidFill>
                          <a:schemeClr val="bg2"/>
                        </a:solidFill>
                        <a:effectLst/>
                        <a:latin typeface="Open Sans"/>
                        <a:ea typeface="Open Sans" panose="020B0606030504020204" pitchFamily="34" charset="0"/>
                        <a:cs typeface="Open Sans" panose="020B0606030504020204" pitchFamily="34" charset="0"/>
                      </a:endParaRP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panose="020B0606030504020204" pitchFamily="34" charset="0"/>
                          <a:cs typeface="Open Sans" panose="020B0606030504020204" pitchFamily="34" charset="0"/>
                        </a:rPr>
                        <a:t>OBJECTIVE </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panose="020B0606030504020204" pitchFamily="34" charset="0"/>
                          <a:cs typeface="Open Sans" panose="020B0606030504020204" pitchFamily="34" charset="0"/>
                        </a:rPr>
                        <a:t>Lead</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panose="020B0606030504020204" pitchFamily="34" charset="0"/>
                          <a:cs typeface="Open Sans" panose="020B0606030504020204" pitchFamily="34" charset="0"/>
                        </a:rPr>
                        <a:t>Time</a:t>
                      </a:r>
                    </a:p>
                  </a:txBody>
                  <a:tcPr marL="0" marR="0" marT="0" marB="0" anchor="ctr">
                    <a:solidFill>
                      <a:schemeClr val="tx1"/>
                    </a:solidFill>
                  </a:tcPr>
                </a:tc>
                <a:extLst>
                  <a:ext uri="{0D108BD9-81ED-4DB2-BD59-A6C34878D82A}">
                    <a16:rowId xmlns:a16="http://schemas.microsoft.com/office/drawing/2014/main" val="1282170829"/>
                  </a:ext>
                </a:extLst>
              </a:tr>
              <a:tr h="724645">
                <a:tc>
                  <a:txBody>
                    <a:bodyPr/>
                    <a:lstStyle/>
                    <a:p>
                      <a:pPr lvl="0" algn="ctr">
                        <a:buNone/>
                      </a:pPr>
                      <a:r>
                        <a:rPr lang="en-US" b="1"/>
                        <a:t>1</a:t>
                      </a:r>
                    </a:p>
                  </a:txBody>
                  <a:tcPr marL="45721" marR="0" marT="0" marB="0" anchor="ctr"/>
                </a:tc>
                <a:tc>
                  <a:txBody>
                    <a:bodyPr/>
                    <a:lstStyle/>
                    <a:p>
                      <a:pPr marL="115888" marR="0" lvl="0" indent="0" algn="l" defTabSz="457202" rtl="0" eaLnBrk="1" fontAlgn="auto" latinLnBrk="0" hangingPunct="1">
                        <a:lnSpc>
                          <a:spcPct val="100000"/>
                        </a:lnSpc>
                        <a:spcBef>
                          <a:spcPts val="0"/>
                        </a:spcBef>
                        <a:spcAft>
                          <a:spcPts val="0"/>
                        </a:spcAft>
                        <a:buClrTx/>
                        <a:buSzTx/>
                        <a:buFontTx/>
                        <a:buNone/>
                        <a:tabLst/>
                        <a:defRPr/>
                      </a:pPr>
                      <a:r>
                        <a:rPr lang="en-US" sz="1900" b="1"/>
                        <a:t>Bootcamp Series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Goals &amp; Audience</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Series Preview &amp; Today’s Focus</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Erick</a:t>
                      </a:r>
                      <a:endParaRPr lang="en-US" sz="1900" b="0" strike="noStrike" kern="1200" cap="none" baseline="0">
                        <a:solidFill>
                          <a:schemeClr val="tx1"/>
                        </a:solidFill>
                        <a:latin typeface="+mn-lt"/>
                      </a:endParaRPr>
                    </a:p>
                  </a:txBody>
                  <a:tcPr marL="45721" marR="0" marT="0" marB="0" anchor="ctr"/>
                </a:tc>
                <a:tc>
                  <a:txBody>
                    <a:bodyPr/>
                    <a:lstStyle/>
                    <a:p>
                      <a:pPr marL="0" marR="0" lvl="0" indent="0" algn="ctr">
                        <a:lnSpc>
                          <a:spcPct val="100000"/>
                        </a:lnSpc>
                        <a:spcBef>
                          <a:spcPts val="0"/>
                        </a:spcBef>
                        <a:spcAft>
                          <a:spcPts val="0"/>
                        </a:spcAft>
                        <a:buNone/>
                      </a:pPr>
                      <a:r>
                        <a:rPr lang="en-US" sz="1900" b="0" kern="1200" cap="none" baseline="0">
                          <a:solidFill>
                            <a:schemeClr val="tx1"/>
                          </a:solidFill>
                          <a:latin typeface="+mn-lt"/>
                        </a:rPr>
                        <a:t>10</a:t>
                      </a:r>
                    </a:p>
                  </a:txBody>
                  <a:tcPr marL="45721" marR="0" marT="0" marB="0" anchor="ctr"/>
                </a:tc>
                <a:extLst>
                  <a:ext uri="{0D108BD9-81ED-4DB2-BD59-A6C34878D82A}">
                    <a16:rowId xmlns:a16="http://schemas.microsoft.com/office/drawing/2014/main" val="890265012"/>
                  </a:ext>
                </a:extLst>
              </a:tr>
              <a:tr h="1602556">
                <a:tc>
                  <a:txBody>
                    <a:bodyPr/>
                    <a:lstStyle/>
                    <a:p>
                      <a:pPr lvl="0" algn="ctr">
                        <a:buNone/>
                      </a:pPr>
                      <a:r>
                        <a:rPr lang="en-US" b="1"/>
                        <a:t>2</a:t>
                      </a:r>
                    </a:p>
                  </a:txBody>
                  <a:tcPr marL="45721" marR="0" marT="0" marB="0" anchor="ctr"/>
                </a:tc>
                <a:tc>
                  <a:txBody>
                    <a:bodyPr/>
                    <a:lstStyle/>
                    <a:p>
                      <a:pPr marL="115888" marR="0" lvl="0" indent="0" algn="l" defTabSz="457202" rtl="0" eaLnBrk="1" fontAlgn="auto" latinLnBrk="0" hangingPunct="1">
                        <a:lnSpc>
                          <a:spcPct val="100000"/>
                        </a:lnSpc>
                        <a:spcBef>
                          <a:spcPts val="0"/>
                        </a:spcBef>
                        <a:spcAft>
                          <a:spcPts val="0"/>
                        </a:spcAft>
                        <a:buClrTx/>
                        <a:buSzTx/>
                        <a:buFontTx/>
                        <a:buNone/>
                        <a:tabLst/>
                        <a:defRPr/>
                      </a:pPr>
                      <a:r>
                        <a:rPr lang="en-US" sz="1900" b="1"/>
                        <a:t>Accounting Worktag Overview</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Example Report - R1300</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Refresher: What are Accounting Worktags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Connections From the Categories to the Financial Statements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Overview of Account Posting Rules &amp; Custom Validations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Selecting Spend Categories or Revenue Categories &amp; Ledgers</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a:solidFill>
                            <a:schemeClr val="tx1"/>
                          </a:solidFill>
                          <a:latin typeface="+mn-lt"/>
                        </a:rPr>
                        <a:t>Christina</a:t>
                      </a:r>
                    </a:p>
                  </a:txBody>
                  <a:tcPr marL="45721" marR="0" marT="0" marB="0" anchor="ctr"/>
                </a:tc>
                <a:tc>
                  <a:txBody>
                    <a:bodyPr/>
                    <a:lstStyle/>
                    <a:p>
                      <a:pPr marL="0" marR="0" lvl="0" indent="0" algn="ctr" defTabSz="487710" rtl="0" eaLnBrk="1" fontAlgn="auto" latinLnBrk="0" hangingPunct="1">
                        <a:lnSpc>
                          <a:spcPct val="100000"/>
                        </a:lnSpc>
                        <a:spcBef>
                          <a:spcPts val="0"/>
                        </a:spcBef>
                        <a:spcAft>
                          <a:spcPts val="0"/>
                        </a:spcAft>
                        <a:buClrTx/>
                        <a:buSzTx/>
                        <a:buFontTx/>
                        <a:buNone/>
                        <a:tabLst/>
                        <a:defRPr/>
                      </a:pPr>
                      <a:r>
                        <a:rPr lang="en-US" sz="1900" b="0" kern="1200" cap="none" baseline="0">
                          <a:solidFill>
                            <a:schemeClr val="tx1"/>
                          </a:solidFill>
                          <a:latin typeface="+mn-lt"/>
                        </a:rPr>
                        <a:t>40</a:t>
                      </a:r>
                    </a:p>
                  </a:txBody>
                  <a:tcPr marL="45721" marR="0" marT="0" marB="0" anchor="ctr"/>
                </a:tc>
                <a:extLst>
                  <a:ext uri="{0D108BD9-81ED-4DB2-BD59-A6C34878D82A}">
                    <a16:rowId xmlns:a16="http://schemas.microsoft.com/office/drawing/2014/main" val="1672372054"/>
                  </a:ext>
                </a:extLst>
              </a:tr>
              <a:tr h="791732">
                <a:tc>
                  <a:txBody>
                    <a:bodyPr/>
                    <a:lstStyle/>
                    <a:p>
                      <a:pPr lvl="0" algn="ctr">
                        <a:buNone/>
                      </a:pPr>
                      <a:r>
                        <a:rPr lang="en-US" b="1"/>
                        <a:t>3</a:t>
                      </a:r>
                    </a:p>
                  </a:txBody>
                  <a:tcPr marL="45721" marR="0" marT="0" marB="0" anchor="ctr"/>
                </a:tc>
                <a:tc>
                  <a:txBody>
                    <a:bodyPr/>
                    <a:lstStyle/>
                    <a:p>
                      <a:pPr marL="115888" marR="0" lvl="0" indent="0" algn="l" defTabSz="457202" rtl="0" eaLnBrk="1" fontAlgn="auto" latinLnBrk="0" hangingPunct="1">
                        <a:lnSpc>
                          <a:spcPct val="100000"/>
                        </a:lnSpc>
                        <a:spcBef>
                          <a:spcPts val="0"/>
                        </a:spcBef>
                        <a:spcAft>
                          <a:spcPts val="0"/>
                        </a:spcAft>
                        <a:buClrTx/>
                        <a:buSzTx/>
                        <a:buFontTx/>
                        <a:buNone/>
                        <a:tabLst/>
                        <a:defRPr/>
                      </a:pPr>
                      <a:r>
                        <a:rPr lang="en-US" sz="1900" b="1"/>
                        <a:t>UW Accounting Principles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Matching Principles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Accrual vs Cash Basis</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Erick</a:t>
                      </a:r>
                    </a:p>
                  </a:txBody>
                  <a:tcPr marL="45721" marR="0" marT="0" marB="0" anchor="ctr"/>
                </a:tc>
                <a:tc>
                  <a:txBody>
                    <a:bodyPr/>
                    <a:lstStyle/>
                    <a:p>
                      <a:pPr marL="0" marR="0" lvl="0" indent="12700" algn="ctr">
                        <a:lnSpc>
                          <a:spcPct val="100000"/>
                        </a:lnSpc>
                        <a:spcBef>
                          <a:spcPts val="0"/>
                        </a:spcBef>
                        <a:spcAft>
                          <a:spcPts val="0"/>
                        </a:spcAft>
                        <a:buNone/>
                      </a:pPr>
                      <a:r>
                        <a:rPr lang="en-US" sz="1900" b="0" kern="1200" cap="none" baseline="0">
                          <a:solidFill>
                            <a:schemeClr val="tx1"/>
                          </a:solidFill>
                          <a:latin typeface="+mn-lt"/>
                        </a:rPr>
                        <a:t>10</a:t>
                      </a:r>
                    </a:p>
                  </a:txBody>
                  <a:tcPr marL="45721" marR="0" marT="0" marB="0" anchor="ctr"/>
                </a:tc>
                <a:extLst>
                  <a:ext uri="{0D108BD9-81ED-4DB2-BD59-A6C34878D82A}">
                    <a16:rowId xmlns:a16="http://schemas.microsoft.com/office/drawing/2014/main" val="4140510091"/>
                  </a:ext>
                </a:extLst>
              </a:tr>
              <a:tr h="951957">
                <a:tc>
                  <a:txBody>
                    <a:bodyPr/>
                    <a:lstStyle/>
                    <a:p>
                      <a:pPr lvl="0" algn="ctr">
                        <a:buNone/>
                      </a:pPr>
                      <a:r>
                        <a:rPr lang="en-US" b="1"/>
                        <a:t>4</a:t>
                      </a:r>
                    </a:p>
                  </a:txBody>
                  <a:tcPr marL="45721" marR="0" marT="0" marB="0" anchor="ctr"/>
                </a:tc>
                <a:tc>
                  <a:txBody>
                    <a:bodyPr/>
                    <a:lstStyle/>
                    <a:p>
                      <a:pPr marL="115888" marR="0" lvl="0" indent="0" algn="l" defTabSz="457202" rtl="0" eaLnBrk="1" fontAlgn="auto" latinLnBrk="0" hangingPunct="1">
                        <a:lnSpc>
                          <a:spcPct val="100000"/>
                        </a:lnSpc>
                        <a:spcBef>
                          <a:spcPts val="0"/>
                        </a:spcBef>
                        <a:spcAft>
                          <a:spcPts val="0"/>
                        </a:spcAft>
                        <a:buClrTx/>
                        <a:buSzTx/>
                        <a:buFontTx/>
                        <a:buNone/>
                        <a:tabLst/>
                        <a:defRPr/>
                      </a:pPr>
                      <a:r>
                        <a:rPr lang="en-US" sz="1900" b="1"/>
                        <a:t>Financial Statement Walk-Thru</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What’s the difference between income statement vs balance sheet vs trial balance (eg accrual – expenses vs liabilities and how it shows on reports; assets)</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Christina</a:t>
                      </a:r>
                    </a:p>
                  </a:txBody>
                  <a:tcPr marL="45721" marR="0" marT="0" marB="0" anchor="ctr"/>
                </a:tc>
                <a:tc>
                  <a:txBody>
                    <a:bodyPr/>
                    <a:lstStyle/>
                    <a:p>
                      <a:pPr marL="0" marR="0" lvl="0" indent="0" algn="ctr">
                        <a:lnSpc>
                          <a:spcPct val="100000"/>
                        </a:lnSpc>
                        <a:spcBef>
                          <a:spcPts val="0"/>
                        </a:spcBef>
                        <a:spcAft>
                          <a:spcPts val="0"/>
                        </a:spcAft>
                        <a:buNone/>
                      </a:pPr>
                      <a:r>
                        <a:rPr lang="en-US" sz="1900" b="0" kern="1200" cap="none" baseline="0">
                          <a:solidFill>
                            <a:schemeClr val="tx1"/>
                          </a:solidFill>
                          <a:latin typeface="+mn-lt"/>
                        </a:rPr>
                        <a:t>30</a:t>
                      </a:r>
                    </a:p>
                  </a:txBody>
                  <a:tcPr marL="45721" marR="0" marT="0" marB="0" anchor="ctr"/>
                </a:tc>
                <a:extLst>
                  <a:ext uri="{0D108BD9-81ED-4DB2-BD59-A6C34878D82A}">
                    <a16:rowId xmlns:a16="http://schemas.microsoft.com/office/drawing/2014/main" val="1222054350"/>
                  </a:ext>
                </a:extLst>
              </a:tr>
              <a:tr h="640080">
                <a:tc>
                  <a:txBody>
                    <a:bodyPr/>
                    <a:lstStyle/>
                    <a:p>
                      <a:pPr marL="0" marR="0" lvl="0" indent="0" algn="ctr" defTabSz="487710" rtl="0" eaLnBrk="1" fontAlgn="auto" latinLnBrk="0" hangingPunct="1">
                        <a:lnSpc>
                          <a:spcPct val="100000"/>
                        </a:lnSpc>
                        <a:spcBef>
                          <a:spcPts val="0"/>
                        </a:spcBef>
                        <a:spcAft>
                          <a:spcPts val="0"/>
                        </a:spcAft>
                        <a:buClrTx/>
                        <a:buSzTx/>
                        <a:buFontTx/>
                        <a:buNone/>
                        <a:tabLst/>
                        <a:defRPr/>
                      </a:pPr>
                      <a:r>
                        <a:rPr kumimoji="0" lang="en-US" sz="1920" b="1" i="0" u="none" strike="noStrike" kern="1200" cap="none" spc="0" normalizeH="0" baseline="0" noProof="0">
                          <a:ln>
                            <a:noFill/>
                          </a:ln>
                          <a:solidFill>
                            <a:srgbClr val="33006F"/>
                          </a:solidFill>
                          <a:effectLst/>
                          <a:uLnTx/>
                          <a:uFillTx/>
                          <a:latin typeface="Calibri"/>
                          <a:ea typeface="+mn-ea"/>
                          <a:cs typeface="+mn-cs"/>
                        </a:rPr>
                        <a:t>5</a:t>
                      </a:r>
                    </a:p>
                  </a:txBody>
                  <a:tcPr marL="45721" marR="0" marT="0" marB="0" anchor="ctr"/>
                </a:tc>
                <a:tc>
                  <a:txBody>
                    <a:bodyPr/>
                    <a:lstStyle/>
                    <a:p>
                      <a:pPr marL="115888" marR="0" lvl="0" indent="0" algn="l" defTabSz="457202" rtl="0" eaLnBrk="1" fontAlgn="auto" latinLnBrk="0" hangingPunct="1">
                        <a:lnSpc>
                          <a:spcPct val="100000"/>
                        </a:lnSpc>
                        <a:spcBef>
                          <a:spcPts val="0"/>
                        </a:spcBef>
                        <a:spcAft>
                          <a:spcPts val="0"/>
                        </a:spcAft>
                        <a:buClrTx/>
                        <a:buSzTx/>
                        <a:buFontTx/>
                        <a:buNone/>
                        <a:tabLst/>
                        <a:defRPr/>
                      </a:pPr>
                      <a:r>
                        <a:rPr lang="en-US" sz="1900" b="1"/>
                        <a:t>Wrap Up</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Resources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What’s Next</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Christina</a:t>
                      </a:r>
                    </a:p>
                  </a:txBody>
                  <a:tcPr marL="45721" marR="0" marT="0" marB="0" anchor="ctr"/>
                </a:tc>
                <a:tc>
                  <a:txBody>
                    <a:bodyPr/>
                    <a:lstStyle/>
                    <a:p>
                      <a:pPr marL="0" marR="0" lvl="0" indent="0" algn="ctr">
                        <a:lnSpc>
                          <a:spcPct val="100000"/>
                        </a:lnSpc>
                        <a:spcBef>
                          <a:spcPts val="0"/>
                        </a:spcBef>
                        <a:spcAft>
                          <a:spcPts val="0"/>
                        </a:spcAft>
                        <a:buNone/>
                      </a:pPr>
                      <a:r>
                        <a:rPr lang="en-US" sz="1900" b="0" kern="1200" cap="none" baseline="0">
                          <a:solidFill>
                            <a:schemeClr val="tx1"/>
                          </a:solidFill>
                          <a:latin typeface="+mn-lt"/>
                        </a:rPr>
                        <a:t>10</a:t>
                      </a:r>
                    </a:p>
                  </a:txBody>
                  <a:tcPr marL="45721" marR="0" marT="0" marB="0" anchor="ctr"/>
                </a:tc>
                <a:extLst>
                  <a:ext uri="{0D108BD9-81ED-4DB2-BD59-A6C34878D82A}">
                    <a16:rowId xmlns:a16="http://schemas.microsoft.com/office/drawing/2014/main" val="3875297781"/>
                  </a:ext>
                </a:extLst>
              </a:tr>
            </a:tbl>
          </a:graphicData>
        </a:graphic>
      </p:graphicFrame>
    </p:spTree>
    <p:extLst>
      <p:ext uri="{BB962C8B-B14F-4D97-AF65-F5344CB8AC3E}">
        <p14:creationId xmlns:p14="http://schemas.microsoft.com/office/powerpoint/2010/main" val="182671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pPr>
              <a:lnSpc>
                <a:spcPct val="100000"/>
              </a:lnSpc>
            </a:pPr>
            <a:r>
              <a:rPr lang="en-US" sz="3600" b="1">
                <a:latin typeface="Open Sans"/>
                <a:ea typeface="Open Sans"/>
                <a:cs typeface="Open Sans"/>
              </a:rPr>
              <a:t>UW Accounting Principles</a:t>
            </a: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closing to net position</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extLst>
              <p:ext uri="{D42A27DB-BD31-4B8C-83A1-F6EECF244321}">
                <p14:modId xmlns:p14="http://schemas.microsoft.com/office/powerpoint/2010/main" val="1098113602"/>
              </p:ext>
            </p:extLst>
          </p:nvPr>
        </p:nvGraphicFramePr>
        <p:xfrm>
          <a:off x="822467" y="1855228"/>
          <a:ext cx="11334556" cy="3978268"/>
        </p:xfrm>
        <a:graphic>
          <a:graphicData uri="http://schemas.openxmlformats.org/drawingml/2006/table">
            <a:tbl>
              <a:tblPr firstRow="1" bandRow="1">
                <a:tableStyleId>{5C22544A-7EE6-4342-B048-85BDC9FD1C3A}</a:tableStyleId>
              </a:tblPr>
              <a:tblGrid>
                <a:gridCol w="2760182">
                  <a:extLst>
                    <a:ext uri="{9D8B030D-6E8A-4147-A177-3AD203B41FA5}">
                      <a16:colId xmlns:a16="http://schemas.microsoft.com/office/drawing/2014/main" val="2274675443"/>
                    </a:ext>
                  </a:extLst>
                </a:gridCol>
                <a:gridCol w="1349115">
                  <a:extLst>
                    <a:ext uri="{9D8B030D-6E8A-4147-A177-3AD203B41FA5}">
                      <a16:colId xmlns:a16="http://schemas.microsoft.com/office/drawing/2014/main" val="24181967"/>
                    </a:ext>
                  </a:extLst>
                </a:gridCol>
                <a:gridCol w="1229193">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example of closing to net position (ignoring balance sheet)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solidFill>
                      <a:schemeClr val="tx1"/>
                    </a:solidFill>
                  </a:tcPr>
                </a:tc>
                <a:tc>
                  <a:txBody>
                    <a:bodyPr/>
                    <a:lstStyle/>
                    <a:p>
                      <a:pPr algn="ctr"/>
                      <a:r>
                        <a:rPr lang="en-US"/>
                        <a:t>(2XXXX)</a:t>
                      </a:r>
                      <a:br>
                        <a:rPr lang="en-US"/>
                      </a:br>
                      <a:r>
                        <a:rPr lang="en-US"/>
                        <a:t>Liabilities</a:t>
                      </a:r>
                    </a:p>
                  </a:txBody>
                  <a:tcPr>
                    <a:solidFill>
                      <a:schemeClr val="tx1"/>
                    </a:solidFill>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424776">
                <a:tc>
                  <a:txBody>
                    <a:bodyPr/>
                    <a:lstStyle/>
                    <a:p>
                      <a:r>
                        <a:rPr lang="en-US"/>
                        <a:t>Increase expense</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a:p>
                  </a:txBody>
                  <a:tcPr/>
                </a:tc>
                <a:tc>
                  <a:txBody>
                    <a:bodyPr/>
                    <a:lstStyle/>
                    <a:p>
                      <a:endParaRPr lang="en-US"/>
                    </a:p>
                  </a:txBody>
                  <a:tcPr/>
                </a:tc>
                <a:tc>
                  <a:txBody>
                    <a:bodyPr/>
                    <a:lstStyle/>
                    <a:p>
                      <a:r>
                        <a:rPr lang="en-US"/>
                        <a:t>Debit $100</a:t>
                      </a:r>
                    </a:p>
                  </a:txBody>
                  <a:tcPr/>
                </a:tc>
                <a:extLst>
                  <a:ext uri="{0D108BD9-81ED-4DB2-BD59-A6C34878D82A}">
                    <a16:rowId xmlns:a16="http://schemas.microsoft.com/office/drawing/2014/main" val="1240673502"/>
                  </a:ext>
                </a:extLst>
              </a:tr>
              <a:tr h="454033">
                <a:tc>
                  <a:txBody>
                    <a:bodyPr/>
                    <a:lstStyle/>
                    <a:p>
                      <a:r>
                        <a:rPr lang="en-US"/>
                        <a:t>Increase revenue</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a:p>
                  </a:txBody>
                  <a:tcPr/>
                </a:tc>
                <a:tc>
                  <a:txBody>
                    <a:bodyPr/>
                    <a:lstStyle/>
                    <a:p>
                      <a:r>
                        <a:rPr lang="en-US"/>
                        <a:t>Credit $200</a:t>
                      </a:r>
                    </a:p>
                  </a:txBody>
                  <a:tcPr/>
                </a:tc>
                <a:tc>
                  <a:txBody>
                    <a:bodyPr/>
                    <a:lstStyle/>
                    <a:p>
                      <a:endParaRPr lang="en-US"/>
                    </a:p>
                  </a:txBody>
                  <a:tcPr/>
                </a:tc>
                <a:extLst>
                  <a:ext uri="{0D108BD9-81ED-4DB2-BD59-A6C34878D82A}">
                    <a16:rowId xmlns:a16="http://schemas.microsoft.com/office/drawing/2014/main" val="4094729203"/>
                  </a:ext>
                </a:extLst>
              </a:tr>
              <a:tr h="454033">
                <a:tc>
                  <a:txBody>
                    <a:bodyPr/>
                    <a:lstStyle/>
                    <a:p>
                      <a:r>
                        <a:rPr lang="en-US"/>
                        <a:t>Close Expense to NP</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r>
                        <a:rPr lang="en-US"/>
                        <a:t>Debit $100</a:t>
                      </a:r>
                    </a:p>
                  </a:txBody>
                  <a:tcPr/>
                </a:tc>
                <a:tc>
                  <a:txBody>
                    <a:bodyPr/>
                    <a:lstStyle/>
                    <a:p>
                      <a:endParaRPr lang="en-US"/>
                    </a:p>
                  </a:txBody>
                  <a:tcPr/>
                </a:tc>
                <a:tc>
                  <a:txBody>
                    <a:bodyPr/>
                    <a:lstStyle/>
                    <a:p>
                      <a:r>
                        <a:rPr lang="en-US"/>
                        <a:t>Credit $100</a:t>
                      </a:r>
                    </a:p>
                  </a:txBody>
                  <a:tcPr/>
                </a:tc>
                <a:extLst>
                  <a:ext uri="{0D108BD9-81ED-4DB2-BD59-A6C34878D82A}">
                    <a16:rowId xmlns:a16="http://schemas.microsoft.com/office/drawing/2014/main" val="2602317089"/>
                  </a:ext>
                </a:extLst>
              </a:tr>
              <a:tr h="454033">
                <a:tc>
                  <a:txBody>
                    <a:bodyPr/>
                    <a:lstStyle/>
                    <a:p>
                      <a:r>
                        <a:rPr lang="en-US"/>
                        <a:t>Close Revenue to NP</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r>
                        <a:rPr lang="en-US"/>
                        <a:t>Credit $200</a:t>
                      </a:r>
                    </a:p>
                  </a:txBody>
                  <a:tcPr/>
                </a:tc>
                <a:tc>
                  <a:txBody>
                    <a:bodyPr/>
                    <a:lstStyle/>
                    <a:p>
                      <a:r>
                        <a:rPr lang="en-US"/>
                        <a:t>Debit $200</a:t>
                      </a:r>
                    </a:p>
                  </a:txBody>
                  <a:tcPr/>
                </a:tc>
                <a:tc>
                  <a:txBody>
                    <a:bodyPr/>
                    <a:lstStyle/>
                    <a:p>
                      <a:endParaRPr lang="en-US"/>
                    </a:p>
                  </a:txBody>
                  <a:tcPr/>
                </a:tc>
                <a:extLst>
                  <a:ext uri="{0D108BD9-81ED-4DB2-BD59-A6C34878D82A}">
                    <a16:rowId xmlns:a16="http://schemas.microsoft.com/office/drawing/2014/main" val="4294254718"/>
                  </a:ext>
                </a:extLst>
              </a:tr>
              <a:tr h="454033">
                <a:tc>
                  <a:txBody>
                    <a:bodyPr/>
                    <a:lstStyle/>
                    <a:p>
                      <a:r>
                        <a:rPr lang="en-US"/>
                        <a:t>Balance…  </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r>
                        <a:rPr lang="en-US"/>
                        <a:t>Credit $100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566299687"/>
                  </a:ext>
                </a:extLst>
              </a:tr>
            </a:tbl>
          </a:graphicData>
        </a:graphic>
      </p:graphicFrame>
    </p:spTree>
    <p:extLst>
      <p:ext uri="{BB962C8B-B14F-4D97-AF65-F5344CB8AC3E}">
        <p14:creationId xmlns:p14="http://schemas.microsoft.com/office/powerpoint/2010/main" val="3694380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pPr>
              <a:lnSpc>
                <a:spcPct val="100000"/>
              </a:lnSpc>
            </a:pPr>
            <a:r>
              <a:rPr lang="en-US" sz="3600" b="1">
                <a:latin typeface="Open Sans"/>
                <a:ea typeface="Open Sans"/>
                <a:cs typeface="Open Sans"/>
              </a:rPr>
              <a:t>UW Accounting Principles</a:t>
            </a: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closing to net position</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extLst>
              <p:ext uri="{D42A27DB-BD31-4B8C-83A1-F6EECF244321}">
                <p14:modId xmlns:p14="http://schemas.microsoft.com/office/powerpoint/2010/main" val="4207652650"/>
              </p:ext>
            </p:extLst>
          </p:nvPr>
        </p:nvGraphicFramePr>
        <p:xfrm>
          <a:off x="822467" y="1727212"/>
          <a:ext cx="11334556" cy="3978268"/>
        </p:xfrm>
        <a:graphic>
          <a:graphicData uri="http://schemas.openxmlformats.org/drawingml/2006/table">
            <a:tbl>
              <a:tblPr firstRow="1" bandRow="1">
                <a:tableStyleId>{5C22544A-7EE6-4342-B048-85BDC9FD1C3A}</a:tableStyleId>
              </a:tblPr>
              <a:tblGrid>
                <a:gridCol w="2760182">
                  <a:extLst>
                    <a:ext uri="{9D8B030D-6E8A-4147-A177-3AD203B41FA5}">
                      <a16:colId xmlns:a16="http://schemas.microsoft.com/office/drawing/2014/main" val="2274675443"/>
                    </a:ext>
                  </a:extLst>
                </a:gridCol>
                <a:gridCol w="1349115">
                  <a:extLst>
                    <a:ext uri="{9D8B030D-6E8A-4147-A177-3AD203B41FA5}">
                      <a16:colId xmlns:a16="http://schemas.microsoft.com/office/drawing/2014/main" val="24181967"/>
                    </a:ext>
                  </a:extLst>
                </a:gridCol>
                <a:gridCol w="1229193">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example of closing to net position (ignoring balance sheet)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solidFill>
                      <a:schemeClr val="tx1"/>
                    </a:solidFill>
                  </a:tcPr>
                </a:tc>
                <a:tc>
                  <a:txBody>
                    <a:bodyPr/>
                    <a:lstStyle/>
                    <a:p>
                      <a:pPr algn="ctr"/>
                      <a:r>
                        <a:rPr lang="en-US"/>
                        <a:t>(2XXXX)</a:t>
                      </a:r>
                      <a:br>
                        <a:rPr lang="en-US"/>
                      </a:br>
                      <a:r>
                        <a:rPr lang="en-US"/>
                        <a:t>Liabilities</a:t>
                      </a:r>
                    </a:p>
                  </a:txBody>
                  <a:tcPr>
                    <a:solidFill>
                      <a:schemeClr val="tx1"/>
                    </a:solidFill>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424776">
                <a:tc>
                  <a:txBody>
                    <a:bodyPr/>
                    <a:lstStyle/>
                    <a:p>
                      <a:r>
                        <a:rPr lang="en-US"/>
                        <a:t>Increase expense</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a:p>
                  </a:txBody>
                  <a:tcPr/>
                </a:tc>
                <a:tc>
                  <a:txBody>
                    <a:bodyPr/>
                    <a:lstStyle/>
                    <a:p>
                      <a:endParaRPr lang="en-US"/>
                    </a:p>
                  </a:txBody>
                  <a:tcPr/>
                </a:tc>
                <a:tc>
                  <a:txBody>
                    <a:bodyPr/>
                    <a:lstStyle/>
                    <a:p>
                      <a:r>
                        <a:rPr lang="en-US"/>
                        <a:t>Debit $100</a:t>
                      </a:r>
                    </a:p>
                  </a:txBody>
                  <a:tcPr/>
                </a:tc>
                <a:extLst>
                  <a:ext uri="{0D108BD9-81ED-4DB2-BD59-A6C34878D82A}">
                    <a16:rowId xmlns:a16="http://schemas.microsoft.com/office/drawing/2014/main" val="1240673502"/>
                  </a:ext>
                </a:extLst>
              </a:tr>
              <a:tr h="454033">
                <a:tc>
                  <a:txBody>
                    <a:bodyPr/>
                    <a:lstStyle/>
                    <a:p>
                      <a:r>
                        <a:rPr lang="en-US"/>
                        <a:t>Increase revenue</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a:p>
                  </a:txBody>
                  <a:tcPr/>
                </a:tc>
                <a:tc>
                  <a:txBody>
                    <a:bodyPr/>
                    <a:lstStyle/>
                    <a:p>
                      <a:r>
                        <a:rPr lang="en-US"/>
                        <a:t>Credit $200</a:t>
                      </a:r>
                    </a:p>
                  </a:txBody>
                  <a:tcPr/>
                </a:tc>
                <a:tc>
                  <a:txBody>
                    <a:bodyPr/>
                    <a:lstStyle/>
                    <a:p>
                      <a:endParaRPr lang="en-US"/>
                    </a:p>
                  </a:txBody>
                  <a:tcPr/>
                </a:tc>
                <a:extLst>
                  <a:ext uri="{0D108BD9-81ED-4DB2-BD59-A6C34878D82A}">
                    <a16:rowId xmlns:a16="http://schemas.microsoft.com/office/drawing/2014/main" val="4094729203"/>
                  </a:ext>
                </a:extLst>
              </a:tr>
              <a:tr h="454033">
                <a:tc>
                  <a:txBody>
                    <a:bodyPr/>
                    <a:lstStyle/>
                    <a:p>
                      <a:r>
                        <a:rPr lang="en-US"/>
                        <a:t>Close Expense to NP</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r>
                        <a:rPr lang="en-US"/>
                        <a:t>Debit $100</a:t>
                      </a:r>
                    </a:p>
                  </a:txBody>
                  <a:tcPr/>
                </a:tc>
                <a:tc>
                  <a:txBody>
                    <a:bodyPr/>
                    <a:lstStyle/>
                    <a:p>
                      <a:endParaRPr lang="en-US"/>
                    </a:p>
                  </a:txBody>
                  <a:tcPr/>
                </a:tc>
                <a:tc>
                  <a:txBody>
                    <a:bodyPr/>
                    <a:lstStyle/>
                    <a:p>
                      <a:r>
                        <a:rPr lang="en-US"/>
                        <a:t>Credit $100</a:t>
                      </a:r>
                    </a:p>
                  </a:txBody>
                  <a:tcPr/>
                </a:tc>
                <a:extLst>
                  <a:ext uri="{0D108BD9-81ED-4DB2-BD59-A6C34878D82A}">
                    <a16:rowId xmlns:a16="http://schemas.microsoft.com/office/drawing/2014/main" val="2602317089"/>
                  </a:ext>
                </a:extLst>
              </a:tr>
              <a:tr h="454033">
                <a:tc>
                  <a:txBody>
                    <a:bodyPr/>
                    <a:lstStyle/>
                    <a:p>
                      <a:r>
                        <a:rPr lang="en-US"/>
                        <a:t>Close Revenue to NP</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r>
                        <a:rPr lang="en-US"/>
                        <a:t>Credit $200</a:t>
                      </a:r>
                    </a:p>
                  </a:txBody>
                  <a:tcPr/>
                </a:tc>
                <a:tc>
                  <a:txBody>
                    <a:bodyPr/>
                    <a:lstStyle/>
                    <a:p>
                      <a:r>
                        <a:rPr lang="en-US"/>
                        <a:t>Debit $200</a:t>
                      </a:r>
                    </a:p>
                  </a:txBody>
                  <a:tcPr/>
                </a:tc>
                <a:tc>
                  <a:txBody>
                    <a:bodyPr/>
                    <a:lstStyle/>
                    <a:p>
                      <a:endParaRPr lang="en-US"/>
                    </a:p>
                  </a:txBody>
                  <a:tcPr/>
                </a:tc>
                <a:extLst>
                  <a:ext uri="{0D108BD9-81ED-4DB2-BD59-A6C34878D82A}">
                    <a16:rowId xmlns:a16="http://schemas.microsoft.com/office/drawing/2014/main" val="4294254718"/>
                  </a:ext>
                </a:extLst>
              </a:tr>
              <a:tr h="454033">
                <a:tc>
                  <a:txBody>
                    <a:bodyPr/>
                    <a:lstStyle/>
                    <a:p>
                      <a:r>
                        <a:rPr lang="en-US"/>
                        <a:t>Balance…  </a:t>
                      </a:r>
                    </a:p>
                  </a:txBody>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r>
                        <a:rPr lang="en-US"/>
                        <a:t>Credit $100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566299687"/>
                  </a:ext>
                </a:extLst>
              </a:tr>
            </a:tbl>
          </a:graphicData>
        </a:graphic>
      </p:graphicFrame>
      <p:sp>
        <p:nvSpPr>
          <p:cNvPr id="4" name="TextBox 3">
            <a:extLst>
              <a:ext uri="{FF2B5EF4-FFF2-40B4-BE49-F238E27FC236}">
                <a16:creationId xmlns:a16="http://schemas.microsoft.com/office/drawing/2014/main" id="{89226528-6BFF-604C-F940-18E71296004F}"/>
              </a:ext>
            </a:extLst>
          </p:cNvPr>
          <p:cNvSpPr txBox="1"/>
          <p:nvPr/>
        </p:nvSpPr>
        <p:spPr>
          <a:xfrm>
            <a:off x="5966086" y="5802189"/>
            <a:ext cx="398738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Revenue        $ (200)   </a:t>
            </a:r>
          </a:p>
          <a:p>
            <a:r>
              <a:rPr lang="en-US" sz="2800"/>
              <a:t>Expense         </a:t>
            </a:r>
            <a:r>
              <a:rPr lang="en-US" sz="2800" u="sng"/>
              <a:t>$  100   </a:t>
            </a:r>
          </a:p>
          <a:p>
            <a:r>
              <a:rPr lang="en-US" sz="2800"/>
              <a:t>Net Income   $ (100)</a:t>
            </a:r>
          </a:p>
        </p:txBody>
      </p:sp>
      <p:cxnSp>
        <p:nvCxnSpPr>
          <p:cNvPr id="7" name="Straight Arrow Connector 6">
            <a:extLst>
              <a:ext uri="{FF2B5EF4-FFF2-40B4-BE49-F238E27FC236}">
                <a16:creationId xmlns:a16="http://schemas.microsoft.com/office/drawing/2014/main" id="{4BACC876-F64A-2059-581F-6B6CC8A135FA}"/>
              </a:ext>
            </a:extLst>
          </p:cNvPr>
          <p:cNvCxnSpPr>
            <a:cxnSpLocks/>
          </p:cNvCxnSpPr>
          <p:nvPr/>
        </p:nvCxnSpPr>
        <p:spPr>
          <a:xfrm flipH="1">
            <a:off x="8979108" y="3716346"/>
            <a:ext cx="1305139" cy="2778340"/>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681FC634-4B48-4B2F-41D6-4B7E8142235A}"/>
              </a:ext>
            </a:extLst>
          </p:cNvPr>
          <p:cNvCxnSpPr>
            <a:cxnSpLocks/>
          </p:cNvCxnSpPr>
          <p:nvPr/>
        </p:nvCxnSpPr>
        <p:spPr>
          <a:xfrm flipH="1">
            <a:off x="8648330" y="4364665"/>
            <a:ext cx="440043" cy="1437524"/>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7215963E-D207-E5DA-60B5-C98DE914D32F}"/>
              </a:ext>
            </a:extLst>
          </p:cNvPr>
          <p:cNvCxnSpPr>
            <a:cxnSpLocks/>
          </p:cNvCxnSpPr>
          <p:nvPr/>
        </p:nvCxnSpPr>
        <p:spPr>
          <a:xfrm>
            <a:off x="7452456" y="5528741"/>
            <a:ext cx="492331" cy="1388813"/>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679A3679-A897-DA91-E6FC-7D2D9C687903}"/>
              </a:ext>
            </a:extLst>
          </p:cNvPr>
          <p:cNvSpPr txBox="1"/>
          <p:nvPr/>
        </p:nvSpPr>
        <p:spPr>
          <a:xfrm>
            <a:off x="1057639" y="5802188"/>
            <a:ext cx="398738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Revenue        $  200  </a:t>
            </a:r>
          </a:p>
          <a:p>
            <a:r>
              <a:rPr lang="en-US" sz="2800"/>
              <a:t>Expense         </a:t>
            </a:r>
            <a:r>
              <a:rPr lang="en-US" sz="2800" u="sng"/>
              <a:t>$  100   </a:t>
            </a:r>
          </a:p>
          <a:p>
            <a:r>
              <a:rPr lang="en-US" sz="2800"/>
              <a:t>Net Income   $  100</a:t>
            </a:r>
          </a:p>
        </p:txBody>
      </p:sp>
      <p:sp>
        <p:nvSpPr>
          <p:cNvPr id="19" name="TextBox 18">
            <a:extLst>
              <a:ext uri="{FF2B5EF4-FFF2-40B4-BE49-F238E27FC236}">
                <a16:creationId xmlns:a16="http://schemas.microsoft.com/office/drawing/2014/main" id="{C08D3707-DFAD-C8BF-5882-04239079B333}"/>
              </a:ext>
            </a:extLst>
          </p:cNvPr>
          <p:cNvSpPr txBox="1"/>
          <p:nvPr/>
        </p:nvSpPr>
        <p:spPr>
          <a:xfrm>
            <a:off x="5262543" y="6223147"/>
            <a:ext cx="520071" cy="384721"/>
          </a:xfrm>
          <a:prstGeom prst="rect">
            <a:avLst/>
          </a:prstGeom>
          <a:noFill/>
        </p:spPr>
        <p:txBody>
          <a:bodyPr wrap="square" rtlCol="0">
            <a:spAutoFit/>
          </a:bodyPr>
          <a:lstStyle/>
          <a:p>
            <a:r>
              <a:rPr lang="en-US"/>
              <a:t>OR</a:t>
            </a:r>
          </a:p>
        </p:txBody>
      </p:sp>
    </p:spTree>
    <p:extLst>
      <p:ext uri="{BB962C8B-B14F-4D97-AF65-F5344CB8AC3E}">
        <p14:creationId xmlns:p14="http://schemas.microsoft.com/office/powerpoint/2010/main" val="427659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pPr>
              <a:lnSpc>
                <a:spcPct val="100000"/>
              </a:lnSpc>
            </a:pPr>
            <a:r>
              <a:rPr lang="en-US" sz="3600" b="1">
                <a:latin typeface="Open Sans"/>
                <a:ea typeface="Open Sans"/>
                <a:cs typeface="Open Sans"/>
              </a:rPr>
              <a:t>UW Accounting Principles</a:t>
            </a: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accrual vs. cash</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extLst>
              <p:ext uri="{D42A27DB-BD31-4B8C-83A1-F6EECF244321}">
                <p14:modId xmlns:p14="http://schemas.microsoft.com/office/powerpoint/2010/main" val="1545037146"/>
              </p:ext>
            </p:extLst>
          </p:nvPr>
        </p:nvGraphicFramePr>
        <p:xfrm>
          <a:off x="822467" y="1855228"/>
          <a:ext cx="11334556" cy="3993258"/>
        </p:xfrm>
        <a:graphic>
          <a:graphicData uri="http://schemas.openxmlformats.org/drawingml/2006/table">
            <a:tbl>
              <a:tblPr firstRow="1" bandRow="1">
                <a:tableStyleId>{5C22544A-7EE6-4342-B048-85BDC9FD1C3A}</a:tableStyleId>
              </a:tblPr>
              <a:tblGrid>
                <a:gridCol w="2630928">
                  <a:extLst>
                    <a:ext uri="{9D8B030D-6E8A-4147-A177-3AD203B41FA5}">
                      <a16:colId xmlns:a16="http://schemas.microsoft.com/office/drawing/2014/main" val="2274675443"/>
                    </a:ext>
                  </a:extLst>
                </a:gridCol>
                <a:gridCol w="1358448">
                  <a:extLst>
                    <a:ext uri="{9D8B030D-6E8A-4147-A177-3AD203B41FA5}">
                      <a16:colId xmlns:a16="http://schemas.microsoft.com/office/drawing/2014/main" val="24181967"/>
                    </a:ext>
                  </a:extLst>
                </a:gridCol>
                <a:gridCol w="1349114">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example of transactions, full balance sheet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tc>
                <a:tc>
                  <a:txBody>
                    <a:bodyPr/>
                    <a:lstStyle/>
                    <a:p>
                      <a:pPr algn="ctr"/>
                      <a:r>
                        <a:rPr lang="en-US"/>
                        <a:t>(2XXXX)</a:t>
                      </a:r>
                      <a:br>
                        <a:rPr lang="en-US"/>
                      </a:br>
                      <a:r>
                        <a:rPr lang="en-US"/>
                        <a:t>Liabilities</a:t>
                      </a:r>
                    </a:p>
                  </a:txBody>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439766">
                <a:tc>
                  <a:txBody>
                    <a:bodyPr/>
                    <a:lstStyle/>
                    <a:p>
                      <a:r>
                        <a:rPr lang="en-US" b="1"/>
                        <a:t>ACCRUE</a:t>
                      </a:r>
                      <a:r>
                        <a:rPr lang="en-US"/>
                        <a:t> expense (AP)</a:t>
                      </a:r>
                    </a:p>
                  </a:txBody>
                  <a:tcPr/>
                </a:tc>
                <a:tc>
                  <a:txBody>
                    <a:bodyPr/>
                    <a:lstStyle/>
                    <a:p>
                      <a:endParaRPr lang="en-US"/>
                    </a:p>
                  </a:txBody>
                  <a:tcPr/>
                </a:tc>
                <a:tc>
                  <a:txBody>
                    <a:bodyPr/>
                    <a:lstStyle/>
                    <a:p>
                      <a:r>
                        <a:rPr lang="en-US"/>
                        <a:t>Credit $100</a:t>
                      </a:r>
                    </a:p>
                  </a:txBody>
                  <a:tcPr/>
                </a:tc>
                <a:tc>
                  <a:txBody>
                    <a:bodyPr/>
                    <a:lstStyle/>
                    <a:p>
                      <a:endParaRPr lang="en-US"/>
                    </a:p>
                  </a:txBody>
                  <a:tcPr/>
                </a:tc>
                <a:tc>
                  <a:txBody>
                    <a:bodyPr/>
                    <a:lstStyle/>
                    <a:p>
                      <a:endParaRPr lang="en-US"/>
                    </a:p>
                  </a:txBody>
                  <a:tcPr/>
                </a:tc>
                <a:tc>
                  <a:txBody>
                    <a:bodyPr/>
                    <a:lstStyle/>
                    <a:p>
                      <a:r>
                        <a:rPr lang="en-US"/>
                        <a:t>Debit $100</a:t>
                      </a:r>
                    </a:p>
                  </a:txBody>
                  <a:tcPr/>
                </a:tc>
                <a:extLst>
                  <a:ext uri="{0D108BD9-81ED-4DB2-BD59-A6C34878D82A}">
                    <a16:rowId xmlns:a16="http://schemas.microsoft.com/office/drawing/2014/main" val="1240673502"/>
                  </a:ext>
                </a:extLst>
              </a:tr>
              <a:tr h="454033">
                <a:tc>
                  <a:txBody>
                    <a:bodyPr/>
                    <a:lstStyle/>
                    <a:p>
                      <a:r>
                        <a:rPr lang="en-US" b="1"/>
                        <a:t>ACCRUE</a:t>
                      </a:r>
                      <a:r>
                        <a:rPr lang="en-US"/>
                        <a:t> revenue (AR)</a:t>
                      </a:r>
                    </a:p>
                  </a:txBody>
                  <a:tcPr/>
                </a:tc>
                <a:tc>
                  <a:txBody>
                    <a:bodyPr/>
                    <a:lstStyle/>
                    <a:p>
                      <a:r>
                        <a:rPr lang="en-US"/>
                        <a:t>Debit $200 </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endParaRPr lang="en-US"/>
                    </a:p>
                  </a:txBody>
                  <a:tcPr/>
                </a:tc>
                <a:extLst>
                  <a:ext uri="{0D108BD9-81ED-4DB2-BD59-A6C34878D82A}">
                    <a16:rowId xmlns:a16="http://schemas.microsoft.com/office/drawing/2014/main" val="4094729203"/>
                  </a:ext>
                </a:extLst>
              </a:tr>
              <a:tr h="454033">
                <a:tc>
                  <a:txBody>
                    <a:bodyPr/>
                    <a:lstStyle/>
                    <a:p>
                      <a:r>
                        <a:rPr lang="en-US"/>
                        <a:t>Close Expense to NP</a:t>
                      </a:r>
                    </a:p>
                  </a:txBody>
                  <a:tcPr/>
                </a:tc>
                <a:tc>
                  <a:txBody>
                    <a:bodyPr/>
                    <a:lstStyle/>
                    <a:p>
                      <a:endParaRPr lang="en-US"/>
                    </a:p>
                  </a:txBody>
                  <a:tcPr/>
                </a:tc>
                <a:tc>
                  <a:txBody>
                    <a:bodyPr/>
                    <a:lstStyle/>
                    <a:p>
                      <a:endParaRPr lang="en-US"/>
                    </a:p>
                  </a:txBody>
                  <a:tcPr/>
                </a:tc>
                <a:tc>
                  <a:txBody>
                    <a:bodyPr/>
                    <a:lstStyle/>
                    <a:p>
                      <a:r>
                        <a:rPr lang="en-US"/>
                        <a:t>Debit $100</a:t>
                      </a:r>
                    </a:p>
                  </a:txBody>
                  <a:tcPr/>
                </a:tc>
                <a:tc>
                  <a:txBody>
                    <a:bodyPr/>
                    <a:lstStyle/>
                    <a:p>
                      <a:endParaRPr lang="en-US"/>
                    </a:p>
                  </a:txBody>
                  <a:tcPr/>
                </a:tc>
                <a:tc>
                  <a:txBody>
                    <a:bodyPr/>
                    <a:lstStyle/>
                    <a:p>
                      <a:r>
                        <a:rPr lang="en-US"/>
                        <a:t>Credit $100</a:t>
                      </a:r>
                    </a:p>
                  </a:txBody>
                  <a:tcPr/>
                </a:tc>
                <a:extLst>
                  <a:ext uri="{0D108BD9-81ED-4DB2-BD59-A6C34878D82A}">
                    <a16:rowId xmlns:a16="http://schemas.microsoft.com/office/drawing/2014/main" val="2602317089"/>
                  </a:ext>
                </a:extLst>
              </a:tr>
              <a:tr h="454033">
                <a:tc>
                  <a:txBody>
                    <a:bodyPr/>
                    <a:lstStyle/>
                    <a:p>
                      <a:r>
                        <a:rPr lang="en-US"/>
                        <a:t>Close Revenue to NP</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r>
                        <a:rPr lang="en-US"/>
                        <a:t>Debit $200</a:t>
                      </a:r>
                    </a:p>
                  </a:txBody>
                  <a:tcPr/>
                </a:tc>
                <a:tc>
                  <a:txBody>
                    <a:bodyPr/>
                    <a:lstStyle/>
                    <a:p>
                      <a:endParaRPr lang="en-US"/>
                    </a:p>
                  </a:txBody>
                  <a:tcPr/>
                </a:tc>
                <a:extLst>
                  <a:ext uri="{0D108BD9-81ED-4DB2-BD59-A6C34878D82A}">
                    <a16:rowId xmlns:a16="http://schemas.microsoft.com/office/drawing/2014/main" val="4294254718"/>
                  </a:ext>
                </a:extLst>
              </a:tr>
              <a:tr h="454033">
                <a:tc>
                  <a:txBody>
                    <a:bodyPr/>
                    <a:lstStyle/>
                    <a:p>
                      <a:r>
                        <a:rPr lang="en-US"/>
                        <a:t>Balance…  </a:t>
                      </a:r>
                    </a:p>
                  </a:txBody>
                  <a:tcPr/>
                </a:tc>
                <a:tc>
                  <a:txBody>
                    <a:bodyPr/>
                    <a:lstStyle/>
                    <a:p>
                      <a:r>
                        <a:rPr lang="en-US"/>
                        <a:t>Debit $200</a:t>
                      </a:r>
                    </a:p>
                  </a:txBody>
                  <a:tcPr/>
                </a:tc>
                <a:tc>
                  <a:txBody>
                    <a:bodyPr/>
                    <a:lstStyle/>
                    <a:p>
                      <a:r>
                        <a:rPr lang="en-US"/>
                        <a:t>Credit $100</a:t>
                      </a:r>
                    </a:p>
                  </a:txBody>
                  <a:tcPr/>
                </a:tc>
                <a:tc>
                  <a:txBody>
                    <a:bodyPr/>
                    <a:lstStyle/>
                    <a:p>
                      <a:r>
                        <a:rPr lang="en-US"/>
                        <a:t>Credit $100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566299687"/>
                  </a:ext>
                </a:extLst>
              </a:tr>
            </a:tbl>
          </a:graphicData>
        </a:graphic>
      </p:graphicFrame>
    </p:spTree>
    <p:extLst>
      <p:ext uri="{BB962C8B-B14F-4D97-AF65-F5344CB8AC3E}">
        <p14:creationId xmlns:p14="http://schemas.microsoft.com/office/powerpoint/2010/main" val="3642204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pPr>
              <a:lnSpc>
                <a:spcPct val="100000"/>
              </a:lnSpc>
            </a:pPr>
            <a:r>
              <a:rPr lang="en-US" sz="3600" b="1">
                <a:latin typeface="Open Sans"/>
                <a:ea typeface="Open Sans"/>
                <a:cs typeface="Open Sans"/>
              </a:rPr>
              <a:t>UW Accounting Principles</a:t>
            </a: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accrual vs. cash</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extLst>
              <p:ext uri="{D42A27DB-BD31-4B8C-83A1-F6EECF244321}">
                <p14:modId xmlns:p14="http://schemas.microsoft.com/office/powerpoint/2010/main" val="12302506"/>
              </p:ext>
            </p:extLst>
          </p:nvPr>
        </p:nvGraphicFramePr>
        <p:xfrm>
          <a:off x="904763" y="1708924"/>
          <a:ext cx="11334556" cy="3993258"/>
        </p:xfrm>
        <a:graphic>
          <a:graphicData uri="http://schemas.openxmlformats.org/drawingml/2006/table">
            <a:tbl>
              <a:tblPr firstRow="1" bandRow="1">
                <a:tableStyleId>{5C22544A-7EE6-4342-B048-85BDC9FD1C3A}</a:tableStyleId>
              </a:tblPr>
              <a:tblGrid>
                <a:gridCol w="2630928">
                  <a:extLst>
                    <a:ext uri="{9D8B030D-6E8A-4147-A177-3AD203B41FA5}">
                      <a16:colId xmlns:a16="http://schemas.microsoft.com/office/drawing/2014/main" val="2274675443"/>
                    </a:ext>
                  </a:extLst>
                </a:gridCol>
                <a:gridCol w="1358448">
                  <a:extLst>
                    <a:ext uri="{9D8B030D-6E8A-4147-A177-3AD203B41FA5}">
                      <a16:colId xmlns:a16="http://schemas.microsoft.com/office/drawing/2014/main" val="24181967"/>
                    </a:ext>
                  </a:extLst>
                </a:gridCol>
                <a:gridCol w="1349114">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example of transactions, full balance sheet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tc>
                <a:tc>
                  <a:txBody>
                    <a:bodyPr/>
                    <a:lstStyle/>
                    <a:p>
                      <a:pPr algn="ctr"/>
                      <a:r>
                        <a:rPr lang="en-US"/>
                        <a:t>(2XXXX)</a:t>
                      </a:r>
                      <a:br>
                        <a:rPr lang="en-US"/>
                      </a:br>
                      <a:r>
                        <a:rPr lang="en-US"/>
                        <a:t>Liabilities</a:t>
                      </a:r>
                    </a:p>
                  </a:txBody>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439766">
                <a:tc>
                  <a:txBody>
                    <a:bodyPr/>
                    <a:lstStyle/>
                    <a:p>
                      <a:r>
                        <a:rPr lang="en-US" b="1"/>
                        <a:t>ACCRUE</a:t>
                      </a:r>
                      <a:r>
                        <a:rPr lang="en-US"/>
                        <a:t> expense (AP)</a:t>
                      </a:r>
                    </a:p>
                  </a:txBody>
                  <a:tcPr/>
                </a:tc>
                <a:tc>
                  <a:txBody>
                    <a:bodyPr/>
                    <a:lstStyle/>
                    <a:p>
                      <a:endParaRPr lang="en-US"/>
                    </a:p>
                  </a:txBody>
                  <a:tcPr/>
                </a:tc>
                <a:tc>
                  <a:txBody>
                    <a:bodyPr/>
                    <a:lstStyle/>
                    <a:p>
                      <a:r>
                        <a:rPr lang="en-US"/>
                        <a:t>Credit $100</a:t>
                      </a:r>
                    </a:p>
                  </a:txBody>
                  <a:tcPr/>
                </a:tc>
                <a:tc>
                  <a:txBody>
                    <a:bodyPr/>
                    <a:lstStyle/>
                    <a:p>
                      <a:endParaRPr lang="en-US"/>
                    </a:p>
                  </a:txBody>
                  <a:tcPr/>
                </a:tc>
                <a:tc>
                  <a:txBody>
                    <a:bodyPr/>
                    <a:lstStyle/>
                    <a:p>
                      <a:endParaRPr lang="en-US"/>
                    </a:p>
                  </a:txBody>
                  <a:tcPr/>
                </a:tc>
                <a:tc>
                  <a:txBody>
                    <a:bodyPr/>
                    <a:lstStyle/>
                    <a:p>
                      <a:r>
                        <a:rPr lang="en-US"/>
                        <a:t>Debit $100</a:t>
                      </a:r>
                    </a:p>
                  </a:txBody>
                  <a:tcPr/>
                </a:tc>
                <a:extLst>
                  <a:ext uri="{0D108BD9-81ED-4DB2-BD59-A6C34878D82A}">
                    <a16:rowId xmlns:a16="http://schemas.microsoft.com/office/drawing/2014/main" val="1240673502"/>
                  </a:ext>
                </a:extLst>
              </a:tr>
              <a:tr h="454033">
                <a:tc>
                  <a:txBody>
                    <a:bodyPr/>
                    <a:lstStyle/>
                    <a:p>
                      <a:r>
                        <a:rPr lang="en-US" b="1"/>
                        <a:t>ACCRUE</a:t>
                      </a:r>
                      <a:r>
                        <a:rPr lang="en-US"/>
                        <a:t> revenue (AR)</a:t>
                      </a:r>
                    </a:p>
                  </a:txBody>
                  <a:tcPr/>
                </a:tc>
                <a:tc>
                  <a:txBody>
                    <a:bodyPr/>
                    <a:lstStyle/>
                    <a:p>
                      <a:r>
                        <a:rPr lang="en-US"/>
                        <a:t>Debit $200 </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endParaRPr lang="en-US"/>
                    </a:p>
                  </a:txBody>
                  <a:tcPr/>
                </a:tc>
                <a:extLst>
                  <a:ext uri="{0D108BD9-81ED-4DB2-BD59-A6C34878D82A}">
                    <a16:rowId xmlns:a16="http://schemas.microsoft.com/office/drawing/2014/main" val="4094729203"/>
                  </a:ext>
                </a:extLst>
              </a:tr>
              <a:tr h="454033">
                <a:tc>
                  <a:txBody>
                    <a:bodyPr/>
                    <a:lstStyle/>
                    <a:p>
                      <a:r>
                        <a:rPr lang="en-US"/>
                        <a:t>Close Expense to NP</a:t>
                      </a:r>
                    </a:p>
                  </a:txBody>
                  <a:tcPr/>
                </a:tc>
                <a:tc>
                  <a:txBody>
                    <a:bodyPr/>
                    <a:lstStyle/>
                    <a:p>
                      <a:endParaRPr lang="en-US"/>
                    </a:p>
                  </a:txBody>
                  <a:tcPr/>
                </a:tc>
                <a:tc>
                  <a:txBody>
                    <a:bodyPr/>
                    <a:lstStyle/>
                    <a:p>
                      <a:endParaRPr lang="en-US"/>
                    </a:p>
                  </a:txBody>
                  <a:tcPr/>
                </a:tc>
                <a:tc>
                  <a:txBody>
                    <a:bodyPr/>
                    <a:lstStyle/>
                    <a:p>
                      <a:r>
                        <a:rPr lang="en-US"/>
                        <a:t>Debit $100</a:t>
                      </a:r>
                    </a:p>
                  </a:txBody>
                  <a:tcPr/>
                </a:tc>
                <a:tc>
                  <a:txBody>
                    <a:bodyPr/>
                    <a:lstStyle/>
                    <a:p>
                      <a:endParaRPr lang="en-US"/>
                    </a:p>
                  </a:txBody>
                  <a:tcPr/>
                </a:tc>
                <a:tc>
                  <a:txBody>
                    <a:bodyPr/>
                    <a:lstStyle/>
                    <a:p>
                      <a:r>
                        <a:rPr lang="en-US"/>
                        <a:t>Credit $100</a:t>
                      </a:r>
                    </a:p>
                  </a:txBody>
                  <a:tcPr/>
                </a:tc>
                <a:extLst>
                  <a:ext uri="{0D108BD9-81ED-4DB2-BD59-A6C34878D82A}">
                    <a16:rowId xmlns:a16="http://schemas.microsoft.com/office/drawing/2014/main" val="2602317089"/>
                  </a:ext>
                </a:extLst>
              </a:tr>
              <a:tr h="454033">
                <a:tc>
                  <a:txBody>
                    <a:bodyPr/>
                    <a:lstStyle/>
                    <a:p>
                      <a:r>
                        <a:rPr lang="en-US"/>
                        <a:t>Close Revenue to NP</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r>
                        <a:rPr lang="en-US"/>
                        <a:t>Debit $200</a:t>
                      </a:r>
                    </a:p>
                  </a:txBody>
                  <a:tcPr/>
                </a:tc>
                <a:tc>
                  <a:txBody>
                    <a:bodyPr/>
                    <a:lstStyle/>
                    <a:p>
                      <a:endParaRPr lang="en-US"/>
                    </a:p>
                  </a:txBody>
                  <a:tcPr/>
                </a:tc>
                <a:extLst>
                  <a:ext uri="{0D108BD9-81ED-4DB2-BD59-A6C34878D82A}">
                    <a16:rowId xmlns:a16="http://schemas.microsoft.com/office/drawing/2014/main" val="4294254718"/>
                  </a:ext>
                </a:extLst>
              </a:tr>
              <a:tr h="454033">
                <a:tc>
                  <a:txBody>
                    <a:bodyPr/>
                    <a:lstStyle/>
                    <a:p>
                      <a:r>
                        <a:rPr lang="en-US"/>
                        <a:t>Balance…  </a:t>
                      </a:r>
                    </a:p>
                  </a:txBody>
                  <a:tcPr/>
                </a:tc>
                <a:tc>
                  <a:txBody>
                    <a:bodyPr/>
                    <a:lstStyle/>
                    <a:p>
                      <a:r>
                        <a:rPr lang="en-US"/>
                        <a:t>Debit $200</a:t>
                      </a:r>
                    </a:p>
                  </a:txBody>
                  <a:tcPr/>
                </a:tc>
                <a:tc>
                  <a:txBody>
                    <a:bodyPr/>
                    <a:lstStyle/>
                    <a:p>
                      <a:r>
                        <a:rPr lang="en-US"/>
                        <a:t>Credit $100</a:t>
                      </a:r>
                    </a:p>
                  </a:txBody>
                  <a:tcPr/>
                </a:tc>
                <a:tc>
                  <a:txBody>
                    <a:bodyPr/>
                    <a:lstStyle/>
                    <a:p>
                      <a:r>
                        <a:rPr lang="en-US"/>
                        <a:t>Credit $100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566299687"/>
                  </a:ext>
                </a:extLst>
              </a:tr>
            </a:tbl>
          </a:graphicData>
        </a:graphic>
      </p:graphicFrame>
      <p:sp>
        <p:nvSpPr>
          <p:cNvPr id="4" name="TextBox 3">
            <a:extLst>
              <a:ext uri="{FF2B5EF4-FFF2-40B4-BE49-F238E27FC236}">
                <a16:creationId xmlns:a16="http://schemas.microsoft.com/office/drawing/2014/main" id="{51799C5D-6F9F-525C-097C-417BCE159B3D}"/>
              </a:ext>
            </a:extLst>
          </p:cNvPr>
          <p:cNvSpPr txBox="1"/>
          <p:nvPr/>
        </p:nvSpPr>
        <p:spPr>
          <a:xfrm>
            <a:off x="6048382" y="5783901"/>
            <a:ext cx="398738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Revenue        $ (200)   </a:t>
            </a:r>
          </a:p>
          <a:p>
            <a:r>
              <a:rPr lang="en-US" sz="2800"/>
              <a:t>Expense         </a:t>
            </a:r>
            <a:r>
              <a:rPr lang="en-US" sz="2800" u="sng"/>
              <a:t>$  100   </a:t>
            </a:r>
          </a:p>
          <a:p>
            <a:r>
              <a:rPr lang="en-US" sz="2800"/>
              <a:t>Net Income   $ (100)</a:t>
            </a:r>
          </a:p>
        </p:txBody>
      </p:sp>
      <p:cxnSp>
        <p:nvCxnSpPr>
          <p:cNvPr id="6" name="Straight Arrow Connector 5">
            <a:extLst>
              <a:ext uri="{FF2B5EF4-FFF2-40B4-BE49-F238E27FC236}">
                <a16:creationId xmlns:a16="http://schemas.microsoft.com/office/drawing/2014/main" id="{AA04F0D5-67EE-AF0E-D245-0762A6DE18B1}"/>
              </a:ext>
            </a:extLst>
          </p:cNvPr>
          <p:cNvCxnSpPr>
            <a:cxnSpLocks/>
          </p:cNvCxnSpPr>
          <p:nvPr/>
        </p:nvCxnSpPr>
        <p:spPr>
          <a:xfrm flipH="1">
            <a:off x="9061404" y="3698058"/>
            <a:ext cx="1305139" cy="2778340"/>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E68C8A3F-6F5D-23A7-C1BC-589EBA35117C}"/>
              </a:ext>
            </a:extLst>
          </p:cNvPr>
          <p:cNvCxnSpPr>
            <a:cxnSpLocks/>
          </p:cNvCxnSpPr>
          <p:nvPr/>
        </p:nvCxnSpPr>
        <p:spPr>
          <a:xfrm flipH="1">
            <a:off x="8730626" y="4346377"/>
            <a:ext cx="440043" cy="1437524"/>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9C7CBF0D-7B7F-9B26-36C1-CC19DA2DD35D}"/>
              </a:ext>
            </a:extLst>
          </p:cNvPr>
          <p:cNvCxnSpPr>
            <a:cxnSpLocks/>
          </p:cNvCxnSpPr>
          <p:nvPr/>
        </p:nvCxnSpPr>
        <p:spPr>
          <a:xfrm>
            <a:off x="7534752" y="5510453"/>
            <a:ext cx="492331" cy="1388813"/>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AFAB79EE-EF0D-9D26-AFE9-A76DB1A8BFCB}"/>
              </a:ext>
            </a:extLst>
          </p:cNvPr>
          <p:cNvSpPr txBox="1"/>
          <p:nvPr/>
        </p:nvSpPr>
        <p:spPr>
          <a:xfrm>
            <a:off x="277168" y="5731387"/>
            <a:ext cx="437513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Assets (AR)        $  200</a:t>
            </a:r>
          </a:p>
          <a:p>
            <a:r>
              <a:rPr lang="en-US" sz="2800"/>
              <a:t>Liabilities (AP)   </a:t>
            </a:r>
            <a:r>
              <a:rPr lang="en-US" sz="2800" u="sng"/>
              <a:t>$ (100) </a:t>
            </a:r>
          </a:p>
          <a:p>
            <a:r>
              <a:rPr lang="en-US" sz="2800"/>
              <a:t>Net Position      $ (100)</a:t>
            </a:r>
          </a:p>
        </p:txBody>
      </p:sp>
      <p:cxnSp>
        <p:nvCxnSpPr>
          <p:cNvPr id="10" name="Straight Arrow Connector 9">
            <a:extLst>
              <a:ext uri="{FF2B5EF4-FFF2-40B4-BE49-F238E27FC236}">
                <a16:creationId xmlns:a16="http://schemas.microsoft.com/office/drawing/2014/main" id="{405B6A3D-182A-83B6-3BD5-CA0325F0FB14}"/>
              </a:ext>
            </a:extLst>
          </p:cNvPr>
          <p:cNvCxnSpPr>
            <a:cxnSpLocks/>
          </p:cNvCxnSpPr>
          <p:nvPr/>
        </p:nvCxnSpPr>
        <p:spPr>
          <a:xfrm flipH="1">
            <a:off x="3709916" y="5510453"/>
            <a:ext cx="2628962" cy="1388813"/>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E9CC76F1-357E-DDB3-69D1-95C5B8A01C8B}"/>
              </a:ext>
            </a:extLst>
          </p:cNvPr>
          <p:cNvCxnSpPr>
            <a:cxnSpLocks/>
          </p:cNvCxnSpPr>
          <p:nvPr/>
        </p:nvCxnSpPr>
        <p:spPr>
          <a:xfrm flipH="1">
            <a:off x="3727251" y="5670617"/>
            <a:ext cx="609019" cy="340941"/>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6310C59E-1147-C75A-C1D7-93241A8030AC}"/>
              </a:ext>
            </a:extLst>
          </p:cNvPr>
          <p:cNvCxnSpPr>
            <a:cxnSpLocks/>
          </p:cNvCxnSpPr>
          <p:nvPr/>
        </p:nvCxnSpPr>
        <p:spPr>
          <a:xfrm flipH="1">
            <a:off x="3709916" y="5670617"/>
            <a:ext cx="1475023" cy="753267"/>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0550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pPr>
              <a:lnSpc>
                <a:spcPct val="100000"/>
              </a:lnSpc>
            </a:pPr>
            <a:r>
              <a:rPr lang="en-US" sz="3600" b="1">
                <a:latin typeface="Open Sans"/>
                <a:ea typeface="Open Sans"/>
                <a:cs typeface="Open Sans"/>
              </a:rPr>
              <a:t>UW Account Principles</a:t>
            </a: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GASB classifications</a:t>
            </a:r>
          </a:p>
          <a:p>
            <a:pPr lvl="1"/>
            <a:r>
              <a:rPr lang="en-US"/>
              <a:t>Income Statement</a:t>
            </a:r>
          </a:p>
          <a:p>
            <a:pPr lvl="1"/>
            <a:r>
              <a:rPr lang="en-US"/>
              <a:t>Operating vs. non-operating</a:t>
            </a:r>
          </a:p>
          <a:p>
            <a:pPr lvl="1"/>
            <a:r>
              <a:rPr lang="en-US"/>
              <a:t>Net position classifications</a:t>
            </a:r>
          </a:p>
          <a:p>
            <a:pPr lvl="2"/>
            <a:r>
              <a:rPr lang="en-US"/>
              <a:t>Restricted Expendable</a:t>
            </a:r>
          </a:p>
          <a:p>
            <a:pPr lvl="2"/>
            <a:r>
              <a:rPr lang="en-US"/>
              <a:t>Restricted Non Expendable</a:t>
            </a:r>
          </a:p>
          <a:p>
            <a:pPr lvl="2"/>
            <a:r>
              <a:rPr lang="en-US"/>
              <a:t>Unrestricted</a:t>
            </a:r>
          </a:p>
          <a:p>
            <a:pPr lvl="2"/>
            <a:r>
              <a:rPr lang="en-US"/>
              <a:t>Net Investment in Capital Assets</a:t>
            </a:r>
          </a:p>
          <a:p>
            <a:r>
              <a:rPr lang="en-US"/>
              <a:t>Matching Principle</a:t>
            </a:r>
          </a:p>
          <a:p>
            <a:pPr lvl="1"/>
            <a:r>
              <a:rPr lang="en-US"/>
              <a:t>Accruing revenue and expense (in example)</a:t>
            </a:r>
          </a:p>
          <a:p>
            <a:pPr lvl="2"/>
            <a:r>
              <a:rPr lang="en-US"/>
              <a:t>Matches the earning of revenue and incurring expense in the period related to the activity</a:t>
            </a:r>
          </a:p>
          <a:p>
            <a:pPr lvl="2"/>
            <a:r>
              <a:rPr lang="en-US"/>
              <a:t>Collecting cash is disconnected from the revenue and expense recognition</a:t>
            </a:r>
          </a:p>
          <a:p>
            <a:pPr lvl="2"/>
            <a:r>
              <a:rPr lang="en-US"/>
              <a:t>We will build on this concept in future sessions</a:t>
            </a:r>
          </a:p>
          <a:p>
            <a:pPr lvl="1"/>
            <a:endParaRPr lang="en-US"/>
          </a:p>
          <a:p>
            <a:pPr lvl="1"/>
            <a:endParaRPr lang="en-US"/>
          </a:p>
        </p:txBody>
      </p:sp>
    </p:spTree>
    <p:extLst>
      <p:ext uri="{BB962C8B-B14F-4D97-AF65-F5344CB8AC3E}">
        <p14:creationId xmlns:p14="http://schemas.microsoft.com/office/powerpoint/2010/main" val="123016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DA0CDC-EA60-5BEC-BF30-381AD793EBEA}"/>
              </a:ext>
            </a:extLst>
          </p:cNvPr>
          <p:cNvSpPr>
            <a:spLocks noGrp="1"/>
          </p:cNvSpPr>
          <p:nvPr>
            <p:ph type="title"/>
          </p:nvPr>
        </p:nvSpPr>
        <p:spPr/>
        <p:txBody>
          <a:bodyPr/>
          <a:lstStyle/>
          <a:p>
            <a:r>
              <a:rPr lang="en-US"/>
              <a:t>Sections of the Financial Statements</a:t>
            </a:r>
          </a:p>
        </p:txBody>
      </p:sp>
    </p:spTree>
    <p:extLst>
      <p:ext uri="{BB962C8B-B14F-4D97-AF65-F5344CB8AC3E}">
        <p14:creationId xmlns:p14="http://schemas.microsoft.com/office/powerpoint/2010/main" val="135879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D8928D-CA9C-F87E-993C-2239179886FA}"/>
              </a:ext>
            </a:extLst>
          </p:cNvPr>
          <p:cNvSpPr>
            <a:spLocks noGrp="1"/>
          </p:cNvSpPr>
          <p:nvPr>
            <p:ph type="body" sz="quarter" idx="10"/>
          </p:nvPr>
        </p:nvSpPr>
        <p:spPr>
          <a:xfrm>
            <a:off x="641555" y="274883"/>
            <a:ext cx="11640409" cy="477010"/>
          </a:xfrm>
        </p:spPr>
        <p:txBody>
          <a:bodyPr>
            <a:noAutofit/>
          </a:bodyPr>
          <a:lstStyle/>
          <a:p>
            <a:pPr>
              <a:lnSpc>
                <a:spcPct val="100000"/>
              </a:lnSpc>
            </a:pPr>
            <a:r>
              <a:rPr lang="en-US" sz="3600" b="1">
                <a:latin typeface="Open Sans"/>
                <a:ea typeface="Open Sans"/>
                <a:cs typeface="Open Sans"/>
              </a:rPr>
              <a:t>Sections of the Financial Statements</a:t>
            </a:r>
          </a:p>
        </p:txBody>
      </p:sp>
      <p:pic>
        <p:nvPicPr>
          <p:cNvPr id="5" name="Picture 4">
            <a:extLst>
              <a:ext uri="{FF2B5EF4-FFF2-40B4-BE49-F238E27FC236}">
                <a16:creationId xmlns:a16="http://schemas.microsoft.com/office/drawing/2014/main" id="{B3B6D14C-B142-0C9C-41BD-92EAC1728DC6}"/>
              </a:ext>
            </a:extLst>
          </p:cNvPr>
          <p:cNvPicPr>
            <a:picLocks noChangeAspect="1"/>
          </p:cNvPicPr>
          <p:nvPr/>
        </p:nvPicPr>
        <p:blipFill>
          <a:blip r:embed="rId3"/>
          <a:stretch>
            <a:fillRect/>
          </a:stretch>
        </p:blipFill>
        <p:spPr>
          <a:xfrm>
            <a:off x="713436" y="1064719"/>
            <a:ext cx="3560569" cy="616613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EE203E6-35F9-7444-CA0C-15DBEA0CB625}"/>
              </a:ext>
            </a:extLst>
          </p:cNvPr>
          <p:cNvPicPr>
            <a:picLocks noChangeAspect="1"/>
          </p:cNvPicPr>
          <p:nvPr/>
        </p:nvPicPr>
        <p:blipFill>
          <a:blip r:embed="rId4"/>
          <a:stretch>
            <a:fillRect/>
          </a:stretch>
        </p:blipFill>
        <p:spPr>
          <a:xfrm>
            <a:off x="5258152" y="1064718"/>
            <a:ext cx="3777248" cy="616613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B10A6D1-DD95-8D33-53EB-0CE7614EAB27}"/>
              </a:ext>
            </a:extLst>
          </p:cNvPr>
          <p:cNvSpPr txBox="1"/>
          <p:nvPr/>
        </p:nvSpPr>
        <p:spPr>
          <a:xfrm>
            <a:off x="641555" y="1213359"/>
            <a:ext cx="1482009" cy="338554"/>
          </a:xfrm>
          <a:prstGeom prst="rect">
            <a:avLst/>
          </a:prstGeom>
          <a:noFill/>
        </p:spPr>
        <p:txBody>
          <a:bodyPr wrap="none" rtlCol="0">
            <a:spAutoFit/>
          </a:bodyPr>
          <a:lstStyle/>
          <a:p>
            <a:r>
              <a:rPr lang="en-US" sz="1600"/>
              <a:t>(Balance Sheet)</a:t>
            </a:r>
          </a:p>
        </p:txBody>
      </p:sp>
      <p:sp>
        <p:nvSpPr>
          <p:cNvPr id="12" name="TextBox 11">
            <a:extLst>
              <a:ext uri="{FF2B5EF4-FFF2-40B4-BE49-F238E27FC236}">
                <a16:creationId xmlns:a16="http://schemas.microsoft.com/office/drawing/2014/main" id="{9EF9E277-D4EE-5E95-DE45-F12942C97400}"/>
              </a:ext>
            </a:extLst>
          </p:cNvPr>
          <p:cNvSpPr txBox="1"/>
          <p:nvPr/>
        </p:nvSpPr>
        <p:spPr>
          <a:xfrm>
            <a:off x="5331542" y="1449333"/>
            <a:ext cx="1841530" cy="338554"/>
          </a:xfrm>
          <a:prstGeom prst="rect">
            <a:avLst/>
          </a:prstGeom>
          <a:noFill/>
        </p:spPr>
        <p:txBody>
          <a:bodyPr wrap="none" rtlCol="0">
            <a:spAutoFit/>
          </a:bodyPr>
          <a:lstStyle/>
          <a:p>
            <a:r>
              <a:rPr lang="en-US" sz="1600"/>
              <a:t>(Income Statement)</a:t>
            </a:r>
          </a:p>
        </p:txBody>
      </p:sp>
    </p:spTree>
    <p:extLst>
      <p:ext uri="{BB962C8B-B14F-4D97-AF65-F5344CB8AC3E}">
        <p14:creationId xmlns:p14="http://schemas.microsoft.com/office/powerpoint/2010/main" val="184352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D8928D-CA9C-F87E-993C-2239179886FA}"/>
              </a:ext>
            </a:extLst>
          </p:cNvPr>
          <p:cNvSpPr>
            <a:spLocks noGrp="1"/>
          </p:cNvSpPr>
          <p:nvPr>
            <p:ph type="body" sz="quarter" idx="10"/>
          </p:nvPr>
        </p:nvSpPr>
        <p:spPr>
          <a:xfrm>
            <a:off x="713436" y="113944"/>
            <a:ext cx="11640409" cy="477010"/>
          </a:xfrm>
        </p:spPr>
        <p:txBody>
          <a:bodyPr>
            <a:noAutofit/>
          </a:bodyPr>
          <a:lstStyle/>
          <a:p>
            <a:pPr>
              <a:lnSpc>
                <a:spcPct val="100000"/>
              </a:lnSpc>
            </a:pPr>
            <a:r>
              <a:rPr lang="en-US" sz="3600" b="1">
                <a:latin typeface="Open Sans"/>
                <a:ea typeface="Open Sans"/>
                <a:cs typeface="Open Sans"/>
              </a:rPr>
              <a:t>Sections of the Financial Statements</a:t>
            </a:r>
          </a:p>
        </p:txBody>
      </p:sp>
      <p:pic>
        <p:nvPicPr>
          <p:cNvPr id="5" name="Picture 4">
            <a:extLst>
              <a:ext uri="{FF2B5EF4-FFF2-40B4-BE49-F238E27FC236}">
                <a16:creationId xmlns:a16="http://schemas.microsoft.com/office/drawing/2014/main" id="{B3B6D14C-B142-0C9C-41BD-92EAC1728DC6}"/>
              </a:ext>
            </a:extLst>
          </p:cNvPr>
          <p:cNvPicPr>
            <a:picLocks noChangeAspect="1"/>
          </p:cNvPicPr>
          <p:nvPr/>
        </p:nvPicPr>
        <p:blipFill>
          <a:blip r:embed="rId3">
            <a:alphaModFix amt="50000"/>
          </a:blip>
          <a:stretch>
            <a:fillRect/>
          </a:stretch>
        </p:blipFill>
        <p:spPr>
          <a:xfrm>
            <a:off x="713436" y="1064719"/>
            <a:ext cx="3560569" cy="616613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EE203E6-35F9-7444-CA0C-15DBEA0CB625}"/>
              </a:ext>
            </a:extLst>
          </p:cNvPr>
          <p:cNvPicPr>
            <a:picLocks noChangeAspect="1"/>
          </p:cNvPicPr>
          <p:nvPr/>
        </p:nvPicPr>
        <p:blipFill>
          <a:blip r:embed="rId4">
            <a:alphaModFix amt="50000"/>
          </a:blip>
          <a:stretch>
            <a:fillRect/>
          </a:stretch>
        </p:blipFill>
        <p:spPr>
          <a:xfrm>
            <a:off x="5258152" y="1064718"/>
            <a:ext cx="3777248" cy="616613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E66DB00-732F-994D-28B7-300F4491ED73}"/>
              </a:ext>
            </a:extLst>
          </p:cNvPr>
          <p:cNvPicPr>
            <a:picLocks noChangeAspect="1"/>
          </p:cNvPicPr>
          <p:nvPr/>
        </p:nvPicPr>
        <p:blipFill rotWithShape="1">
          <a:blip r:embed="rId4"/>
          <a:srcRect l="1758" t="12334" r="29709" b="56893"/>
          <a:stretch/>
        </p:blipFill>
        <p:spPr>
          <a:xfrm>
            <a:off x="909511" y="594201"/>
            <a:ext cx="4108876" cy="30117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cxnSp>
        <p:nvCxnSpPr>
          <p:cNvPr id="6" name="Straight Connector 5">
            <a:extLst>
              <a:ext uri="{FF2B5EF4-FFF2-40B4-BE49-F238E27FC236}">
                <a16:creationId xmlns:a16="http://schemas.microsoft.com/office/drawing/2014/main" id="{F6262254-32D7-5F41-8F0E-7A4A9265ECAC}"/>
              </a:ext>
            </a:extLst>
          </p:cNvPr>
          <p:cNvCxnSpPr>
            <a:cxnSpLocks/>
          </p:cNvCxnSpPr>
          <p:nvPr/>
        </p:nvCxnSpPr>
        <p:spPr>
          <a:xfrm>
            <a:off x="5018387" y="594201"/>
            <a:ext cx="2923619" cy="1256722"/>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EF9CB27E-8133-F67C-0D68-54A3BE4B979A}"/>
              </a:ext>
            </a:extLst>
          </p:cNvPr>
          <p:cNvSpPr/>
          <p:nvPr/>
        </p:nvSpPr>
        <p:spPr>
          <a:xfrm>
            <a:off x="5330033" y="1853621"/>
            <a:ext cx="2611973" cy="186297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11B4A9F-C19A-2870-A8E8-683467165814}"/>
              </a:ext>
            </a:extLst>
          </p:cNvPr>
          <p:cNvCxnSpPr>
            <a:cxnSpLocks/>
          </p:cNvCxnSpPr>
          <p:nvPr/>
        </p:nvCxnSpPr>
        <p:spPr>
          <a:xfrm>
            <a:off x="5018386" y="3605981"/>
            <a:ext cx="2923619" cy="103239"/>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42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D8928D-CA9C-F87E-993C-2239179886FA}"/>
              </a:ext>
            </a:extLst>
          </p:cNvPr>
          <p:cNvSpPr>
            <a:spLocks noGrp="1"/>
          </p:cNvSpPr>
          <p:nvPr>
            <p:ph type="body" sz="quarter" idx="10"/>
          </p:nvPr>
        </p:nvSpPr>
        <p:spPr>
          <a:xfrm>
            <a:off x="713436" y="84348"/>
            <a:ext cx="11640409" cy="477010"/>
          </a:xfrm>
        </p:spPr>
        <p:txBody>
          <a:bodyPr>
            <a:noAutofit/>
          </a:bodyPr>
          <a:lstStyle/>
          <a:p>
            <a:pPr>
              <a:lnSpc>
                <a:spcPct val="100000"/>
              </a:lnSpc>
            </a:pPr>
            <a:r>
              <a:rPr lang="en-US" sz="3600" b="1">
                <a:latin typeface="Open Sans"/>
                <a:ea typeface="Open Sans"/>
                <a:cs typeface="Open Sans"/>
              </a:rPr>
              <a:t>Sections of the Financial Statements</a:t>
            </a:r>
          </a:p>
        </p:txBody>
      </p:sp>
      <p:pic>
        <p:nvPicPr>
          <p:cNvPr id="5" name="Picture 4">
            <a:extLst>
              <a:ext uri="{FF2B5EF4-FFF2-40B4-BE49-F238E27FC236}">
                <a16:creationId xmlns:a16="http://schemas.microsoft.com/office/drawing/2014/main" id="{B3B6D14C-B142-0C9C-41BD-92EAC1728DC6}"/>
              </a:ext>
            </a:extLst>
          </p:cNvPr>
          <p:cNvPicPr>
            <a:picLocks noChangeAspect="1"/>
          </p:cNvPicPr>
          <p:nvPr/>
        </p:nvPicPr>
        <p:blipFill>
          <a:blip r:embed="rId3">
            <a:alphaModFix amt="50000"/>
          </a:blip>
          <a:stretch>
            <a:fillRect/>
          </a:stretch>
        </p:blipFill>
        <p:spPr>
          <a:xfrm>
            <a:off x="713436" y="1064719"/>
            <a:ext cx="3560569" cy="616613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EE203E6-35F9-7444-CA0C-15DBEA0CB625}"/>
              </a:ext>
            </a:extLst>
          </p:cNvPr>
          <p:cNvPicPr>
            <a:picLocks noChangeAspect="1"/>
          </p:cNvPicPr>
          <p:nvPr/>
        </p:nvPicPr>
        <p:blipFill>
          <a:blip r:embed="rId4">
            <a:alphaModFix amt="50000"/>
          </a:blip>
          <a:stretch>
            <a:fillRect/>
          </a:stretch>
        </p:blipFill>
        <p:spPr>
          <a:xfrm>
            <a:off x="5258152" y="1064718"/>
            <a:ext cx="3777248" cy="616613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E66DB00-732F-994D-28B7-300F4491ED73}"/>
              </a:ext>
            </a:extLst>
          </p:cNvPr>
          <p:cNvPicPr>
            <a:picLocks noChangeAspect="1"/>
          </p:cNvPicPr>
          <p:nvPr/>
        </p:nvPicPr>
        <p:blipFill rotWithShape="1">
          <a:blip r:embed="rId4"/>
          <a:srcRect l="903" t="36821" r="30564" b="32406"/>
          <a:stretch/>
        </p:blipFill>
        <p:spPr>
          <a:xfrm>
            <a:off x="909511" y="594201"/>
            <a:ext cx="4108876" cy="30117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cxnSp>
        <p:nvCxnSpPr>
          <p:cNvPr id="6" name="Straight Connector 5">
            <a:extLst>
              <a:ext uri="{FF2B5EF4-FFF2-40B4-BE49-F238E27FC236}">
                <a16:creationId xmlns:a16="http://schemas.microsoft.com/office/drawing/2014/main" id="{F6262254-32D7-5F41-8F0E-7A4A9265ECAC}"/>
              </a:ext>
            </a:extLst>
          </p:cNvPr>
          <p:cNvCxnSpPr>
            <a:cxnSpLocks/>
          </p:cNvCxnSpPr>
          <p:nvPr/>
        </p:nvCxnSpPr>
        <p:spPr>
          <a:xfrm>
            <a:off x="5018387" y="594201"/>
            <a:ext cx="2851737" cy="277113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EF9CB27E-8133-F67C-0D68-54A3BE4B979A}"/>
              </a:ext>
            </a:extLst>
          </p:cNvPr>
          <p:cNvSpPr/>
          <p:nvPr/>
        </p:nvSpPr>
        <p:spPr>
          <a:xfrm>
            <a:off x="5258151" y="3365331"/>
            <a:ext cx="2611973" cy="186297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11B4A9F-C19A-2870-A8E8-683467165814}"/>
              </a:ext>
            </a:extLst>
          </p:cNvPr>
          <p:cNvCxnSpPr>
            <a:cxnSpLocks/>
          </p:cNvCxnSpPr>
          <p:nvPr/>
        </p:nvCxnSpPr>
        <p:spPr>
          <a:xfrm>
            <a:off x="5018386" y="3605981"/>
            <a:ext cx="2851738" cy="1622323"/>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643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D8928D-CA9C-F87E-993C-2239179886FA}"/>
              </a:ext>
            </a:extLst>
          </p:cNvPr>
          <p:cNvSpPr>
            <a:spLocks noGrp="1"/>
          </p:cNvSpPr>
          <p:nvPr>
            <p:ph type="body" sz="quarter" idx="10"/>
          </p:nvPr>
        </p:nvSpPr>
        <p:spPr>
          <a:xfrm>
            <a:off x="682195" y="120437"/>
            <a:ext cx="11640409" cy="477010"/>
          </a:xfrm>
        </p:spPr>
        <p:txBody>
          <a:bodyPr>
            <a:noAutofit/>
          </a:bodyPr>
          <a:lstStyle/>
          <a:p>
            <a:pPr>
              <a:lnSpc>
                <a:spcPct val="100000"/>
              </a:lnSpc>
            </a:pPr>
            <a:r>
              <a:rPr lang="en-US" sz="3600" b="1">
                <a:latin typeface="Open Sans"/>
                <a:ea typeface="Open Sans"/>
                <a:cs typeface="Open Sans"/>
              </a:rPr>
              <a:t>Sections of the Financial Statements</a:t>
            </a:r>
          </a:p>
        </p:txBody>
      </p:sp>
      <p:pic>
        <p:nvPicPr>
          <p:cNvPr id="5" name="Picture 4">
            <a:extLst>
              <a:ext uri="{FF2B5EF4-FFF2-40B4-BE49-F238E27FC236}">
                <a16:creationId xmlns:a16="http://schemas.microsoft.com/office/drawing/2014/main" id="{B3B6D14C-B142-0C9C-41BD-92EAC1728DC6}"/>
              </a:ext>
            </a:extLst>
          </p:cNvPr>
          <p:cNvPicPr>
            <a:picLocks noChangeAspect="1"/>
          </p:cNvPicPr>
          <p:nvPr/>
        </p:nvPicPr>
        <p:blipFill>
          <a:blip r:embed="rId3">
            <a:alphaModFix amt="50000"/>
          </a:blip>
          <a:stretch>
            <a:fillRect/>
          </a:stretch>
        </p:blipFill>
        <p:spPr>
          <a:xfrm>
            <a:off x="713436" y="1064719"/>
            <a:ext cx="3560569" cy="616613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EE203E6-35F9-7444-CA0C-15DBEA0CB625}"/>
              </a:ext>
            </a:extLst>
          </p:cNvPr>
          <p:cNvPicPr>
            <a:picLocks noChangeAspect="1"/>
          </p:cNvPicPr>
          <p:nvPr/>
        </p:nvPicPr>
        <p:blipFill>
          <a:blip r:embed="rId4">
            <a:alphaModFix amt="50000"/>
          </a:blip>
          <a:stretch>
            <a:fillRect/>
          </a:stretch>
        </p:blipFill>
        <p:spPr>
          <a:xfrm>
            <a:off x="5258152" y="1064718"/>
            <a:ext cx="3777248" cy="616613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E66DB00-732F-994D-28B7-300F4491ED73}"/>
              </a:ext>
            </a:extLst>
          </p:cNvPr>
          <p:cNvPicPr>
            <a:picLocks noChangeAspect="1"/>
          </p:cNvPicPr>
          <p:nvPr/>
        </p:nvPicPr>
        <p:blipFill rotWithShape="1">
          <a:blip r:embed="rId4"/>
          <a:srcRect l="1764" t="60781" r="29703" b="8446"/>
          <a:stretch/>
        </p:blipFill>
        <p:spPr>
          <a:xfrm>
            <a:off x="909510" y="594201"/>
            <a:ext cx="4108876" cy="30117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cxnSp>
        <p:nvCxnSpPr>
          <p:cNvPr id="6" name="Straight Connector 5">
            <a:extLst>
              <a:ext uri="{FF2B5EF4-FFF2-40B4-BE49-F238E27FC236}">
                <a16:creationId xmlns:a16="http://schemas.microsoft.com/office/drawing/2014/main" id="{F6262254-32D7-5F41-8F0E-7A4A9265ECAC}"/>
              </a:ext>
            </a:extLst>
          </p:cNvPr>
          <p:cNvCxnSpPr>
            <a:cxnSpLocks/>
          </p:cNvCxnSpPr>
          <p:nvPr/>
        </p:nvCxnSpPr>
        <p:spPr>
          <a:xfrm>
            <a:off x="5018387" y="594201"/>
            <a:ext cx="2851737" cy="4263825"/>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EF9CB27E-8133-F67C-0D68-54A3BE4B979A}"/>
              </a:ext>
            </a:extLst>
          </p:cNvPr>
          <p:cNvSpPr/>
          <p:nvPr/>
        </p:nvSpPr>
        <p:spPr>
          <a:xfrm>
            <a:off x="5258151" y="4858026"/>
            <a:ext cx="2611973" cy="186297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11B4A9F-C19A-2870-A8E8-683467165814}"/>
              </a:ext>
            </a:extLst>
          </p:cNvPr>
          <p:cNvCxnSpPr>
            <a:cxnSpLocks/>
          </p:cNvCxnSpPr>
          <p:nvPr/>
        </p:nvCxnSpPr>
        <p:spPr>
          <a:xfrm>
            <a:off x="5018386" y="3605981"/>
            <a:ext cx="2851738" cy="3115018"/>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43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Bootcamp Series Overview</a:t>
            </a:r>
          </a:p>
        </p:txBody>
      </p:sp>
    </p:spTree>
    <p:extLst>
      <p:ext uri="{BB962C8B-B14F-4D97-AF65-F5344CB8AC3E}">
        <p14:creationId xmlns:p14="http://schemas.microsoft.com/office/powerpoint/2010/main" val="2874502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Wrap Up</a:t>
            </a:r>
          </a:p>
        </p:txBody>
      </p:sp>
    </p:spTree>
    <p:extLst>
      <p:ext uri="{BB962C8B-B14F-4D97-AF65-F5344CB8AC3E}">
        <p14:creationId xmlns:p14="http://schemas.microsoft.com/office/powerpoint/2010/main" val="3941649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13F95-E10B-69B3-5487-4755FFA877F9}"/>
              </a:ext>
            </a:extLst>
          </p:cNvPr>
          <p:cNvSpPr>
            <a:spLocks noGrp="1"/>
          </p:cNvSpPr>
          <p:nvPr>
            <p:ph type="body" sz="quarter" idx="10"/>
          </p:nvPr>
        </p:nvSpPr>
        <p:spPr>
          <a:xfrm>
            <a:off x="695726" y="320516"/>
            <a:ext cx="11640409" cy="477010"/>
          </a:xfrm>
        </p:spPr>
        <p:txBody>
          <a:bodyPr>
            <a:noAutofit/>
          </a:bodyPr>
          <a:lstStyle/>
          <a:p>
            <a:pPr>
              <a:lnSpc>
                <a:spcPct val="100000"/>
              </a:lnSpc>
            </a:pPr>
            <a:r>
              <a:rPr lang="en-US" sz="3600" b="1">
                <a:latin typeface="Open Sans"/>
                <a:ea typeface="Open Sans"/>
                <a:cs typeface="Open Sans"/>
              </a:rPr>
              <a:t>High Level Do’s and Don’ts</a:t>
            </a:r>
          </a:p>
        </p:txBody>
      </p:sp>
      <p:sp>
        <p:nvSpPr>
          <p:cNvPr id="3" name="Text Placeholder 2">
            <a:extLst>
              <a:ext uri="{FF2B5EF4-FFF2-40B4-BE49-F238E27FC236}">
                <a16:creationId xmlns:a16="http://schemas.microsoft.com/office/drawing/2014/main" id="{EC9F8FF8-D8A4-2B3F-38B7-65741772668B}"/>
              </a:ext>
            </a:extLst>
          </p:cNvPr>
          <p:cNvSpPr>
            <a:spLocks noGrp="1"/>
          </p:cNvSpPr>
          <p:nvPr>
            <p:ph type="body" sz="quarter" idx="11"/>
          </p:nvPr>
        </p:nvSpPr>
        <p:spPr/>
        <p:txBody>
          <a:bodyPr lIns="91440" tIns="45720" rIns="91440" bIns="45720" anchor="t"/>
          <a:lstStyle/>
          <a:p>
            <a:pPr marL="365760" indent="-365760"/>
            <a:r>
              <a:rPr lang="en-US" sz="2000">
                <a:latin typeface="Open Sans"/>
                <a:ea typeface="Open Sans"/>
                <a:cs typeface="Open Sans"/>
              </a:rPr>
              <a:t>Do – use In/Out ledgers together</a:t>
            </a:r>
          </a:p>
          <a:p>
            <a:pPr marL="792480" lvl="1" indent="-304800"/>
            <a:r>
              <a:rPr lang="en-US" sz="1800">
                <a:latin typeface="Open Sans"/>
                <a:ea typeface="Open Sans"/>
                <a:cs typeface="Open Sans"/>
              </a:rPr>
              <a:t>Ledgers represent the transferring in and out of funds, costs, overhead, etc. need to be used in combination with each other for both the debit and credit of the journal.</a:t>
            </a:r>
          </a:p>
          <a:p>
            <a:pPr marL="365760" indent="-365760">
              <a:spcBef>
                <a:spcPts val="800"/>
              </a:spcBef>
            </a:pPr>
            <a:r>
              <a:rPr lang="en-US" sz="2000">
                <a:latin typeface="Open Sans"/>
                <a:ea typeface="Open Sans"/>
                <a:cs typeface="Open Sans"/>
              </a:rPr>
              <a:t>Do – use the correct overhead</a:t>
            </a:r>
          </a:p>
          <a:p>
            <a:pPr marL="792480" lvl="1" indent="-304800"/>
            <a:r>
              <a:rPr lang="en-US" sz="1800">
                <a:latin typeface="Open Sans"/>
                <a:ea typeface="Open Sans"/>
                <a:cs typeface="Open Sans"/>
              </a:rPr>
              <a:t>47300/47310 Institutional Overhead is for use by FPB to distribute enterprise overhead expenses. 47400/47410 Organizational Overhead is for use by Dean and Central Offices for distributing overhead within their Balancing Units.</a:t>
            </a:r>
          </a:p>
          <a:p>
            <a:pPr marL="365760" indent="-365760">
              <a:spcBef>
                <a:spcPts val="800"/>
              </a:spcBef>
            </a:pPr>
            <a:r>
              <a:rPr lang="en-US" sz="2000">
                <a:latin typeface="Open Sans"/>
                <a:ea typeface="Open Sans"/>
                <a:cs typeface="Open Sans"/>
              </a:rPr>
              <a:t>Do – create Revenue Categories for the revenue streams and Spend Categories for the expenses you need to report on</a:t>
            </a:r>
          </a:p>
          <a:p>
            <a:pPr marL="792480" lvl="1" indent="-304800"/>
            <a:r>
              <a:rPr lang="en-US" sz="1800">
                <a:latin typeface="Open Sans"/>
                <a:ea typeface="Open Sans"/>
                <a:cs typeface="Open Sans"/>
              </a:rPr>
              <a:t>the categories are there for you to transact on and there isn’t a more granular reporting tag for Revenue Category, and Purchase Item or Expense Item won’t always apply</a:t>
            </a:r>
          </a:p>
          <a:p>
            <a:pPr marL="365760" indent="-365760">
              <a:spcBef>
                <a:spcPts val="1200"/>
              </a:spcBef>
            </a:pPr>
            <a:r>
              <a:rPr lang="en-US" sz="2000">
                <a:latin typeface="Open Sans"/>
                <a:ea typeface="Open Sans"/>
                <a:cs typeface="Open Sans"/>
              </a:rPr>
              <a:t>Don't – transact on ledgers generated by Workday processes, such as depreciation expense or payroll and benefit expenses</a:t>
            </a:r>
            <a:endParaRPr lang="en-US" sz="2000"/>
          </a:p>
          <a:p>
            <a:pPr marL="365760" indent="-365760">
              <a:spcBef>
                <a:spcPts val="1200"/>
              </a:spcBef>
            </a:pPr>
            <a:r>
              <a:rPr lang="en-US" sz="2000">
                <a:latin typeface="Open Sans"/>
                <a:ea typeface="Open Sans"/>
                <a:cs typeface="Open Sans"/>
              </a:rPr>
              <a:t>Don't – transact on ledgers that contain system names, as those were built for integrating and reconciling with those specific systems</a:t>
            </a:r>
          </a:p>
          <a:p>
            <a:pPr marL="792480" lvl="1" indent="-304800">
              <a:spcBef>
                <a:spcPts val="1200"/>
              </a:spcBef>
            </a:pPr>
            <a:r>
              <a:rPr lang="en-US" sz="1800">
                <a:latin typeface="Open Sans"/>
                <a:ea typeface="Open Sans"/>
                <a:cs typeface="Open Sans"/>
              </a:rPr>
              <a:t>e.g. 12200 Accounts Receivable - Student Database (SDB)</a:t>
            </a:r>
            <a:endParaRPr lang="en-US" sz="1800"/>
          </a:p>
          <a:p>
            <a:pPr marL="792480" lvl="1" indent="-304800">
              <a:spcBef>
                <a:spcPts val="1200"/>
              </a:spcBef>
            </a:pPr>
            <a:endParaRPr lang="en-US" sz="1800"/>
          </a:p>
        </p:txBody>
      </p:sp>
    </p:spTree>
    <p:extLst>
      <p:ext uri="{BB962C8B-B14F-4D97-AF65-F5344CB8AC3E}">
        <p14:creationId xmlns:p14="http://schemas.microsoft.com/office/powerpoint/2010/main" val="249777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D3C963-9716-6866-69E6-2BAC4BFFEBBF}"/>
              </a:ext>
            </a:extLst>
          </p:cNvPr>
          <p:cNvSpPr>
            <a:spLocks noGrp="1"/>
          </p:cNvSpPr>
          <p:nvPr>
            <p:ph type="body" sz="quarter" idx="10"/>
          </p:nvPr>
        </p:nvSpPr>
        <p:spPr>
          <a:xfrm>
            <a:off x="572034" y="320516"/>
            <a:ext cx="11640409" cy="477010"/>
          </a:xfrm>
        </p:spPr>
        <p:txBody>
          <a:bodyPr>
            <a:noAutofit/>
          </a:bodyPr>
          <a:lstStyle/>
          <a:p>
            <a:pPr>
              <a:lnSpc>
                <a:spcPct val="100000"/>
              </a:lnSpc>
            </a:pPr>
            <a:r>
              <a:rPr lang="en-US" sz="3600" b="1">
                <a:latin typeface="Open Sans"/>
                <a:ea typeface="Open Sans"/>
                <a:cs typeface="Open Sans"/>
              </a:rPr>
              <a:t>Resources</a:t>
            </a:r>
          </a:p>
        </p:txBody>
      </p:sp>
      <p:sp>
        <p:nvSpPr>
          <p:cNvPr id="3" name="Text Placeholder 2">
            <a:extLst>
              <a:ext uri="{FF2B5EF4-FFF2-40B4-BE49-F238E27FC236}">
                <a16:creationId xmlns:a16="http://schemas.microsoft.com/office/drawing/2014/main" id="{C2A0D2C6-B422-6EB4-12DC-C5B958429B6D}"/>
              </a:ext>
            </a:extLst>
          </p:cNvPr>
          <p:cNvSpPr>
            <a:spLocks noGrp="1"/>
          </p:cNvSpPr>
          <p:nvPr>
            <p:ph type="body" sz="quarter" idx="11"/>
          </p:nvPr>
        </p:nvSpPr>
        <p:spPr>
          <a:xfrm>
            <a:off x="695726" y="1100118"/>
            <a:ext cx="12134154" cy="5417556"/>
          </a:xfrm>
        </p:spPr>
        <p:txBody>
          <a:bodyPr/>
          <a:lstStyle/>
          <a:p>
            <a:r>
              <a:rPr lang="en-US" dirty="0"/>
              <a:t>What I really needed was an accounting bootcamp: </a:t>
            </a:r>
            <a:r>
              <a:rPr lang="en-US" dirty="0">
                <a:hlinkClick r:id="rId2"/>
              </a:rPr>
              <a:t>https://uwnetid.sharepoint.com/sites/UWFTChangeNetwork/SitePages/Finance-Literacy-Catalog.aspx?OR=Teams-HL&amp;CT=1636485345294</a:t>
            </a:r>
            <a:endParaRPr lang="en-US" dirty="0"/>
          </a:p>
          <a:p>
            <a:pPr>
              <a:spcBef>
                <a:spcPts val="800"/>
              </a:spcBef>
            </a:pPr>
            <a:r>
              <a:rPr lang="en-US" dirty="0"/>
              <a:t>I just needed the list of Revenue Categories and what Ledger they map to: </a:t>
            </a:r>
            <a:r>
              <a:rPr lang="en-US" dirty="0">
                <a:hlinkClick r:id="rId3" tooltip="https://uw.service-now.com/finance?id=kb_article_view&amp;sysparm_article=kb0033117"/>
              </a:rPr>
              <a:t>https://uwconnect.uw.edu/finance?id=kb_article_view&amp;sysparm_article=KB0033117 </a:t>
            </a:r>
            <a:endParaRPr lang="en-US" dirty="0"/>
          </a:p>
          <a:p>
            <a:pPr>
              <a:spcBef>
                <a:spcPts val="800"/>
              </a:spcBef>
            </a:pPr>
            <a:r>
              <a:rPr lang="en-US" dirty="0"/>
              <a:t>Where’s that list of Spend </a:t>
            </a:r>
            <a:r>
              <a:rPr lang="en-US"/>
              <a:t>Categories Again?: </a:t>
            </a:r>
            <a:r>
              <a:rPr lang="en-US" dirty="0">
                <a:hlinkClick r:id="rId4" tooltip="https://uw.service-now.com/finance?id=kb_article_view&amp;sysparm_article=kb0032449"/>
              </a:rPr>
              <a:t>https://uwconnect.uw.edu/finance?id=kb_article_view&amp;sysparm_article=KB0032449 </a:t>
            </a:r>
            <a:endParaRPr lang="en-US" dirty="0"/>
          </a:p>
          <a:p>
            <a:pPr>
              <a:spcBef>
                <a:spcPts val="800"/>
              </a:spcBef>
            </a:pPr>
            <a:r>
              <a:rPr lang="en-US" dirty="0"/>
              <a:t>Can you just tell me what XYZ Ledger purpose is: </a:t>
            </a:r>
            <a:r>
              <a:rPr lang="en-US" dirty="0">
                <a:hlinkClick r:id="rId5" tooltip="https://uwconnect.uw.edu/finance?id=kb_article_view&amp;sysparm_article=kb0033039"/>
              </a:rPr>
              <a:t>https://uwconnect.uw.edu/finance?id=kb_article_view&amp;sysparm_article=KB0033039</a:t>
            </a:r>
            <a:endParaRPr lang="en-US" dirty="0"/>
          </a:p>
          <a:p>
            <a:r>
              <a:rPr lang="en-US" dirty="0"/>
              <a:t>Custom Validation List – </a:t>
            </a:r>
            <a:r>
              <a:rPr lang="en-US" dirty="0">
                <a:hlinkClick r:id="rId6" tooltip="https://uwconnect.uw.edu/finance?id=kb_article_view&amp;sysparm_article=kb0033525"/>
              </a:rPr>
              <a:t>https://uwconnect.uw.edu/finance?id=kb_article_view&amp;sysparm_article=KB0033525</a:t>
            </a:r>
            <a:endParaRPr lang="en-US" dirty="0">
              <a:highlight>
                <a:srgbClr val="FFFF00"/>
              </a:highlight>
            </a:endParaRPr>
          </a:p>
          <a:p>
            <a:endParaRPr lang="en-US" dirty="0"/>
          </a:p>
        </p:txBody>
      </p:sp>
    </p:spTree>
    <p:extLst>
      <p:ext uri="{BB962C8B-B14F-4D97-AF65-F5344CB8AC3E}">
        <p14:creationId xmlns:p14="http://schemas.microsoft.com/office/powerpoint/2010/main" val="3730633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85000" lnSpcReduction="20000"/>
          </a:bodyPr>
          <a:lstStyle/>
          <a:p>
            <a:r>
              <a:rPr lang="en-US" sz="3900" b="1" dirty="0"/>
              <a:t>What’s Next – Draft </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marL="0" indent="-365760">
              <a:spcBef>
                <a:spcPts val="0"/>
              </a:spcBef>
            </a:pPr>
            <a:endParaRPr lang="en-US" sz="2800">
              <a:latin typeface="Aptos" panose="020B0004020202020204" pitchFamily="34" charset="0"/>
              <a:ea typeface="Calibri" panose="020F0502020204030204" pitchFamily="34" charset="0"/>
              <a:cs typeface="Calibri" panose="020F0502020204030204" pitchFamily="34" charset="0"/>
            </a:endParaRPr>
          </a:p>
          <a:p>
            <a:pPr marL="365760" indent="-365760">
              <a:spcBef>
                <a:spcPts val="20"/>
              </a:spcBef>
              <a:defRPr/>
            </a:pPr>
            <a:r>
              <a:rPr kumimoji="0" lang="en-US" sz="2800" b="0" i="0" u="none" strike="noStrike" kern="1200" cap="none" spc="0" normalizeH="0" baseline="0" noProof="0">
                <a:ln>
                  <a:noFill/>
                </a:ln>
                <a:solidFill>
                  <a:srgbClr val="33006F"/>
                </a:solidFill>
                <a:effectLst/>
                <a:uLnTx/>
                <a:uFillTx/>
                <a:latin typeface="Open Sans"/>
                <a:ea typeface="Open Sans"/>
                <a:cs typeface="Open Sans"/>
              </a:rPr>
              <a:t>Series #2 – UW Specific Setups Deep Dive </a:t>
            </a:r>
          </a:p>
          <a:p>
            <a:pPr marL="792507" lvl="1" indent="-365760">
              <a:spcBef>
                <a:spcPts val="20"/>
              </a:spcBef>
              <a:defRPr/>
            </a:pPr>
            <a:r>
              <a:rPr kumimoji="0" lang="en-US" sz="2373" b="0" i="0" u="none" strike="noStrike" kern="1200" cap="none" spc="0" normalizeH="0" baseline="0" noProof="0">
                <a:ln>
                  <a:noFill/>
                </a:ln>
                <a:solidFill>
                  <a:srgbClr val="33006F"/>
                </a:solidFill>
                <a:effectLst/>
                <a:uLnTx/>
                <a:uFillTx/>
                <a:latin typeface="Open Sans"/>
                <a:ea typeface="Open Sans"/>
                <a:cs typeface="Open Sans"/>
              </a:rPr>
              <a:t>Journal Source types and purposes</a:t>
            </a:r>
          </a:p>
          <a:p>
            <a:pPr marL="792507" lvl="1" indent="-365760">
              <a:spcBef>
                <a:spcPts val="20"/>
              </a:spcBef>
              <a:defRPr/>
            </a:pPr>
            <a:r>
              <a:rPr kumimoji="0" lang="en-US" sz="2373" b="0" i="0" u="none" strike="noStrike" kern="1200" cap="none" spc="0" normalizeH="0" baseline="0" noProof="0">
                <a:ln>
                  <a:noFill/>
                </a:ln>
                <a:solidFill>
                  <a:srgbClr val="33006F"/>
                </a:solidFill>
                <a:effectLst/>
                <a:uLnTx/>
                <a:uFillTx/>
                <a:latin typeface="Open Sans"/>
                <a:ea typeface="Open Sans"/>
                <a:cs typeface="Open Sans"/>
              </a:rPr>
              <a:t>Accounting Journal types</a:t>
            </a:r>
          </a:p>
          <a:p>
            <a:pPr marL="792507" lvl="1" indent="-365760">
              <a:spcBef>
                <a:spcPts val="20"/>
              </a:spcBef>
              <a:defRPr/>
            </a:pPr>
            <a:r>
              <a:rPr kumimoji="0" lang="en-US" sz="2373" b="0" i="0" u="none" strike="noStrike" kern="1200" cap="none" spc="0" normalizeH="0" baseline="0" noProof="0">
                <a:ln>
                  <a:noFill/>
                </a:ln>
                <a:solidFill>
                  <a:srgbClr val="33006F"/>
                </a:solidFill>
                <a:effectLst/>
                <a:uLnTx/>
                <a:uFillTx/>
                <a:latin typeface="Open Sans"/>
                <a:ea typeface="Open Sans"/>
                <a:cs typeface="Open Sans"/>
              </a:rPr>
              <a:t>Revenue and Spend Categories for Operational Journals</a:t>
            </a:r>
          </a:p>
          <a:p>
            <a:pPr marL="792507" lvl="1" indent="-365760">
              <a:spcBef>
                <a:spcPts val="20"/>
              </a:spcBef>
              <a:defRPr/>
            </a:pPr>
            <a:r>
              <a:rPr kumimoji="0" lang="en-US" sz="2373" b="0" i="0" u="none" strike="noStrike" kern="1200" cap="none" spc="0" normalizeH="0" baseline="0" noProof="0">
                <a:ln>
                  <a:noFill/>
                </a:ln>
                <a:solidFill>
                  <a:srgbClr val="33006F"/>
                </a:solidFill>
                <a:effectLst/>
                <a:uLnTx/>
                <a:uFillTx/>
                <a:latin typeface="Open Sans"/>
                <a:ea typeface="Open Sans"/>
                <a:cs typeface="Open Sans"/>
              </a:rPr>
              <a:t>Financial Statement</a:t>
            </a:r>
            <a:endParaRPr lang="en-US" sz="280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63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Goals &amp; Audience</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202732"/>
            <a:ext cx="11656832" cy="5417556"/>
          </a:xfrm>
        </p:spPr>
        <p:txBody>
          <a:bodyPr lIns="91440" tIns="45720" rIns="91440" bIns="45720" anchor="t"/>
          <a:lstStyle/>
          <a:p>
            <a:pPr marL="365760" indent="-365760">
              <a:spcBef>
                <a:spcPts val="20"/>
              </a:spcBef>
            </a:pPr>
            <a:r>
              <a:rPr lang="en-US" sz="2800">
                <a:solidFill>
                  <a:srgbClr val="33006F"/>
                </a:solidFill>
                <a:latin typeface="Open Sans"/>
                <a:ea typeface="Open Sans"/>
                <a:cs typeface="Open Sans"/>
              </a:rPr>
              <a:t>Key Audience: </a:t>
            </a:r>
          </a:p>
          <a:p>
            <a:pPr marL="792507" lvl="1" indent="-365760">
              <a:spcBef>
                <a:spcPts val="20"/>
              </a:spcBef>
            </a:pPr>
            <a:r>
              <a:rPr lang="en-US" sz="2373">
                <a:solidFill>
                  <a:srgbClr val="33006F"/>
                </a:solidFill>
                <a:latin typeface="Open Sans"/>
                <a:ea typeface="Open Sans"/>
                <a:cs typeface="Open Sans"/>
              </a:rPr>
              <a:t>Shared Environment (SE) Accountant roles </a:t>
            </a:r>
            <a:endParaRPr lang="en-US" sz="1946">
              <a:solidFill>
                <a:srgbClr val="33006F"/>
              </a:solidFill>
              <a:latin typeface="Open Sans"/>
              <a:ea typeface="Open Sans"/>
              <a:cs typeface="Open Sans"/>
            </a:endParaRPr>
          </a:p>
          <a:p>
            <a:pPr marL="365760" indent="-365760">
              <a:spcBef>
                <a:spcPts val="20"/>
              </a:spcBef>
            </a:pPr>
            <a:endParaRPr lang="en-US" sz="2800">
              <a:solidFill>
                <a:srgbClr val="33006F"/>
              </a:solidFill>
              <a:latin typeface="Open Sans"/>
              <a:ea typeface="Open Sans"/>
              <a:cs typeface="Open Sans"/>
            </a:endParaRPr>
          </a:p>
          <a:p>
            <a:pPr marL="365760" indent="-365760">
              <a:spcBef>
                <a:spcPts val="20"/>
              </a:spcBef>
            </a:pPr>
            <a:r>
              <a:rPr lang="en-US" sz="2800">
                <a:solidFill>
                  <a:srgbClr val="33006F"/>
                </a:solidFill>
                <a:latin typeface="Open Sans"/>
                <a:ea typeface="Open Sans"/>
                <a:cs typeface="Open Sans"/>
              </a:rPr>
              <a:t>Goals: </a:t>
            </a:r>
          </a:p>
          <a:p>
            <a:pPr marL="792507" lvl="1" indent="-365760">
              <a:spcBef>
                <a:spcPts val="20"/>
              </a:spcBef>
            </a:pPr>
            <a:r>
              <a:rPr lang="en-US" sz="2373">
                <a:solidFill>
                  <a:srgbClr val="33006F"/>
                </a:solidFill>
                <a:latin typeface="Open Sans"/>
                <a:ea typeface="Open Sans"/>
                <a:cs typeface="Open Sans"/>
              </a:rPr>
              <a:t>To strengthen SE accounting knowledge, based on UW needs and Workday setups. </a:t>
            </a:r>
          </a:p>
          <a:p>
            <a:pPr marL="792507" lvl="1" indent="-365760">
              <a:spcBef>
                <a:spcPts val="20"/>
              </a:spcBef>
            </a:pPr>
            <a:endParaRPr lang="en-US" sz="2373">
              <a:solidFill>
                <a:srgbClr val="33006F"/>
              </a:solidFill>
              <a:latin typeface="Open Sans"/>
              <a:ea typeface="Open Sans"/>
              <a:cs typeface="Open Sans"/>
            </a:endParaRPr>
          </a:p>
          <a:p>
            <a:pPr marL="792507" lvl="1" indent="-365760">
              <a:spcBef>
                <a:spcPts val="20"/>
              </a:spcBef>
            </a:pPr>
            <a:r>
              <a:rPr lang="en-US" sz="2373">
                <a:solidFill>
                  <a:srgbClr val="33006F"/>
                </a:solidFill>
                <a:latin typeface="Open Sans"/>
                <a:ea typeface="Open Sans"/>
                <a:cs typeface="Open Sans"/>
              </a:rPr>
              <a:t>To create future job aids to build accounting knowledge in support of UW accounting principles and reporting needs.</a:t>
            </a:r>
          </a:p>
          <a:p>
            <a:pPr marL="1219255" lvl="2" indent="-365760">
              <a:spcBef>
                <a:spcPts val="20"/>
              </a:spcBef>
            </a:pPr>
            <a:r>
              <a:rPr lang="en-US" sz="2160">
                <a:solidFill>
                  <a:srgbClr val="33006F"/>
                </a:solidFill>
                <a:latin typeface="Open Sans"/>
                <a:ea typeface="Open Sans"/>
                <a:cs typeface="Open Sans"/>
              </a:rPr>
              <a:t>Leverage for all users performing WD transactions across all campuses</a:t>
            </a:r>
          </a:p>
          <a:p>
            <a:pPr marL="1219255" lvl="2" indent="-365760">
              <a:spcBef>
                <a:spcPts val="20"/>
              </a:spcBef>
            </a:pPr>
            <a:endParaRPr lang="en-US" sz="2160">
              <a:solidFill>
                <a:srgbClr val="33006F"/>
              </a:solidFill>
              <a:latin typeface="Open Sans"/>
              <a:ea typeface="Open Sans"/>
              <a:cs typeface="Open Sans"/>
            </a:endParaRPr>
          </a:p>
          <a:p>
            <a:pPr marL="365760" indent="-365760">
              <a:spcBef>
                <a:spcPts val="20"/>
              </a:spcBef>
            </a:pPr>
            <a:endParaRPr lang="en-US" sz="3227">
              <a:solidFill>
                <a:srgbClr val="33006F"/>
              </a:solidFill>
              <a:latin typeface="Open Sans"/>
              <a:ea typeface="Open Sans"/>
              <a:cs typeface="Open Sans"/>
            </a:endParaRPr>
          </a:p>
        </p:txBody>
      </p:sp>
    </p:spTree>
    <p:extLst>
      <p:ext uri="{BB962C8B-B14F-4D97-AF65-F5344CB8AC3E}">
        <p14:creationId xmlns:p14="http://schemas.microsoft.com/office/powerpoint/2010/main" val="270628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FDM Bootcamp Series Preview</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202732"/>
            <a:ext cx="11656832" cy="5417556"/>
          </a:xfrm>
        </p:spPr>
        <p:txBody>
          <a:bodyPr lIns="91440" tIns="45720" rIns="91440" bIns="45720" anchor="t"/>
          <a:lstStyle/>
          <a:p>
            <a:pPr marL="365760" indent="-365760">
              <a:spcBef>
                <a:spcPts val="20"/>
              </a:spcBef>
            </a:pPr>
            <a:r>
              <a:rPr lang="en-US" sz="2400" dirty="0">
                <a:solidFill>
                  <a:srgbClr val="33006F"/>
                </a:solidFill>
                <a:latin typeface="Open Sans"/>
                <a:ea typeface="Open Sans"/>
                <a:cs typeface="Open Sans"/>
              </a:rPr>
              <a:t>Series #1 - Accounting Fundamentals</a:t>
            </a:r>
          </a:p>
          <a:p>
            <a:pPr marL="792480" lvl="1" indent="-365760">
              <a:spcBef>
                <a:spcPts val="20"/>
              </a:spcBef>
            </a:pPr>
            <a:r>
              <a:rPr lang="en-US" sz="2000" dirty="0">
                <a:solidFill>
                  <a:srgbClr val="33006F"/>
                </a:solidFill>
                <a:latin typeface="Open Sans"/>
                <a:ea typeface="Open Sans"/>
                <a:cs typeface="Open Sans"/>
              </a:rPr>
              <a:t>Accounting </a:t>
            </a:r>
            <a:r>
              <a:rPr lang="en-US" sz="2000" dirty="0" err="1">
                <a:solidFill>
                  <a:srgbClr val="33006F"/>
                </a:solidFill>
                <a:latin typeface="Open Sans"/>
                <a:ea typeface="Open Sans"/>
                <a:cs typeface="Open Sans"/>
              </a:rPr>
              <a:t>Worktag</a:t>
            </a:r>
            <a:r>
              <a:rPr lang="en-US" sz="2000" dirty="0">
                <a:solidFill>
                  <a:srgbClr val="33006F"/>
                </a:solidFill>
                <a:latin typeface="Open Sans"/>
                <a:ea typeface="Open Sans"/>
                <a:cs typeface="Open Sans"/>
              </a:rPr>
              <a:t> Overview</a:t>
            </a:r>
          </a:p>
          <a:p>
            <a:pPr marL="792480" lvl="1" indent="-365760">
              <a:spcBef>
                <a:spcPts val="20"/>
              </a:spcBef>
            </a:pPr>
            <a:r>
              <a:rPr lang="en-US" sz="2000" dirty="0">
                <a:solidFill>
                  <a:srgbClr val="33006F"/>
                </a:solidFill>
                <a:latin typeface="Open Sans"/>
                <a:ea typeface="Open Sans"/>
                <a:cs typeface="Open Sans"/>
              </a:rPr>
              <a:t>UW Accounting Principles</a:t>
            </a:r>
          </a:p>
          <a:p>
            <a:pPr marL="792480" lvl="1" indent="-365760">
              <a:spcBef>
                <a:spcPts val="20"/>
              </a:spcBef>
            </a:pPr>
            <a:r>
              <a:rPr lang="en-US" sz="2000" dirty="0">
                <a:solidFill>
                  <a:srgbClr val="33006F"/>
                </a:solidFill>
                <a:latin typeface="Open Sans"/>
                <a:ea typeface="Open Sans"/>
                <a:cs typeface="Open Sans"/>
              </a:rPr>
              <a:t>Wrap Up</a:t>
            </a:r>
          </a:p>
          <a:p>
            <a:pPr marL="792480" lvl="1" indent="-365760">
              <a:spcBef>
                <a:spcPts val="20"/>
              </a:spcBef>
            </a:pPr>
            <a:endParaRPr lang="en-US" sz="1000" dirty="0">
              <a:solidFill>
                <a:srgbClr val="33006F"/>
              </a:solidFill>
              <a:latin typeface="Open Sans"/>
              <a:ea typeface="Open Sans"/>
              <a:cs typeface="Open Sans"/>
            </a:endParaRPr>
          </a:p>
          <a:p>
            <a:pPr marL="365760" indent="-365760">
              <a:spcBef>
                <a:spcPts val="20"/>
              </a:spcBef>
            </a:pPr>
            <a:r>
              <a:rPr lang="en-US" sz="2400" dirty="0">
                <a:solidFill>
                  <a:srgbClr val="33006F"/>
                </a:solidFill>
                <a:latin typeface="Open Sans"/>
                <a:ea typeface="Open Sans"/>
                <a:cs typeface="Open Sans"/>
              </a:rPr>
              <a:t>Series #2 – UW Specific Setups Deep Dive </a:t>
            </a:r>
          </a:p>
          <a:p>
            <a:pPr marL="792507" lvl="1" indent="-365760">
              <a:spcBef>
                <a:spcPts val="20"/>
              </a:spcBef>
            </a:pPr>
            <a:r>
              <a:rPr lang="en-US" sz="2000" dirty="0">
                <a:solidFill>
                  <a:srgbClr val="33006F"/>
                </a:solidFill>
                <a:latin typeface="Open Sans"/>
                <a:ea typeface="Open Sans"/>
                <a:cs typeface="Open Sans"/>
              </a:rPr>
              <a:t>Journal Source types and purposes</a:t>
            </a:r>
          </a:p>
          <a:p>
            <a:pPr marL="792507" lvl="1" indent="-365760">
              <a:spcBef>
                <a:spcPts val="20"/>
              </a:spcBef>
            </a:pPr>
            <a:r>
              <a:rPr lang="en-US" sz="2000" dirty="0">
                <a:solidFill>
                  <a:srgbClr val="33006F"/>
                </a:solidFill>
                <a:latin typeface="Open Sans"/>
                <a:ea typeface="Open Sans"/>
                <a:cs typeface="Open Sans"/>
              </a:rPr>
              <a:t>Accounting Journal types</a:t>
            </a:r>
          </a:p>
          <a:p>
            <a:pPr marL="792507" lvl="1" indent="-365760">
              <a:spcBef>
                <a:spcPts val="20"/>
              </a:spcBef>
            </a:pPr>
            <a:r>
              <a:rPr lang="en-US" sz="2000" dirty="0">
                <a:solidFill>
                  <a:srgbClr val="33006F"/>
                </a:solidFill>
                <a:latin typeface="Open Sans"/>
                <a:ea typeface="Open Sans"/>
                <a:cs typeface="Open Sans"/>
              </a:rPr>
              <a:t>Revenue and Spend Categories for Operational Journals</a:t>
            </a:r>
          </a:p>
          <a:p>
            <a:pPr marL="792480" lvl="1" indent="-365760">
              <a:spcBef>
                <a:spcPts val="20"/>
              </a:spcBef>
            </a:pPr>
            <a:r>
              <a:rPr lang="en-US" sz="2000" dirty="0">
                <a:solidFill>
                  <a:srgbClr val="33006F"/>
                </a:solidFill>
                <a:latin typeface="Open Sans"/>
                <a:ea typeface="Open Sans"/>
                <a:cs typeface="Open Sans"/>
              </a:rPr>
              <a:t>Financial Statement </a:t>
            </a:r>
          </a:p>
          <a:p>
            <a:pPr marL="792480" lvl="1" indent="-365760">
              <a:spcBef>
                <a:spcPts val="20"/>
              </a:spcBef>
            </a:pPr>
            <a:r>
              <a:rPr lang="en-US" sz="2000" dirty="0">
                <a:solidFill>
                  <a:srgbClr val="33006F"/>
                </a:solidFill>
                <a:latin typeface="Open Sans"/>
                <a:ea typeface="Open Sans"/>
                <a:cs typeface="Open Sans"/>
              </a:rPr>
              <a:t>Book Codes</a:t>
            </a:r>
          </a:p>
          <a:p>
            <a:pPr marL="792507" lvl="1" indent="-365760">
              <a:spcBef>
                <a:spcPts val="20"/>
              </a:spcBef>
            </a:pPr>
            <a:r>
              <a:rPr lang="en-US" sz="2000" dirty="0">
                <a:solidFill>
                  <a:srgbClr val="33006F"/>
                </a:solidFill>
                <a:latin typeface="Open Sans"/>
                <a:ea typeface="Open Sans"/>
                <a:cs typeface="Open Sans"/>
              </a:rPr>
              <a:t>Wrap up</a:t>
            </a:r>
          </a:p>
          <a:p>
            <a:pPr marL="792507" lvl="1" indent="-365760">
              <a:spcBef>
                <a:spcPts val="20"/>
              </a:spcBef>
            </a:pPr>
            <a:endParaRPr lang="en-US" sz="1000" dirty="0">
              <a:solidFill>
                <a:srgbClr val="33006F"/>
              </a:solidFill>
              <a:latin typeface="Open Sans"/>
              <a:ea typeface="Open Sans"/>
              <a:cs typeface="Open Sans"/>
            </a:endParaRP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400" b="0" i="0" u="none" strike="noStrike" kern="1200" cap="none" spc="0" normalizeH="0" baseline="0" noProof="0" dirty="0">
                <a:ln>
                  <a:noFill/>
                </a:ln>
                <a:solidFill>
                  <a:srgbClr val="33006F"/>
                </a:solidFill>
                <a:effectLst/>
                <a:uLnTx/>
                <a:uFillTx/>
                <a:latin typeface="Open Sans"/>
                <a:ea typeface="Open Sans"/>
                <a:cs typeface="Open Sans"/>
              </a:rPr>
              <a:t>Series #3 – Net Position</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dirty="0">
                <a:ln>
                  <a:noFill/>
                </a:ln>
                <a:solidFill>
                  <a:srgbClr val="33006F"/>
                </a:solidFill>
                <a:effectLst/>
                <a:uLnTx/>
                <a:uFillTx/>
                <a:latin typeface="Open Sans"/>
                <a:ea typeface="Open Sans"/>
                <a:cs typeface="Open Sans"/>
              </a:rPr>
              <a:t>How to interpret your data</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dirty="0">
                <a:ln>
                  <a:noFill/>
                </a:ln>
                <a:solidFill>
                  <a:srgbClr val="33006F"/>
                </a:solidFill>
                <a:effectLst/>
                <a:uLnTx/>
                <a:uFillTx/>
                <a:latin typeface="Open Sans"/>
                <a:ea typeface="Open Sans"/>
                <a:cs typeface="Open Sans"/>
              </a:rPr>
              <a:t>Corrections </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endParaRPr kumimoji="0" lang="en-US" sz="1050" b="0" i="0" u="none" strike="noStrike" kern="1200" cap="none" spc="0" normalizeH="0" baseline="0" noProof="0" dirty="0">
              <a:ln>
                <a:noFill/>
              </a:ln>
              <a:solidFill>
                <a:srgbClr val="33006F"/>
              </a:solidFill>
              <a:effectLst/>
              <a:uLnTx/>
              <a:uFillTx/>
              <a:latin typeface="Open Sans"/>
              <a:ea typeface="Open Sans"/>
              <a:cs typeface="Open Sans"/>
            </a:endParaRP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400" b="0" i="0" u="none" strike="noStrike" kern="1200" cap="none" spc="0" normalizeH="0" baseline="0" noProof="0" dirty="0">
                <a:ln>
                  <a:noFill/>
                </a:ln>
                <a:solidFill>
                  <a:srgbClr val="33006F"/>
                </a:solidFill>
                <a:effectLst/>
                <a:uLnTx/>
                <a:uFillTx/>
                <a:latin typeface="Open Sans"/>
                <a:ea typeface="Open Sans"/>
                <a:cs typeface="Open Sans"/>
              </a:rPr>
              <a:t>Series #4 – Reporting</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dirty="0">
                <a:ln>
                  <a:noFill/>
                </a:ln>
                <a:solidFill>
                  <a:srgbClr val="33006F"/>
                </a:solidFill>
                <a:effectLst/>
                <a:uLnTx/>
                <a:uFillTx/>
                <a:latin typeface="Open Sans"/>
                <a:ea typeface="Open Sans"/>
                <a:cs typeface="Open Sans"/>
              </a:rPr>
              <a:t>Planning and budgeting reports </a:t>
            </a:r>
          </a:p>
        </p:txBody>
      </p:sp>
    </p:spTree>
    <p:extLst>
      <p:ext uri="{BB962C8B-B14F-4D97-AF65-F5344CB8AC3E}">
        <p14:creationId xmlns:p14="http://schemas.microsoft.com/office/powerpoint/2010/main" val="2701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Today’s Focus</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202732"/>
            <a:ext cx="11656832" cy="5417556"/>
          </a:xfrm>
        </p:spPr>
        <p:txBody>
          <a:bodyPr lIns="91440" tIns="45720" rIns="91440" bIns="45720" anchor="t"/>
          <a:lstStyle/>
          <a:p>
            <a:pPr marL="365733" indent="-365760">
              <a:spcBef>
                <a:spcPts val="20"/>
              </a:spcBef>
            </a:pPr>
            <a:r>
              <a:rPr lang="en-US" sz="2777" dirty="0">
                <a:solidFill>
                  <a:srgbClr val="33006F"/>
                </a:solidFill>
                <a:latin typeface="Open Sans"/>
                <a:ea typeface="Open Sans"/>
                <a:cs typeface="Open Sans"/>
              </a:rPr>
              <a:t>Accounting </a:t>
            </a:r>
            <a:r>
              <a:rPr lang="en-US" sz="2777" dirty="0" err="1">
                <a:solidFill>
                  <a:srgbClr val="33006F"/>
                </a:solidFill>
                <a:latin typeface="Open Sans"/>
                <a:ea typeface="Open Sans"/>
                <a:cs typeface="Open Sans"/>
              </a:rPr>
              <a:t>Worktag</a:t>
            </a:r>
            <a:r>
              <a:rPr lang="en-US" sz="2777" dirty="0">
                <a:solidFill>
                  <a:srgbClr val="33006F"/>
                </a:solidFill>
                <a:latin typeface="Open Sans"/>
                <a:ea typeface="Open Sans"/>
                <a:cs typeface="Open Sans"/>
              </a:rPr>
              <a:t> Overview</a:t>
            </a:r>
          </a:p>
          <a:p>
            <a:pPr marL="792480" lvl="1" indent="-365760">
              <a:spcBef>
                <a:spcPts val="20"/>
              </a:spcBef>
            </a:pPr>
            <a:r>
              <a:rPr lang="en-US" sz="2150" dirty="0">
                <a:solidFill>
                  <a:srgbClr val="33006F"/>
                </a:solidFill>
                <a:latin typeface="Open Sans"/>
                <a:ea typeface="Open Sans"/>
                <a:cs typeface="Open Sans"/>
              </a:rPr>
              <a:t>R1300 Example Report</a:t>
            </a:r>
          </a:p>
          <a:p>
            <a:pPr marL="792480" lvl="1" indent="-365760">
              <a:spcBef>
                <a:spcPts val="20"/>
              </a:spcBef>
            </a:pPr>
            <a:r>
              <a:rPr lang="en-US" sz="2150" dirty="0">
                <a:solidFill>
                  <a:srgbClr val="33006F"/>
                </a:solidFill>
                <a:latin typeface="Open Sans"/>
                <a:ea typeface="Open Sans"/>
                <a:cs typeface="Open Sans"/>
              </a:rPr>
              <a:t>Refresher: What are Accounting Worktags</a:t>
            </a:r>
          </a:p>
          <a:p>
            <a:pPr marL="792480" lvl="1" indent="-365760">
              <a:spcBef>
                <a:spcPts val="20"/>
              </a:spcBef>
            </a:pPr>
            <a:r>
              <a:rPr lang="en-US" sz="2150" dirty="0">
                <a:solidFill>
                  <a:srgbClr val="33006F"/>
                </a:solidFill>
                <a:latin typeface="Open Sans"/>
                <a:ea typeface="Open Sans"/>
                <a:cs typeface="Open Sans"/>
              </a:rPr>
              <a:t>Connections From the Categories to the Financial Statements</a:t>
            </a:r>
          </a:p>
          <a:p>
            <a:pPr marL="792480" lvl="1" indent="-365760">
              <a:spcBef>
                <a:spcPts val="20"/>
              </a:spcBef>
            </a:pPr>
            <a:r>
              <a:rPr lang="en-US" sz="2150" dirty="0">
                <a:solidFill>
                  <a:srgbClr val="33006F"/>
                </a:solidFill>
                <a:latin typeface="Open Sans"/>
                <a:ea typeface="Open Sans"/>
                <a:cs typeface="Open Sans"/>
              </a:rPr>
              <a:t>Overview of Account Posting Rules and Custom Validations</a:t>
            </a:r>
          </a:p>
          <a:p>
            <a:pPr marL="792480" lvl="1" indent="-365760">
              <a:spcBef>
                <a:spcPts val="20"/>
              </a:spcBef>
            </a:pPr>
            <a:r>
              <a:rPr lang="en-US" sz="2150" dirty="0">
                <a:solidFill>
                  <a:srgbClr val="33006F"/>
                </a:solidFill>
                <a:latin typeface="Open Sans"/>
                <a:ea typeface="Open Sans"/>
                <a:cs typeface="Open Sans"/>
              </a:rPr>
              <a:t>Selecting Spend Categories or Revenue Categories and Ledgers</a:t>
            </a:r>
          </a:p>
          <a:p>
            <a:pPr marL="365733" indent="-365760">
              <a:spcBef>
                <a:spcPts val="20"/>
              </a:spcBef>
            </a:pPr>
            <a:endParaRPr lang="en-US" sz="2000" dirty="0">
              <a:solidFill>
                <a:srgbClr val="33006F"/>
              </a:solidFill>
              <a:latin typeface="Open Sans"/>
              <a:ea typeface="Open Sans"/>
              <a:cs typeface="Open Sans"/>
            </a:endParaRPr>
          </a:p>
          <a:p>
            <a:pPr marL="365733" indent="-365760">
              <a:spcBef>
                <a:spcPts val="20"/>
              </a:spcBef>
            </a:pPr>
            <a:r>
              <a:rPr lang="en-US" sz="2777" dirty="0">
                <a:solidFill>
                  <a:srgbClr val="33006F"/>
                </a:solidFill>
                <a:latin typeface="Open Sans"/>
                <a:ea typeface="Open Sans"/>
                <a:cs typeface="Open Sans"/>
              </a:rPr>
              <a:t>UW Accounting Principles</a:t>
            </a:r>
          </a:p>
          <a:p>
            <a:pPr marL="365705" indent="-365760">
              <a:spcBef>
                <a:spcPts val="20"/>
              </a:spcBef>
            </a:pPr>
            <a:endParaRPr lang="en-US" sz="2000" dirty="0">
              <a:solidFill>
                <a:srgbClr val="33006F"/>
              </a:solidFill>
              <a:latin typeface="Open Sans"/>
              <a:ea typeface="Open Sans"/>
              <a:cs typeface="Open Sans"/>
            </a:endParaRPr>
          </a:p>
          <a:p>
            <a:pPr marL="365705" indent="-365760">
              <a:spcBef>
                <a:spcPts val="20"/>
              </a:spcBef>
            </a:pPr>
            <a:r>
              <a:rPr lang="en-US" sz="2790" dirty="0">
                <a:solidFill>
                  <a:srgbClr val="33006F"/>
                </a:solidFill>
                <a:latin typeface="Open Sans"/>
                <a:ea typeface="Open Sans"/>
                <a:cs typeface="Open Sans"/>
              </a:rPr>
              <a:t>Financial Statements and their Sections</a:t>
            </a:r>
          </a:p>
          <a:p>
            <a:pPr marL="365733" indent="-365760">
              <a:spcBef>
                <a:spcPts val="20"/>
              </a:spcBef>
            </a:pPr>
            <a:endParaRPr lang="en-US" sz="2000" dirty="0">
              <a:solidFill>
                <a:srgbClr val="33006F"/>
              </a:solidFill>
              <a:latin typeface="Open Sans"/>
              <a:ea typeface="Open Sans"/>
              <a:cs typeface="Open Sans"/>
            </a:endParaRPr>
          </a:p>
          <a:p>
            <a:pPr marL="365733" indent="-365760">
              <a:spcBef>
                <a:spcPts val="20"/>
              </a:spcBef>
            </a:pPr>
            <a:r>
              <a:rPr lang="en-US" sz="2777" dirty="0">
                <a:solidFill>
                  <a:srgbClr val="33006F"/>
                </a:solidFill>
                <a:latin typeface="Open Sans"/>
                <a:ea typeface="Open Sans"/>
                <a:cs typeface="Open Sans"/>
              </a:rPr>
              <a:t>Wrap Up</a:t>
            </a:r>
          </a:p>
          <a:p>
            <a:pPr marL="792452" lvl="1" indent="-365760">
              <a:spcBef>
                <a:spcPts val="20"/>
              </a:spcBef>
            </a:pPr>
            <a:r>
              <a:rPr lang="en-US" sz="2363" dirty="0">
                <a:solidFill>
                  <a:srgbClr val="33006F"/>
                </a:solidFill>
                <a:latin typeface="Open Sans"/>
                <a:ea typeface="Open Sans"/>
                <a:cs typeface="Open Sans"/>
              </a:rPr>
              <a:t>Resources</a:t>
            </a:r>
          </a:p>
          <a:p>
            <a:pPr marL="792452" lvl="1" indent="-365760">
              <a:spcBef>
                <a:spcPts val="20"/>
              </a:spcBef>
            </a:pPr>
            <a:r>
              <a:rPr lang="en-US" sz="2363" dirty="0">
                <a:solidFill>
                  <a:srgbClr val="33006F"/>
                </a:solidFill>
                <a:latin typeface="Open Sans"/>
                <a:ea typeface="Open Sans"/>
                <a:cs typeface="Open Sans"/>
              </a:rPr>
              <a:t>What’s the Next Session</a:t>
            </a:r>
          </a:p>
          <a:p>
            <a:pPr marL="365760" indent="-365760">
              <a:spcBef>
                <a:spcPts val="20"/>
              </a:spcBef>
            </a:pPr>
            <a:endParaRPr lang="en-US" sz="2800" dirty="0">
              <a:solidFill>
                <a:srgbClr val="33006F"/>
              </a:solidFill>
              <a:latin typeface="Open Sans"/>
              <a:ea typeface="Open Sans"/>
              <a:cs typeface="Open Sans"/>
            </a:endParaRPr>
          </a:p>
        </p:txBody>
      </p:sp>
    </p:spTree>
    <p:extLst>
      <p:ext uri="{BB962C8B-B14F-4D97-AF65-F5344CB8AC3E}">
        <p14:creationId xmlns:p14="http://schemas.microsoft.com/office/powerpoint/2010/main" val="381119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Accounting Worktags Overview</a:t>
            </a:r>
          </a:p>
        </p:txBody>
      </p:sp>
    </p:spTree>
    <p:extLst>
      <p:ext uri="{BB962C8B-B14F-4D97-AF65-F5344CB8AC3E}">
        <p14:creationId xmlns:p14="http://schemas.microsoft.com/office/powerpoint/2010/main" val="414937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DBE83-CB38-3126-B57D-038178253ECC}"/>
              </a:ext>
            </a:extLst>
          </p:cNvPr>
          <p:cNvSpPr>
            <a:spLocks noGrp="1"/>
          </p:cNvSpPr>
          <p:nvPr>
            <p:ph type="body" sz="quarter" idx="10"/>
          </p:nvPr>
        </p:nvSpPr>
        <p:spPr/>
        <p:txBody>
          <a:bodyPr>
            <a:normAutofit fontScale="92500" lnSpcReduction="10000"/>
          </a:bodyPr>
          <a:lstStyle/>
          <a:p>
            <a:endParaRPr lang="en-US"/>
          </a:p>
        </p:txBody>
      </p:sp>
      <p:sp>
        <p:nvSpPr>
          <p:cNvPr id="3" name="Text Placeholder 2">
            <a:extLst>
              <a:ext uri="{FF2B5EF4-FFF2-40B4-BE49-F238E27FC236}">
                <a16:creationId xmlns:a16="http://schemas.microsoft.com/office/drawing/2014/main" id="{2593788C-8938-DC0F-892C-A09385F59CE4}"/>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625641A9-85D2-E7F9-6579-78C37AD63DFD}"/>
              </a:ext>
            </a:extLst>
          </p:cNvPr>
          <p:cNvPicPr>
            <a:picLocks noChangeAspect="1"/>
          </p:cNvPicPr>
          <p:nvPr/>
        </p:nvPicPr>
        <p:blipFill>
          <a:blip r:embed="rId3"/>
          <a:stretch>
            <a:fillRect/>
          </a:stretch>
        </p:blipFill>
        <p:spPr>
          <a:xfrm>
            <a:off x="0" y="-3888"/>
            <a:ext cx="18420970" cy="9430640"/>
          </a:xfrm>
          <a:prstGeom prst="rect">
            <a:avLst/>
          </a:prstGeom>
        </p:spPr>
      </p:pic>
    </p:spTree>
    <p:extLst>
      <p:ext uri="{BB962C8B-B14F-4D97-AF65-F5344CB8AC3E}">
        <p14:creationId xmlns:p14="http://schemas.microsoft.com/office/powerpoint/2010/main" val="385243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5641A9-85D2-E7F9-6579-78C37AD63DFD}"/>
              </a:ext>
            </a:extLst>
          </p:cNvPr>
          <p:cNvPicPr>
            <a:picLocks noChangeAspect="1"/>
          </p:cNvPicPr>
          <p:nvPr/>
        </p:nvPicPr>
        <p:blipFill>
          <a:blip r:embed="rId3">
            <a:alphaModFix amt="50000"/>
          </a:blip>
          <a:stretch>
            <a:fillRect/>
          </a:stretch>
        </p:blipFill>
        <p:spPr>
          <a:xfrm>
            <a:off x="0" y="138708"/>
            <a:ext cx="13004800" cy="6656783"/>
          </a:xfrm>
          <a:prstGeom prst="rect">
            <a:avLst/>
          </a:prstGeom>
        </p:spPr>
      </p:pic>
      <p:pic>
        <p:nvPicPr>
          <p:cNvPr id="4" name="Picture 3">
            <a:extLst>
              <a:ext uri="{FF2B5EF4-FFF2-40B4-BE49-F238E27FC236}">
                <a16:creationId xmlns:a16="http://schemas.microsoft.com/office/drawing/2014/main" id="{1A36210E-8A9B-C7C6-04EE-B506D0B524E5}"/>
              </a:ext>
            </a:extLst>
          </p:cNvPr>
          <p:cNvPicPr>
            <a:picLocks noChangeAspect="1"/>
          </p:cNvPicPr>
          <p:nvPr/>
        </p:nvPicPr>
        <p:blipFill rotWithShape="1">
          <a:blip r:embed="rId3"/>
          <a:srcRect l="215" t="27194" r="87154" b="51192"/>
          <a:stretch/>
        </p:blipFill>
        <p:spPr>
          <a:xfrm>
            <a:off x="2281084" y="1750142"/>
            <a:ext cx="4984955" cy="4365524"/>
          </a:xfrm>
          <a:prstGeom prst="rect">
            <a:avLst/>
          </a:prstGeom>
          <a:ln w="57150">
            <a:solidFill>
              <a:schemeClr val="tx1"/>
            </a:solidFill>
          </a:ln>
        </p:spPr>
      </p:pic>
      <p:sp>
        <p:nvSpPr>
          <p:cNvPr id="6" name="Rectangle 5">
            <a:extLst>
              <a:ext uri="{FF2B5EF4-FFF2-40B4-BE49-F238E27FC236}">
                <a16:creationId xmlns:a16="http://schemas.microsoft.com/office/drawing/2014/main" id="{69112B2B-E81A-D91D-D56B-553E3680B078}"/>
              </a:ext>
            </a:extLst>
          </p:cNvPr>
          <p:cNvSpPr/>
          <p:nvPr/>
        </p:nvSpPr>
        <p:spPr>
          <a:xfrm>
            <a:off x="0" y="1927123"/>
            <a:ext cx="1612490" cy="146500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8A0FEF5-1EC4-7363-AC65-37AB548D0739}"/>
              </a:ext>
            </a:extLst>
          </p:cNvPr>
          <p:cNvCxnSpPr>
            <a:cxnSpLocks/>
          </p:cNvCxnSpPr>
          <p:nvPr/>
        </p:nvCxnSpPr>
        <p:spPr>
          <a:xfrm flipV="1">
            <a:off x="0" y="1716881"/>
            <a:ext cx="2245519" cy="21024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1BBD816-A5DE-0F94-3052-7DA046469315}"/>
              </a:ext>
            </a:extLst>
          </p:cNvPr>
          <p:cNvCxnSpPr>
            <a:cxnSpLocks/>
          </p:cNvCxnSpPr>
          <p:nvPr/>
        </p:nvCxnSpPr>
        <p:spPr>
          <a:xfrm>
            <a:off x="0" y="3392129"/>
            <a:ext cx="2245519" cy="2761021"/>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6D3A8EF-DE66-5615-6A79-BC86D0C8EA78}"/>
              </a:ext>
            </a:extLst>
          </p:cNvPr>
          <p:cNvSpPr txBox="1"/>
          <p:nvPr/>
        </p:nvSpPr>
        <p:spPr>
          <a:xfrm>
            <a:off x="7422189" y="3919619"/>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7</a:t>
            </a:r>
          </a:p>
        </p:txBody>
      </p:sp>
      <p:sp>
        <p:nvSpPr>
          <p:cNvPr id="14" name="TextBox 13">
            <a:extLst>
              <a:ext uri="{FF2B5EF4-FFF2-40B4-BE49-F238E27FC236}">
                <a16:creationId xmlns:a16="http://schemas.microsoft.com/office/drawing/2014/main" id="{D075DEA1-C35D-5095-ED92-FF762A894158}"/>
              </a:ext>
            </a:extLst>
          </p:cNvPr>
          <p:cNvSpPr txBox="1"/>
          <p:nvPr/>
        </p:nvSpPr>
        <p:spPr>
          <a:xfrm>
            <a:off x="7422189" y="4481404"/>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6</a:t>
            </a:r>
          </a:p>
        </p:txBody>
      </p:sp>
      <p:sp>
        <p:nvSpPr>
          <p:cNvPr id="15" name="TextBox 14">
            <a:extLst>
              <a:ext uri="{FF2B5EF4-FFF2-40B4-BE49-F238E27FC236}">
                <a16:creationId xmlns:a16="http://schemas.microsoft.com/office/drawing/2014/main" id="{8E83F07D-F747-681C-F7AC-594CE2D2EC9E}"/>
              </a:ext>
            </a:extLst>
          </p:cNvPr>
          <p:cNvSpPr txBox="1"/>
          <p:nvPr/>
        </p:nvSpPr>
        <p:spPr>
          <a:xfrm>
            <a:off x="7422190" y="5043189"/>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5</a:t>
            </a:r>
          </a:p>
        </p:txBody>
      </p:sp>
      <p:sp>
        <p:nvSpPr>
          <p:cNvPr id="16" name="TextBox 15">
            <a:extLst>
              <a:ext uri="{FF2B5EF4-FFF2-40B4-BE49-F238E27FC236}">
                <a16:creationId xmlns:a16="http://schemas.microsoft.com/office/drawing/2014/main" id="{BB36C559-6B5A-7A37-0A25-590E97263374}"/>
              </a:ext>
            </a:extLst>
          </p:cNvPr>
          <p:cNvSpPr txBox="1"/>
          <p:nvPr/>
        </p:nvSpPr>
        <p:spPr>
          <a:xfrm>
            <a:off x="7422191" y="5604974"/>
            <a:ext cx="3174871"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 Summary 4</a:t>
            </a:r>
          </a:p>
        </p:txBody>
      </p:sp>
      <p:sp>
        <p:nvSpPr>
          <p:cNvPr id="17" name="TextBox 16">
            <a:extLst>
              <a:ext uri="{FF2B5EF4-FFF2-40B4-BE49-F238E27FC236}">
                <a16:creationId xmlns:a16="http://schemas.microsoft.com/office/drawing/2014/main" id="{079F76F8-B53A-846C-02A8-7CB6EA242011}"/>
              </a:ext>
            </a:extLst>
          </p:cNvPr>
          <p:cNvSpPr txBox="1"/>
          <p:nvPr/>
        </p:nvSpPr>
        <p:spPr>
          <a:xfrm>
            <a:off x="7422189" y="3357834"/>
            <a:ext cx="3174870"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Ledger Account</a:t>
            </a:r>
          </a:p>
        </p:txBody>
      </p:sp>
      <p:sp>
        <p:nvSpPr>
          <p:cNvPr id="18" name="TextBox 17">
            <a:extLst>
              <a:ext uri="{FF2B5EF4-FFF2-40B4-BE49-F238E27FC236}">
                <a16:creationId xmlns:a16="http://schemas.microsoft.com/office/drawing/2014/main" id="{868B61FB-916A-600A-DE19-10A2B157DE5E}"/>
              </a:ext>
            </a:extLst>
          </p:cNvPr>
          <p:cNvSpPr txBox="1"/>
          <p:nvPr/>
        </p:nvSpPr>
        <p:spPr>
          <a:xfrm>
            <a:off x="7422189" y="2796049"/>
            <a:ext cx="3174870" cy="38472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Revenue Category</a:t>
            </a:r>
          </a:p>
        </p:txBody>
      </p:sp>
    </p:spTree>
    <p:extLst>
      <p:ext uri="{BB962C8B-B14F-4D97-AF65-F5344CB8AC3E}">
        <p14:creationId xmlns:p14="http://schemas.microsoft.com/office/powerpoint/2010/main" val="3257414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1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3.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4.xml><?xml version="1.0" encoding="utf-8"?>
<a:theme xmlns:a="http://schemas.openxmlformats.org/drawingml/2006/main" name="8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19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8.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c58eb10-3e4a-46ae-adb6-5cb727f0709d">
      <UserInfo>
        <DisplayName>Mary Esther</DisplayName>
        <AccountId>171</AccountId>
        <AccountType/>
      </UserInfo>
    </SharedWithUsers>
    <lcf76f155ced4ddcb4097134ff3c332f xmlns="2ddf6f93-9cf0-4fb3-acb7-352a87fed0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E5E4E48944904EA29CA8A60EB3DD4A" ma:contentTypeVersion="13" ma:contentTypeDescription="Create a new document." ma:contentTypeScope="" ma:versionID="4f0f2dbd5de7a0f18cac2cf6e2ecc56b">
  <xsd:schema xmlns:xsd="http://www.w3.org/2001/XMLSchema" xmlns:xs="http://www.w3.org/2001/XMLSchema" xmlns:p="http://schemas.microsoft.com/office/2006/metadata/properties" xmlns:ns2="6c58eb10-3e4a-46ae-adb6-5cb727f0709d" xmlns:ns3="2ddf6f93-9cf0-4fb3-acb7-352a87fed0bf" targetNamespace="http://schemas.microsoft.com/office/2006/metadata/properties" ma:root="true" ma:fieldsID="8436285ae3b2a65ed5da63e2d578f516" ns2:_="" ns3:_="">
    <xsd:import namespace="6c58eb10-3e4a-46ae-adb6-5cb727f0709d"/>
    <xsd:import namespace="2ddf6f93-9cf0-4fb3-acb7-352a87fed0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8eb10-3e4a-46ae-adb6-5cb727f07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6f93-9cf0-4fb3-acb7-352a87fed0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7C088-0680-4C99-AF9D-5C6550C1D7C7}">
  <ds:schemaRefs>
    <ds:schemaRef ds:uri="2ddf6f93-9cf0-4fb3-acb7-352a87fed0bf"/>
    <ds:schemaRef ds:uri="6c58eb10-3e4a-46ae-adb6-5cb727f070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E4E443-78F3-4111-999F-68B3E8F21E4F}">
  <ds:schemaRefs>
    <ds:schemaRef ds:uri="http://schemas.microsoft.com/sharepoint/v3/contenttype/forms"/>
  </ds:schemaRefs>
</ds:datastoreItem>
</file>

<file path=customXml/itemProps3.xml><?xml version="1.0" encoding="utf-8"?>
<ds:datastoreItem xmlns:ds="http://schemas.openxmlformats.org/officeDocument/2006/customXml" ds:itemID="{727E2350-9A08-4842-BB4C-B52FA540394B}">
  <ds:schemaRefs>
    <ds:schemaRef ds:uri="2ddf6f93-9cf0-4fb3-acb7-352a87fed0bf"/>
    <ds:schemaRef ds:uri="6c58eb10-3e4a-46ae-adb6-5cb727f070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5527</Words>
  <Application>Microsoft Office PowerPoint</Application>
  <PresentationFormat>Custom</PresentationFormat>
  <Paragraphs>532</Paragraphs>
  <Slides>33</Slides>
  <Notes>26</Notes>
  <HiddenSlides>0</HiddenSlides>
  <MMClips>0</MMClips>
  <ScaleCrop>false</ScaleCrop>
  <HeadingPairs>
    <vt:vector size="8" baseType="variant">
      <vt:variant>
        <vt:lpstr>Fonts Used</vt:lpstr>
      </vt:variant>
      <vt:variant>
        <vt:i4>17</vt:i4>
      </vt:variant>
      <vt:variant>
        <vt:lpstr>Theme</vt:lpstr>
      </vt:variant>
      <vt:variant>
        <vt:i4>13</vt:i4>
      </vt:variant>
      <vt:variant>
        <vt:lpstr>Embedded OLE Servers</vt:lpstr>
      </vt:variant>
      <vt:variant>
        <vt:i4>1</vt:i4>
      </vt:variant>
      <vt:variant>
        <vt:lpstr>Slide Titles</vt:lpstr>
      </vt:variant>
      <vt:variant>
        <vt:i4>33</vt:i4>
      </vt:variant>
    </vt:vector>
  </HeadingPairs>
  <TitlesOfParts>
    <vt:vector size="64" baseType="lpstr">
      <vt:lpstr>Aptos</vt:lpstr>
      <vt:lpstr>Arial</vt:lpstr>
      <vt:lpstr>Arial Black</vt:lpstr>
      <vt:lpstr>Calibri</vt:lpstr>
      <vt:lpstr>Calibri Light</vt:lpstr>
      <vt:lpstr>Encode Sans Black</vt:lpstr>
      <vt:lpstr>Encode Sans Normal</vt:lpstr>
      <vt:lpstr>Encode Sans Normal Black</vt:lpstr>
      <vt:lpstr>Lucida Grande</vt:lpstr>
      <vt:lpstr>Nexa Black</vt:lpstr>
      <vt:lpstr>Open Sans</vt:lpstr>
      <vt:lpstr>Open Sans Light</vt:lpstr>
      <vt:lpstr>Segoe UI</vt:lpstr>
      <vt:lpstr>Symbol</vt:lpstr>
      <vt:lpstr>Uni Sans</vt:lpstr>
      <vt:lpstr>Uni Sans Book</vt:lpstr>
      <vt:lpstr>Uni Sans Regular</vt:lpstr>
      <vt:lpstr>1_UWFT_White</vt:lpstr>
      <vt:lpstr>1_Custom Design</vt:lpstr>
      <vt:lpstr>UWFT_Purple_Theme</vt:lpstr>
      <vt:lpstr>8_UWFT_White_Theme</vt:lpstr>
      <vt:lpstr>19_Custom Design</vt:lpstr>
      <vt:lpstr>UWFT_White_Theme</vt:lpstr>
      <vt:lpstr>White_Custom Design UWFT</vt:lpstr>
      <vt:lpstr>UWFT_White</vt:lpstr>
      <vt:lpstr>Custom Design</vt:lpstr>
      <vt:lpstr>1_Custom Design</vt:lpstr>
      <vt:lpstr>2_Custom Design</vt:lpstr>
      <vt:lpstr>9_UWFT_White_Theme</vt:lpstr>
      <vt:lpstr>3_Custom Design</vt:lpstr>
      <vt:lpstr>think-cell Slide</vt:lpstr>
      <vt:lpstr>Shared Environment  FDM Bootcamp Series #1 – Ledger accounts</vt:lpstr>
      <vt:lpstr>PowerPoint Presentation</vt:lpstr>
      <vt:lpstr>Bootcamp Series Overview</vt:lpstr>
      <vt:lpstr>PowerPoint Presentation</vt:lpstr>
      <vt:lpstr>PowerPoint Presentation</vt:lpstr>
      <vt:lpstr>PowerPoint Presentation</vt:lpstr>
      <vt:lpstr>Accounting Worktags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UW’s Accounting Principles</vt:lpstr>
      <vt:lpstr>PowerPoint Presentation</vt:lpstr>
      <vt:lpstr>PowerPoint Presentation</vt:lpstr>
      <vt:lpstr>PowerPoint Presentation</vt:lpstr>
      <vt:lpstr>PowerPoint Presentation</vt:lpstr>
      <vt:lpstr>PowerPoint Presentation</vt:lpstr>
      <vt:lpstr>PowerPoint Presentation</vt:lpstr>
      <vt:lpstr>Sections of the Financial Statements</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Master Plan/Architect Phases</dc:title>
  <dc:creator/>
  <cp:keywords/>
  <cp:revision>1</cp:revision>
  <dcterms:modified xsi:type="dcterms:W3CDTF">2024-09-25T21:21:38Z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StatusInfo">
    <vt:lpwstr>None</vt:lpwstr>
  </property>
  <property fmtid="{D5CDD505-2E9C-101B-9397-08002B2CF9AE}" pid="4" name="ProgMgtType">
    <vt:lpwstr>Meeting Materials</vt:lpwstr>
  </property>
  <property fmtid="{D5CDD505-2E9C-101B-9397-08002B2CF9AE}" pid="5" name="Meeting Material">
    <vt:lpwstr>Background Information</vt:lpwstr>
  </property>
  <property fmtid="{D5CDD505-2E9C-101B-9397-08002B2CF9AE}" pid="6" name="Scheduled Meeting Date">
    <vt:filetime>2019-02-06T19:03:37Z</vt:filetime>
  </property>
  <property fmtid="{D5CDD505-2E9C-101B-9397-08002B2CF9AE}" pid="7" name="MeetingCat">
    <vt:lpwstr>Workshop</vt:lpwstr>
  </property>
  <property fmtid="{D5CDD505-2E9C-101B-9397-08002B2CF9AE}" pid="8" name="AuthorIds_UIVersion_1024">
    <vt:lpwstr>69</vt:lpwstr>
  </property>
  <property fmtid="{D5CDD505-2E9C-101B-9397-08002B2CF9AE}" pid="9" name="General Topics">
    <vt:lpwstr>NONE</vt:lpwstr>
  </property>
  <property fmtid="{D5CDD505-2E9C-101B-9397-08002B2CF9AE}" pid="10" name="E2E Process">
    <vt:lpwstr>NONE</vt:lpwstr>
  </property>
  <property fmtid="{D5CDD505-2E9C-101B-9397-08002B2CF9AE}" pid="11" name="Info Type">
    <vt:lpwstr>NONE</vt:lpwstr>
  </property>
  <property fmtid="{D5CDD505-2E9C-101B-9397-08002B2CF9AE}" pid="12" name="Workstream">
    <vt:lpwstr>Operating/Support Model</vt:lpwstr>
  </property>
  <property fmtid="{D5CDD505-2E9C-101B-9397-08002B2CF9AE}" pid="13" name="Effort">
    <vt:lpwstr>130;#Op Model Working Group|1728cf52-e909-4b0f-bd23-5265ebd3f340</vt:lpwstr>
  </property>
  <property fmtid="{D5CDD505-2E9C-101B-9397-08002B2CF9AE}" pid="14" name="End to End Process">
    <vt:lpwstr/>
  </property>
  <property fmtid="{D5CDD505-2E9C-101B-9397-08002B2CF9AE}" pid="15" name="Key Doc">
    <vt:lpwstr>No</vt:lpwstr>
  </property>
  <property fmtid="{D5CDD505-2E9C-101B-9397-08002B2CF9AE}" pid="16" name="X-Functional">
    <vt:lpwstr>No</vt:lpwstr>
  </property>
  <property fmtid="{D5CDD505-2E9C-101B-9397-08002B2CF9AE}" pid="17" name="AuthorIds_UIVersion_11264">
    <vt:lpwstr>29</vt:lpwstr>
  </property>
  <property fmtid="{D5CDD505-2E9C-101B-9397-08002B2CF9AE}" pid="18" name="Doc Type">
    <vt:lpwstr>38;#Meeting Material|5ca797d6-ec80-41a8-bbd5-b5d7ff016b8a</vt:lpwstr>
  </property>
  <property fmtid="{D5CDD505-2E9C-101B-9397-08002B2CF9AE}" pid="19" name="AuthorIds_UIVersion_13312">
    <vt:lpwstr>69</vt:lpwstr>
  </property>
  <property fmtid="{D5CDD505-2E9C-101B-9397-08002B2CF9AE}" pid="20" name="FT Help Flag">
    <vt:lpwstr/>
  </property>
  <property fmtid="{D5CDD505-2E9C-101B-9397-08002B2CF9AE}" pid="21" name="Type of Document">
    <vt:lpwstr>455;#Template|ab09379f-8e9c-4109-ac8e-967692de8f42</vt:lpwstr>
  </property>
  <property fmtid="{D5CDD505-2E9C-101B-9397-08002B2CF9AE}" pid="22" name="Process Areas">
    <vt:lpwstr/>
  </property>
  <property fmtid="{D5CDD505-2E9C-101B-9397-08002B2CF9AE}" pid="23" name="OCM PIllars">
    <vt:lpwstr/>
  </property>
  <property fmtid="{D5CDD505-2E9C-101B-9397-08002B2CF9AE}" pid="24" name="IT Pillars">
    <vt:lpwstr/>
  </property>
  <property fmtid="{D5CDD505-2E9C-101B-9397-08002B2CF9AE}" pid="25" name="Move">
    <vt:lpwstr>UWFT Documents</vt:lpwstr>
  </property>
  <property fmtid="{D5CDD505-2E9C-101B-9397-08002B2CF9AE}" pid="26" name="n259a89570034573aee561765ba8e8fd">
    <vt:lpwstr>Op Model Working Group|1728cf52-e909-4b0f-bd23-5265ebd3f340</vt:lpwstr>
  </property>
  <property fmtid="{D5CDD505-2E9C-101B-9397-08002B2CF9AE}" pid="27" name="c1c28741c3ce488a89a9527edba98201">
    <vt:lpwstr/>
  </property>
  <property fmtid="{D5CDD505-2E9C-101B-9397-08002B2CF9AE}" pid="28" name="k9c4bf066cb5458da15ef6f4eaf30b30">
    <vt:lpwstr/>
  </property>
  <property fmtid="{D5CDD505-2E9C-101B-9397-08002B2CF9AE}" pid="29" name="a8521ba342074cdb909d922726f92453">
    <vt:lpwstr>Meeting Material|5ca797d6-ec80-41a8-bbd5-b5d7ff016b8a</vt:lpwstr>
  </property>
  <property fmtid="{D5CDD505-2E9C-101B-9397-08002B2CF9AE}" pid="30" name="SB Deliverables">
    <vt:lpwstr>583;#TBD Effort|ac059e7d-4f3a-4f3a-aae6-1959af6dadf3</vt:lpwstr>
  </property>
  <property fmtid="{D5CDD505-2E9C-101B-9397-08002B2CF9AE}" pid="31" name="e6e320f5c2ab4532bc0affd47f90b31c">
    <vt:lpwstr/>
  </property>
  <property fmtid="{D5CDD505-2E9C-101B-9397-08002B2CF9AE}" pid="32" name="PM_x0020_Topics">
    <vt:lpwstr/>
  </property>
  <property fmtid="{D5CDD505-2E9C-101B-9397-08002B2CF9AE}" pid="33" name="PM Topics">
    <vt:lpwstr/>
  </property>
  <property fmtid="{D5CDD505-2E9C-101B-9397-08002B2CF9AE}" pid="34" name="DocumentLink">
    <vt:lpwstr>https://uwnetid.sharepoint.com/sites/UWFTTeam//sites/UWFTTeam/Sandbox Documents/Op Model Shared Services Docs/Slide Decks Op Model Shared Services/Material Master Op Model Shared Services_PlanArchitect.pptx</vt:lpwstr>
  </property>
  <property fmtid="{D5CDD505-2E9C-101B-9397-08002B2CF9AE}" pid="35" name="SandBoxDocumentsUrl">
    <vt:lpwstr>https://uwnetid.sharepoint.com/sites/UWFTTeam/_layouts/15/wrkstat.aspx?List=9a6372f2-1c1b-4a2c-afb2-3bd48b102e88&amp;WorkflowInstanceName=d74b6768-3874-4890-96d3-1a38e71ff486, Set URL</vt:lpwstr>
  </property>
  <property fmtid="{D5CDD505-2E9C-101B-9397-08002B2CF9AE}" pid="36" name="h9d20ee9cd914b71a0d5343b7a0aee19">
    <vt:lpwstr>Template|ab09379f-8e9c-4109-ac8e-967692de8f42</vt:lpwstr>
  </property>
  <property fmtid="{D5CDD505-2E9C-101B-9397-08002B2CF9AE}" pid="37" name="d81b5cf1e51943db95f66400bc834c31">
    <vt:lpwstr/>
  </property>
  <property fmtid="{D5CDD505-2E9C-101B-9397-08002B2CF9AE}" pid="38" name="caa3166a4ef44d52a884ec95dadc7085">
    <vt:lpwstr/>
  </property>
  <property fmtid="{D5CDD505-2E9C-101B-9397-08002B2CF9AE}" pid="39" name="Type SB">
    <vt:lpwstr>627;#_TBD Type|81f31b21-3e0f-4e81-bd21-3459148e0219</vt:lpwstr>
  </property>
  <property fmtid="{D5CDD505-2E9C-101B-9397-08002B2CF9AE}" pid="40" name="_docset_NoMedatataSyncRequired">
    <vt:lpwstr>False</vt:lpwstr>
  </property>
  <property fmtid="{D5CDD505-2E9C-101B-9397-08002B2CF9AE}" pid="41" name="Status SB">
    <vt:lpwstr>NA</vt:lpwstr>
  </property>
  <property fmtid="{D5CDD505-2E9C-101B-9397-08002B2CF9AE}" pid="42" name="Stage - SB">
    <vt:lpwstr>Configure and Prototype</vt:lpwstr>
  </property>
  <property fmtid="{D5CDD505-2E9C-101B-9397-08002B2CF9AE}" pid="43" name="g8ecfd6069cd4448a46f82c4ec933d65">
    <vt:lpwstr>_TBD Type|81f31b21-3e0f-4e81-bd21-3459148e0219</vt:lpwstr>
  </property>
  <property fmtid="{D5CDD505-2E9C-101B-9397-08002B2CF9AE}" pid="44" name="h5e7189ca4ac4979a0394616daf355b0">
    <vt:lpwstr>TBD Effort|ac059e7d-4f3a-4f3a-aae6-1959af6dadf3</vt:lpwstr>
  </property>
  <property fmtid="{D5CDD505-2E9C-101B-9397-08002B2CF9AE}" pid="45" name="Process Areas L2">
    <vt:lpwstr/>
  </property>
  <property fmtid="{D5CDD505-2E9C-101B-9397-08002B2CF9AE}" pid="46" name="DocumentSetDescription">
    <vt:lpwstr/>
  </property>
  <property fmtid="{D5CDD505-2E9C-101B-9397-08002B2CF9AE}" pid="47" name="xd_ProgID">
    <vt:lpwstr/>
  </property>
  <property fmtid="{D5CDD505-2E9C-101B-9397-08002B2CF9AE}" pid="48" name="ComplianceAssetId">
    <vt:lpwstr/>
  </property>
  <property fmtid="{D5CDD505-2E9C-101B-9397-08002B2CF9AE}" pid="49" name="TemplateUrl">
    <vt:lpwstr/>
  </property>
  <property fmtid="{D5CDD505-2E9C-101B-9397-08002B2CF9AE}" pid="50" name="xd_Signature">
    <vt:bool>false</vt:bool>
  </property>
  <property fmtid="{D5CDD505-2E9C-101B-9397-08002B2CF9AE}" pid="51" name="MSIP_Label_ea60d57e-af5b-4752-ac57-3e4f28ca11dc_Enabled">
    <vt:lpwstr>true</vt:lpwstr>
  </property>
  <property fmtid="{D5CDD505-2E9C-101B-9397-08002B2CF9AE}" pid="52" name="MSIP_Label_ea60d57e-af5b-4752-ac57-3e4f28ca11dc_SetDate">
    <vt:lpwstr>2021-06-02T16:38:29Z</vt:lpwstr>
  </property>
  <property fmtid="{D5CDD505-2E9C-101B-9397-08002B2CF9AE}" pid="53" name="MSIP_Label_ea60d57e-af5b-4752-ac57-3e4f28ca11dc_Method">
    <vt:lpwstr>Standard</vt:lpwstr>
  </property>
  <property fmtid="{D5CDD505-2E9C-101B-9397-08002B2CF9AE}" pid="54" name="MSIP_Label_ea60d57e-af5b-4752-ac57-3e4f28ca11dc_Name">
    <vt:lpwstr>ea60d57e-af5b-4752-ac57-3e4f28ca11dc</vt:lpwstr>
  </property>
  <property fmtid="{D5CDD505-2E9C-101B-9397-08002B2CF9AE}" pid="55" name="MSIP_Label_ea60d57e-af5b-4752-ac57-3e4f28ca11dc_SiteId">
    <vt:lpwstr>36da45f1-dd2c-4d1f-af13-5abe46b99921</vt:lpwstr>
  </property>
  <property fmtid="{D5CDD505-2E9C-101B-9397-08002B2CF9AE}" pid="56" name="MSIP_Label_ea60d57e-af5b-4752-ac57-3e4f28ca11dc_ActionId">
    <vt:lpwstr>bba6b171-c4d7-4ece-8313-ea277101de26</vt:lpwstr>
  </property>
  <property fmtid="{D5CDD505-2E9C-101B-9397-08002B2CF9AE}" pid="57" name="MSIP_Label_ea60d57e-af5b-4752-ac57-3e4f28ca11dc_ContentBits">
    <vt:lpwstr>0</vt:lpwstr>
  </property>
  <property fmtid="{D5CDD505-2E9C-101B-9397-08002B2CF9AE}" pid="58" name="Process Areas - UWFT">
    <vt:lpwstr>5;#_NA Not Applicable|da71a9cd-6e60-49f6-8dde-ddeb91baa0aa</vt:lpwstr>
  </property>
  <property fmtid="{D5CDD505-2E9C-101B-9397-08002B2CF9AE}" pid="59" name="Doc Type - UWFT">
    <vt:lpwstr>3;#Organizing/Monitoring Work in Progress|c40c95eb-337c-4daa-8d2e-8e12d1a00b16</vt:lpwstr>
  </property>
  <property fmtid="{D5CDD505-2E9C-101B-9397-08002B2CF9AE}" pid="60" name="MediaServiceImageTags">
    <vt:lpwstr/>
  </property>
  <property fmtid="{D5CDD505-2E9C-101B-9397-08002B2CF9AE}" pid="61" name="Deliverables">
    <vt:lpwstr>593;#Op Model Effort|c89a1adc-edf5-4c45-9973-4de29aa4cbc4</vt:lpwstr>
  </property>
  <property fmtid="{D5CDD505-2E9C-101B-9397-08002B2CF9AE}" pid="62" name="Deliverable Type">
    <vt:lpwstr>NA</vt:lpwstr>
  </property>
  <property fmtid="{D5CDD505-2E9C-101B-9397-08002B2CF9AE}" pid="63" name="SharedWithUsers">
    <vt:lpwstr/>
  </property>
  <property fmtid="{D5CDD505-2E9C-101B-9397-08002B2CF9AE}" pid="64" name="lcf76f155ced4ddcb4097134ff3c332f">
    <vt:lpwstr/>
  </property>
  <property fmtid="{D5CDD505-2E9C-101B-9397-08002B2CF9AE}" pid="65" name="m20dcd23bfb146678cfadc0f8b530117">
    <vt:lpwstr/>
  </property>
  <property fmtid="{D5CDD505-2E9C-101B-9397-08002B2CF9AE}" pid="66" name="cfda4c2e6eaa4b919c52782db5a3950d">
    <vt:lpwstr/>
  </property>
  <property fmtid="{D5CDD505-2E9C-101B-9397-08002B2CF9AE}" pid="67" name="jfa7385944014aa794a01674ea6d4a75">
    <vt:lpwstr/>
  </property>
  <property fmtid="{D5CDD505-2E9C-101B-9397-08002B2CF9AE}" pid="68" name="_ExtendedDescription">
    <vt:lpwstr/>
  </property>
  <property fmtid="{D5CDD505-2E9C-101B-9397-08002B2CF9AE}" pid="69" name="Topic - UWFT">
    <vt:lpwstr>6;#Op Model Effort|c89a1adc-edf5-4c45-9973-4de29aa4cbc4</vt:lpwstr>
  </property>
  <property fmtid="{D5CDD505-2E9C-101B-9397-08002B2CF9AE}" pid="70" name="f1d40a61100d4fd78c055bcbbc959a60">
    <vt:lpwstr>_NA Not Applicable|da71a9cd-6e60-49f6-8dde-ddeb91baa0aa</vt:lpwstr>
  </property>
  <property fmtid="{D5CDD505-2E9C-101B-9397-08002B2CF9AE}" pid="71" name="e0554abe769746e69c042ffe99e604b4">
    <vt:lpwstr>Op Model Effort|c89a1adc-edf5-4c45-9973-4de29aa4cbc4</vt:lpwstr>
  </property>
  <property fmtid="{D5CDD505-2E9C-101B-9397-08002B2CF9AE}" pid="72" name="h8618d58416d42168e7ab0429ee6aab7">
    <vt:lpwstr>Organizing/Monitoring Work in Progress|c40c95eb-337c-4daa-8d2e-8e12d1a00b16</vt:lpwstr>
  </property>
  <property fmtid="{D5CDD505-2E9C-101B-9397-08002B2CF9AE}" pid="73" name="_dlc_DocIdItemGuid">
    <vt:lpwstr>68e3dbfa-d383-48c7-8e00-ded23ed5205c</vt:lpwstr>
  </property>
  <property fmtid="{D5CDD505-2E9C-101B-9397-08002B2CF9AE}" pid="74" name="ContentTypeId">
    <vt:lpwstr>0x01010090E5E4E48944904EA29CA8A60EB3DD4A</vt:lpwstr>
  </property>
</Properties>
</file>