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ags/tag7.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460" r:id="rId4"/>
    <p:sldMasterId id="2147484533" r:id="rId5"/>
    <p:sldMasterId id="2147484891" r:id="rId6"/>
    <p:sldMasterId id="2147484951" r:id="rId7"/>
    <p:sldMasterId id="2147484956" r:id="rId8"/>
    <p:sldMasterId id="2147484967" r:id="rId9"/>
    <p:sldMasterId id="2147484989" r:id="rId10"/>
    <p:sldMasterId id="2147485016" r:id="rId11"/>
    <p:sldMasterId id="2147483650" r:id="rId12"/>
    <p:sldMasterId id="2147483652" r:id="rId13"/>
    <p:sldMasterId id="2147485036" r:id="rId14"/>
    <p:sldMasterId id="2147485042" r:id="rId15"/>
    <p:sldMasterId id="2147485075" r:id="rId16"/>
    <p:sldMasterId id="2147485081" r:id="rId17"/>
  </p:sldMasterIdLst>
  <p:notesMasterIdLst>
    <p:notesMasterId r:id="rId58"/>
  </p:notesMasterIdLst>
  <p:handoutMasterIdLst>
    <p:handoutMasterId r:id="rId59"/>
  </p:handoutMasterIdLst>
  <p:sldIdLst>
    <p:sldId id="6050" r:id="rId18"/>
    <p:sldId id="4909" r:id="rId19"/>
    <p:sldId id="2147376237" r:id="rId20"/>
    <p:sldId id="2147376238" r:id="rId21"/>
    <p:sldId id="2147376229" r:id="rId22"/>
    <p:sldId id="2147376263" r:id="rId23"/>
    <p:sldId id="2147376146" r:id="rId24"/>
    <p:sldId id="2147376276" r:id="rId25"/>
    <p:sldId id="2147376277" r:id="rId26"/>
    <p:sldId id="2147376274" r:id="rId27"/>
    <p:sldId id="2147376279" r:id="rId28"/>
    <p:sldId id="2147376280" r:id="rId29"/>
    <p:sldId id="2147376281" r:id="rId30"/>
    <p:sldId id="2147376275" r:id="rId31"/>
    <p:sldId id="2147376278" r:id="rId32"/>
    <p:sldId id="2147376282" r:id="rId33"/>
    <p:sldId id="2147376306" r:id="rId34"/>
    <p:sldId id="2147376307" r:id="rId35"/>
    <p:sldId id="2147376292" r:id="rId36"/>
    <p:sldId id="2147376283" r:id="rId37"/>
    <p:sldId id="2147376303" r:id="rId38"/>
    <p:sldId id="2147376284" r:id="rId39"/>
    <p:sldId id="2147376304" r:id="rId40"/>
    <p:sldId id="2147376305" r:id="rId41"/>
    <p:sldId id="2147376159" r:id="rId42"/>
    <p:sldId id="2147376160" r:id="rId43"/>
    <p:sldId id="2147376165" r:id="rId44"/>
    <p:sldId id="2147376164" r:id="rId45"/>
    <p:sldId id="2147376163" r:id="rId46"/>
    <p:sldId id="2147376162" r:id="rId47"/>
    <p:sldId id="2147376161" r:id="rId48"/>
    <p:sldId id="2147376289" r:id="rId49"/>
    <p:sldId id="2147376295" r:id="rId50"/>
    <p:sldId id="2147376297" r:id="rId51"/>
    <p:sldId id="2147376300" r:id="rId52"/>
    <p:sldId id="2147376235" r:id="rId53"/>
    <p:sldId id="2147376299" r:id="rId54"/>
    <p:sldId id="2147376287" r:id="rId55"/>
    <p:sldId id="2147376166" r:id="rId56"/>
    <p:sldId id="2147376010" r:id="rId57"/>
  </p:sldIdLst>
  <p:sldSz cx="13004800" cy="7315200"/>
  <p:notesSz cx="9388475" cy="7102475"/>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BF7FD-5784-43D2-9F78-9EAEC33213F6}">
          <p14:sldIdLst>
            <p14:sldId id="6050"/>
            <p14:sldId id="4909"/>
            <p14:sldId id="2147376237"/>
            <p14:sldId id="2147376238"/>
            <p14:sldId id="2147376229"/>
            <p14:sldId id="2147376263"/>
            <p14:sldId id="2147376146"/>
            <p14:sldId id="2147376276"/>
            <p14:sldId id="2147376277"/>
            <p14:sldId id="2147376274"/>
            <p14:sldId id="2147376279"/>
            <p14:sldId id="2147376280"/>
            <p14:sldId id="2147376281"/>
            <p14:sldId id="2147376275"/>
            <p14:sldId id="2147376278"/>
            <p14:sldId id="2147376282"/>
            <p14:sldId id="2147376306"/>
            <p14:sldId id="2147376307"/>
            <p14:sldId id="2147376292"/>
            <p14:sldId id="2147376283"/>
            <p14:sldId id="2147376303"/>
            <p14:sldId id="2147376284"/>
            <p14:sldId id="2147376304"/>
            <p14:sldId id="2147376305"/>
            <p14:sldId id="2147376159"/>
            <p14:sldId id="2147376160"/>
            <p14:sldId id="2147376165"/>
            <p14:sldId id="2147376164"/>
            <p14:sldId id="2147376163"/>
            <p14:sldId id="2147376162"/>
            <p14:sldId id="2147376161"/>
            <p14:sldId id="2147376289"/>
            <p14:sldId id="2147376295"/>
            <p14:sldId id="2147376297"/>
            <p14:sldId id="2147376300"/>
            <p14:sldId id="2147376235"/>
            <p14:sldId id="2147376299"/>
            <p14:sldId id="2147376287"/>
            <p14:sldId id="2147376166"/>
          </p14:sldIdLst>
        </p14:section>
        <p14:section name="Appendix" id="{F4D773BC-F2EE-4A3E-909D-8AB9E6E1CB80}">
          <p14:sldIdLst>
            <p14:sldId id="2147376010"/>
          </p14:sldIdLst>
        </p14:section>
      </p14:sectionLst>
    </p:ex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41"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9FF"/>
    <a:srgbClr val="8119FF"/>
    <a:srgbClr val="D4AE53"/>
    <a:srgbClr val="000000"/>
    <a:srgbClr val="D9D9D9"/>
    <a:srgbClr val="E3C88D"/>
    <a:srgbClr val="31006F"/>
    <a:srgbClr val="E8D2A0"/>
    <a:srgbClr val="00B050"/>
    <a:srgbClr val="C5ED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75085F-59F8-47D9-ADDF-02F0D438DDB8}" v="7" dt="2024-10-08T15:58:30.801"/>
    <p1510:client id="{F29CAF90-0C31-4DF1-9848-E6CAB9D6039D}" v="16" dt="2024-10-08T16:19:26.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44"/>
        <p:guide/>
        <p:guide orient="horz" pos="4566"/>
        <p:guide pos="616"/>
        <p:guide pos="7792"/>
        <p:guide pos="3377"/>
        <p:guide orient="horz" pos="3528"/>
        <p:guide pos="578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handoutMaster" Target="handoutMasters/handout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sz="quarter" idx="1"/>
          </p:nvPr>
        </p:nvSpPr>
        <p:spPr>
          <a:xfrm>
            <a:off x="5317972" y="4"/>
            <a:ext cx="4068340" cy="355124"/>
          </a:xfrm>
          <a:prstGeom prst="rect">
            <a:avLst/>
          </a:prstGeom>
        </p:spPr>
        <p:txBody>
          <a:bodyPr vert="horz" lIns="93406" tIns="46702" rIns="93406" bIns="46702" rtlCol="0"/>
          <a:lstStyle>
            <a:lvl1pPr algn="r">
              <a:defRPr sz="1200"/>
            </a:lvl1pPr>
          </a:lstStyle>
          <a:p>
            <a:fld id="{685F0F4D-3143-F54F-90D7-A2ABC584E48E}" type="datetimeFigureOut">
              <a:rPr lang="en-US" smtClean="0"/>
              <a:t>10/8/2024</a:t>
            </a:fld>
            <a:endParaRPr lang="en-US"/>
          </a:p>
        </p:txBody>
      </p:sp>
      <p:sp>
        <p:nvSpPr>
          <p:cNvPr id="4" name="Footer Placeholder 3"/>
          <p:cNvSpPr>
            <a:spLocks noGrp="1"/>
          </p:cNvSpPr>
          <p:nvPr>
            <p:ph type="ftr" sz="quarter" idx="2"/>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5" name="Slide Number Placeholder 4"/>
          <p:cNvSpPr>
            <a:spLocks noGrp="1"/>
          </p:cNvSpPr>
          <p:nvPr>
            <p:ph type="sldNum" sz="quarter" idx="3"/>
          </p:nvPr>
        </p:nvSpPr>
        <p:spPr>
          <a:xfrm>
            <a:off x="5317972" y="6746119"/>
            <a:ext cx="4068340" cy="355124"/>
          </a:xfrm>
          <a:prstGeom prst="rect">
            <a:avLst/>
          </a:prstGeom>
        </p:spPr>
        <p:txBody>
          <a:bodyPr vert="horz" lIns="93406" tIns="46702" rIns="93406" bIns="46702" rtlCol="0" anchor="b"/>
          <a:lstStyle>
            <a:lvl1pPr algn="r">
              <a:defRPr sz="1200"/>
            </a:lvl1pPr>
          </a:lstStyle>
          <a:p>
            <a:fld id="{7F49EE16-A310-AE4D-9E91-6A244C3B01D6}" type="slidenum">
              <a:rPr lang="en-US" smtClean="0"/>
              <a:t>‹#›</a:t>
            </a:fld>
            <a:endParaRPr lang="en-US"/>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idx="1"/>
          </p:nvPr>
        </p:nvSpPr>
        <p:spPr>
          <a:xfrm>
            <a:off x="5317972" y="4"/>
            <a:ext cx="4068340" cy="355124"/>
          </a:xfrm>
          <a:prstGeom prst="rect">
            <a:avLst/>
          </a:prstGeom>
        </p:spPr>
        <p:txBody>
          <a:bodyPr vert="horz" lIns="93406" tIns="46702" rIns="93406" bIns="46702" rtlCol="0"/>
          <a:lstStyle>
            <a:lvl1pPr algn="r">
              <a:defRPr sz="1200"/>
            </a:lvl1pPr>
          </a:lstStyle>
          <a:p>
            <a:fld id="{F133C62B-1BF1-F54A-8DA9-002D51A9B8EA}" type="datetimeFigureOut">
              <a:rPr lang="en-US" smtClean="0"/>
              <a:t>10/8/2024</a:t>
            </a:fld>
            <a:endParaRPr lang="en-US"/>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93406" tIns="46702" rIns="93406" bIns="46702" rtlCol="0" anchor="ctr"/>
          <a:lstStyle/>
          <a:p>
            <a:endParaRPr lang="en-US"/>
          </a:p>
        </p:txBody>
      </p:sp>
      <p:sp>
        <p:nvSpPr>
          <p:cNvPr id="5" name="Notes Placeholder 4"/>
          <p:cNvSpPr>
            <a:spLocks noGrp="1"/>
          </p:cNvSpPr>
          <p:nvPr>
            <p:ph type="body" sz="quarter" idx="3"/>
          </p:nvPr>
        </p:nvSpPr>
        <p:spPr>
          <a:xfrm>
            <a:off x="938849" y="3373677"/>
            <a:ext cx="7510780" cy="3196114"/>
          </a:xfrm>
          <a:prstGeom prst="rect">
            <a:avLst/>
          </a:prstGeom>
        </p:spPr>
        <p:txBody>
          <a:bodyPr vert="horz" lIns="93406" tIns="46702" rIns="93406" bIns="46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7" name="Slide Number Placeholder 6"/>
          <p:cNvSpPr>
            <a:spLocks noGrp="1"/>
          </p:cNvSpPr>
          <p:nvPr>
            <p:ph type="sldNum" sz="quarter" idx="5"/>
          </p:nvPr>
        </p:nvSpPr>
        <p:spPr>
          <a:xfrm>
            <a:off x="5317972" y="6746119"/>
            <a:ext cx="4068340" cy="355124"/>
          </a:xfrm>
          <a:prstGeom prst="rect">
            <a:avLst/>
          </a:prstGeom>
        </p:spPr>
        <p:txBody>
          <a:bodyPr vert="horz" lIns="93406" tIns="46702" rIns="93406" bIns="46702" rtlCol="0" anchor="b"/>
          <a:lstStyle>
            <a:lvl1pPr algn="r">
              <a:defRPr sz="1200"/>
            </a:lvl1pPr>
          </a:lstStyle>
          <a:p>
            <a:fld id="{21F0486C-94EE-7249-8AC8-76A196C667CD}" type="slidenum">
              <a:rPr lang="en-US" smtClean="0"/>
              <a:t>‹#›</a:t>
            </a:fld>
            <a:endParaRPr lang="en-US"/>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2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There's a lot of different facets of a transaction to think about.</a:t>
            </a:r>
          </a:p>
          <a:p>
            <a:pPr>
              <a:defRPr/>
            </a:pPr>
            <a:endParaRPr lang="en-US">
              <a:ea typeface="Calibri"/>
              <a:cs typeface="Calibri"/>
            </a:endParaRPr>
          </a:p>
          <a:p>
            <a:pPr>
              <a:defRPr/>
            </a:pPr>
            <a:r>
              <a:rPr lang="en-US"/>
              <a:t>Sometimes these flags aren't easy to resolve, so please refer to the Custom Validation listing resource and reach out through UW Connect if you need additional assistance.</a:t>
            </a: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765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is a new resource, a knowledge article of the various Journal Sources and their purpose. The link will be at the end.</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60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case of SDB it has been designed to use multiple drivers.. </a:t>
            </a:r>
          </a:p>
          <a:p>
            <a:r>
              <a:rPr lang="en-US"/>
              <a:t>Grants, gifts, programs or combination cost center/resource can be drivers.</a:t>
            </a:r>
          </a:p>
          <a:p>
            <a:r>
              <a:rPr lang="en-US"/>
              <a:t>SDB is accountable for sending revenue category and Ledger combinations that are still subject to the custom validation, they do not work like operational journals where the SC/RC will populate the ledger</a:t>
            </a:r>
          </a:p>
          <a:p>
            <a:endParaRPr lang="en-US"/>
          </a:p>
          <a:p>
            <a:r>
              <a:rPr lang="en-US"/>
              <a:t>Talk about how the information looks like when it gets to the unit</a:t>
            </a:r>
          </a:p>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03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48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36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example – Christina to help</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757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78" rtl="0" eaLnBrk="1" fontAlgn="auto" latinLnBrk="0" hangingPunct="1">
              <a:lnSpc>
                <a:spcPct val="100000"/>
              </a:lnSpc>
              <a:spcBef>
                <a:spcPts val="0"/>
              </a:spcBef>
              <a:spcAft>
                <a:spcPts val="0"/>
              </a:spcAft>
              <a:buClrTx/>
              <a:buSzTx/>
              <a:buFontTx/>
              <a:buNone/>
              <a:tabLst/>
              <a:defRPr/>
            </a:pPr>
            <a:r>
              <a:rPr lang="en-US"/>
              <a:t>Highlight the APR dictating the ledger</a:t>
            </a:r>
          </a:p>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8156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AHBT is initiated in a request form or upon request from Treasury</a:t>
            </a:r>
          </a:p>
          <a:p>
            <a:r>
              <a:rPr lang="en-US"/>
              <a:t>Discuss the desire to use customer invoices wherever possible, CCATS can apply a deposit to a customer invoice and the accounting is already dictated by the customer invoice (and revenue recognition is timely.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585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AHBT is initiated in a request form or upon request from Treasury</a:t>
            </a:r>
          </a:p>
          <a:p>
            <a:r>
              <a:rPr lang="en-US"/>
              <a:t>CASH is required, there is no choice to but to use cash on one side – this is an interesting example, it is crediting travel expense (rather than increasing revenue it is decreasing expense… remember session 1, credits increase revenue and decrease expense).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2670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993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pPr>
              <a:buFont typeface="Arial" panose="020B0604020202020204" pitchFamily="34" charset="0"/>
              <a:buNone/>
            </a:pPr>
            <a:endParaRPr lang="en-US">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7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066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329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17CA-4552-874D-DCF4-228D2B402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D0BDB-F51D-0055-B1D0-EFF4A55390BA}"/>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D82535FE-9B3E-B378-8A23-12DC0BBFB5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25185C-BAC4-2A8B-D099-7DA334F07C1A}"/>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105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84D7-31B9-224D-A0D4-55ADD850A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22993-F91B-A0D2-FF86-B3F20AA5EF4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5F408E5C-A3AF-D8CD-F5F9-794F35BA8C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1067A7-6767-FE29-707C-9BB4CB848F24}"/>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969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7C2B4-8564-2D35-1E46-4AD85103B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06770-B488-2D30-7295-0CCF87406CEB}"/>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6390DB50-B575-A1AF-40F3-21A3B8C14E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F8C4B7-BEEC-242F-9685-FD495E92A6BC}"/>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4784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9AEB5-6D41-BD16-0F66-ED2C155E9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CE0B6-47A5-262F-3968-5561395CBEEA}"/>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02C8CD6C-B21D-39BF-1BED-5606395A3A89}"/>
              </a:ext>
            </a:extLst>
          </p:cNvPr>
          <p:cNvSpPr>
            <a:spLocks noGrp="1"/>
          </p:cNvSpPr>
          <p:nvPr>
            <p:ph type="body" idx="1"/>
          </p:nvPr>
        </p:nvSpPr>
        <p:spPr/>
        <p:txBody>
          <a:bodyPr/>
          <a:lstStyle/>
          <a:p>
            <a:r>
              <a:rPr lang="en-US"/>
              <a:t>Remember back to the income statement vs. balance sheet (income statement is period activity, balance sheet carries a balance)</a:t>
            </a:r>
          </a:p>
          <a:p>
            <a:r>
              <a:rPr lang="en-US"/>
              <a:t>You are left seeing $168.15 of Expense in January -- February and March net to zero in supplies expense </a:t>
            </a:r>
          </a:p>
          <a:p>
            <a:r>
              <a:rPr lang="en-US"/>
              <a:t>Balance sheet has seen the accrued receipts account zeroed out as well, and left with a balance in Accounts Payable</a:t>
            </a:r>
          </a:p>
          <a:p>
            <a:r>
              <a:rPr lang="en-US"/>
              <a:t>Eventually cleared when paid/settled, and reduces cash.  </a:t>
            </a:r>
          </a:p>
          <a:p>
            <a:r>
              <a:rPr lang="en-US"/>
              <a:t>You are left with expense in January (remember.. Reduces your NET POSITION per calculation) and a liability in the form of accrued receipts, then later AP until finally cleared and reduces cash.</a:t>
            </a:r>
          </a:p>
          <a:p>
            <a:endParaRPr lang="en-US"/>
          </a:p>
        </p:txBody>
      </p:sp>
      <p:sp>
        <p:nvSpPr>
          <p:cNvPr id="4" name="Slide Number Placeholder 3">
            <a:extLst>
              <a:ext uri="{FF2B5EF4-FFF2-40B4-BE49-F238E27FC236}">
                <a16:creationId xmlns:a16="http://schemas.microsoft.com/office/drawing/2014/main" id="{0AFACBD5-D7A0-92DA-B44C-1311F0F887E3}"/>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059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435C-5187-B590-B590-F917A7298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654C9-5B20-7BA5-AE14-B0B207EC9852}"/>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F2DFC1D6-CE9E-1693-E7B9-A21D39CF7D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524EBD-203D-5C9C-3F59-AFDE8A5FBAB7}"/>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786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F8DD-DB64-2406-4B05-190E6680E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DB830-AF7D-6C62-11A6-C26853FBC88A}"/>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B3657F7-DB6F-A5BD-DBCF-EE68D41F07AA}"/>
              </a:ext>
            </a:extLst>
          </p:cNvPr>
          <p:cNvSpPr>
            <a:spLocks noGrp="1"/>
          </p:cNvSpPr>
          <p:nvPr>
            <p:ph type="body" idx="1"/>
          </p:nvPr>
        </p:nvSpPr>
        <p:spPr/>
        <p:txBody>
          <a:bodyPr/>
          <a:lstStyle/>
          <a:p>
            <a:r>
              <a:rPr lang="en-US"/>
              <a:t>Accrued receipts.. And eventually AP will only hit the balancing </a:t>
            </a:r>
            <a:r>
              <a:rPr lang="en-US" err="1"/>
              <a:t>worktags</a:t>
            </a:r>
            <a:r>
              <a:rPr lang="en-US"/>
              <a:t> (balancing units)</a:t>
            </a:r>
          </a:p>
        </p:txBody>
      </p:sp>
      <p:sp>
        <p:nvSpPr>
          <p:cNvPr id="4" name="Slide Number Placeholder 3">
            <a:extLst>
              <a:ext uri="{FF2B5EF4-FFF2-40B4-BE49-F238E27FC236}">
                <a16:creationId xmlns:a16="http://schemas.microsoft.com/office/drawing/2014/main" id="{8A58F8A8-2922-DEDF-F578-68489DAC8A73}"/>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724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Funding Transfer &amp; Expense Transfer</a:t>
            </a:r>
          </a:p>
          <a:p>
            <a:pPr marL="171450" indent="-171450">
              <a:buFontTx/>
              <a:buChar char="-"/>
            </a:pPr>
            <a:r>
              <a:rPr lang="en-US"/>
              <a:t>Highlight CVs – Ledger and Category combo is restricted based on existing APR</a:t>
            </a:r>
          </a:p>
          <a:p>
            <a:pPr marL="171450" indent="-171450">
              <a:buFontTx/>
              <a:buChar char="-"/>
            </a:pPr>
            <a:r>
              <a:rPr lang="en-US"/>
              <a:t>Highlight eliminating combo of ledgers</a:t>
            </a:r>
          </a:p>
          <a:p>
            <a:pPr marL="171450" indent="-171450">
              <a:buFontTx/>
              <a:buChar char="-"/>
            </a:pPr>
            <a:endParaRPr lang="en-US"/>
          </a:p>
          <a:p>
            <a:pPr marL="171450" indent="-171450">
              <a:buFontTx/>
              <a:buChar char="-"/>
            </a:pPr>
            <a:r>
              <a:rPr lang="en-US"/>
              <a:t>Resource matches, rev and spend category go with the Ledger via APR CV, and must use the ledgers together</a:t>
            </a:r>
          </a:p>
          <a:p>
            <a:pPr marL="171450" indent="-171450">
              <a:buFontTx/>
              <a:buChar char="-"/>
            </a:pPr>
            <a:r>
              <a:rPr lang="en-US"/>
              <a:t>Using driver </a:t>
            </a:r>
            <a:r>
              <a:rPr lang="en-US" err="1"/>
              <a:t>worktags</a:t>
            </a:r>
            <a:r>
              <a:rPr lang="en-US"/>
              <a:t> have to be careful.. Can use program as driver but be careful that if using two programs that you don’t end up crossing resource or fund</a:t>
            </a:r>
          </a:p>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2178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86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290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Funding Transfer &amp; Expense Transfer</a:t>
            </a:r>
          </a:p>
          <a:p>
            <a:pPr marL="171450" indent="-171450">
              <a:buFontTx/>
              <a:buChar char="-"/>
            </a:pPr>
            <a:r>
              <a:rPr lang="en-US"/>
              <a:t>Highlight CVs – Ledger and Category combo is restricted based on existing APR</a:t>
            </a:r>
          </a:p>
          <a:p>
            <a:pPr marL="171450" indent="-171450">
              <a:buFontTx/>
              <a:buChar char="-"/>
            </a:pPr>
            <a:r>
              <a:rPr lang="en-US"/>
              <a:t>Highlight eliminating combo of ledgers – CV can’t work across multiple lines, like making sure they balance or are used in pairs.</a:t>
            </a:r>
          </a:p>
          <a:p>
            <a:pPr marL="171450" indent="-171450">
              <a:buFontTx/>
              <a:buChar char="-"/>
            </a:pPr>
            <a:r>
              <a:rPr lang="en-US"/>
              <a:t>DO not cross funds or resources unless explicitly allowed via the user guide</a:t>
            </a:r>
          </a:p>
          <a:p>
            <a:pPr marL="171450" indent="-171450">
              <a:buFontTx/>
              <a:buChar char="-"/>
            </a:pPr>
            <a:r>
              <a:rPr lang="en-US"/>
              <a:t>Using driver </a:t>
            </a:r>
            <a:r>
              <a:rPr lang="en-US" err="1"/>
              <a:t>worktags</a:t>
            </a:r>
            <a:r>
              <a:rPr lang="en-US"/>
              <a:t> have to be careful.. Can use program as driver but be careful that if using two programs that you don’t end up crossing resource or fund</a:t>
            </a:r>
          </a:p>
          <a:p>
            <a:pPr marL="171450" indent="-171450">
              <a:buFontTx/>
              <a:buChar char="-"/>
            </a:pPr>
            <a:endParaRPr lang="en-US"/>
          </a:p>
          <a:p>
            <a:pPr algn="l" rtl="0" fontAlgn="base">
              <a:buFont typeface="Arial" panose="020B0604020202020204" pitchFamily="34" charset="0"/>
              <a:buChar char="•"/>
            </a:pPr>
            <a:r>
              <a:rPr lang="en-US"/>
              <a:t>Another example: </a:t>
            </a:r>
            <a:r>
              <a:rPr lang="en-US" b="0" i="0">
                <a:solidFill>
                  <a:srgbClr val="4A4A4A"/>
                </a:solidFill>
                <a:effectLst/>
                <a:highlight>
                  <a:srgbClr val="FFFFFF"/>
                </a:highlight>
                <a:latin typeface="inherit"/>
              </a:rPr>
              <a:t>JE-0000177513 School of Dentistry</a:t>
            </a:r>
          </a:p>
          <a:p>
            <a:br>
              <a:rPr lang="en-US"/>
            </a:br>
            <a:r>
              <a:rPr lang="en-US"/>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747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concept of “gross-up” of revenues and expenses, drive home the importance of using combos</a:t>
            </a:r>
          </a:p>
        </p:txBody>
      </p:sp>
      <p:sp>
        <p:nvSpPr>
          <p:cNvPr id="4" name="Slide Number Placeholder 3"/>
          <p:cNvSpPr>
            <a:spLocks noGrp="1"/>
          </p:cNvSpPr>
          <p:nvPr>
            <p:ph type="sldNum" sz="quarter" idx="5"/>
          </p:nvPr>
        </p:nvSpPr>
        <p:spPr/>
        <p:txBody>
          <a:bodyPr/>
          <a:lstStyle/>
          <a:p>
            <a:fld id="{21F0486C-94EE-7249-8AC8-76A196C667CD}" type="slidenum">
              <a:rPr lang="en-US" smtClean="0"/>
              <a:t>34</a:t>
            </a:fld>
            <a:endParaRPr lang="en-US"/>
          </a:p>
        </p:txBody>
      </p:sp>
    </p:spTree>
    <p:extLst>
      <p:ext uri="{BB962C8B-B14F-4D97-AF65-F5344CB8AC3E}">
        <p14:creationId xmlns:p14="http://schemas.microsoft.com/office/powerpoint/2010/main" val="3267771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In/Out ledgers. - Look at the account type for the In/Out ledgers and make sure you're selecting a corresponding Revenue or Spend Category to go along with that account type. Revenue Types need Revenue Categories, Expense Types need Spend Categories</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354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r>
              <a:rPr lang="en-US"/>
              <a:t>All of these transactions impacted your net position… next session we will follow the flows in/out of net position.  </a:t>
            </a:r>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315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67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80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How APR’s work with these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75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 Integrations</a:t>
            </a:r>
          </a:p>
          <a:p>
            <a:r>
              <a:rPr lang="en-US">
                <a:ea typeface="Calibri"/>
                <a:cs typeface="Calibri"/>
              </a:rPr>
              <a:t> - Operational Transactions</a:t>
            </a:r>
          </a:p>
          <a:p>
            <a:r>
              <a:rPr lang="en-US">
                <a:ea typeface="Calibri"/>
                <a:cs typeface="Calibri"/>
              </a:rPr>
              <a:t> - Manual Journals</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277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We'll walk through examples of each one in a little bit, but let's first talk about the differences in initiating journals in different ways.</a:t>
            </a:r>
          </a:p>
          <a:p>
            <a:endParaRPr lang="en-US">
              <a:ea typeface="Calibri"/>
              <a:cs typeface="Calibri"/>
            </a:endParaRPr>
          </a:p>
          <a:p>
            <a:r>
              <a:rPr lang="en-US">
                <a:ea typeface="Calibri"/>
                <a:cs typeface="Calibri"/>
              </a:rPr>
              <a:t>Integrations and Manual Journals are similar in that you need to specify both the Revenue or Spend Category and the Ledger. If you recall our first bootcamp session, we noted that the Revenue or Spend Category combinations with Ledgers are restricted by the Account Posting Rule (APR) configuration. So no matter how end users are entering in transactions, the combinations are the same. </a:t>
            </a:r>
          </a:p>
          <a:p>
            <a:endParaRPr lang="en-US">
              <a:ea typeface="Calibri"/>
              <a:cs typeface="Calibri"/>
            </a:endParaRPr>
          </a:p>
          <a:p>
            <a:r>
              <a:rPr lang="en-US">
                <a:ea typeface="Calibri"/>
                <a:cs typeface="Calibri"/>
              </a:rPr>
              <a:t>For integrations, the configuration differs on how much is baked into the integrating system. End users may have the same flexibility as workday to access the breadth of available Spend or Revenue Categories, or they may be limited to ones specifically identified and configured. At the end of the day, the integrated </a:t>
            </a:r>
            <a:r>
              <a:rPr lang="en-US" err="1">
                <a:ea typeface="Calibri"/>
                <a:cs typeface="Calibri"/>
              </a:rPr>
              <a:t>worktags</a:t>
            </a:r>
            <a:r>
              <a:rPr lang="en-US">
                <a:ea typeface="Calibri"/>
                <a:cs typeface="Calibri"/>
              </a:rPr>
              <a:t> will still need to align with the configuration in Workday.</a:t>
            </a:r>
          </a:p>
          <a:p>
            <a:endParaRPr lang="en-US">
              <a:ea typeface="Calibri"/>
              <a:cs typeface="Calibri"/>
            </a:endParaRPr>
          </a:p>
          <a:p>
            <a:r>
              <a:rPr lang="en-US">
                <a:ea typeface="Calibri"/>
                <a:cs typeface="Calibri"/>
              </a:rPr>
              <a:t>Operational transactions are initiated through Workday Business Processes. Vendor Bills, Customer Invoices, Expense Reports, Deferred Revenue, Internal Service Deliveries, and many more type of processes exist where transactions are generated behind the scenes. End Users typically only need to select the Revenue or Spend Category and a couple of driver FDM </a:t>
            </a:r>
            <a:r>
              <a:rPr lang="en-US" err="1">
                <a:ea typeface="Calibri"/>
                <a:cs typeface="Calibri"/>
              </a:rPr>
              <a:t>worktags</a:t>
            </a:r>
            <a:r>
              <a:rPr lang="en-US">
                <a:ea typeface="Calibri"/>
                <a:cs typeface="Calibri"/>
              </a:rPr>
              <a:t>, and Workday configuration will populate and book the journal entry. We encourage users to initiate, correct, or adjust transactions as much as possible at the source. That means going back to the original Customer Invoice or Expense Report, etc. And adjusting the original documents. This is the cleanest way of operating in Workday. Of course that means issues have to be caught and corrected in the same period before it closes.</a:t>
            </a:r>
            <a:endParaRPr lang="en-US"/>
          </a:p>
          <a:p>
            <a:endParaRPr lang="en-US">
              <a:ea typeface="Calibri"/>
              <a:cs typeface="Calibri"/>
            </a:endParaRPr>
          </a:p>
          <a:p>
            <a:r>
              <a:rPr lang="en-US">
                <a:ea typeface="Calibri"/>
                <a:cs typeface="Calibri"/>
              </a:rPr>
              <a:t>Lastly, manual journals are just that. Manually entering transactions into Workday. Users with the security able to create manual journals have a lot of power, but with that, there's a lot of responsibility. Users will need to specify the Revenue or Spend Category and the Ledger, make sure the sign or debit/credit is correct. Users will also need to specify the Book Code, which separates accounting activity in layers based on reporting needs. We'll talk more about Book Codes in a later bootcamp session. Lastly, users will also need to specify the journal source, which will help differentiate the origin and purpose of the transaction, from other transactions.</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47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Calling back to the first bootcamp a couple of weeks ago, APRs serve as the guard rails or drivers for the accounting </a:t>
            </a:r>
            <a:r>
              <a:rPr lang="en-US" err="1"/>
              <a:t>worktags</a:t>
            </a:r>
            <a:r>
              <a:rPr lang="en-US"/>
              <a:t> of each transaction. </a:t>
            </a:r>
          </a:p>
          <a:p>
            <a:endParaRPr lang="en-US"/>
          </a:p>
          <a:p>
            <a:r>
              <a:rPr lang="en-US"/>
              <a:t>Out of the three types, Operational Journals are the only ones that end users only need to specify the Revenue or Spend Category as Workday will add the Ledger based on the Account Posting Rules. A caveat is that end users will need to understand the attributes of the Spend Categories they select as that will indicate whether or not they can use them in the business process.</a:t>
            </a:r>
            <a:endParaRPr lang="en-US">
              <a:ea typeface="Calibri"/>
              <a:cs typeface="Calibri"/>
            </a:endParaRPr>
          </a:p>
          <a:p>
            <a:endParaRPr lang="en-US">
              <a:ea typeface="Calibri"/>
              <a:cs typeface="Calibri"/>
            </a:endParaRPr>
          </a:p>
          <a:p>
            <a:r>
              <a:rPr lang="en-US">
                <a:ea typeface="Calibri"/>
                <a:cs typeface="Calibri"/>
              </a:rPr>
              <a:t>For both the Integration and Manual journal types, end users will need to not only select the Spend or Revenue Category, but also identify the correct Ledger. Please refer to the first FDM Bootcamp for using the resources to make these determinations.</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40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we noted in the previous session, Custom Validations are the restrictions configured in Workday. </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726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4.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2579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654755" y="1083063"/>
            <a:ext cx="1569822" cy="137049"/>
          </a:xfrm>
          <a:prstGeom prst="rect">
            <a:avLst/>
          </a:prstGeom>
        </p:spPr>
      </p:pic>
      <p:sp>
        <p:nvSpPr>
          <p:cNvPr id="8" name="Text Placeholder 9"/>
          <p:cNvSpPr>
            <a:spLocks noGrp="1"/>
          </p:cNvSpPr>
          <p:nvPr>
            <p:ph type="body" sz="quarter" idx="11" hasCustomPrompt="1"/>
          </p:nvPr>
        </p:nvSpPr>
        <p:spPr>
          <a:xfrm>
            <a:off x="637047" y="1323623"/>
            <a:ext cx="11658117" cy="5048729"/>
          </a:xfrm>
          <a:prstGeom prst="rect">
            <a:avLst/>
          </a:prstGeom>
        </p:spPr>
        <p:txBody>
          <a:bodyPr anchor="ct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0" name="Picture 9" descr="A close up of a logo&#10;&#10;Description automatically generated">
            <a:extLst>
              <a:ext uri="{FF2B5EF4-FFF2-40B4-BE49-F238E27FC236}">
                <a16:creationId xmlns:a16="http://schemas.microsoft.com/office/drawing/2014/main" id="{12290F2C-BE27-4FCA-A660-C90CC0BA8F0C}"/>
              </a:ext>
            </a:extLst>
          </p:cNvPr>
          <p:cNvPicPr>
            <a:picLocks noChangeAspect="1"/>
          </p:cNvPicPr>
          <p:nvPr userDrawn="1"/>
        </p:nvPicPr>
        <p:blipFill>
          <a:blip r:embed="rId3"/>
          <a:stretch>
            <a:fillRect/>
          </a:stretch>
        </p:blipFill>
        <p:spPr>
          <a:xfrm>
            <a:off x="10005004" y="6720870"/>
            <a:ext cx="2335316" cy="303658"/>
          </a:xfrm>
          <a:prstGeom prst="rect">
            <a:avLst/>
          </a:prstGeom>
        </p:spPr>
      </p:pic>
    </p:spTree>
    <p:extLst>
      <p:ext uri="{BB962C8B-B14F-4D97-AF65-F5344CB8AC3E}">
        <p14:creationId xmlns:p14="http://schemas.microsoft.com/office/powerpoint/2010/main" val="2166658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9750" y="6919954"/>
            <a:ext cx="3449308" cy="174266"/>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a:t>
            </a:r>
            <a:br>
              <a:rPr lang="en-US"/>
            </a:br>
            <a:r>
              <a:rPr lang="en-US"/>
              <a:t>ENCODE NORMAL</a:t>
            </a:r>
            <a:br>
              <a:rPr lang="en-US"/>
            </a:br>
            <a:r>
              <a:rPr lang="en-US"/>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stretch>
            <a:fillRect/>
          </a:stretch>
        </p:blipFill>
        <p:spPr>
          <a:xfrm>
            <a:off x="807938" y="6540241"/>
            <a:ext cx="3436477" cy="30362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575357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917323"/>
            <a:ext cx="9989035"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 </a:t>
            </a:r>
            <a:br>
              <a:rPr lang="en-US"/>
            </a:br>
            <a:r>
              <a:rPr lang="en-US"/>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649643"/>
            <a:ext cx="3612444" cy="24506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1893082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8370"/>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9"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3374710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5843"/>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7"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811044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6" name="Chart Placeholder 11"/>
          <p:cNvSpPr>
            <a:spLocks noGrp="1"/>
          </p:cNvSpPr>
          <p:nvPr>
            <p:ph type="chart" sz="quarter" idx="12" hasCustomPrompt="1"/>
          </p:nvPr>
        </p:nvSpPr>
        <p:spPr>
          <a:xfrm>
            <a:off x="637046" y="2453301"/>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512068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78378250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3"/>
            <a:ext cx="2335316" cy="303657"/>
          </a:xfrm>
          <a:prstGeom prst="rect">
            <a:avLst/>
          </a:prstGeom>
        </p:spPr>
      </p:pic>
    </p:spTree>
    <p:extLst>
      <p:ext uri="{BB962C8B-B14F-4D97-AF65-F5344CB8AC3E}">
        <p14:creationId xmlns:p14="http://schemas.microsoft.com/office/powerpoint/2010/main" val="34423327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41319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877298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1"/>
            <a:ext cx="2335316" cy="303657"/>
          </a:xfrm>
          <a:prstGeom prst="rect">
            <a:avLst/>
          </a:prstGeom>
        </p:spPr>
      </p:pic>
    </p:spTree>
    <p:extLst>
      <p:ext uri="{BB962C8B-B14F-4D97-AF65-F5344CB8AC3E}">
        <p14:creationId xmlns:p14="http://schemas.microsoft.com/office/powerpoint/2010/main" val="20402286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3664145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2"/>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104419080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13532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4403013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543276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74998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0989498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2203153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6"/>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5"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53529304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EF4F52D-E178-42C6-9597-FF75E0336081}"/>
              </a:ext>
            </a:extLst>
          </p:cNvPr>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a:extLst>
              <a:ext uri="{FF2B5EF4-FFF2-40B4-BE49-F238E27FC236}">
                <a16:creationId xmlns:a16="http://schemas.microsoft.com/office/drawing/2014/main" id="{84B26974-13BB-4B72-B68E-094B650A0DD5}"/>
              </a:ext>
            </a:extLst>
          </p:cNvPr>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a:extLst>
              <a:ext uri="{FF2B5EF4-FFF2-40B4-BE49-F238E27FC236}">
                <a16:creationId xmlns:a16="http://schemas.microsoft.com/office/drawing/2014/main" id="{E33A4C5D-08C6-4F99-B6B4-63E7B91AB3A1}"/>
              </a:ext>
            </a:extLst>
          </p:cNvPr>
          <p:cNvPicPr>
            <a:picLocks noChangeAspect="1"/>
          </p:cNvPicPr>
          <p:nvPr userDrawn="1"/>
        </p:nvPicPr>
        <p:blipFill>
          <a:blip r:embed="rId2"/>
          <a:stretch>
            <a:fillRect/>
          </a:stretch>
        </p:blipFill>
        <p:spPr>
          <a:xfrm>
            <a:off x="780845" y="1939212"/>
            <a:ext cx="1569822" cy="137049"/>
          </a:xfrm>
          <a:prstGeom prst="rect">
            <a:avLst/>
          </a:prstGeom>
        </p:spPr>
      </p:pic>
      <p:sp>
        <p:nvSpPr>
          <p:cNvPr id="12" name="Title 1">
            <a:extLst>
              <a:ext uri="{FF2B5EF4-FFF2-40B4-BE49-F238E27FC236}">
                <a16:creationId xmlns:a16="http://schemas.microsoft.com/office/drawing/2014/main" id="{12D7105C-074D-4774-999B-8E6677BD9E10}"/>
              </a:ext>
            </a:extLst>
          </p:cNvPr>
          <p:cNvSpPr>
            <a:spLocks noGrp="1"/>
          </p:cNvSpPr>
          <p:nvPr>
            <p:ph type="title" hasCustomPrompt="1"/>
          </p:nvPr>
        </p:nvSpPr>
        <p:spPr>
          <a:xfrm>
            <a:off x="637047" y="528372"/>
            <a:ext cx="11658117"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descr="A screenshot of a cell phone&#10;&#10;Description automatically generated">
            <a:extLst>
              <a:ext uri="{FF2B5EF4-FFF2-40B4-BE49-F238E27FC236}">
                <a16:creationId xmlns:a16="http://schemas.microsoft.com/office/drawing/2014/main" id="{53D3DDB7-D1F0-46A9-9D4F-CAAF6C5095FA}"/>
              </a:ext>
            </a:extLst>
          </p:cNvPr>
          <p:cNvPicPr>
            <a:picLocks noChangeAspect="1"/>
          </p:cNvPicPr>
          <p:nvPr userDrawn="1"/>
        </p:nvPicPr>
        <p:blipFill>
          <a:blip r:embed="rId3"/>
          <a:stretch>
            <a:fillRect/>
          </a:stretch>
        </p:blipFill>
        <p:spPr>
          <a:xfrm>
            <a:off x="10277404" y="6681966"/>
            <a:ext cx="2017759" cy="262366"/>
          </a:xfrm>
          <a:prstGeom prst="rect">
            <a:avLst/>
          </a:prstGeom>
        </p:spPr>
      </p:pic>
    </p:spTree>
    <p:extLst>
      <p:ext uri="{BB962C8B-B14F-4D97-AF65-F5344CB8AC3E}">
        <p14:creationId xmlns:p14="http://schemas.microsoft.com/office/powerpoint/2010/main" val="3247690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323088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24841576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100050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8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5886952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6537565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496155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8"/>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4" y="3009785"/>
            <a:ext cx="11658118" cy="706685"/>
          </a:xfrm>
          <a:prstGeom prst="rect">
            <a:avLst/>
          </a:prstGeom>
        </p:spPr>
        <p:txBody>
          <a:bodyPr anchor="b"/>
          <a:lstStyle>
            <a:lvl1pPr algn="l">
              <a:defRPr sz="32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6"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40783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7"/>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3667002"/>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24" indent="0">
              <a:buNone/>
              <a:defRPr b="0" i="0">
                <a:solidFill>
                  <a:srgbClr val="E8D3A2"/>
                </a:solidFill>
                <a:latin typeface="Encode Sans Normal Black"/>
                <a:cs typeface="Encode Sans Normal Black"/>
              </a:defRPr>
            </a:lvl2pPr>
            <a:lvl3pPr marL="975247" indent="0">
              <a:buNone/>
              <a:defRPr b="0" i="0">
                <a:solidFill>
                  <a:srgbClr val="E8D3A2"/>
                </a:solidFill>
                <a:latin typeface="Encode Sans Normal Black"/>
                <a:cs typeface="Encode Sans Normal Black"/>
              </a:defRPr>
            </a:lvl3pPr>
            <a:lvl4pPr marL="1462871" indent="0">
              <a:buNone/>
              <a:defRPr b="0" i="0">
                <a:solidFill>
                  <a:srgbClr val="E8D3A2"/>
                </a:solidFill>
                <a:latin typeface="Encode Sans Normal Black"/>
                <a:cs typeface="Encode Sans Normal Black"/>
              </a:defRPr>
            </a:lvl4pPr>
            <a:lvl5pPr marL="19504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5"/>
            <a:ext cx="11658118" cy="3202505"/>
          </a:xfrm>
          <a:prstGeom prst="rect">
            <a:avLst/>
          </a:prstGeom>
        </p:spPr>
        <p:txBody>
          <a:bodyPr/>
          <a:lstStyle>
            <a:lvl1pPr marL="365719" indent="-365719">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60" indent="-243812">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02" indent="-243812">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1855626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4"/>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0" indent="0">
              <a:buNone/>
              <a:defRPr b="0" i="0">
                <a:solidFill>
                  <a:srgbClr val="E8D3A2"/>
                </a:solidFill>
                <a:latin typeface="Encode Sans Normal Black"/>
                <a:cs typeface="Encode Sans Normal Black"/>
              </a:defRPr>
            </a:lvl2pPr>
            <a:lvl3pPr marL="731479" indent="0">
              <a:buNone/>
              <a:defRPr b="0" i="0">
                <a:solidFill>
                  <a:srgbClr val="E8D3A2"/>
                </a:solidFill>
                <a:latin typeface="Encode Sans Normal Black"/>
                <a:cs typeface="Encode Sans Normal Black"/>
              </a:defRPr>
            </a:lvl3pPr>
            <a:lvl4pPr marL="1097219" indent="0">
              <a:buNone/>
              <a:defRPr b="0" i="0">
                <a:solidFill>
                  <a:srgbClr val="E8D3A2"/>
                </a:solidFill>
                <a:latin typeface="Encode Sans Normal Black"/>
                <a:cs typeface="Encode Sans Normal Black"/>
              </a:defRPr>
            </a:lvl4pPr>
            <a:lvl5pPr marL="146295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04" indent="-274304">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48" indent="-182871">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27" indent="-182871">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6"/>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3" y="6722973"/>
            <a:ext cx="3606663" cy="471900"/>
          </a:xfrm>
          <a:prstGeom prst="rect">
            <a:avLst/>
          </a:prstGeom>
        </p:spPr>
      </p:pic>
    </p:spTree>
    <p:extLst>
      <p:ext uri="{BB962C8B-B14F-4D97-AF65-F5344CB8AC3E}">
        <p14:creationId xmlns:p14="http://schemas.microsoft.com/office/powerpoint/2010/main" val="412367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nd Content w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0"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5" y="320612"/>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892554"/>
            <a:ext cx="1177366" cy="102787"/>
          </a:xfrm>
          <a:prstGeom prst="rect">
            <a:avLst/>
          </a:prstGeom>
        </p:spPr>
      </p:pic>
      <p:pic>
        <p:nvPicPr>
          <p:cNvPr id="5" name="Picture 4">
            <a:extLst>
              <a:ext uri="{FF2B5EF4-FFF2-40B4-BE49-F238E27FC236}">
                <a16:creationId xmlns:a16="http://schemas.microsoft.com/office/drawing/2014/main" id="{A8B02F48-3E6F-4547-AF06-A81D40B63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401" y="6586003"/>
            <a:ext cx="3381247" cy="442406"/>
          </a:xfrm>
          <a:prstGeom prst="rect">
            <a:avLst/>
          </a:prstGeom>
        </p:spPr>
      </p:pic>
      <p:sp>
        <p:nvSpPr>
          <p:cNvPr id="9" name="Text Placeholder 9">
            <a:extLst>
              <a:ext uri="{FF2B5EF4-FFF2-40B4-BE49-F238E27FC236}">
                <a16:creationId xmlns:a16="http://schemas.microsoft.com/office/drawing/2014/main" id="{60C8692A-3266-4835-A694-F786994C3230}"/>
              </a:ext>
            </a:extLst>
          </p:cNvPr>
          <p:cNvSpPr>
            <a:spLocks noGrp="1"/>
          </p:cNvSpPr>
          <p:nvPr>
            <p:ph type="body" sz="quarter" idx="11" hasCustomPrompt="1"/>
          </p:nvPr>
        </p:nvSpPr>
        <p:spPr>
          <a:xfrm>
            <a:off x="715265" y="1084392"/>
            <a:ext cx="11481381" cy="5336306"/>
          </a:xfrm>
          <a:prstGeom prst="rect">
            <a:avLst/>
          </a:prstGeom>
        </p:spPr>
        <p:txBody>
          <a:bodyPr/>
          <a:lstStyle>
            <a:lvl1pPr marL="365774" indent="-36577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46" indent="-243850">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44" indent="-243850">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2413847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248819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12" y="4273162"/>
            <a:ext cx="3248786" cy="120289"/>
          </a:xfrm>
          <a:prstGeom prst="rect">
            <a:avLst/>
          </a:prstGeom>
        </p:spPr>
      </p:pic>
      <p:sp>
        <p:nvSpPr>
          <p:cNvPr id="3" name="Title 2"/>
          <p:cNvSpPr>
            <a:spLocks noGrp="1"/>
          </p:cNvSpPr>
          <p:nvPr>
            <p:ph type="title" hasCustomPrompt="1"/>
          </p:nvPr>
        </p:nvSpPr>
        <p:spPr>
          <a:xfrm>
            <a:off x="955388" y="1244934"/>
            <a:ext cx="9916160" cy="2817873"/>
          </a:xfrm>
          <a:prstGeom prst="rect">
            <a:avLst/>
          </a:prstGeom>
        </p:spPr>
        <p:txBody>
          <a:bodyPr anchor="b"/>
          <a:lstStyle>
            <a:lvl1pPr algn="l">
              <a:defRPr sz="5336"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086" y="6319996"/>
            <a:ext cx="4689028" cy="613518"/>
          </a:xfrm>
          <a:prstGeom prst="rect">
            <a:avLst/>
          </a:prstGeom>
        </p:spPr>
      </p:pic>
    </p:spTree>
    <p:extLst>
      <p:ext uri="{BB962C8B-B14F-4D97-AF65-F5344CB8AC3E}">
        <p14:creationId xmlns:p14="http://schemas.microsoft.com/office/powerpoint/2010/main" val="35210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White_Content Slide 3_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Regular" charset="0"/>
                <a:ea typeface="Uni Sans Regular" charset="0"/>
                <a:cs typeface="Uni Sans Regular"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0822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37" indent="0">
              <a:buNone/>
              <a:defRPr b="0" i="0">
                <a:solidFill>
                  <a:srgbClr val="E8D3A2"/>
                </a:solidFill>
                <a:latin typeface="Encode Sans Normal Black"/>
                <a:cs typeface="Encode Sans Normal Black"/>
              </a:defRPr>
            </a:lvl2pPr>
            <a:lvl3pPr marL="975271" indent="0">
              <a:buNone/>
              <a:defRPr b="0" i="0">
                <a:solidFill>
                  <a:srgbClr val="E8D3A2"/>
                </a:solidFill>
                <a:latin typeface="Encode Sans Normal Black"/>
                <a:cs typeface="Encode Sans Normal Black"/>
              </a:defRPr>
            </a:lvl3pPr>
            <a:lvl4pPr marL="1462906" indent="0">
              <a:buNone/>
              <a:defRPr b="0" i="0">
                <a:solidFill>
                  <a:srgbClr val="E8D3A2"/>
                </a:solidFill>
                <a:latin typeface="Encode Sans Normal Black"/>
                <a:cs typeface="Encode Sans Normal Black"/>
              </a:defRPr>
            </a:lvl4pPr>
            <a:lvl5pPr marL="1950542"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4"/>
            <a:ext cx="11658118" cy="3202505"/>
          </a:xfrm>
          <a:prstGeom prst="rect">
            <a:avLst/>
          </a:prstGeom>
        </p:spPr>
        <p:txBody>
          <a:bodyPr/>
          <a:lstStyle>
            <a:lvl1pPr marL="365727" indent="-365727">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90" indent="-243818">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58" indent="-243818">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96167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256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2618439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3"/>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9" indent="0">
              <a:buNone/>
              <a:defRPr b="0" i="0">
                <a:solidFill>
                  <a:srgbClr val="E8D3A2"/>
                </a:solidFill>
                <a:latin typeface="Encode Sans Normal Black"/>
                <a:cs typeface="Encode Sans Normal Black"/>
              </a:defRPr>
            </a:lvl2pPr>
            <a:lvl3pPr marL="731497" indent="0">
              <a:buNone/>
              <a:defRPr b="0" i="0">
                <a:solidFill>
                  <a:srgbClr val="E8D3A2"/>
                </a:solidFill>
                <a:latin typeface="Encode Sans Normal Black"/>
                <a:cs typeface="Encode Sans Normal Black"/>
              </a:defRPr>
            </a:lvl3pPr>
            <a:lvl4pPr marL="1097246" indent="0">
              <a:buNone/>
              <a:defRPr b="0" i="0">
                <a:solidFill>
                  <a:srgbClr val="E8D3A2"/>
                </a:solidFill>
                <a:latin typeface="Encode Sans Normal Black"/>
                <a:cs typeface="Encode Sans Normal Black"/>
              </a:defRPr>
            </a:lvl4pPr>
            <a:lvl5pPr marL="146299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11" indent="-274311">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71" indent="-182875">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68" indent="-182875">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5"/>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1" y="6722972"/>
            <a:ext cx="3606663" cy="471900"/>
          </a:xfrm>
          <a:prstGeom prst="rect">
            <a:avLst/>
          </a:prstGeom>
        </p:spPr>
      </p:pic>
    </p:spTree>
    <p:extLst>
      <p:ext uri="{BB962C8B-B14F-4D97-AF65-F5344CB8AC3E}">
        <p14:creationId xmlns:p14="http://schemas.microsoft.com/office/powerpoint/2010/main" val="22761580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06203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1_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2"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2"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8354801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540813"/>
            <a:ext cx="3449210" cy="303322"/>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192492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2740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2" name="Picture 1" descr="Wordmark_center_Purple_HEX.png">
            <a:extLst>
              <a:ext uri="{FF2B5EF4-FFF2-40B4-BE49-F238E27FC236}">
                <a16:creationId xmlns:a16="http://schemas.microsoft.com/office/drawing/2014/main" id="{8FA5D6A6-37E1-E538-8539-6EF3C7979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52419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2464786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3717328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868007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BAB2-54B7-7FBB-9293-97446A6F23D8}"/>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976AAEBE-76FC-3DB5-5A3E-94B2728EFFE9}"/>
              </a:ext>
            </a:extLst>
          </p:cNvPr>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4DB1F07B-AD94-98D2-F2B1-0705C14535BA}"/>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5" name="Footer Placeholder 4">
            <a:extLst>
              <a:ext uri="{FF2B5EF4-FFF2-40B4-BE49-F238E27FC236}">
                <a16:creationId xmlns:a16="http://schemas.microsoft.com/office/drawing/2014/main" id="{B16692B5-6E3D-87B3-0D7D-276B4F871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DCA20-8A23-0533-5530-35C8FE773220}"/>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12922820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A56B-09F3-23B5-3B72-009F5D8A7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780519-8E22-2CAC-DDC4-A8E86C977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08A6C-94EE-5DC1-84C1-03F42FD61169}"/>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5" name="Footer Placeholder 4">
            <a:extLst>
              <a:ext uri="{FF2B5EF4-FFF2-40B4-BE49-F238E27FC236}">
                <a16:creationId xmlns:a16="http://schemas.microsoft.com/office/drawing/2014/main" id="{5DDAD670-B73F-59BB-E218-51A428AFD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99BD0-6548-D6D1-9399-689A9206FDDE}"/>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17319784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BA2A-9F9F-B510-A80E-FBA18ADD8A44}"/>
              </a:ext>
            </a:extLst>
          </p:cNvPr>
          <p:cNvSpPr>
            <a:spLocks noGrp="1"/>
          </p:cNvSpPr>
          <p:nvPr>
            <p:ph type="title"/>
          </p:nvPr>
        </p:nvSpPr>
        <p:spPr>
          <a:xfrm>
            <a:off x="887307" y="1823721"/>
            <a:ext cx="11216640" cy="3042919"/>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E932F451-6BA5-DE9F-A17F-350FDC5A9F4D}"/>
              </a:ext>
            </a:extLst>
          </p:cNvPr>
          <p:cNvSpPr>
            <a:spLocks noGrp="1"/>
          </p:cNvSpPr>
          <p:nvPr>
            <p:ph type="body" idx="1"/>
          </p:nvPr>
        </p:nvSpPr>
        <p:spPr>
          <a:xfrm>
            <a:off x="887307" y="4895428"/>
            <a:ext cx="11216640" cy="1600199"/>
          </a:xfrm>
        </p:spPr>
        <p:txBody>
          <a:bodyPr/>
          <a:lstStyle>
            <a:lvl1pPr marL="0" indent="0">
              <a:buNone/>
              <a:defRPr sz="2560">
                <a:solidFill>
                  <a:schemeClr val="tx1">
                    <a:tint val="82000"/>
                  </a:schemeClr>
                </a:solidFill>
              </a:defRPr>
            </a:lvl1pPr>
            <a:lvl2pPr marL="487695" indent="0">
              <a:buNone/>
              <a:defRPr sz="2133">
                <a:solidFill>
                  <a:schemeClr val="tx1">
                    <a:tint val="82000"/>
                  </a:schemeClr>
                </a:solidFill>
              </a:defRPr>
            </a:lvl2pPr>
            <a:lvl3pPr marL="975390" indent="0">
              <a:buNone/>
              <a:defRPr sz="1920">
                <a:solidFill>
                  <a:schemeClr val="tx1">
                    <a:tint val="82000"/>
                  </a:schemeClr>
                </a:solidFill>
              </a:defRPr>
            </a:lvl3pPr>
            <a:lvl4pPr marL="1463086" indent="0">
              <a:buNone/>
              <a:defRPr sz="1707">
                <a:solidFill>
                  <a:schemeClr val="tx1">
                    <a:tint val="82000"/>
                  </a:schemeClr>
                </a:solidFill>
              </a:defRPr>
            </a:lvl4pPr>
            <a:lvl5pPr marL="1950781" indent="0">
              <a:buNone/>
              <a:defRPr sz="1707">
                <a:solidFill>
                  <a:schemeClr val="tx1">
                    <a:tint val="82000"/>
                  </a:schemeClr>
                </a:solidFill>
              </a:defRPr>
            </a:lvl5pPr>
            <a:lvl6pPr marL="2438476" indent="0">
              <a:buNone/>
              <a:defRPr sz="1707">
                <a:solidFill>
                  <a:schemeClr val="tx1">
                    <a:tint val="82000"/>
                  </a:schemeClr>
                </a:solidFill>
              </a:defRPr>
            </a:lvl6pPr>
            <a:lvl7pPr marL="2926171" indent="0">
              <a:buNone/>
              <a:defRPr sz="1707">
                <a:solidFill>
                  <a:schemeClr val="tx1">
                    <a:tint val="82000"/>
                  </a:schemeClr>
                </a:solidFill>
              </a:defRPr>
            </a:lvl7pPr>
            <a:lvl8pPr marL="3413867" indent="0">
              <a:buNone/>
              <a:defRPr sz="1707">
                <a:solidFill>
                  <a:schemeClr val="tx1">
                    <a:tint val="82000"/>
                  </a:schemeClr>
                </a:solidFill>
              </a:defRPr>
            </a:lvl8pPr>
            <a:lvl9pPr marL="3901562" indent="0">
              <a:buNone/>
              <a:defRPr sz="1707">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60138-43A1-8530-0006-C62374118A61}"/>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5" name="Footer Placeholder 4">
            <a:extLst>
              <a:ext uri="{FF2B5EF4-FFF2-40B4-BE49-F238E27FC236}">
                <a16:creationId xmlns:a16="http://schemas.microsoft.com/office/drawing/2014/main" id="{773EB674-D198-AE80-29AD-418B83180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81FBA-37BB-1BA4-9E6D-B55892702989}"/>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15231881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C65D-A9CA-9160-8D15-7D3D8C741A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FD19F-16F6-BE94-D0B6-24EEB775FA82}"/>
              </a:ext>
            </a:extLst>
          </p:cNvPr>
          <p:cNvSpPr>
            <a:spLocks noGrp="1"/>
          </p:cNvSpPr>
          <p:nvPr>
            <p:ph sz="half" idx="1"/>
          </p:nvPr>
        </p:nvSpPr>
        <p:spPr>
          <a:xfrm>
            <a:off x="894080" y="1947333"/>
            <a:ext cx="55270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DEF00-99DE-D96D-89A0-A1934F905CE0}"/>
              </a:ext>
            </a:extLst>
          </p:cNvPr>
          <p:cNvSpPr>
            <a:spLocks noGrp="1"/>
          </p:cNvSpPr>
          <p:nvPr>
            <p:ph sz="half" idx="2"/>
          </p:nvPr>
        </p:nvSpPr>
        <p:spPr>
          <a:xfrm>
            <a:off x="6583680" y="1947333"/>
            <a:ext cx="55270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86D1-930E-281B-AF35-C02E017AED14}"/>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6" name="Footer Placeholder 5">
            <a:extLst>
              <a:ext uri="{FF2B5EF4-FFF2-40B4-BE49-F238E27FC236}">
                <a16:creationId xmlns:a16="http://schemas.microsoft.com/office/drawing/2014/main" id="{B6CF6E11-9B30-37DB-52CF-FDE9EF7D8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A1D84-3D42-DD20-185D-6F11EDC8525F}"/>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13795678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AA31-C4C9-04EC-7BF1-4BBB54022D50}"/>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7636BD-BA7E-EC00-63B1-C6D7A844ACAF}"/>
              </a:ext>
            </a:extLst>
          </p:cNvPr>
          <p:cNvSpPr>
            <a:spLocks noGrp="1"/>
          </p:cNvSpPr>
          <p:nvPr>
            <p:ph type="body" idx="1"/>
          </p:nvPr>
        </p:nvSpPr>
        <p:spPr>
          <a:xfrm>
            <a:off x="895775" y="1793241"/>
            <a:ext cx="5501639"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394E8D2-A51A-EB66-539C-B0DD0C53D35C}"/>
              </a:ext>
            </a:extLst>
          </p:cNvPr>
          <p:cNvSpPr>
            <a:spLocks noGrp="1"/>
          </p:cNvSpPr>
          <p:nvPr>
            <p:ph sz="half" idx="2"/>
          </p:nvPr>
        </p:nvSpPr>
        <p:spPr>
          <a:xfrm>
            <a:off x="895775"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BE7D5-781D-29DB-0AFD-F31B6B98475B}"/>
              </a:ext>
            </a:extLst>
          </p:cNvPr>
          <p:cNvSpPr>
            <a:spLocks noGrp="1"/>
          </p:cNvSpPr>
          <p:nvPr>
            <p:ph type="body" sz="quarter" idx="3"/>
          </p:nvPr>
        </p:nvSpPr>
        <p:spPr>
          <a:xfrm>
            <a:off x="6583680" y="1793241"/>
            <a:ext cx="552873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261C94B2-055F-EA44-3974-DB2430617BE7}"/>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D8C088-507A-F1DE-2A52-1F47536FF08A}"/>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8" name="Footer Placeholder 7">
            <a:extLst>
              <a:ext uri="{FF2B5EF4-FFF2-40B4-BE49-F238E27FC236}">
                <a16:creationId xmlns:a16="http://schemas.microsoft.com/office/drawing/2014/main" id="{FD5651BE-4804-BB44-48F1-CF304D45E5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045EF-49A0-F43A-43CA-D52CA0B72433}"/>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131512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5570-6083-685B-EBEC-67A54140B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9DCCD9-8EAF-3423-D26D-508E59BE867C}"/>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4" name="Footer Placeholder 3">
            <a:extLst>
              <a:ext uri="{FF2B5EF4-FFF2-40B4-BE49-F238E27FC236}">
                <a16:creationId xmlns:a16="http://schemas.microsoft.com/office/drawing/2014/main" id="{5DFF824F-8CAF-41D1-D5AC-2ECB2D450C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0D21-1FEC-CB73-AF3C-22C166E05973}"/>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25991831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54704-C6AA-CB5A-3006-197C0B519683}"/>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3" name="Footer Placeholder 2">
            <a:extLst>
              <a:ext uri="{FF2B5EF4-FFF2-40B4-BE49-F238E27FC236}">
                <a16:creationId xmlns:a16="http://schemas.microsoft.com/office/drawing/2014/main" id="{DCF96514-4164-6F7C-DFFF-C01F7C67C0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14C1F-D6EF-E0A2-AA16-E7F4091A203C}"/>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846740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2" name="Picture 1" descr="W logo">
            <a:extLst>
              <a:ext uri="{FF2B5EF4-FFF2-40B4-BE49-F238E27FC236}">
                <a16:creationId xmlns:a16="http://schemas.microsoft.com/office/drawing/2014/main" id="{A1625C45-CF9F-63CE-E171-708DA9CA0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6696" y="6123184"/>
            <a:ext cx="1371600" cy="923544"/>
          </a:xfrm>
          <a:prstGeom prst="rect">
            <a:avLst/>
          </a:prstGeom>
        </p:spPr>
      </p:pic>
    </p:spTree>
    <p:extLst>
      <p:ext uri="{BB962C8B-B14F-4D97-AF65-F5344CB8AC3E}">
        <p14:creationId xmlns:p14="http://schemas.microsoft.com/office/powerpoint/2010/main" val="11705132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149A-220B-CC88-641B-74D28C8B4227}"/>
              </a:ext>
            </a:extLst>
          </p:cNvPr>
          <p:cNvSpPr>
            <a:spLocks noGrp="1"/>
          </p:cNvSpPr>
          <p:nvPr>
            <p:ph type="title"/>
          </p:nvPr>
        </p:nvSpPr>
        <p:spPr>
          <a:xfrm>
            <a:off x="895774" y="487680"/>
            <a:ext cx="4194386" cy="170688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70161B5A-4C8E-49B5-168E-EDA4C8FD6F34}"/>
              </a:ext>
            </a:extLst>
          </p:cNvPr>
          <p:cNvSpPr>
            <a:spLocks noGrp="1"/>
          </p:cNvSpPr>
          <p:nvPr>
            <p:ph idx="1"/>
          </p:nvPr>
        </p:nvSpPr>
        <p:spPr>
          <a:xfrm>
            <a:off x="5528734" y="1053254"/>
            <a:ext cx="6583680"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3D67F-0633-F168-5063-EC442B6246D7}"/>
              </a:ext>
            </a:extLst>
          </p:cNvPr>
          <p:cNvSpPr>
            <a:spLocks noGrp="1"/>
          </p:cNvSpPr>
          <p:nvPr>
            <p:ph type="body" sz="half" idx="2"/>
          </p:nvPr>
        </p:nvSpPr>
        <p:spPr>
          <a:xfrm>
            <a:off x="895774" y="2194560"/>
            <a:ext cx="419438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8BC825F1-BD96-5A1B-60AB-DB91E4C9D7D8}"/>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6" name="Footer Placeholder 5">
            <a:extLst>
              <a:ext uri="{FF2B5EF4-FFF2-40B4-BE49-F238E27FC236}">
                <a16:creationId xmlns:a16="http://schemas.microsoft.com/office/drawing/2014/main" id="{8A528560-1F98-9620-F3B5-2A13E0B33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4FB30-B4A9-34AC-4C14-B2B0497DEB50}"/>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18883437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58F9-E57E-7E61-DADB-5AE1FD03F22E}"/>
              </a:ext>
            </a:extLst>
          </p:cNvPr>
          <p:cNvSpPr>
            <a:spLocks noGrp="1"/>
          </p:cNvSpPr>
          <p:nvPr>
            <p:ph type="title"/>
          </p:nvPr>
        </p:nvSpPr>
        <p:spPr>
          <a:xfrm>
            <a:off x="895774" y="487680"/>
            <a:ext cx="4194386" cy="170688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B6716AF1-9239-702D-D108-089D6B7C4BF9}"/>
              </a:ext>
            </a:extLst>
          </p:cNvPr>
          <p:cNvSpPr>
            <a:spLocks noGrp="1"/>
          </p:cNvSpPr>
          <p:nvPr>
            <p:ph type="pic" idx="1"/>
          </p:nvPr>
        </p:nvSpPr>
        <p:spPr>
          <a:xfrm>
            <a:off x="5528734" y="1053254"/>
            <a:ext cx="6583680" cy="5198533"/>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a:extLst>
              <a:ext uri="{FF2B5EF4-FFF2-40B4-BE49-F238E27FC236}">
                <a16:creationId xmlns:a16="http://schemas.microsoft.com/office/drawing/2014/main" id="{DFF1C5DD-FAFD-7F01-C72B-5CB536C79F4F}"/>
              </a:ext>
            </a:extLst>
          </p:cNvPr>
          <p:cNvSpPr>
            <a:spLocks noGrp="1"/>
          </p:cNvSpPr>
          <p:nvPr>
            <p:ph type="body" sz="half" idx="2"/>
          </p:nvPr>
        </p:nvSpPr>
        <p:spPr>
          <a:xfrm>
            <a:off x="895774" y="2194560"/>
            <a:ext cx="419438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a:extLst>
              <a:ext uri="{FF2B5EF4-FFF2-40B4-BE49-F238E27FC236}">
                <a16:creationId xmlns:a16="http://schemas.microsoft.com/office/drawing/2014/main" id="{828689CE-0D0D-E20A-7E3E-A8254502E573}"/>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6" name="Footer Placeholder 5">
            <a:extLst>
              <a:ext uri="{FF2B5EF4-FFF2-40B4-BE49-F238E27FC236}">
                <a16:creationId xmlns:a16="http://schemas.microsoft.com/office/drawing/2014/main" id="{EE800A31-115D-1372-223E-A31D37931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7BAD4-49DD-BCE7-CE9A-CEB5080F023F}"/>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36439552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1C97-DEAE-A1DF-B58A-C40EDFB5A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B91662-2593-39A3-C131-7011B904FB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57C70-A460-31B9-9500-F85B1EBD14ED}"/>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5" name="Footer Placeholder 4">
            <a:extLst>
              <a:ext uri="{FF2B5EF4-FFF2-40B4-BE49-F238E27FC236}">
                <a16:creationId xmlns:a16="http://schemas.microsoft.com/office/drawing/2014/main" id="{09624AEC-4B74-535D-4A6E-6A2DC815A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1A41B-69D2-E927-E241-E97B3FE82107}"/>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33806860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2CEE3-EC98-90D0-B1D8-06D76A295D4F}"/>
              </a:ext>
            </a:extLst>
          </p:cNvPr>
          <p:cNvSpPr>
            <a:spLocks noGrp="1"/>
          </p:cNvSpPr>
          <p:nvPr>
            <p:ph type="title" orient="vert"/>
          </p:nvPr>
        </p:nvSpPr>
        <p:spPr>
          <a:xfrm>
            <a:off x="9306560" y="389467"/>
            <a:ext cx="2804160" cy="619929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88B79C-3C69-2F47-3F85-7F67EB4EAB97}"/>
              </a:ext>
            </a:extLst>
          </p:cNvPr>
          <p:cNvSpPr>
            <a:spLocks noGrp="1"/>
          </p:cNvSpPr>
          <p:nvPr>
            <p:ph type="body" orient="vert" idx="1"/>
          </p:nvPr>
        </p:nvSpPr>
        <p:spPr>
          <a:xfrm>
            <a:off x="894080" y="389467"/>
            <a:ext cx="824992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AA74D-B976-9ABF-046B-8AC1236FCA48}"/>
              </a:ext>
            </a:extLst>
          </p:cNvPr>
          <p:cNvSpPr>
            <a:spLocks noGrp="1"/>
          </p:cNvSpPr>
          <p:nvPr>
            <p:ph type="dt" sz="half" idx="10"/>
          </p:nvPr>
        </p:nvSpPr>
        <p:spPr/>
        <p:txBody>
          <a:bodyPr/>
          <a:lstStyle/>
          <a:p>
            <a:fld id="{371F9EFA-CB53-43FD-A9F8-892748366925}" type="datetimeFigureOut">
              <a:rPr lang="en-US" smtClean="0"/>
              <a:t>10/8/2024</a:t>
            </a:fld>
            <a:endParaRPr lang="en-US"/>
          </a:p>
        </p:txBody>
      </p:sp>
      <p:sp>
        <p:nvSpPr>
          <p:cNvPr id="5" name="Footer Placeholder 4">
            <a:extLst>
              <a:ext uri="{FF2B5EF4-FFF2-40B4-BE49-F238E27FC236}">
                <a16:creationId xmlns:a16="http://schemas.microsoft.com/office/drawing/2014/main" id="{21386289-D496-C0A7-A58A-78F0EE30C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0AD4E-9F7B-80BC-E642-C2CA27FDCE83}"/>
              </a:ext>
            </a:extLst>
          </p:cNvPr>
          <p:cNvSpPr>
            <a:spLocks noGrp="1"/>
          </p:cNvSpPr>
          <p:nvPr>
            <p:ph type="sldNum" sz="quarter" idx="12"/>
          </p:nvPr>
        </p:nvSpPr>
        <p:spPr/>
        <p:txBody>
          <a:bodyPr/>
          <a:lstStyle/>
          <a:p>
            <a:fld id="{277C2934-3F5B-44FD-945A-93BF17675299}" type="slidenum">
              <a:rPr lang="en-US" smtClean="0"/>
              <a:t>‹#›</a:t>
            </a:fld>
            <a:endParaRPr lang="en-US"/>
          </a:p>
        </p:txBody>
      </p:sp>
    </p:spTree>
    <p:extLst>
      <p:ext uri="{BB962C8B-B14F-4D97-AF65-F5344CB8AC3E}">
        <p14:creationId xmlns:p14="http://schemas.microsoft.com/office/powerpoint/2010/main" val="8057458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6819393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96056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924606"/>
            <a:ext cx="948267" cy="390595"/>
          </a:xfrm>
          <a:prstGeom prst="rect">
            <a:avLst/>
          </a:prstGeom>
        </p:spPr>
        <p:txBody>
          <a:bodyPr/>
          <a:lstStyle>
            <a:lvl1pPr algn="l">
              <a:defRPr sz="1707">
                <a:solidFill>
                  <a:schemeClr val="tx2"/>
                </a:solidFill>
              </a:defRPr>
            </a:lvl1pPr>
          </a:lstStyle>
          <a:p>
            <a:fld id="{95471BDC-C822-445D-A28A-E864ABD6C12F}" type="slidenum">
              <a:rPr lang="en-US" smtClean="0"/>
              <a:pPr/>
              <a:t>‹#›</a:t>
            </a:fld>
            <a:endParaRPr lang="en-US"/>
          </a:p>
        </p:txBody>
      </p:sp>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3"/>
          <a:stretch>
            <a:fillRect/>
          </a:stretch>
        </p:blipFill>
        <p:spPr>
          <a:xfrm>
            <a:off x="780845" y="1235054"/>
            <a:ext cx="1569822" cy="137048"/>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2" name="Picture 1" descr="W logo">
            <a:extLst>
              <a:ext uri="{FF2B5EF4-FFF2-40B4-BE49-F238E27FC236}">
                <a16:creationId xmlns:a16="http://schemas.microsoft.com/office/drawing/2014/main" id="{994E4F0D-3A53-BD98-CA84-66EDB32B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2389" y="6196359"/>
            <a:ext cx="1371600" cy="923544"/>
          </a:xfrm>
          <a:prstGeom prst="rect">
            <a:avLst/>
          </a:prstGeom>
        </p:spPr>
      </p:pic>
    </p:spTree>
    <p:extLst>
      <p:ext uri="{BB962C8B-B14F-4D97-AF65-F5344CB8AC3E}">
        <p14:creationId xmlns:p14="http://schemas.microsoft.com/office/powerpoint/2010/main" val="7385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 logo">
            <a:extLst>
              <a:ext uri="{FF2B5EF4-FFF2-40B4-BE49-F238E27FC236}">
                <a16:creationId xmlns:a16="http://schemas.microsoft.com/office/drawing/2014/main" id="{70634C4C-C400-FD4F-A934-2CA6F38A79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3722" y="6473393"/>
            <a:ext cx="1049532" cy="706685"/>
          </a:xfrm>
          <a:prstGeom prst="rect">
            <a:avLst/>
          </a:prstGeom>
        </p:spPr>
      </p:pic>
    </p:spTree>
    <p:extLst>
      <p:ext uri="{BB962C8B-B14F-4D97-AF65-F5344CB8AC3E}">
        <p14:creationId xmlns:p14="http://schemas.microsoft.com/office/powerpoint/2010/main" val="97103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2" name="Picture 1" descr="W logo">
            <a:extLst>
              <a:ext uri="{FF2B5EF4-FFF2-40B4-BE49-F238E27FC236}">
                <a16:creationId xmlns:a16="http://schemas.microsoft.com/office/drawing/2014/main" id="{97CBA4BA-2AC5-759D-196C-67CA4CAC5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9455" y="6718307"/>
            <a:ext cx="685800" cy="461772"/>
          </a:xfrm>
          <a:prstGeom prst="rect">
            <a:avLst/>
          </a:prstGeom>
        </p:spPr>
      </p:pic>
    </p:spTree>
    <p:extLst>
      <p:ext uri="{BB962C8B-B14F-4D97-AF65-F5344CB8AC3E}">
        <p14:creationId xmlns:p14="http://schemas.microsoft.com/office/powerpoint/2010/main" val="551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4"/>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1" y="3026889"/>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2" y="6738111"/>
            <a:ext cx="2017759" cy="262366"/>
          </a:xfrm>
          <a:prstGeom prst="rect">
            <a:avLst/>
          </a:prstGeom>
        </p:spPr>
      </p:pic>
    </p:spTree>
    <p:extLst>
      <p:ext uri="{BB962C8B-B14F-4D97-AF65-F5344CB8AC3E}">
        <p14:creationId xmlns:p14="http://schemas.microsoft.com/office/powerpoint/2010/main" val="30851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7773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ordmark_center_Purple_HEX.png">
            <a:extLst>
              <a:ext uri="{FF2B5EF4-FFF2-40B4-BE49-F238E27FC236}">
                <a16:creationId xmlns:a16="http://schemas.microsoft.com/office/drawing/2014/main" id="{0F0A494C-4833-D7CA-2848-D19DA1B44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13542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13022990" cy="73152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2" name="Title 1"/>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02" y="4873174"/>
            <a:ext cx="2271913" cy="198684"/>
          </a:xfrm>
          <a:prstGeom prst="rect">
            <a:avLst/>
          </a:prstGeom>
        </p:spPr>
      </p:pic>
      <p:pic>
        <p:nvPicPr>
          <p:cNvPr id="3" name="Picture 2" descr="Wordmark_center_Purple_HEX.png">
            <a:extLst>
              <a:ext uri="{FF2B5EF4-FFF2-40B4-BE49-F238E27FC236}">
                <a16:creationId xmlns:a16="http://schemas.microsoft.com/office/drawing/2014/main" id="{E83C033D-B55F-DDA9-79B8-893841B07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9337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2778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92650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23865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6320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55629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08980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117273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513629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00620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9301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71289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50"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9"/>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48" y="6738120"/>
            <a:ext cx="2335316" cy="303657"/>
          </a:xfrm>
          <a:prstGeom prst="rect">
            <a:avLst/>
          </a:prstGeom>
        </p:spPr>
      </p:pic>
    </p:spTree>
    <p:extLst>
      <p:ext uri="{BB962C8B-B14F-4D97-AF65-F5344CB8AC3E}">
        <p14:creationId xmlns:p14="http://schemas.microsoft.com/office/powerpoint/2010/main" val="238065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4"/>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8" y="6599039"/>
            <a:ext cx="2250270" cy="533289"/>
          </a:xfrm>
          <a:prstGeom prst="rect">
            <a:avLst/>
          </a:prstGeom>
        </p:spPr>
      </p:pic>
    </p:spTree>
    <p:extLst>
      <p:ext uri="{BB962C8B-B14F-4D97-AF65-F5344CB8AC3E}">
        <p14:creationId xmlns:p14="http://schemas.microsoft.com/office/powerpoint/2010/main" val="4260690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0" y="6043210"/>
            <a:ext cx="455110" cy="620004"/>
          </a:xfrm>
          <a:prstGeom prst="rect">
            <a:avLst/>
          </a:prstGeom>
        </p:spPr>
      </p:pic>
      <p:sp>
        <p:nvSpPr>
          <p:cNvPr id="23" name="Title 21"/>
          <p:cNvSpPr>
            <a:spLocks noGrp="1"/>
          </p:cNvSpPr>
          <p:nvPr>
            <p:ph type="title" hasCustomPrompt="1"/>
          </p:nvPr>
        </p:nvSpPr>
        <p:spPr>
          <a:xfrm>
            <a:off x="561418" y="457519"/>
            <a:ext cx="11705995" cy="443924"/>
          </a:xfrm>
          <a:prstGeom prst="rect">
            <a:avLst/>
          </a:prstGeom>
        </p:spPr>
        <p:txBody>
          <a:bodyPr/>
          <a:lstStyle>
            <a:lvl1pPr>
              <a:defRPr sz="3200" cap="all" baseline="0">
                <a:solidFill>
                  <a:schemeClr val="tx2"/>
                </a:solidFill>
              </a:defRPr>
            </a:lvl1pPr>
          </a:lstStyle>
          <a:p>
            <a:r>
              <a:rPr lang="en-US"/>
              <a:t>BLANK PAGE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13218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2" y="6043211"/>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88" y="971114"/>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0" y="1540816"/>
            <a:ext cx="6037503" cy="479573"/>
          </a:xfrm>
        </p:spPr>
        <p:txBody>
          <a:bodyPr>
            <a:normAutofit/>
          </a:bodyPr>
          <a:lstStyle>
            <a:lvl1pPr marL="0" marR="0" indent="0" algn="l" defTabSz="975321"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5" y="2187788"/>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88" y="2187788"/>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4047072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6" y="6043213"/>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92" y="971116"/>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4" y="1540816"/>
            <a:ext cx="6037503" cy="479573"/>
          </a:xfrm>
        </p:spPr>
        <p:txBody>
          <a:bodyPr>
            <a:normAutofit/>
          </a:bodyPr>
          <a:lstStyle>
            <a:lvl1pPr marL="0" marR="0" indent="0" algn="l" defTabSz="975345"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9" y="2187789"/>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92" y="2187789"/>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7576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7"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17610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3"/>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4" y="6749922"/>
            <a:ext cx="2242596" cy="513866"/>
          </a:xfrm>
          <a:prstGeom prst="rect">
            <a:avLst/>
          </a:prstGeom>
        </p:spPr>
      </p:pic>
    </p:spTree>
    <p:extLst>
      <p:ext uri="{BB962C8B-B14F-4D97-AF65-F5344CB8AC3E}">
        <p14:creationId xmlns:p14="http://schemas.microsoft.com/office/powerpoint/2010/main" val="3266907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mn-l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228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1647334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8A7-9ECA-97DA-C8D2-97AADA6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8E92-A7C0-C914-BEB0-444CCBDED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4F862-BBB7-EA59-8815-E8842B341813}"/>
              </a:ext>
            </a:extLst>
          </p:cNvPr>
          <p:cNvSpPr>
            <a:spLocks noGrp="1"/>
          </p:cNvSpPr>
          <p:nvPr>
            <p:ph type="dt" sz="half" idx="10"/>
          </p:nvPr>
        </p:nvSpPr>
        <p:spPr/>
        <p:txBody>
          <a:bodyPr/>
          <a:lstStyle/>
          <a:p>
            <a:fld id="{17988099-32B5-4A36-8DFD-FBE07A9DD641}" type="datetimeFigureOut">
              <a:rPr lang="en-US" smtClean="0"/>
              <a:t>10/8/2024</a:t>
            </a:fld>
            <a:endParaRPr lang="en-US"/>
          </a:p>
        </p:txBody>
      </p:sp>
      <p:sp>
        <p:nvSpPr>
          <p:cNvPr id="5" name="Footer Placeholder 4">
            <a:extLst>
              <a:ext uri="{FF2B5EF4-FFF2-40B4-BE49-F238E27FC236}">
                <a16:creationId xmlns:a16="http://schemas.microsoft.com/office/drawing/2014/main" id="{D0EB4288-4359-3F9E-1333-F66CEE7C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2649-DC30-3944-7EBC-891D3E0743DB}"/>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167497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744042" y="8670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210436"/>
            <a:ext cx="11658118" cy="706685"/>
          </a:xfrm>
          <a:prstGeom prst="rect">
            <a:avLst/>
          </a:prstGeom>
        </p:spPr>
        <p:txBody>
          <a:bodyPr anchor="b"/>
          <a:lstStyle>
            <a:lvl1pPr algn="l">
              <a:defRPr sz="4267" b="1" i="0" cap="all" baseline="0">
                <a:solidFill>
                  <a:srgbClr val="7030A0"/>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mn-l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628021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B8C-6D02-BB28-7CC5-2C47B035DFE1}"/>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BAFE5FA-C560-CD6C-BF85-12FEDD159E56}"/>
              </a:ext>
            </a:extLst>
          </p:cNvPr>
          <p:cNvSpPr>
            <a:spLocks noGrp="1"/>
          </p:cNvSpPr>
          <p:nvPr>
            <p:ph type="subTitle" idx="1"/>
          </p:nvPr>
        </p:nvSpPr>
        <p:spPr>
          <a:xfrm>
            <a:off x="1625600" y="3842173"/>
            <a:ext cx="9753600" cy="1766147"/>
          </a:xfrm>
        </p:spPr>
        <p:txBody>
          <a:bodyPr/>
          <a:lstStyle>
            <a:lvl1pPr marL="0" indent="0" algn="ctr">
              <a:buNone/>
              <a:defRPr sz="2560"/>
            </a:lvl1pPr>
            <a:lvl2pPr marL="487661" indent="0" algn="ctr">
              <a:buNone/>
              <a:defRPr sz="2133"/>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8DEAF085-FF6C-5950-A4B4-DE3FFD895B5D}"/>
              </a:ext>
            </a:extLst>
          </p:cNvPr>
          <p:cNvSpPr>
            <a:spLocks noGrp="1"/>
          </p:cNvSpPr>
          <p:nvPr>
            <p:ph type="dt" sz="half" idx="10"/>
          </p:nvPr>
        </p:nvSpPr>
        <p:spPr/>
        <p:txBody>
          <a:bodyPr/>
          <a:lstStyle/>
          <a:p>
            <a:fld id="{17988099-32B5-4A36-8DFD-FBE07A9DD641}" type="datetimeFigureOut">
              <a:rPr lang="en-US" smtClean="0"/>
              <a:t>10/8/2024</a:t>
            </a:fld>
            <a:endParaRPr lang="en-US"/>
          </a:p>
        </p:txBody>
      </p:sp>
      <p:sp>
        <p:nvSpPr>
          <p:cNvPr id="5" name="Footer Placeholder 4">
            <a:extLst>
              <a:ext uri="{FF2B5EF4-FFF2-40B4-BE49-F238E27FC236}">
                <a16:creationId xmlns:a16="http://schemas.microsoft.com/office/drawing/2014/main" id="{03A18566-2962-E0DD-756A-A00BA6FF4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BD6B-AB27-B609-9948-9E56AF6CCF5A}"/>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926637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4"/>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3" y="6249611"/>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100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1709323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693353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498312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5"/>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2" y="3009782"/>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3"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4100701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0206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821832" y="7165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24851" y="47215"/>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
        <p:nvSpPr>
          <p:cNvPr id="3" name="Text Placeholder 2">
            <a:extLst>
              <a:ext uri="{FF2B5EF4-FFF2-40B4-BE49-F238E27FC236}">
                <a16:creationId xmlns:a16="http://schemas.microsoft.com/office/drawing/2014/main" id="{8D0C1EFB-D411-43C8-A17F-A6FC52D98DE5}"/>
              </a:ext>
            </a:extLst>
          </p:cNvPr>
          <p:cNvSpPr>
            <a:spLocks noGrp="1"/>
          </p:cNvSpPr>
          <p:nvPr>
            <p:ph type="body" sz="quarter" idx="14"/>
          </p:nvPr>
        </p:nvSpPr>
        <p:spPr>
          <a:xfrm>
            <a:off x="4389120" y="4041987"/>
            <a:ext cx="975360" cy="975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5146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257192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615536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122659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2"/>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3"/>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6" y="6599038"/>
            <a:ext cx="2250270" cy="533289"/>
          </a:xfrm>
          <a:prstGeom prst="rect">
            <a:avLst/>
          </a:prstGeom>
        </p:spPr>
      </p:pic>
    </p:spTree>
    <p:extLst>
      <p:ext uri="{BB962C8B-B14F-4D97-AF65-F5344CB8AC3E}">
        <p14:creationId xmlns:p14="http://schemas.microsoft.com/office/powerpoint/2010/main" val="73113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3230713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207666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5"/>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2" y="6599041"/>
            <a:ext cx="2250270" cy="533289"/>
          </a:xfrm>
          <a:prstGeom prst="rect">
            <a:avLst/>
          </a:prstGeom>
        </p:spPr>
      </p:pic>
    </p:spTree>
    <p:extLst>
      <p:ext uri="{BB962C8B-B14F-4D97-AF65-F5344CB8AC3E}">
        <p14:creationId xmlns:p14="http://schemas.microsoft.com/office/powerpoint/2010/main" val="2879986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401300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1057659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44276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6944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45972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82452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03929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52271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White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1381404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7" indent="0">
              <a:buNone/>
              <a:defRPr b="0" i="0">
                <a:solidFill>
                  <a:srgbClr val="E8D3A2"/>
                </a:solidFill>
                <a:latin typeface="Encode Sans Normal Black"/>
                <a:cs typeface="Encode Sans Normal Black"/>
              </a:defRPr>
            </a:lvl4pPr>
            <a:lvl5pPr marL="195070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57" indent="-36575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89" indent="-243839">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540" indent="-243839">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29"/>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678131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399" y="6586003"/>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9"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7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7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2"/>
            <a:ext cx="11481380" cy="4323789"/>
          </a:xfrm>
          <a:prstGeom prst="rect">
            <a:avLst/>
          </a:prstGeom>
        </p:spPr>
        <p:txBody>
          <a:bodyPr/>
          <a:lstStyle>
            <a:lvl1pPr marL="365753" indent="-365753">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75" indent="-24383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517" indent="-24383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6" y="1797863"/>
            <a:ext cx="1177365" cy="102785"/>
          </a:xfrm>
          <a:prstGeom prst="rect">
            <a:avLst/>
          </a:prstGeom>
        </p:spPr>
      </p:pic>
    </p:spTree>
    <p:extLst>
      <p:ext uri="{BB962C8B-B14F-4D97-AF65-F5344CB8AC3E}">
        <p14:creationId xmlns:p14="http://schemas.microsoft.com/office/powerpoint/2010/main" val="3962542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3078151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06544449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49" indent="-365749">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58" indent="-243833">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486" indent="-243833">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2"/>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418691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405"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70" y="113050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70" y="1996072"/>
            <a:ext cx="11481380" cy="4323789"/>
          </a:xfrm>
          <a:prstGeom prst="rect">
            <a:avLst/>
          </a:prstGeom>
        </p:spPr>
        <p:txBody>
          <a:bodyPr/>
          <a:lstStyle>
            <a:lvl1pPr marL="365744" indent="-36574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45" indent="-243831">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463" indent="-243831">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8" y="1797866"/>
            <a:ext cx="1177365" cy="102785"/>
          </a:xfrm>
          <a:prstGeom prst="rect">
            <a:avLst/>
          </a:prstGeom>
        </p:spPr>
      </p:pic>
    </p:spTree>
    <p:extLst>
      <p:ext uri="{BB962C8B-B14F-4D97-AF65-F5344CB8AC3E}">
        <p14:creationId xmlns:p14="http://schemas.microsoft.com/office/powerpoint/2010/main" val="1234518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10/8/2024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123794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99392251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19" indent="-365719">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60" indent="-243813">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07" indent="-243813">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42273810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4045548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0840162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270" y="6730163"/>
            <a:ext cx="2711863" cy="354823"/>
          </a:xfrm>
          <a:prstGeom prst="rect">
            <a:avLst/>
          </a:prstGeom>
        </p:spPr>
      </p:pic>
    </p:spTree>
    <p:extLst>
      <p:ext uri="{BB962C8B-B14F-4D97-AF65-F5344CB8AC3E}">
        <p14:creationId xmlns:p14="http://schemas.microsoft.com/office/powerpoint/2010/main" val="3434089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93"/>
            </a:lvl1pPr>
            <a:lvl2pPr marL="840453" indent="-323250">
              <a:lnSpc>
                <a:spcPct val="90000"/>
              </a:lnSpc>
              <a:buFont typeface="Lucida Grande"/>
              <a:buChar char="–"/>
              <a:defRPr sz="1387"/>
            </a:lvl2pPr>
            <a:lvl3pPr>
              <a:lnSpc>
                <a:spcPct val="90000"/>
              </a:lnSpc>
              <a:defRPr sz="1387"/>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77445" y="529382"/>
            <a:ext cx="11843766" cy="450001"/>
          </a:xfrm>
        </p:spPr>
        <p:txBody>
          <a:bodyPr/>
          <a:lstStyle>
            <a:lvl1pPr marL="0" indent="0">
              <a:buNone/>
              <a:defRPr sz="1547"/>
            </a:lvl1pPr>
          </a:lstStyle>
          <a:p>
            <a:pPr lvl="0"/>
            <a:r>
              <a:rPr lang="en-US"/>
              <a:t>Click to edit Master text styles</a:t>
            </a:r>
          </a:p>
        </p:txBody>
      </p:sp>
      <p:sp>
        <p:nvSpPr>
          <p:cNvPr id="17" name="Title 1"/>
          <p:cNvSpPr>
            <a:spLocks noGrp="1"/>
          </p:cNvSpPr>
          <p:nvPr>
            <p:ph type="title"/>
          </p:nvPr>
        </p:nvSpPr>
        <p:spPr>
          <a:xfrm>
            <a:off x="580518" y="181230"/>
            <a:ext cx="11843766" cy="340956"/>
          </a:xfrm>
        </p:spPr>
        <p:txBody>
          <a:bodyPr/>
          <a:lstStyle>
            <a:lvl1pPr>
              <a:defRPr sz="2322">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ISC - Transition to Operations </a:t>
            </a:r>
          </a:p>
        </p:txBody>
      </p:sp>
    </p:spTree>
    <p:extLst>
      <p:ext uri="{BB962C8B-B14F-4D97-AF65-F5344CB8AC3E}">
        <p14:creationId xmlns:p14="http://schemas.microsoft.com/office/powerpoint/2010/main" val="1628391247"/>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530254"/>
            <a:ext cx="11704320" cy="616030"/>
          </a:xfrm>
          <a:prstGeom prst="rect">
            <a:avLst/>
          </a:prstGeom>
        </p:spPr>
        <p:txBody>
          <a:bodyPr anchor="ctr"/>
          <a:lstStyle>
            <a:lvl1pPr algn="l">
              <a:defRPr sz="3982"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50" y="6738119"/>
            <a:ext cx="2335316" cy="303657"/>
          </a:xfrm>
          <a:prstGeom prst="rect">
            <a:avLst/>
          </a:prstGeom>
        </p:spPr>
      </p:pic>
      <p:sp>
        <p:nvSpPr>
          <p:cNvPr id="6" name="Slide Number Placeholder 2">
            <a:extLst>
              <a:ext uri="{FF2B5EF4-FFF2-40B4-BE49-F238E27FC236}">
                <a16:creationId xmlns:a16="http://schemas.microsoft.com/office/drawing/2014/main" id="{34D6F7B5-8F00-4C4C-9129-354F4A9CA98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8" name="Picture 7">
            <a:extLst>
              <a:ext uri="{FF2B5EF4-FFF2-40B4-BE49-F238E27FC236}">
                <a16:creationId xmlns:a16="http://schemas.microsoft.com/office/drawing/2014/main" id="{3CBA265A-1CAA-4A31-867A-CFB64110CDE8}"/>
              </a:ext>
            </a:extLst>
          </p:cNvPr>
          <p:cNvPicPr>
            <a:picLocks noChangeAspect="1"/>
          </p:cNvPicPr>
          <p:nvPr userDrawn="1"/>
        </p:nvPicPr>
        <p:blipFill>
          <a:blip r:embed="rId3"/>
          <a:stretch>
            <a:fillRect/>
          </a:stretch>
        </p:blipFill>
        <p:spPr>
          <a:xfrm>
            <a:off x="780846" y="1232526"/>
            <a:ext cx="1569822" cy="137048"/>
          </a:xfrm>
          <a:prstGeom prst="rect">
            <a:avLst/>
          </a:prstGeom>
        </p:spPr>
      </p:pic>
    </p:spTree>
    <p:extLst>
      <p:ext uri="{BB962C8B-B14F-4D97-AF65-F5344CB8AC3E}">
        <p14:creationId xmlns:p14="http://schemas.microsoft.com/office/powerpoint/2010/main" val="18618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937678" y="1327575"/>
            <a:ext cx="11658118" cy="5052905"/>
          </a:xfrm>
          <a:prstGeom prst="rect">
            <a:avLst/>
          </a:prstGeom>
        </p:spPr>
        <p:txBody>
          <a:bodyPr/>
          <a:lstStyle>
            <a:lvl1pPr marL="365744" indent="-365744">
              <a:buFont typeface="Lucida Grande"/>
              <a:buChar char="&gt;"/>
              <a:defRPr sz="2560" b="0" i="0" baseline="0">
                <a:solidFill>
                  <a:schemeClr val="accent4">
                    <a:lumMod val="10000"/>
                  </a:schemeClr>
                </a:solidFill>
                <a:latin typeface="Calibri Light"/>
                <a:cs typeface="Calibri Light"/>
              </a:defRPr>
            </a:lvl1pPr>
            <a:lvl2pPr>
              <a:defRPr sz="2133" b="0" i="0" baseline="0">
                <a:solidFill>
                  <a:schemeClr val="accent4">
                    <a:lumMod val="10000"/>
                  </a:schemeClr>
                </a:solidFill>
                <a:latin typeface="Calibri Light"/>
                <a:cs typeface="Calibri Light"/>
              </a:defRPr>
            </a:lvl2pPr>
            <a:lvl3pPr marL="1219150" indent="-243831">
              <a:buSzPct val="100000"/>
              <a:buFont typeface="Lucida Grande"/>
              <a:buChar char="&gt;"/>
              <a:defRPr sz="1920" b="0" i="0" baseline="0">
                <a:solidFill>
                  <a:schemeClr val="accent4">
                    <a:lumMod val="10000"/>
                  </a:schemeClr>
                </a:solidFill>
                <a:latin typeface="Calibri Light"/>
                <a:cs typeface="Calibri Light"/>
              </a:defRPr>
            </a:lvl3pPr>
            <a:lvl4pPr>
              <a:defRPr sz="1707" b="0" i="0" baseline="0">
                <a:solidFill>
                  <a:schemeClr val="accent4">
                    <a:lumMod val="10000"/>
                  </a:schemeClr>
                </a:solidFill>
                <a:latin typeface="Calibri Light"/>
                <a:cs typeface="Calibri Light"/>
              </a:defRPr>
            </a:lvl4pPr>
            <a:lvl5pPr marL="2194472" indent="-243831">
              <a:buFont typeface="Lucida Grande"/>
              <a:buChar char="&gt;"/>
              <a:defRPr sz="1493" b="0" i="0" baseline="0">
                <a:solidFill>
                  <a:schemeClr val="accent4">
                    <a:lumMod val="10000"/>
                  </a:schemeClr>
                </a:solidFill>
                <a:latin typeface="Calibri Light"/>
                <a:cs typeface="Calibri Light"/>
              </a:defRPr>
            </a:lvl5pPr>
          </a:lstStyle>
          <a:p>
            <a:pPr lvl="0"/>
            <a:r>
              <a:rPr lang="en-US"/>
              <a:t>Content here (Calibri Light, 24 pt.)</a:t>
            </a:r>
          </a:p>
          <a:p>
            <a:pPr lvl="1"/>
            <a:r>
              <a:rPr lang="en-US"/>
              <a:t>Second level (Calibri Light, 20)</a:t>
            </a:r>
          </a:p>
          <a:p>
            <a:pPr lvl="2"/>
            <a:r>
              <a:rPr lang="en-US"/>
              <a:t>Third level (Calibri Light, 18)</a:t>
            </a:r>
          </a:p>
          <a:p>
            <a:pPr lvl="3"/>
            <a:r>
              <a:rPr lang="en-US"/>
              <a:t>Fourth level (Calibri Light, 16)</a:t>
            </a:r>
          </a:p>
          <a:p>
            <a:pPr lvl="4"/>
            <a:r>
              <a:rPr lang="en-US"/>
              <a:t>Fifth level (Calibri Light, 14)</a:t>
            </a:r>
          </a:p>
        </p:txBody>
      </p:sp>
      <p:pic>
        <p:nvPicPr>
          <p:cNvPr id="10" name="Picture 9"/>
          <p:cNvPicPr>
            <a:picLocks noChangeAspect="1"/>
          </p:cNvPicPr>
          <p:nvPr userDrawn="1"/>
        </p:nvPicPr>
        <p:blipFill>
          <a:blip r:embed="rId2"/>
          <a:stretch>
            <a:fillRect/>
          </a:stretch>
        </p:blipFill>
        <p:spPr>
          <a:xfrm>
            <a:off x="1090509" y="939637"/>
            <a:ext cx="1569822" cy="102787"/>
          </a:xfrm>
          <a:prstGeom prst="rect">
            <a:avLst/>
          </a:prstGeom>
        </p:spPr>
      </p:pic>
      <p:sp>
        <p:nvSpPr>
          <p:cNvPr id="11" name="Text Placeholder 5"/>
          <p:cNvSpPr>
            <a:spLocks noGrp="1"/>
          </p:cNvSpPr>
          <p:nvPr>
            <p:ph type="body" sz="quarter" idx="10" hasCustomPrompt="1"/>
          </p:nvPr>
        </p:nvSpPr>
        <p:spPr>
          <a:xfrm>
            <a:off x="955388" y="396277"/>
            <a:ext cx="11640408" cy="497803"/>
          </a:xfrm>
          <a:prstGeom prst="rect">
            <a:avLst/>
          </a:prstGeom>
        </p:spPr>
        <p:txBody>
          <a:bodyPr>
            <a:normAutofit/>
          </a:bodyPr>
          <a:lstStyle>
            <a:lvl1pPr marL="0" indent="0">
              <a:lnSpc>
                <a:spcPct val="90000"/>
              </a:lnSpc>
              <a:buNone/>
              <a:defRPr sz="3200" b="0" i="0" baseline="0">
                <a:solidFill>
                  <a:srgbClr val="33006F"/>
                </a:solidFill>
                <a:latin typeface="Arial Black" panose="020B0A04020102020204" pitchFamily="34" charset="0"/>
                <a:cs typeface="Arial Black" panose="020B0A04020102020204" pitchFamily="34" charset="0"/>
              </a:defRPr>
            </a:lvl1pPr>
            <a:lvl2pPr marL="487661" indent="0">
              <a:buNone/>
              <a:defRPr b="0" i="0">
                <a:solidFill>
                  <a:srgbClr val="E8D3A2"/>
                </a:solidFill>
                <a:latin typeface="Encode Sans Normal Black"/>
                <a:cs typeface="Encode Sans Normal Black"/>
              </a:defRPr>
            </a:lvl2pPr>
            <a:lvl3pPr marL="975321"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HEADER HERE (ARIAL BLACK, 30 PT.)</a:t>
            </a:r>
          </a:p>
        </p:txBody>
      </p:sp>
      <p:sp>
        <p:nvSpPr>
          <p:cNvPr id="7" name="Slide Number Placeholder 3"/>
          <p:cNvSpPr>
            <a:spLocks noGrp="1"/>
          </p:cNvSpPr>
          <p:nvPr>
            <p:ph type="sldNum" sz="quarter" idx="4"/>
          </p:nvPr>
        </p:nvSpPr>
        <p:spPr>
          <a:xfrm>
            <a:off x="8199616" y="6780109"/>
            <a:ext cx="3034453" cy="389467"/>
          </a:xfrm>
          <a:prstGeom prst="rect">
            <a:avLst/>
          </a:prstGeom>
        </p:spPr>
        <p:txBody>
          <a:bodyPr vert="horz" lIns="91440" tIns="45720" rIns="91440" bIns="45720" rtlCol="0" anchor="ctr"/>
          <a:lstStyle>
            <a:lvl1pPr algn="r">
              <a:defRPr sz="1173">
                <a:solidFill>
                  <a:schemeClr val="tx1">
                    <a:tint val="75000"/>
                  </a:schemeClr>
                </a:solidFill>
              </a:defRPr>
            </a:lvl1pPr>
          </a:lstStyle>
          <a:p>
            <a:fld id="{0EB19F11-7C95-0E48-8438-1F242063E0A9}" type="slidenum">
              <a:rPr lang="en-US" smtClean="0"/>
              <a:pPr/>
              <a:t>‹#›</a:t>
            </a:fld>
            <a:endParaRPr lang="en-US"/>
          </a:p>
        </p:txBody>
      </p:sp>
    </p:spTree>
    <p:extLst>
      <p:ext uri="{BB962C8B-B14F-4D97-AF65-F5344CB8AC3E}">
        <p14:creationId xmlns:p14="http://schemas.microsoft.com/office/powerpoint/2010/main" val="222472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963680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352061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Tree>
    <p:extLst>
      <p:ext uri="{BB962C8B-B14F-4D97-AF65-F5344CB8AC3E}">
        <p14:creationId xmlns:p14="http://schemas.microsoft.com/office/powerpoint/2010/main" val="8806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1003072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8561475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4200582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7044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10/8/2024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667609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23882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963293"/>
            <a:ext cx="1177366" cy="102786"/>
          </a:xfrm>
          <a:prstGeom prst="rect">
            <a:avLst/>
          </a:prstGeom>
        </p:spPr>
      </p:pic>
    </p:spTree>
    <p:extLst>
      <p:ext uri="{BB962C8B-B14F-4D97-AF65-F5344CB8AC3E}">
        <p14:creationId xmlns:p14="http://schemas.microsoft.com/office/powerpoint/2010/main" val="23005999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75360" y="741274"/>
            <a:ext cx="11054080" cy="633984"/>
          </a:xfrm>
        </p:spPr>
        <p:txBody>
          <a:bodyPr vert="horz" lIns="0" tIns="45720" rIns="0" bIns="0" rtlCol="0" anchor="b" anchorCtr="0">
            <a:noAutofit/>
          </a:bodyPr>
          <a:lstStyle>
            <a:lvl1pPr>
              <a:defRPr lang="en-US" sz="3840" spc="-80" dirty="0">
                <a:latin typeface="+mj-lt"/>
              </a:defRPr>
            </a:lvl1pPr>
          </a:lstStyle>
          <a:p>
            <a:pPr lvl="0" defTabSz="731543">
              <a:lnSpc>
                <a:spcPct val="85000"/>
              </a:lnSpc>
            </a:pPr>
            <a:r>
              <a:rPr lang="en-US"/>
              <a:t>Click to edit Master title style</a:t>
            </a:r>
          </a:p>
        </p:txBody>
      </p:sp>
      <p:sp>
        <p:nvSpPr>
          <p:cNvPr id="4" name="Text Placeholder 8"/>
          <p:cNvSpPr>
            <a:spLocks noGrp="1"/>
          </p:cNvSpPr>
          <p:nvPr>
            <p:ph type="body" sz="quarter" idx="14"/>
          </p:nvPr>
        </p:nvSpPr>
        <p:spPr>
          <a:xfrm>
            <a:off x="975702" y="1443533"/>
            <a:ext cx="11053739" cy="507187"/>
          </a:xfrm>
        </p:spPr>
        <p:txBody>
          <a:bodyPr vert="horz" lIns="0" tIns="0" rIns="0" bIns="0" rtlCol="0">
            <a:noAutofit/>
          </a:bodyPr>
          <a:lstStyle>
            <a:lvl1pPr marL="0" indent="0">
              <a:buNone/>
              <a:defRPr lang="en-US" sz="1280"/>
            </a:lvl1pPr>
          </a:lstStyle>
          <a:p>
            <a:pPr marL="243848" lvl="0" indent="-243848">
              <a:lnSpc>
                <a:spcPct val="130000"/>
              </a:lnSpc>
            </a:pPr>
            <a:r>
              <a:rPr lang="en-US"/>
              <a:t>Edit Master text styles</a:t>
            </a:r>
          </a:p>
        </p:txBody>
      </p:sp>
      <p:sp>
        <p:nvSpPr>
          <p:cNvPr id="8" name="Text Placeholder 5"/>
          <p:cNvSpPr>
            <a:spLocks noGrp="1"/>
          </p:cNvSpPr>
          <p:nvPr>
            <p:ph type="body" sz="quarter" idx="15" hasCustomPrompt="1"/>
          </p:nvPr>
        </p:nvSpPr>
        <p:spPr>
          <a:xfrm>
            <a:off x="975969" y="497433"/>
            <a:ext cx="3579571" cy="216747"/>
          </a:xfrm>
        </p:spPr>
        <p:txBody>
          <a:bodyPr vert="horz" lIns="0" tIns="0" rIns="0" bIns="0" rtlCol="0">
            <a:noAutofit/>
          </a:bodyPr>
          <a:lstStyle>
            <a:lvl1pPr marL="0" indent="0">
              <a:buNone/>
              <a:defRPr lang="en-US" sz="960" b="1" kern="0" cap="all" spc="267" baseline="0" dirty="0">
                <a:solidFill>
                  <a:schemeClr val="accent5">
                    <a:lumMod val="60000"/>
                    <a:lumOff val="40000"/>
                  </a:schemeClr>
                </a:solidFill>
                <a:ea typeface="Nexa Black" charset="0"/>
                <a:cs typeface="Nexa Black" charset="0"/>
              </a:defRPr>
            </a:lvl1pPr>
          </a:lstStyle>
          <a:p>
            <a:pPr marL="243848" lvl="0" indent="-243848"/>
            <a:r>
              <a:rPr lang="en-US"/>
              <a:t>BREADCRUMBS</a:t>
            </a:r>
          </a:p>
        </p:txBody>
      </p:sp>
    </p:spTree>
    <p:extLst>
      <p:ext uri="{BB962C8B-B14F-4D97-AF65-F5344CB8AC3E}">
        <p14:creationId xmlns:p14="http://schemas.microsoft.com/office/powerpoint/2010/main" val="24745956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61191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35344668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129842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0"/>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p:cNvPicPr>
            <a:picLocks noChangeAspect="1"/>
          </p:cNvPicPr>
          <p:nvPr userDrawn="1"/>
        </p:nvPicPr>
        <p:blipFill>
          <a:blip r:embed="rId3"/>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4"/>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descr="A close up of a logo&#10;&#10;Description automatically generated">
            <a:extLst>
              <a:ext uri="{FF2B5EF4-FFF2-40B4-BE49-F238E27FC236}">
                <a16:creationId xmlns:a16="http://schemas.microsoft.com/office/drawing/2014/main" id="{E83EAACA-91C2-475E-8300-A03026DB0423}"/>
              </a:ext>
            </a:extLst>
          </p:cNvPr>
          <p:cNvPicPr>
            <a:picLocks noChangeAspect="1"/>
          </p:cNvPicPr>
          <p:nvPr userDrawn="1"/>
        </p:nvPicPr>
        <p:blipFill>
          <a:blip r:embed="rId5"/>
          <a:stretch>
            <a:fillRect/>
          </a:stretch>
        </p:blipFill>
        <p:spPr>
          <a:xfrm>
            <a:off x="9959849" y="6638167"/>
            <a:ext cx="2335316" cy="303658"/>
          </a:xfrm>
          <a:prstGeom prst="rect">
            <a:avLst/>
          </a:prstGeom>
        </p:spPr>
      </p:pic>
    </p:spTree>
    <p:extLst>
      <p:ext uri="{BB962C8B-B14F-4D97-AF65-F5344CB8AC3E}">
        <p14:creationId xmlns:p14="http://schemas.microsoft.com/office/powerpoint/2010/main" val="298826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3896220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414316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1959736942"/>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10/8/2024</a:t>
            </a:fld>
            <a:endParaRPr lang="en-US"/>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a:p>
        </p:txBody>
      </p:sp>
    </p:spTree>
    <p:extLst>
      <p:ext uri="{BB962C8B-B14F-4D97-AF65-F5344CB8AC3E}">
        <p14:creationId xmlns:p14="http://schemas.microsoft.com/office/powerpoint/2010/main" val="27369339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58479"/>
            <a:ext cx="9916160" cy="2817873"/>
          </a:xfrm>
          <a:prstGeom prst="rect">
            <a:avLst/>
          </a:prstGeom>
        </p:spPr>
        <p:txBody>
          <a:bodyPr anchor="b"/>
          <a:lstStyle>
            <a:lvl1pPr algn="l">
              <a:defRPr sz="5334"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stretch>
            <a:fillRect/>
          </a:stretch>
        </p:blipFill>
        <p:spPr>
          <a:xfrm>
            <a:off x="963320" y="6777850"/>
            <a:ext cx="3612444" cy="284480"/>
          </a:xfrm>
          <a:prstGeom prst="rect">
            <a:avLst/>
          </a:prstGeom>
        </p:spPr>
      </p:pic>
      <p:pic>
        <p:nvPicPr>
          <p:cNvPr id="5" name="Picture 4"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8" y="389407"/>
            <a:ext cx="11640408" cy="1065003"/>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5"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FFFFFF"/>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469518"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487226" cy="4283197"/>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6919954"/>
            <a:ext cx="3449308" cy="174266"/>
          </a:xfrm>
          <a:prstGeom prst="rect">
            <a:avLst/>
          </a:prstGeom>
        </p:spPr>
      </p:pic>
      <p:pic>
        <p:nvPicPr>
          <p:cNvPr id="8" name="Picture 7"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844" y="6919954"/>
            <a:ext cx="3449308" cy="174266"/>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theme" Target="../theme/theme10.xml"/><Relationship Id="rId4"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11.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theme" Target="../theme/theme12.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theme" Target="../theme/theme1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oleObject" Target="../embeddings/oleObject1.bin"/><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ags" Target="../tags/tag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6.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9.xml"/><Relationship Id="rId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67499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7" r:id="rId6"/>
    <p:sldLayoutId id="2147484469" r:id="rId7"/>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324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10"/>
            <a:ext cx="2926080" cy="390595"/>
          </a:xfrm>
          <a:prstGeom prst="rect">
            <a:avLst/>
          </a:prstGeom>
        </p:spPr>
        <p:txBody>
          <a:bodyPr vert="horz" lIns="91440" tIns="45720" rIns="91440" bIns="45720" rtlCol="0" anchor="ctr"/>
          <a:lstStyle>
            <a:lvl1pPr algn="l">
              <a:defRPr sz="128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7995604"/>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72" r:id="rId30"/>
    <p:sldLayoutId id="2147485073" r:id="rId31"/>
  </p:sldLayoutIdLst>
  <p:hf hdr="0" ftr="0" dt="0"/>
  <p:txStyles>
    <p:titleStyle>
      <a:lvl1pPr algn="ctr" defTabSz="487637" rtl="0" eaLnBrk="1" latinLnBrk="0" hangingPunct="1">
        <a:spcBef>
          <a:spcPct val="0"/>
        </a:spcBef>
        <a:buNone/>
        <a:defRPr sz="4693" kern="1200">
          <a:solidFill>
            <a:schemeClr val="tx1"/>
          </a:solidFill>
          <a:latin typeface="+mj-lt"/>
          <a:ea typeface="+mj-ea"/>
          <a:cs typeface="+mj-cs"/>
        </a:defRPr>
      </a:lvl1pPr>
    </p:titleStyle>
    <p:bodyStyle>
      <a:lvl1pPr marL="365727" indent="-365727" algn="l" defTabSz="487637" rtl="0" eaLnBrk="1" latinLnBrk="0" hangingPunct="1">
        <a:spcBef>
          <a:spcPct val="20000"/>
        </a:spcBef>
        <a:buFont typeface="Arial"/>
        <a:buChar char="•"/>
        <a:defRPr sz="3413" kern="1200">
          <a:solidFill>
            <a:schemeClr val="tx1"/>
          </a:solidFill>
          <a:latin typeface="+mn-lt"/>
          <a:ea typeface="+mn-ea"/>
          <a:cs typeface="+mn-cs"/>
        </a:defRPr>
      </a:lvl1pPr>
      <a:lvl2pPr marL="792409" indent="-304773" algn="l" defTabSz="487637" rtl="0" eaLnBrk="1" latinLnBrk="0" hangingPunct="1">
        <a:spcBef>
          <a:spcPct val="20000"/>
        </a:spcBef>
        <a:buFont typeface="Arial"/>
        <a:buChar char="–"/>
        <a:defRPr sz="2987" kern="1200">
          <a:solidFill>
            <a:schemeClr val="tx1"/>
          </a:solidFill>
          <a:latin typeface="+mn-lt"/>
          <a:ea typeface="+mn-ea"/>
          <a:cs typeface="+mn-cs"/>
        </a:defRPr>
      </a:lvl2pPr>
      <a:lvl3pPr marL="1219090" indent="-243818" algn="l" defTabSz="487637" rtl="0" eaLnBrk="1" latinLnBrk="0" hangingPunct="1">
        <a:spcBef>
          <a:spcPct val="20000"/>
        </a:spcBef>
        <a:buFont typeface="Arial"/>
        <a:buChar char="•"/>
        <a:defRPr sz="2560" kern="1200">
          <a:solidFill>
            <a:schemeClr val="tx1"/>
          </a:solidFill>
          <a:latin typeface="+mn-lt"/>
          <a:ea typeface="+mn-ea"/>
          <a:cs typeface="+mn-cs"/>
        </a:defRPr>
      </a:lvl3pPr>
      <a:lvl4pPr marL="1706724" indent="-243818" algn="l" defTabSz="487637" rtl="0" eaLnBrk="1" latinLnBrk="0" hangingPunct="1">
        <a:spcBef>
          <a:spcPct val="20000"/>
        </a:spcBef>
        <a:buFont typeface="Arial"/>
        <a:buChar char="–"/>
        <a:defRPr sz="2133" kern="1200">
          <a:solidFill>
            <a:schemeClr val="tx1"/>
          </a:solidFill>
          <a:latin typeface="+mn-lt"/>
          <a:ea typeface="+mn-ea"/>
          <a:cs typeface="+mn-cs"/>
        </a:defRPr>
      </a:lvl4pPr>
      <a:lvl5pPr marL="2194358" indent="-243818" algn="l" defTabSz="487637" rtl="0" eaLnBrk="1" latinLnBrk="0" hangingPunct="1">
        <a:spcBef>
          <a:spcPct val="20000"/>
        </a:spcBef>
        <a:buFont typeface="Arial"/>
        <a:buChar char="»"/>
        <a:defRPr sz="2133" kern="1200">
          <a:solidFill>
            <a:schemeClr val="tx1"/>
          </a:solidFill>
          <a:latin typeface="+mn-lt"/>
          <a:ea typeface="+mn-ea"/>
          <a:cs typeface="+mn-cs"/>
        </a:defRPr>
      </a:lvl5pPr>
      <a:lvl6pPr marL="2681993" indent="-243818" algn="l" defTabSz="487637" rtl="0" eaLnBrk="1" latinLnBrk="0" hangingPunct="1">
        <a:spcBef>
          <a:spcPct val="20000"/>
        </a:spcBef>
        <a:buFont typeface="Arial"/>
        <a:buChar char="•"/>
        <a:defRPr sz="2133" kern="1200">
          <a:solidFill>
            <a:schemeClr val="tx1"/>
          </a:solidFill>
          <a:latin typeface="+mn-lt"/>
          <a:ea typeface="+mn-ea"/>
          <a:cs typeface="+mn-cs"/>
        </a:defRPr>
      </a:lvl6pPr>
      <a:lvl7pPr marL="3169630" indent="-243818" algn="l" defTabSz="487637" rtl="0" eaLnBrk="1" latinLnBrk="0" hangingPunct="1">
        <a:spcBef>
          <a:spcPct val="20000"/>
        </a:spcBef>
        <a:buFont typeface="Arial"/>
        <a:buChar char="•"/>
        <a:defRPr sz="2133" kern="1200">
          <a:solidFill>
            <a:schemeClr val="tx1"/>
          </a:solidFill>
          <a:latin typeface="+mn-lt"/>
          <a:ea typeface="+mn-ea"/>
          <a:cs typeface="+mn-cs"/>
        </a:defRPr>
      </a:lvl7pPr>
      <a:lvl8pPr marL="3657264" indent="-243818" algn="l" defTabSz="487637" rtl="0" eaLnBrk="1" latinLnBrk="0" hangingPunct="1">
        <a:spcBef>
          <a:spcPct val="20000"/>
        </a:spcBef>
        <a:buFont typeface="Arial"/>
        <a:buChar char="•"/>
        <a:defRPr sz="2133" kern="1200">
          <a:solidFill>
            <a:schemeClr val="tx1"/>
          </a:solidFill>
          <a:latin typeface="+mn-lt"/>
          <a:ea typeface="+mn-ea"/>
          <a:cs typeface="+mn-cs"/>
        </a:defRPr>
      </a:lvl8pPr>
      <a:lvl9pPr marL="4144900" indent="-243818" algn="l" defTabSz="48763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37" rtl="0" eaLnBrk="1" latinLnBrk="0" hangingPunct="1">
        <a:defRPr sz="1920" kern="1200">
          <a:solidFill>
            <a:schemeClr val="tx1"/>
          </a:solidFill>
          <a:latin typeface="+mn-lt"/>
          <a:ea typeface="+mn-ea"/>
          <a:cs typeface="+mn-cs"/>
        </a:defRPr>
      </a:lvl1pPr>
      <a:lvl2pPr marL="487637" algn="l" defTabSz="487637" rtl="0" eaLnBrk="1" latinLnBrk="0" hangingPunct="1">
        <a:defRPr sz="1920" kern="1200">
          <a:solidFill>
            <a:schemeClr val="tx1"/>
          </a:solidFill>
          <a:latin typeface="+mn-lt"/>
          <a:ea typeface="+mn-ea"/>
          <a:cs typeface="+mn-cs"/>
        </a:defRPr>
      </a:lvl2pPr>
      <a:lvl3pPr marL="975271" algn="l" defTabSz="487637" rtl="0" eaLnBrk="1" latinLnBrk="0" hangingPunct="1">
        <a:defRPr sz="1920" kern="1200">
          <a:solidFill>
            <a:schemeClr val="tx1"/>
          </a:solidFill>
          <a:latin typeface="+mn-lt"/>
          <a:ea typeface="+mn-ea"/>
          <a:cs typeface="+mn-cs"/>
        </a:defRPr>
      </a:lvl3pPr>
      <a:lvl4pPr marL="1462906" algn="l" defTabSz="487637" rtl="0" eaLnBrk="1" latinLnBrk="0" hangingPunct="1">
        <a:defRPr sz="1920" kern="1200">
          <a:solidFill>
            <a:schemeClr val="tx1"/>
          </a:solidFill>
          <a:latin typeface="+mn-lt"/>
          <a:ea typeface="+mn-ea"/>
          <a:cs typeface="+mn-cs"/>
        </a:defRPr>
      </a:lvl4pPr>
      <a:lvl5pPr marL="1950542" algn="l" defTabSz="487637" rtl="0" eaLnBrk="1" latinLnBrk="0" hangingPunct="1">
        <a:defRPr sz="1920" kern="1200">
          <a:solidFill>
            <a:schemeClr val="tx1"/>
          </a:solidFill>
          <a:latin typeface="+mn-lt"/>
          <a:ea typeface="+mn-ea"/>
          <a:cs typeface="+mn-cs"/>
        </a:defRPr>
      </a:lvl5pPr>
      <a:lvl6pPr marL="2438177" algn="l" defTabSz="487637" rtl="0" eaLnBrk="1" latinLnBrk="0" hangingPunct="1">
        <a:defRPr sz="1920" kern="1200">
          <a:solidFill>
            <a:schemeClr val="tx1"/>
          </a:solidFill>
          <a:latin typeface="+mn-lt"/>
          <a:ea typeface="+mn-ea"/>
          <a:cs typeface="+mn-cs"/>
        </a:defRPr>
      </a:lvl6pPr>
      <a:lvl7pPr marL="2925812" algn="l" defTabSz="487637" rtl="0" eaLnBrk="1" latinLnBrk="0" hangingPunct="1">
        <a:defRPr sz="1920" kern="1200">
          <a:solidFill>
            <a:schemeClr val="tx1"/>
          </a:solidFill>
          <a:latin typeface="+mn-lt"/>
          <a:ea typeface="+mn-ea"/>
          <a:cs typeface="+mn-cs"/>
        </a:defRPr>
      </a:lvl7pPr>
      <a:lvl8pPr marL="3413446" algn="l" defTabSz="487637" rtl="0" eaLnBrk="1" latinLnBrk="0" hangingPunct="1">
        <a:defRPr sz="1920" kern="1200">
          <a:solidFill>
            <a:schemeClr val="tx1"/>
          </a:solidFill>
          <a:latin typeface="+mn-lt"/>
          <a:ea typeface="+mn-ea"/>
          <a:cs typeface="+mn-cs"/>
        </a:defRPr>
      </a:lvl8pPr>
      <a:lvl9pPr marL="3901083" algn="l" defTabSz="487637" rtl="0" eaLnBrk="1" latinLnBrk="0" hangingPunct="1">
        <a:defRPr sz="19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387966"/>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4E4BAE-89E8-8868-FD43-A98264FA4EA4}"/>
              </a:ext>
            </a:extLst>
          </p:cNvPr>
          <p:cNvSpPr>
            <a:spLocks noGrp="1"/>
          </p:cNvSpPr>
          <p:nvPr>
            <p:ph type="title"/>
          </p:nvPr>
        </p:nvSpPr>
        <p:spPr>
          <a:xfrm>
            <a:off x="894080" y="389467"/>
            <a:ext cx="11216640"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47D8B0-2660-4BC2-2EE7-043DA9C7CFE3}"/>
              </a:ext>
            </a:extLst>
          </p:cNvPr>
          <p:cNvSpPr>
            <a:spLocks noGrp="1"/>
          </p:cNvSpPr>
          <p:nvPr>
            <p:ph type="body" idx="1"/>
          </p:nvPr>
        </p:nvSpPr>
        <p:spPr>
          <a:xfrm>
            <a:off x="894080" y="1947333"/>
            <a:ext cx="1121664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653C9-556A-11D3-D762-B568A7DFEDCE}"/>
              </a:ext>
            </a:extLst>
          </p:cNvPr>
          <p:cNvSpPr>
            <a:spLocks noGrp="1"/>
          </p:cNvSpPr>
          <p:nvPr>
            <p:ph type="dt" sz="half" idx="2"/>
          </p:nvPr>
        </p:nvSpPr>
        <p:spPr>
          <a:xfrm>
            <a:off x="894080" y="6780107"/>
            <a:ext cx="2926080" cy="389467"/>
          </a:xfrm>
          <a:prstGeom prst="rect">
            <a:avLst/>
          </a:prstGeom>
        </p:spPr>
        <p:txBody>
          <a:bodyPr vert="horz" lIns="91440" tIns="45720" rIns="91440" bIns="45720" rtlCol="0" anchor="ctr"/>
          <a:lstStyle>
            <a:lvl1pPr algn="l">
              <a:defRPr sz="1280">
                <a:solidFill>
                  <a:schemeClr val="tx1">
                    <a:tint val="82000"/>
                  </a:schemeClr>
                </a:solidFill>
              </a:defRPr>
            </a:lvl1pPr>
          </a:lstStyle>
          <a:p>
            <a:fld id="{371F9EFA-CB53-43FD-A9F8-892748366925}" type="datetimeFigureOut">
              <a:rPr lang="en-US" smtClean="0"/>
              <a:t>10/8/2024</a:t>
            </a:fld>
            <a:endParaRPr lang="en-US"/>
          </a:p>
        </p:txBody>
      </p:sp>
      <p:sp>
        <p:nvSpPr>
          <p:cNvPr id="5" name="Footer Placeholder 4">
            <a:extLst>
              <a:ext uri="{FF2B5EF4-FFF2-40B4-BE49-F238E27FC236}">
                <a16:creationId xmlns:a16="http://schemas.microsoft.com/office/drawing/2014/main" id="{DA9B1DF6-540B-533A-353A-DC37A4CCE8E8}"/>
              </a:ext>
            </a:extLst>
          </p:cNvPr>
          <p:cNvSpPr>
            <a:spLocks noGrp="1"/>
          </p:cNvSpPr>
          <p:nvPr>
            <p:ph type="ftr" sz="quarter" idx="3"/>
          </p:nvPr>
        </p:nvSpPr>
        <p:spPr>
          <a:xfrm>
            <a:off x="4307840" y="6780107"/>
            <a:ext cx="4389120" cy="389467"/>
          </a:xfrm>
          <a:prstGeom prst="rect">
            <a:avLst/>
          </a:prstGeom>
        </p:spPr>
        <p:txBody>
          <a:bodyPr vert="horz" lIns="91440" tIns="45720" rIns="91440" bIns="45720" rtlCol="0" anchor="ctr"/>
          <a:lstStyle>
            <a:lvl1pPr algn="ctr">
              <a:defRPr sz="128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D7EF96-9535-B7E8-7811-84A1D2811076}"/>
              </a:ext>
            </a:extLst>
          </p:cNvPr>
          <p:cNvSpPr>
            <a:spLocks noGrp="1"/>
          </p:cNvSpPr>
          <p:nvPr>
            <p:ph type="sldNum" sz="quarter" idx="4"/>
          </p:nvPr>
        </p:nvSpPr>
        <p:spPr>
          <a:xfrm>
            <a:off x="9184640" y="6780107"/>
            <a:ext cx="2926080" cy="389467"/>
          </a:xfrm>
          <a:prstGeom prst="rect">
            <a:avLst/>
          </a:prstGeom>
        </p:spPr>
        <p:txBody>
          <a:bodyPr vert="horz" lIns="91440" tIns="45720" rIns="91440" bIns="45720" rtlCol="0" anchor="ctr"/>
          <a:lstStyle>
            <a:lvl1pPr algn="r">
              <a:defRPr sz="1280">
                <a:solidFill>
                  <a:schemeClr val="tx1">
                    <a:tint val="82000"/>
                  </a:schemeClr>
                </a:solidFill>
              </a:defRPr>
            </a:lvl1pPr>
          </a:lstStyle>
          <a:p>
            <a:fld id="{277C2934-3F5B-44FD-945A-93BF17675299}" type="slidenum">
              <a:rPr lang="en-US" smtClean="0"/>
              <a:t>‹#›</a:t>
            </a:fld>
            <a:endParaRPr lang="en-US"/>
          </a:p>
        </p:txBody>
      </p:sp>
    </p:spTree>
    <p:extLst>
      <p:ext uri="{BB962C8B-B14F-4D97-AF65-F5344CB8AC3E}">
        <p14:creationId xmlns:p14="http://schemas.microsoft.com/office/powerpoint/2010/main" val="1816521310"/>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 id="2147485093" r:id="rId12"/>
    <p:sldLayoutId id="2147485094"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01101"/>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955" r:id="rId7"/>
  </p:sldLayoutIdLst>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924606"/>
            <a:ext cx="2926080" cy="390595"/>
          </a:xfrm>
          <a:prstGeom prst="rect">
            <a:avLst/>
          </a:prstGeom>
        </p:spPr>
        <p:txBody>
          <a:bodyPr vert="horz" lIns="91440" tIns="45720" rIns="91440" bIns="45720" rtlCol="0" anchor="ctr"/>
          <a:lstStyle>
            <a:lvl1pPr algn="l">
              <a:defRPr sz="1707">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096495120"/>
      </p:ext>
    </p:extLst>
  </p:cSld>
  <p:clrMap bg1="dk1" tx1="lt1" bg2="dk2" tx2="lt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231628407"/>
      </p:ext>
    </p:extLst>
  </p:cSld>
  <p:clrMap bg1="lt1" tx1="dk1" bg2="lt2" tx2="dk2" accent1="accent1" accent2="accent2" accent3="accent3" accent4="accent4" accent5="accent5" accent6="accent6" hlink="hlink" folHlink="folHlink"/>
  <p:sldLayoutIdLst>
    <p:sldLayoutId id="2147484952" r:id="rId1"/>
    <p:sldLayoutId id="2147484954" r:id="rId2"/>
  </p:sldLayoutIdLs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2"/>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13" imgW="524" imgH="526" progId="TCLayout.ActiveDocument.1">
                  <p:embed/>
                </p:oleObj>
              </mc:Choice>
              <mc:Fallback>
                <p:oleObj name="think-cell Slide" r:id="rId13"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14"/>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52940633"/>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5" r:id="rId8"/>
    <p:sldLayoutId id="2147484966" r:id="rId9"/>
    <p:sldLayoutId id="2147485034" r:id="rId10"/>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72973519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636650543"/>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 id="2147485008" r:id="rId19"/>
    <p:sldLayoutId id="2147485009" r:id="rId20"/>
    <p:sldLayoutId id="2147485010" r:id="rId21"/>
    <p:sldLayoutId id="2147485011" r:id="rId22"/>
    <p:sldLayoutId id="2147485012" r:id="rId23"/>
    <p:sldLayoutId id="2147485013" r:id="rId24"/>
    <p:sldLayoutId id="2147485014" r:id="rId25"/>
    <p:sldLayoutId id="2147485015" r:id="rId2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41387"/>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5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55.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5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5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5.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5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55.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5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hyperlink" Target="https://uwconnect.uw.edu/finance?id=kb_article_view&amp;sysparm_article=KB0033039" TargetMode="External"/><Relationship Id="rId7" Type="http://schemas.openxmlformats.org/officeDocument/2006/relationships/hyperlink" Target="https://uwconnect.uw.edu/finance?id=kb_article_view&amp;sysparm_article=KB0033566" TargetMode="External"/><Relationship Id="rId2" Type="http://schemas.openxmlformats.org/officeDocument/2006/relationships/hyperlink" Target="https://uwnetid.sharepoint.com/sites/UWFTChangeNetwork/SitePages/Finance-Literacy-Catalog.aspx?OR=Teams-HL&amp;CT=1636485345294" TargetMode="External"/><Relationship Id="rId1" Type="http://schemas.openxmlformats.org/officeDocument/2006/relationships/slideLayout" Target="../slideLayouts/slideLayout24.xml"/><Relationship Id="rId6" Type="http://schemas.openxmlformats.org/officeDocument/2006/relationships/hyperlink" Target="https://uwconnect.uw.edu/finance?id=kb_article_view&amp;sysparm_article=KB0033525" TargetMode="External"/><Relationship Id="rId5" Type="http://schemas.openxmlformats.org/officeDocument/2006/relationships/hyperlink" Target="https://uwconnect.uw.edu/finance?id=kb_article_view&amp;sysparm_article=KB0032449" TargetMode="External"/><Relationship Id="rId4" Type="http://schemas.openxmlformats.org/officeDocument/2006/relationships/hyperlink" Target="https://uwconnect.uw.edu/finance?id=kb_article_view&amp;sysparm_article=KB0033117"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6" y="917323"/>
            <a:ext cx="11980588" cy="3757164"/>
          </a:xfrm>
        </p:spPr>
        <p:txBody>
          <a:bodyPr lIns="91440" tIns="45720" rIns="91440" bIns="45720" anchor="b">
            <a:normAutofit/>
          </a:bodyPr>
          <a:lstStyle/>
          <a:p>
            <a:r>
              <a:rPr lang="en-US" sz="4400">
                <a:latin typeface="Encode Sans Normal Black"/>
              </a:rPr>
              <a:t>Shared Environment </a:t>
            </a:r>
            <a:br>
              <a:rPr lang="en-US" sz="4400">
                <a:latin typeface="Encode Sans Normal Black"/>
              </a:rPr>
            </a:br>
            <a:r>
              <a:rPr lang="en-US" sz="4400">
                <a:latin typeface="Encode Sans Normal Black"/>
              </a:rPr>
              <a:t>FDM Bootcamp Series #1 </a:t>
            </a:r>
            <a:br>
              <a:rPr lang="en-US" sz="4400">
                <a:latin typeface="Encode Sans Normal Black"/>
              </a:rPr>
            </a:br>
            <a:r>
              <a:rPr lang="en-US" sz="4400">
                <a:latin typeface="Encode Sans Normal Black"/>
              </a:rPr>
              <a:t>– UW Specific setup Deep Dive</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r>
              <a:rPr lang="en-US" sz="2800" b="0">
                <a:solidFill>
                  <a:schemeClr val="tx2"/>
                </a:solidFill>
                <a:latin typeface="Encode Sans Normal Black"/>
              </a:rPr>
              <a:t>October 8, 2024</a:t>
            </a:r>
          </a:p>
        </p:txBody>
      </p:sp>
    </p:spTree>
    <p:extLst>
      <p:ext uri="{BB962C8B-B14F-4D97-AF65-F5344CB8AC3E}">
        <p14:creationId xmlns:p14="http://schemas.microsoft.com/office/powerpoint/2010/main" val="25798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1891664" cy="3757164"/>
          </a:xfrm>
        </p:spPr>
        <p:txBody>
          <a:bodyPr lIns="97536" tIns="48768" rIns="97536" bIns="48768" anchor="b"/>
          <a:lstStyle/>
          <a:p>
            <a:pPr marL="182880" defTabSz="457202">
              <a:defRPr/>
            </a:pPr>
            <a:r>
              <a:rPr lang="en-US" sz="5400">
                <a:solidFill>
                  <a:srgbClr val="33006F"/>
                </a:solidFill>
                <a:latin typeface="Encode Sans Normal Black"/>
              </a:rPr>
              <a:t>Refresh: Account Posting Rules (APR’s) and Custom Validations (CV’s)</a:t>
            </a:r>
          </a:p>
        </p:txBody>
      </p:sp>
    </p:spTree>
    <p:extLst>
      <p:ext uri="{BB962C8B-B14F-4D97-AF65-F5344CB8AC3E}">
        <p14:creationId xmlns:p14="http://schemas.microsoft.com/office/powerpoint/2010/main" val="340595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3600" b="1">
                <a:latin typeface="Open Sans"/>
                <a:ea typeface="Open Sans"/>
                <a:cs typeface="Open Sans"/>
              </a:rPr>
              <a:t>Account Posting Rule (APR) Impact on Transactions</a:t>
            </a:r>
            <a:endParaRPr lang="en-US" sz="3600"/>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Integration</a:t>
            </a:r>
          </a:p>
          <a:p>
            <a:pPr marL="792452" lvl="1" indent="-365760">
              <a:spcBef>
                <a:spcPts val="20"/>
              </a:spcBef>
              <a:defRPr/>
            </a:pPr>
            <a:r>
              <a:rPr lang="en-US" sz="2363">
                <a:solidFill>
                  <a:srgbClr val="33006F"/>
                </a:solidFill>
                <a:latin typeface="Open Sans"/>
                <a:ea typeface="Open Sans"/>
                <a:cs typeface="Open Sans"/>
              </a:rPr>
              <a:t>As long as you set up the integration correctly, the APR won’t raise any flags and you don’t have to do anything further</a:t>
            </a:r>
          </a:p>
          <a:p>
            <a:pPr marL="792452" lvl="1" indent="-365760">
              <a:spcBef>
                <a:spcPts val="20"/>
              </a:spcBef>
              <a:defRPr/>
            </a:pPr>
            <a:endParaRPr lang="en-US" sz="2363">
              <a:solidFill>
                <a:srgbClr val="33006F"/>
              </a:solidFill>
              <a:latin typeface="Open Sans"/>
              <a:ea typeface="Open Sans"/>
              <a:cs typeface="Open Sans"/>
            </a:endParaRPr>
          </a:p>
          <a:p>
            <a:pPr marL="365705" indent="-365760">
              <a:spcBef>
                <a:spcPts val="20"/>
              </a:spcBef>
              <a:defRPr/>
            </a:pPr>
            <a:r>
              <a:rPr lang="en-US" sz="2790">
                <a:solidFill>
                  <a:srgbClr val="33006F"/>
                </a:solidFill>
                <a:latin typeface="Open Sans"/>
                <a:ea typeface="Open Sans"/>
                <a:cs typeface="Open Sans"/>
              </a:rPr>
              <a:t>Operational Transactions</a:t>
            </a:r>
          </a:p>
          <a:p>
            <a:pPr marL="792452" lvl="1" indent="-365760">
              <a:spcBef>
                <a:spcPts val="20"/>
              </a:spcBef>
              <a:defRPr/>
            </a:pPr>
            <a:r>
              <a:rPr lang="en-US" sz="2363">
                <a:solidFill>
                  <a:srgbClr val="33006F"/>
                </a:solidFill>
                <a:latin typeface="Open Sans"/>
                <a:ea typeface="Open Sans"/>
                <a:cs typeface="Open Sans"/>
              </a:rPr>
              <a:t>Users select a Revenue Category or Spend Category. Behind the scenes, the system is pulling in the Ledger based on the configured APR</a:t>
            </a:r>
          </a:p>
          <a:p>
            <a:pPr marL="792452" lvl="1" indent="-365760">
              <a:spcBef>
                <a:spcPts val="20"/>
              </a:spcBef>
              <a:defRPr/>
            </a:pPr>
            <a:endParaRPr lang="en-US" sz="2363">
              <a:solidFill>
                <a:srgbClr val="33006F"/>
              </a:solidFill>
              <a:latin typeface="Open Sans"/>
              <a:ea typeface="Open Sans"/>
              <a:cs typeface="Open Sans"/>
            </a:endParaRPr>
          </a:p>
          <a:p>
            <a:pPr marL="365705" indent="-365760">
              <a:spcBef>
                <a:spcPts val="20"/>
              </a:spcBef>
              <a:defRPr/>
            </a:pPr>
            <a:r>
              <a:rPr lang="en-US" sz="2790">
                <a:solidFill>
                  <a:srgbClr val="33006F"/>
                </a:solidFill>
                <a:latin typeface="Open Sans"/>
                <a:ea typeface="Open Sans"/>
                <a:cs typeface="Open Sans"/>
              </a:rPr>
              <a:t>Manual Journals</a:t>
            </a:r>
          </a:p>
          <a:p>
            <a:pPr marL="792507" lvl="1" indent="-365760">
              <a:spcBef>
                <a:spcPts val="20"/>
              </a:spcBef>
            </a:pPr>
            <a:r>
              <a:rPr lang="en-US" sz="2373">
                <a:solidFill>
                  <a:srgbClr val="33006F"/>
                </a:solidFill>
                <a:latin typeface="Open Sans"/>
                <a:ea typeface="Open Sans"/>
                <a:cs typeface="Open Sans"/>
              </a:rPr>
              <a:t>Users will need to know the connection between the RC/SC and the Ledger. These combinations will be predetermined and restricted by the APR. Users will not be allowed to use a combination that doesn’t exist</a:t>
            </a:r>
          </a:p>
        </p:txBody>
      </p:sp>
    </p:spTree>
    <p:extLst>
      <p:ext uri="{BB962C8B-B14F-4D97-AF65-F5344CB8AC3E}">
        <p14:creationId xmlns:p14="http://schemas.microsoft.com/office/powerpoint/2010/main" val="54382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Custom Validations</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125" indent="-365760">
              <a:spcBef>
                <a:spcPts val="20"/>
              </a:spcBef>
              <a:defRPr/>
            </a:pPr>
            <a:r>
              <a:rPr lang="en-US" sz="2750">
                <a:solidFill>
                  <a:srgbClr val="33006F"/>
                </a:solidFill>
                <a:latin typeface="Open Sans"/>
                <a:ea typeface="Open Sans"/>
                <a:cs typeface="Open Sans"/>
              </a:rPr>
              <a:t>Custom Validations are back-end rules that either raise a flag or prevent a transaction from being completed. </a:t>
            </a:r>
            <a:endParaRPr lang="en-US" sz="2750"/>
          </a:p>
          <a:p>
            <a:pPr marL="365125" indent="-365760">
              <a:spcBef>
                <a:spcPts val="20"/>
              </a:spcBef>
              <a:defRPr/>
            </a:pPr>
            <a:endParaRPr lang="en-US" sz="2790">
              <a:solidFill>
                <a:srgbClr val="33006F"/>
              </a:solidFill>
              <a:latin typeface="Open Sans"/>
              <a:ea typeface="Open Sans"/>
              <a:cs typeface="Open Sans"/>
            </a:endParaRPr>
          </a:p>
          <a:p>
            <a:pPr marL="365125" indent="-365760">
              <a:spcBef>
                <a:spcPts val="20"/>
              </a:spcBef>
              <a:defRPr/>
            </a:pPr>
            <a:r>
              <a:rPr lang="en-US" sz="2750">
                <a:solidFill>
                  <a:srgbClr val="33006F"/>
                </a:solidFill>
                <a:latin typeface="Open Sans"/>
                <a:ea typeface="Open Sans"/>
                <a:cs typeface="Open Sans"/>
              </a:rPr>
              <a:t>Custom Validations that we focus on are: </a:t>
            </a:r>
          </a:p>
          <a:p>
            <a:pPr marL="791845" lvl="1" indent="-365760">
              <a:spcBef>
                <a:spcPts val="20"/>
              </a:spcBef>
              <a:defRPr/>
            </a:pPr>
            <a:r>
              <a:rPr lang="en-US" sz="2350">
                <a:solidFill>
                  <a:srgbClr val="33006F"/>
                </a:solidFill>
                <a:latin typeface="Open Sans"/>
                <a:ea typeface="Open Sans"/>
                <a:cs typeface="Open Sans"/>
              </a:rPr>
              <a:t>Is the mapping used between Revenue Category or Spend Category and Ledger in line with what has been configured for the Account Posting Rule mappings</a:t>
            </a:r>
          </a:p>
          <a:p>
            <a:pPr marL="791845" lvl="1" indent="-365760">
              <a:spcBef>
                <a:spcPts val="20"/>
              </a:spcBef>
              <a:defRPr/>
            </a:pPr>
            <a:r>
              <a:rPr lang="en-US" sz="2350">
                <a:solidFill>
                  <a:srgbClr val="33006F"/>
                </a:solidFill>
                <a:latin typeface="Open Sans"/>
                <a:ea typeface="Open Sans"/>
                <a:cs typeface="Open Sans"/>
              </a:rPr>
              <a:t>Does your security role(s) allow you to use a specific Journal Source, or does it block you from posting to a specific Ledger</a:t>
            </a:r>
          </a:p>
          <a:p>
            <a:pPr marL="791845" lvl="1" indent="-365760">
              <a:spcBef>
                <a:spcPts val="20"/>
              </a:spcBef>
              <a:defRPr/>
            </a:pPr>
            <a:endParaRPr lang="en-US" sz="2363">
              <a:solidFill>
                <a:srgbClr val="33006F"/>
              </a:solidFill>
              <a:latin typeface="Open Sans"/>
              <a:ea typeface="Open Sans"/>
              <a:cs typeface="Open Sans"/>
            </a:endParaRPr>
          </a:p>
          <a:p>
            <a:pPr marL="365760" indent="-365760">
              <a:spcBef>
                <a:spcPts val="20"/>
              </a:spcBef>
            </a:pPr>
            <a:endParaRPr lang="en-US" sz="2800">
              <a:solidFill>
                <a:srgbClr val="33006F"/>
              </a:solidFill>
              <a:latin typeface="Open Sans"/>
              <a:ea typeface="Open Sans"/>
              <a:cs typeface="Open Sans"/>
            </a:endParaRPr>
          </a:p>
        </p:txBody>
      </p:sp>
    </p:spTree>
    <p:extLst>
      <p:ext uri="{BB962C8B-B14F-4D97-AF65-F5344CB8AC3E}">
        <p14:creationId xmlns:p14="http://schemas.microsoft.com/office/powerpoint/2010/main" val="164723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What happens when I run into an error when posting a transaction?</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796901"/>
            <a:ext cx="11656832" cy="5155439"/>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Read the help text for the Custom Validation</a:t>
            </a:r>
          </a:p>
          <a:p>
            <a:pPr marL="792452" lvl="1" indent="-365760">
              <a:spcBef>
                <a:spcPts val="20"/>
              </a:spcBef>
              <a:defRPr/>
            </a:pPr>
            <a:r>
              <a:rPr lang="en-US" sz="2363">
                <a:solidFill>
                  <a:srgbClr val="33006F"/>
                </a:solidFill>
                <a:latin typeface="Open Sans"/>
                <a:ea typeface="Open Sans"/>
                <a:cs typeface="Open Sans"/>
              </a:rPr>
              <a:t>Ex – FIN103 FIN - Accounting Journal Contains Restricted Ledger Account – “Accounting Journal Contains Restricted Ledger Account”</a:t>
            </a:r>
          </a:p>
          <a:p>
            <a:pPr marL="1219200" lvl="2" indent="-365760">
              <a:spcBef>
                <a:spcPts val="20"/>
              </a:spcBef>
              <a:defRPr/>
            </a:pPr>
            <a:r>
              <a:rPr lang="en-US" sz="2150">
                <a:solidFill>
                  <a:srgbClr val="33006F"/>
                </a:solidFill>
                <a:latin typeface="Open Sans"/>
                <a:ea typeface="Open Sans"/>
                <a:cs typeface="Open Sans"/>
              </a:rPr>
              <a:t>What are you trying to accomplish with this transaction? Book an Accrual? Recognize Revenue?</a:t>
            </a:r>
          </a:p>
          <a:p>
            <a:pPr marL="1219200" lvl="2" indent="-365760">
              <a:spcBef>
                <a:spcPts val="20"/>
              </a:spcBef>
              <a:defRPr/>
            </a:pPr>
            <a:r>
              <a:rPr lang="en-US" sz="2150">
                <a:solidFill>
                  <a:srgbClr val="33006F"/>
                </a:solidFill>
                <a:latin typeface="Open Sans"/>
                <a:ea typeface="Open Sans"/>
                <a:cs typeface="Open Sans"/>
              </a:rPr>
              <a:t>Did you select the right Revenue Category or Spend Category and Ledger Combination based on your Balancing Unit?</a:t>
            </a:r>
          </a:p>
          <a:p>
            <a:pPr marL="1219200" lvl="2" indent="-365760">
              <a:spcBef>
                <a:spcPts val="20"/>
              </a:spcBef>
              <a:defRPr/>
            </a:pPr>
            <a:r>
              <a:rPr lang="en-US" sz="2150">
                <a:solidFill>
                  <a:srgbClr val="33006F"/>
                </a:solidFill>
                <a:latin typeface="Open Sans"/>
                <a:ea typeface="Open Sans"/>
                <a:cs typeface="Open Sans"/>
              </a:rPr>
              <a:t>Do you have the correct security role to transact on the selected ledger?</a:t>
            </a:r>
          </a:p>
          <a:p>
            <a:pPr marL="365705" indent="-365760">
              <a:spcBef>
                <a:spcPts val="20"/>
              </a:spcBef>
              <a:defRPr/>
            </a:pPr>
            <a:endParaRPr lang="en-US" sz="1800">
              <a:solidFill>
                <a:srgbClr val="33006F"/>
              </a:solidFill>
              <a:latin typeface="Open Sans"/>
              <a:ea typeface="Open Sans"/>
              <a:cs typeface="Open Sans"/>
            </a:endParaRPr>
          </a:p>
          <a:p>
            <a:pPr marL="365705" indent="-365760">
              <a:spcBef>
                <a:spcPts val="20"/>
              </a:spcBef>
              <a:defRPr/>
            </a:pPr>
            <a:endParaRPr lang="en-US" sz="1800">
              <a:solidFill>
                <a:srgbClr val="33006F"/>
              </a:solidFill>
              <a:latin typeface="Open Sans"/>
              <a:ea typeface="Open Sans"/>
              <a:cs typeface="Open Sans"/>
            </a:endParaRPr>
          </a:p>
          <a:p>
            <a:pPr marL="365705" indent="-365760">
              <a:spcBef>
                <a:spcPts val="20"/>
              </a:spcBef>
              <a:defRPr/>
            </a:pPr>
            <a:endParaRPr lang="en-US" sz="1800">
              <a:solidFill>
                <a:srgbClr val="33006F"/>
              </a:solidFill>
              <a:latin typeface="Open Sans"/>
              <a:ea typeface="Open Sans"/>
              <a:cs typeface="Open Sans"/>
            </a:endParaRPr>
          </a:p>
          <a:p>
            <a:pPr marL="365705" indent="-365760">
              <a:spcBef>
                <a:spcPts val="20"/>
              </a:spcBef>
              <a:defRPr/>
            </a:pPr>
            <a:endParaRPr lang="en-US" sz="1800">
              <a:solidFill>
                <a:srgbClr val="33006F"/>
              </a:solidFill>
              <a:latin typeface="Open Sans"/>
              <a:ea typeface="Open Sans"/>
              <a:cs typeface="Open Sans"/>
            </a:endParaRPr>
          </a:p>
          <a:p>
            <a:pPr marL="365705" indent="-365760">
              <a:spcBef>
                <a:spcPts val="20"/>
              </a:spcBef>
              <a:buFont typeface="Wingdings" panose="05000000000000000000" pitchFamily="2" charset="2"/>
              <a:buChar char="§"/>
              <a:defRPr/>
            </a:pPr>
            <a:r>
              <a:rPr lang="en-US" sz="1800">
                <a:solidFill>
                  <a:srgbClr val="33006F"/>
                </a:solidFill>
                <a:latin typeface="Open Sans"/>
                <a:ea typeface="Open Sans"/>
                <a:cs typeface="Open Sans"/>
              </a:rPr>
              <a:t>Resource: Revenue Category Listing (show how to select a Revenue Category and trace it through to the Ledger)</a:t>
            </a:r>
          </a:p>
          <a:p>
            <a:pPr marL="365705" indent="-365760">
              <a:spcBef>
                <a:spcPts val="20"/>
              </a:spcBef>
              <a:buFont typeface="Wingdings" panose="05000000000000000000" pitchFamily="2" charset="2"/>
              <a:buChar char="§"/>
              <a:defRPr/>
            </a:pPr>
            <a:r>
              <a:rPr lang="en-US" sz="1800">
                <a:solidFill>
                  <a:srgbClr val="33006F"/>
                </a:solidFill>
                <a:latin typeface="Open Sans"/>
                <a:ea typeface="Open Sans"/>
                <a:cs typeface="Open Sans"/>
              </a:rPr>
              <a:t>Resource: Spend Category Listing (show how to select a Spend Category and trace it through to the Ledger)</a:t>
            </a:r>
          </a:p>
          <a:p>
            <a:pPr marL="365705" indent="-365760">
              <a:spcBef>
                <a:spcPts val="20"/>
              </a:spcBef>
              <a:buFont typeface="Wingdings" panose="05000000000000000000" pitchFamily="2" charset="2"/>
              <a:buChar char="§"/>
              <a:defRPr/>
            </a:pPr>
            <a:r>
              <a:rPr lang="en-US" sz="1800">
                <a:solidFill>
                  <a:srgbClr val="33006F"/>
                </a:solidFill>
                <a:latin typeface="Open Sans"/>
                <a:ea typeface="Open Sans"/>
                <a:cs typeface="Open Sans"/>
              </a:rPr>
              <a:t>Resource: Custom Validation Listing</a:t>
            </a:r>
          </a:p>
        </p:txBody>
      </p:sp>
    </p:spTree>
    <p:extLst>
      <p:ext uri="{BB962C8B-B14F-4D97-AF65-F5344CB8AC3E}">
        <p14:creationId xmlns:p14="http://schemas.microsoft.com/office/powerpoint/2010/main" val="397977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defTabSz="457202">
              <a:spcBef>
                <a:spcPts val="0"/>
              </a:spcBef>
              <a:defRPr/>
            </a:pPr>
            <a:r>
              <a:rPr lang="en-US" sz="5400">
                <a:solidFill>
                  <a:srgbClr val="33006F"/>
                </a:solidFill>
                <a:latin typeface="Encode Sans Normal Black"/>
              </a:rPr>
              <a:t>Behind the Scenes: Journal Sources and examples</a:t>
            </a:r>
            <a:endParaRPr lang="en-US" sz="5400" b="0">
              <a:solidFill>
                <a:srgbClr val="33006F"/>
              </a:solidFill>
              <a:latin typeface="Encode Sans Normal Black"/>
            </a:endParaRPr>
          </a:p>
        </p:txBody>
      </p:sp>
    </p:spTree>
    <p:extLst>
      <p:ext uri="{BB962C8B-B14F-4D97-AF65-F5344CB8AC3E}">
        <p14:creationId xmlns:p14="http://schemas.microsoft.com/office/powerpoint/2010/main" val="351358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394147" y="362859"/>
            <a:ext cx="12751648" cy="477010"/>
          </a:xfrm>
        </p:spPr>
        <p:txBody>
          <a:bodyPr lIns="91440" tIns="45720" rIns="91440" bIns="45720" anchor="t">
            <a:noAutofit/>
          </a:bodyPr>
          <a:lstStyle/>
          <a:p>
            <a:r>
              <a:rPr lang="en-US" sz="3600" b="1">
                <a:latin typeface="Open Sans"/>
                <a:ea typeface="Open Sans"/>
                <a:cs typeface="Open Sans"/>
              </a:rPr>
              <a:t>Transaction Origins are Categorized by Journal Source</a:t>
            </a:r>
            <a:endParaRPr lang="en-US" sz="3600">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584251"/>
            <a:ext cx="11656832" cy="5368090"/>
          </a:xfrm>
        </p:spPr>
        <p:txBody>
          <a:bodyPr lIns="91440" tIns="45720" rIns="91440" bIns="45720" anchor="t"/>
          <a:lstStyle/>
          <a:p>
            <a:pPr marL="365125" indent="-365760">
              <a:spcBef>
                <a:spcPts val="20"/>
              </a:spcBef>
              <a:defRPr/>
            </a:pPr>
            <a:r>
              <a:rPr lang="en-US" sz="2400">
                <a:solidFill>
                  <a:srgbClr val="33006F"/>
                </a:solidFill>
                <a:latin typeface="Open Sans"/>
                <a:ea typeface="Open Sans"/>
                <a:cs typeface="Open Sans"/>
              </a:rPr>
              <a:t>Integration – begin with </a:t>
            </a:r>
            <a:r>
              <a:rPr lang="en-US" sz="2400" err="1">
                <a:solidFill>
                  <a:srgbClr val="33006F"/>
                </a:solidFill>
                <a:latin typeface="Open Sans"/>
                <a:ea typeface="Open Sans"/>
                <a:cs typeface="Open Sans"/>
              </a:rPr>
              <a:t>zINT</a:t>
            </a:r>
            <a:endParaRPr lang="en-US" sz="2400">
              <a:solidFill>
                <a:srgbClr val="33006F"/>
              </a:solidFill>
              <a:latin typeface="Open Sans"/>
              <a:ea typeface="Open Sans"/>
              <a:cs typeface="Open Sans"/>
            </a:endParaRPr>
          </a:p>
          <a:p>
            <a:pPr marL="791845" lvl="1" indent="-365760">
              <a:spcBef>
                <a:spcPts val="20"/>
              </a:spcBef>
              <a:defRPr/>
            </a:pPr>
            <a:r>
              <a:rPr lang="en-US" sz="2000">
                <a:solidFill>
                  <a:srgbClr val="33006F"/>
                </a:solidFill>
                <a:latin typeface="Open Sans"/>
                <a:ea typeface="Open Sans"/>
                <a:cs typeface="Open Sans"/>
              </a:rPr>
              <a:t>Ex – </a:t>
            </a:r>
            <a:r>
              <a:rPr lang="en-US" sz="2000" err="1">
                <a:solidFill>
                  <a:srgbClr val="33006F"/>
                </a:solidFill>
                <a:latin typeface="Open Sans"/>
                <a:ea typeface="Open Sans"/>
                <a:cs typeface="Open Sans"/>
              </a:rPr>
              <a:t>zINT</a:t>
            </a:r>
            <a:r>
              <a:rPr lang="en-US" sz="2000">
                <a:solidFill>
                  <a:srgbClr val="33006F"/>
                </a:solidFill>
                <a:latin typeface="Open Sans"/>
                <a:ea typeface="Open Sans"/>
                <a:cs typeface="Open Sans"/>
              </a:rPr>
              <a:t> Student Database (SDB)</a:t>
            </a:r>
          </a:p>
          <a:p>
            <a:pPr marL="791845" lvl="1" indent="-365760">
              <a:spcBef>
                <a:spcPts val="20"/>
              </a:spcBef>
              <a:defRPr/>
            </a:pPr>
            <a:endParaRPr lang="en-US" sz="2000">
              <a:solidFill>
                <a:srgbClr val="33006F"/>
              </a:solidFill>
              <a:latin typeface="Open Sans"/>
              <a:ea typeface="Open Sans"/>
              <a:cs typeface="Open Sans"/>
            </a:endParaRPr>
          </a:p>
          <a:p>
            <a:pPr marL="365125" indent="-365760">
              <a:spcBef>
                <a:spcPts val="20"/>
              </a:spcBef>
              <a:defRPr/>
            </a:pPr>
            <a:r>
              <a:rPr lang="en-US" sz="2400">
                <a:solidFill>
                  <a:srgbClr val="33006F"/>
                </a:solidFill>
                <a:latin typeface="Open Sans"/>
                <a:ea typeface="Open Sans"/>
                <a:cs typeface="Open Sans"/>
              </a:rPr>
              <a:t>Operational Transactions</a:t>
            </a:r>
          </a:p>
          <a:p>
            <a:pPr marL="791845" lvl="1" indent="-365760">
              <a:spcBef>
                <a:spcPts val="20"/>
              </a:spcBef>
              <a:defRPr/>
            </a:pPr>
            <a:r>
              <a:rPr lang="en-US" sz="2000">
                <a:solidFill>
                  <a:srgbClr val="33006F"/>
                </a:solidFill>
                <a:latin typeface="Open Sans"/>
                <a:ea typeface="Open Sans"/>
                <a:cs typeface="Open Sans"/>
              </a:rPr>
              <a:t>Ad Hoc Bank Transaction (AHBT)</a:t>
            </a:r>
          </a:p>
          <a:p>
            <a:pPr marL="791845" lvl="1" indent="-365760">
              <a:spcBef>
                <a:spcPts val="20"/>
              </a:spcBef>
              <a:defRPr/>
            </a:pPr>
            <a:r>
              <a:rPr lang="en-US" sz="2000">
                <a:solidFill>
                  <a:srgbClr val="33006F"/>
                </a:solidFill>
                <a:latin typeface="Open Sans"/>
                <a:ea typeface="Open Sans"/>
                <a:cs typeface="Open Sans"/>
              </a:rPr>
              <a:t>Receipt Accrual</a:t>
            </a:r>
          </a:p>
          <a:p>
            <a:pPr marL="791845" lvl="1" indent="-365760">
              <a:spcBef>
                <a:spcPts val="20"/>
              </a:spcBef>
              <a:defRPr/>
            </a:pPr>
            <a:r>
              <a:rPr lang="en-US" sz="2000">
                <a:solidFill>
                  <a:srgbClr val="33006F"/>
                </a:solidFill>
                <a:latin typeface="Open Sans"/>
                <a:ea typeface="Open Sans"/>
                <a:cs typeface="Open Sans"/>
              </a:rPr>
              <a:t>Many more…</a:t>
            </a:r>
          </a:p>
          <a:p>
            <a:pPr marL="791845" lvl="1" indent="-365760">
              <a:spcBef>
                <a:spcPts val="20"/>
              </a:spcBef>
              <a:defRPr/>
            </a:pPr>
            <a:endParaRPr lang="en-US" sz="2000">
              <a:solidFill>
                <a:srgbClr val="33006F"/>
              </a:solidFill>
              <a:latin typeface="Open Sans"/>
              <a:ea typeface="Open Sans"/>
              <a:cs typeface="Open Sans"/>
            </a:endParaRPr>
          </a:p>
          <a:p>
            <a:pPr marL="365125" indent="-365760">
              <a:spcBef>
                <a:spcPts val="20"/>
              </a:spcBef>
              <a:defRPr/>
            </a:pPr>
            <a:r>
              <a:rPr lang="en-US" sz="2400">
                <a:solidFill>
                  <a:srgbClr val="33006F"/>
                </a:solidFill>
                <a:latin typeface="Open Sans"/>
                <a:ea typeface="Open Sans"/>
                <a:cs typeface="Open Sans"/>
              </a:rPr>
              <a:t>Manual Journals</a:t>
            </a:r>
          </a:p>
          <a:p>
            <a:pPr marL="792480" lvl="1" indent="-304800">
              <a:spcBef>
                <a:spcPts val="20"/>
              </a:spcBef>
            </a:pPr>
            <a:r>
              <a:rPr lang="en-US" sz="2000">
                <a:solidFill>
                  <a:srgbClr val="33006F"/>
                </a:solidFill>
                <a:latin typeface="Open Sans"/>
                <a:ea typeface="Open Sans"/>
                <a:cs typeface="Open Sans"/>
              </a:rPr>
              <a:t>Funding Transfer</a:t>
            </a:r>
          </a:p>
          <a:p>
            <a:pPr marL="365760" indent="-365760">
              <a:spcBef>
                <a:spcPts val="20"/>
              </a:spcBef>
            </a:pPr>
            <a:endParaRPr lang="en-US" sz="2400">
              <a:solidFill>
                <a:srgbClr val="33006F"/>
              </a:solidFill>
              <a:latin typeface="Open Sans"/>
              <a:ea typeface="Open Sans"/>
              <a:cs typeface="Open Sans"/>
            </a:endParaRPr>
          </a:p>
        </p:txBody>
      </p:sp>
      <p:sp>
        <p:nvSpPr>
          <p:cNvPr id="2" name="Content Placeholder 6">
            <a:extLst>
              <a:ext uri="{FF2B5EF4-FFF2-40B4-BE49-F238E27FC236}">
                <a16:creationId xmlns:a16="http://schemas.microsoft.com/office/drawing/2014/main" id="{2B4188F7-1C48-D405-4A11-3040485F8864}"/>
              </a:ext>
            </a:extLst>
          </p:cNvPr>
          <p:cNvSpPr txBox="1">
            <a:spLocks/>
          </p:cNvSpPr>
          <p:nvPr/>
        </p:nvSpPr>
        <p:spPr>
          <a:xfrm>
            <a:off x="4545" y="5058328"/>
            <a:ext cx="11216640" cy="804887"/>
          </a:xfrm>
          <a:prstGeom prst="rect">
            <a:avLst/>
          </a:prstGeom>
        </p:spPr>
        <p:txBody>
          <a:bodyPr vert="horz" lIns="97536" tIns="48768" rIns="97536" bIns="48768"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Font typeface="Arial" panose="020B0604020202020204" pitchFamily="34" charset="0"/>
              <a:buNone/>
              <a:tabLst/>
              <a:defRPr/>
            </a:pPr>
            <a:r>
              <a:rPr kumimoji="0" lang="en-US" sz="1900" b="1" i="0" u="none" strike="noStrike" kern="1200" cap="none" spc="0" normalizeH="0" baseline="0" noProof="0">
                <a:ln>
                  <a:noFill/>
                </a:ln>
                <a:solidFill>
                  <a:prstClr val="black"/>
                </a:solidFill>
                <a:effectLst/>
                <a:uLnTx/>
                <a:uFillTx/>
                <a:latin typeface="Aptos" panose="02110004020202020204"/>
                <a:ea typeface="+mn-ea"/>
                <a:cs typeface="+mn-cs"/>
              </a:rPr>
              <a:t>Resource: </a:t>
            </a:r>
            <a:r>
              <a:rPr kumimoji="0" lang="en-US" sz="1900" b="0" i="0" u="none" strike="noStrike" kern="1200" cap="none" spc="0" normalizeH="0" baseline="0" noProof="0">
                <a:ln>
                  <a:noFill/>
                </a:ln>
                <a:solidFill>
                  <a:prstClr val="black"/>
                </a:solidFill>
                <a:effectLst/>
                <a:uLnTx/>
                <a:uFillTx/>
                <a:latin typeface="Aptos" panose="02110004020202020204"/>
                <a:ea typeface="+mn-ea"/>
                <a:cs typeface="+mn-cs"/>
              </a:rPr>
              <a:t>Journal Source Listing</a:t>
            </a:r>
            <a:endParaRPr lang="en-US" sz="1900" b="0" i="0" u="none" strike="noStrike" kern="1200" cap="none" spc="0" normalizeH="0" baseline="0" noProof="0">
              <a:ln>
                <a:noFill/>
              </a:ln>
              <a:solidFill>
                <a:prstClr val="black"/>
              </a:solidFill>
              <a:effectLst/>
              <a:highlight>
                <a:srgbClr val="FFFF00"/>
              </a:highlight>
              <a:uLnTx/>
              <a:uFillTx/>
              <a:latin typeface="Aptos" panose="02110004020202020204"/>
            </a:endParaRPr>
          </a:p>
        </p:txBody>
      </p:sp>
      <p:pic>
        <p:nvPicPr>
          <p:cNvPr id="4" name="Picture 3" descr="A screenshot of a computer&#10;&#10;Description automatically generated">
            <a:extLst>
              <a:ext uri="{FF2B5EF4-FFF2-40B4-BE49-F238E27FC236}">
                <a16:creationId xmlns:a16="http://schemas.microsoft.com/office/drawing/2014/main" id="{D88E820D-6DF4-F5CB-499F-B45767DF1F82}"/>
              </a:ext>
            </a:extLst>
          </p:cNvPr>
          <p:cNvPicPr>
            <a:picLocks noChangeAspect="1"/>
          </p:cNvPicPr>
          <p:nvPr/>
        </p:nvPicPr>
        <p:blipFill>
          <a:blip r:embed="rId3"/>
          <a:stretch>
            <a:fillRect/>
          </a:stretch>
        </p:blipFill>
        <p:spPr>
          <a:xfrm>
            <a:off x="0" y="5467527"/>
            <a:ext cx="13001625" cy="1811295"/>
          </a:xfrm>
          <a:prstGeom prst="rect">
            <a:avLst/>
          </a:prstGeom>
        </p:spPr>
      </p:pic>
    </p:spTree>
    <p:extLst>
      <p:ext uri="{BB962C8B-B14F-4D97-AF65-F5344CB8AC3E}">
        <p14:creationId xmlns:p14="http://schemas.microsoft.com/office/powerpoint/2010/main" val="129839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What happens behind the scenes with these Journal Sources</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658679"/>
            <a:ext cx="11656832" cy="5293662"/>
          </a:xfrm>
        </p:spPr>
        <p:txBody>
          <a:bodyPr lIns="91440" tIns="45720" rIns="91440" bIns="45720" anchor="t"/>
          <a:lstStyle/>
          <a:p>
            <a:pPr marL="365125" indent="-365760">
              <a:spcBef>
                <a:spcPts val="20"/>
              </a:spcBef>
              <a:defRPr/>
            </a:pPr>
            <a:r>
              <a:rPr lang="en-US" sz="2750">
                <a:solidFill>
                  <a:srgbClr val="33006F"/>
                </a:solidFill>
                <a:latin typeface="Open Sans"/>
                <a:ea typeface="Open Sans"/>
                <a:cs typeface="Open Sans"/>
              </a:rPr>
              <a:t>Integration</a:t>
            </a:r>
            <a:endParaRPr lang="en-US" sz="2750"/>
          </a:p>
          <a:p>
            <a:pPr marL="791845" lvl="1" indent="-365760">
              <a:spcBef>
                <a:spcPts val="20"/>
              </a:spcBef>
              <a:defRPr/>
            </a:pPr>
            <a:r>
              <a:rPr lang="en-US" sz="2350">
                <a:solidFill>
                  <a:srgbClr val="33006F"/>
                </a:solidFill>
                <a:latin typeface="Open Sans"/>
                <a:ea typeface="Open Sans"/>
                <a:cs typeface="Open Sans"/>
              </a:rPr>
              <a:t>The appropriate Revenue Category </a:t>
            </a:r>
            <a:r>
              <a:rPr lang="en-US" sz="2350" err="1">
                <a:solidFill>
                  <a:srgbClr val="33006F"/>
                </a:solidFill>
                <a:latin typeface="Open Sans"/>
                <a:ea typeface="Open Sans"/>
                <a:cs typeface="Open Sans"/>
              </a:rPr>
              <a:t>worktag</a:t>
            </a:r>
            <a:r>
              <a:rPr lang="en-US" sz="2350">
                <a:solidFill>
                  <a:srgbClr val="33006F"/>
                </a:solidFill>
                <a:latin typeface="Open Sans"/>
                <a:ea typeface="Open Sans"/>
                <a:cs typeface="Open Sans"/>
              </a:rPr>
              <a:t>, and any other </a:t>
            </a:r>
            <a:r>
              <a:rPr lang="en-US" sz="2350" err="1">
                <a:solidFill>
                  <a:srgbClr val="33006F"/>
                </a:solidFill>
                <a:latin typeface="Open Sans"/>
                <a:ea typeface="Open Sans"/>
                <a:cs typeface="Open Sans"/>
              </a:rPr>
              <a:t>worktag</a:t>
            </a:r>
            <a:r>
              <a:rPr lang="en-US" sz="2350">
                <a:solidFill>
                  <a:srgbClr val="33006F"/>
                </a:solidFill>
                <a:latin typeface="Open Sans"/>
                <a:ea typeface="Open Sans"/>
                <a:cs typeface="Open Sans"/>
              </a:rPr>
              <a:t> that was determined to be necessary when setting up the integration (such as the Program </a:t>
            </a:r>
            <a:r>
              <a:rPr lang="en-US" sz="2350" err="1">
                <a:solidFill>
                  <a:srgbClr val="33006F"/>
                </a:solidFill>
                <a:latin typeface="Open Sans"/>
                <a:ea typeface="Open Sans"/>
                <a:cs typeface="Open Sans"/>
              </a:rPr>
              <a:t>worktag</a:t>
            </a:r>
            <a:r>
              <a:rPr lang="en-US" sz="2350">
                <a:solidFill>
                  <a:srgbClr val="33006F"/>
                </a:solidFill>
                <a:latin typeface="Open Sans"/>
                <a:ea typeface="Open Sans"/>
                <a:cs typeface="Open Sans"/>
              </a:rPr>
              <a:t>), needs to be identified in the source system.</a:t>
            </a:r>
          </a:p>
          <a:p>
            <a:pPr marL="791845" lvl="1" indent="-365760">
              <a:spcBef>
                <a:spcPts val="20"/>
              </a:spcBef>
              <a:defRPr/>
            </a:pPr>
            <a:endParaRPr lang="en-US" sz="2363">
              <a:solidFill>
                <a:srgbClr val="33006F"/>
              </a:solidFill>
              <a:latin typeface="Open Sans"/>
              <a:ea typeface="Open Sans"/>
              <a:cs typeface="Open Sans"/>
            </a:endParaRPr>
          </a:p>
          <a:p>
            <a:pPr marL="791845" lvl="1" indent="-365760">
              <a:spcBef>
                <a:spcPts val="20"/>
              </a:spcBef>
              <a:defRPr/>
            </a:pPr>
            <a:r>
              <a:rPr lang="en-US" sz="2350">
                <a:solidFill>
                  <a:srgbClr val="33006F"/>
                </a:solidFill>
                <a:latin typeface="Open Sans"/>
                <a:ea typeface="Open Sans"/>
                <a:cs typeface="Open Sans"/>
              </a:rPr>
              <a:t>Ex – </a:t>
            </a:r>
            <a:r>
              <a:rPr lang="en-US" sz="2350" err="1">
                <a:solidFill>
                  <a:srgbClr val="33006F"/>
                </a:solidFill>
                <a:latin typeface="Open Sans"/>
                <a:ea typeface="Open Sans"/>
                <a:cs typeface="Open Sans"/>
              </a:rPr>
              <a:t>zINT</a:t>
            </a:r>
            <a:r>
              <a:rPr lang="en-US" sz="2350">
                <a:solidFill>
                  <a:srgbClr val="33006F"/>
                </a:solidFill>
                <a:latin typeface="Open Sans"/>
                <a:ea typeface="Open Sans"/>
                <a:cs typeface="Open Sans"/>
              </a:rPr>
              <a:t> Student Database (SDB)</a:t>
            </a:r>
          </a:p>
          <a:p>
            <a:pPr marL="1219200" lvl="2" indent="-365760">
              <a:spcBef>
                <a:spcPts val="20"/>
              </a:spcBef>
              <a:spcAft>
                <a:spcPts val="600"/>
              </a:spcAft>
              <a:defRPr/>
            </a:pPr>
            <a:r>
              <a:rPr lang="en-US" sz="2150">
                <a:solidFill>
                  <a:srgbClr val="33006F"/>
                </a:solidFill>
                <a:latin typeface="Open Sans"/>
                <a:ea typeface="Open Sans"/>
                <a:cs typeface="Open Sans"/>
              </a:rPr>
              <a:t>In order to account for Tuition in Workday, Student Fiscal Services (SFS) has set up SDB to send the </a:t>
            </a:r>
            <a:r>
              <a:rPr lang="en-US" sz="2150" b="1">
                <a:solidFill>
                  <a:srgbClr val="33006F"/>
                </a:solidFill>
                <a:latin typeface="Open Sans"/>
                <a:ea typeface="Open Sans"/>
                <a:cs typeface="Open Sans"/>
              </a:rPr>
              <a:t>Company</a:t>
            </a:r>
            <a:r>
              <a:rPr lang="en-US" sz="2150">
                <a:solidFill>
                  <a:srgbClr val="33006F"/>
                </a:solidFill>
                <a:latin typeface="Open Sans"/>
                <a:ea typeface="Open Sans"/>
                <a:cs typeface="Open Sans"/>
              </a:rPr>
              <a:t> and </a:t>
            </a:r>
            <a:r>
              <a:rPr lang="en-US" sz="2150" b="1">
                <a:solidFill>
                  <a:srgbClr val="33006F"/>
                </a:solidFill>
                <a:latin typeface="Open Sans"/>
                <a:ea typeface="Open Sans"/>
                <a:cs typeface="Open Sans"/>
              </a:rPr>
              <a:t>Ledger</a:t>
            </a:r>
            <a:r>
              <a:rPr lang="en-US" sz="2150">
                <a:solidFill>
                  <a:srgbClr val="33006F"/>
                </a:solidFill>
                <a:latin typeface="Open Sans"/>
                <a:ea typeface="Open Sans"/>
                <a:cs typeface="Open Sans"/>
              </a:rPr>
              <a:t> </a:t>
            </a:r>
            <a:r>
              <a:rPr lang="en-US" sz="2150" err="1">
                <a:solidFill>
                  <a:srgbClr val="33006F"/>
                </a:solidFill>
                <a:latin typeface="Open Sans"/>
                <a:ea typeface="Open Sans"/>
                <a:cs typeface="Open Sans"/>
              </a:rPr>
              <a:t>worktags</a:t>
            </a:r>
            <a:r>
              <a:rPr lang="en-US" sz="2150">
                <a:solidFill>
                  <a:srgbClr val="33006F"/>
                </a:solidFill>
                <a:latin typeface="Open Sans"/>
                <a:ea typeface="Open Sans"/>
                <a:cs typeface="Open Sans"/>
              </a:rPr>
              <a:t>, plus a </a:t>
            </a:r>
            <a:r>
              <a:rPr lang="en-US" sz="2150" b="1">
                <a:solidFill>
                  <a:srgbClr val="33006F"/>
                </a:solidFill>
                <a:latin typeface="Open Sans"/>
                <a:ea typeface="Open Sans"/>
                <a:cs typeface="Open Sans"/>
              </a:rPr>
              <a:t>driver </a:t>
            </a:r>
            <a:r>
              <a:rPr lang="en-US" sz="2150" b="1" err="1">
                <a:solidFill>
                  <a:srgbClr val="33006F"/>
                </a:solidFill>
                <a:latin typeface="Open Sans"/>
                <a:ea typeface="Open Sans"/>
                <a:cs typeface="Open Sans"/>
              </a:rPr>
              <a:t>worktag</a:t>
            </a:r>
            <a:r>
              <a:rPr lang="en-US" sz="2150" b="1">
                <a:solidFill>
                  <a:srgbClr val="33006F"/>
                </a:solidFill>
                <a:latin typeface="Open Sans"/>
                <a:ea typeface="Open Sans"/>
                <a:cs typeface="Open Sans"/>
              </a:rPr>
              <a:t> </a:t>
            </a:r>
            <a:r>
              <a:rPr lang="en-US" sz="2150">
                <a:solidFill>
                  <a:srgbClr val="33006F"/>
                </a:solidFill>
                <a:latin typeface="Open Sans"/>
                <a:ea typeface="Open Sans"/>
                <a:cs typeface="Open Sans"/>
              </a:rPr>
              <a:t>and </a:t>
            </a:r>
            <a:r>
              <a:rPr lang="en-US" sz="2150" b="1">
                <a:solidFill>
                  <a:srgbClr val="33006F"/>
                </a:solidFill>
                <a:latin typeface="Open Sans"/>
                <a:ea typeface="Open Sans"/>
                <a:cs typeface="Open Sans"/>
              </a:rPr>
              <a:t>Revenue Category </a:t>
            </a:r>
            <a:r>
              <a:rPr lang="en-US" sz="2150" err="1">
                <a:solidFill>
                  <a:srgbClr val="33006F"/>
                </a:solidFill>
                <a:latin typeface="Open Sans"/>
                <a:ea typeface="Open Sans"/>
                <a:cs typeface="Open Sans"/>
              </a:rPr>
              <a:t>worktag</a:t>
            </a:r>
            <a:r>
              <a:rPr lang="en-US" sz="2150">
                <a:solidFill>
                  <a:srgbClr val="33006F"/>
                </a:solidFill>
                <a:latin typeface="Open Sans"/>
                <a:ea typeface="Open Sans"/>
                <a:cs typeface="Open Sans"/>
              </a:rPr>
              <a:t> based on the type of activity </a:t>
            </a:r>
            <a:r>
              <a:rPr lang="en-US" sz="2150" err="1">
                <a:solidFill>
                  <a:srgbClr val="33006F"/>
                </a:solidFill>
                <a:latin typeface="Open Sans"/>
                <a:ea typeface="Open Sans"/>
                <a:cs typeface="Open Sans"/>
              </a:rPr>
              <a:t>occuring</a:t>
            </a:r>
            <a:r>
              <a:rPr lang="en-US" sz="2150">
                <a:solidFill>
                  <a:srgbClr val="33006F"/>
                </a:solidFill>
                <a:latin typeface="Open Sans"/>
                <a:ea typeface="Open Sans"/>
                <a:cs typeface="Open Sans"/>
              </a:rPr>
              <a:t>.</a:t>
            </a:r>
          </a:p>
          <a:p>
            <a:pPr marL="1219200" lvl="2" indent="-365760">
              <a:spcBef>
                <a:spcPts val="20"/>
              </a:spcBef>
              <a:spcAft>
                <a:spcPts val="600"/>
              </a:spcAft>
              <a:defRPr/>
            </a:pPr>
            <a:r>
              <a:rPr lang="en-US" sz="2150">
                <a:solidFill>
                  <a:srgbClr val="33006F"/>
                </a:solidFill>
                <a:latin typeface="Open Sans"/>
                <a:ea typeface="Open Sans"/>
                <a:cs typeface="Open Sans"/>
              </a:rPr>
              <a:t>UW1861 Company </a:t>
            </a:r>
            <a:r>
              <a:rPr lang="en-US" sz="2150" err="1">
                <a:solidFill>
                  <a:srgbClr val="33006F"/>
                </a:solidFill>
                <a:latin typeface="Open Sans"/>
                <a:ea typeface="Open Sans"/>
                <a:cs typeface="Open Sans"/>
              </a:rPr>
              <a:t>worktag</a:t>
            </a:r>
            <a:r>
              <a:rPr lang="en-US" sz="2150">
                <a:solidFill>
                  <a:srgbClr val="33006F"/>
                </a:solidFill>
                <a:latin typeface="Open Sans"/>
                <a:ea typeface="Open Sans"/>
                <a:cs typeface="Open Sans"/>
              </a:rPr>
              <a:t> + 40000: Student Tuition and Fees + Course Fees in Addition to Tuition (RC1124) + Program </a:t>
            </a:r>
            <a:r>
              <a:rPr lang="en-US" sz="2150" err="1">
                <a:solidFill>
                  <a:srgbClr val="33006F"/>
                </a:solidFill>
                <a:latin typeface="Open Sans"/>
                <a:ea typeface="Open Sans"/>
                <a:cs typeface="Open Sans"/>
              </a:rPr>
              <a:t>worktag</a:t>
            </a:r>
            <a:r>
              <a:rPr lang="en-US" sz="2150">
                <a:solidFill>
                  <a:srgbClr val="33006F"/>
                </a:solidFill>
                <a:latin typeface="Open Sans"/>
                <a:ea typeface="Open Sans"/>
                <a:cs typeface="Open Sans"/>
              </a:rPr>
              <a:t> as a driver (brings in the Cost Center, Balancing Unit, etc.)</a:t>
            </a:r>
          </a:p>
          <a:p>
            <a:pPr marL="853440" lvl="2" indent="0">
              <a:spcBef>
                <a:spcPts val="20"/>
              </a:spcBef>
              <a:spcAft>
                <a:spcPts val="600"/>
              </a:spcAft>
              <a:buNone/>
              <a:defRPr/>
            </a:pPr>
            <a:endParaRPr lang="en-US" sz="2150">
              <a:solidFill>
                <a:srgbClr val="33006F"/>
              </a:solidFill>
              <a:highlight>
                <a:srgbClr val="FFFF00"/>
              </a:highlight>
              <a:latin typeface="Open Sans"/>
              <a:ea typeface="Open Sans"/>
              <a:cs typeface="Open Sans"/>
            </a:endParaRPr>
          </a:p>
        </p:txBody>
      </p:sp>
    </p:spTree>
    <p:extLst>
      <p:ext uri="{BB962C8B-B14F-4D97-AF65-F5344CB8AC3E}">
        <p14:creationId xmlns:p14="http://schemas.microsoft.com/office/powerpoint/2010/main" val="25390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Header</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X</a:t>
            </a:r>
          </a:p>
          <a:p>
            <a:pPr marL="365760" indent="-365760">
              <a:spcBef>
                <a:spcPts val="20"/>
              </a:spcBef>
            </a:pPr>
            <a:endParaRPr lang="en-US" sz="2800">
              <a:solidFill>
                <a:srgbClr val="33006F"/>
              </a:solidFill>
              <a:latin typeface="Open Sans"/>
              <a:ea typeface="Open Sans"/>
              <a:cs typeface="Open Sans"/>
            </a:endParaRPr>
          </a:p>
        </p:txBody>
      </p:sp>
      <p:pic>
        <p:nvPicPr>
          <p:cNvPr id="4" name="Picture 3">
            <a:extLst>
              <a:ext uri="{FF2B5EF4-FFF2-40B4-BE49-F238E27FC236}">
                <a16:creationId xmlns:a16="http://schemas.microsoft.com/office/drawing/2014/main" id="{2FBB378A-E0F2-DC90-3D82-05F509C6255F}"/>
              </a:ext>
            </a:extLst>
          </p:cNvPr>
          <p:cNvPicPr>
            <a:picLocks noChangeAspect="1"/>
          </p:cNvPicPr>
          <p:nvPr/>
        </p:nvPicPr>
        <p:blipFill>
          <a:blip r:embed="rId3"/>
          <a:stretch>
            <a:fillRect/>
          </a:stretch>
        </p:blipFill>
        <p:spPr>
          <a:xfrm>
            <a:off x="0" y="1041400"/>
            <a:ext cx="13004800" cy="5563697"/>
          </a:xfrm>
          <a:prstGeom prst="rect">
            <a:avLst/>
          </a:prstGeom>
        </p:spPr>
      </p:pic>
    </p:spTree>
    <p:extLst>
      <p:ext uri="{BB962C8B-B14F-4D97-AF65-F5344CB8AC3E}">
        <p14:creationId xmlns:p14="http://schemas.microsoft.com/office/powerpoint/2010/main" val="167289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Line Detail</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0" indent="0">
              <a:spcBef>
                <a:spcPts val="20"/>
              </a:spcBef>
              <a:buNone/>
              <a:defRPr/>
            </a:pPr>
            <a:endParaRPr lang="en-US" sz="2790">
              <a:solidFill>
                <a:srgbClr val="33006F"/>
              </a:solidFill>
              <a:latin typeface="Open Sans"/>
              <a:ea typeface="Open Sans"/>
              <a:cs typeface="Open Sans"/>
            </a:endParaRPr>
          </a:p>
          <a:p>
            <a:pPr marL="365760" indent="-365760">
              <a:spcBef>
                <a:spcPts val="20"/>
              </a:spcBef>
            </a:pPr>
            <a:endParaRPr lang="en-US" sz="2800">
              <a:solidFill>
                <a:srgbClr val="33006F"/>
              </a:solidFill>
              <a:latin typeface="Open Sans"/>
              <a:ea typeface="Open Sans"/>
              <a:cs typeface="Open Sans"/>
            </a:endParaRPr>
          </a:p>
        </p:txBody>
      </p:sp>
      <p:pic>
        <p:nvPicPr>
          <p:cNvPr id="5" name="Picture 4">
            <a:extLst>
              <a:ext uri="{FF2B5EF4-FFF2-40B4-BE49-F238E27FC236}">
                <a16:creationId xmlns:a16="http://schemas.microsoft.com/office/drawing/2014/main" id="{FFE6C291-4073-7479-8140-F1F6D3226149}"/>
              </a:ext>
            </a:extLst>
          </p:cNvPr>
          <p:cNvPicPr>
            <a:picLocks noChangeAspect="1"/>
          </p:cNvPicPr>
          <p:nvPr/>
        </p:nvPicPr>
        <p:blipFill>
          <a:blip r:embed="rId3"/>
          <a:stretch>
            <a:fillRect/>
          </a:stretch>
        </p:blipFill>
        <p:spPr>
          <a:xfrm>
            <a:off x="0" y="1689099"/>
            <a:ext cx="7195610" cy="2568375"/>
          </a:xfrm>
          <a:prstGeom prst="rect">
            <a:avLst/>
          </a:prstGeom>
        </p:spPr>
      </p:pic>
      <p:pic>
        <p:nvPicPr>
          <p:cNvPr id="8" name="Picture 7">
            <a:extLst>
              <a:ext uri="{FF2B5EF4-FFF2-40B4-BE49-F238E27FC236}">
                <a16:creationId xmlns:a16="http://schemas.microsoft.com/office/drawing/2014/main" id="{7FC0C9B4-31C4-3F03-9E27-4B24D23B0D8A}"/>
              </a:ext>
            </a:extLst>
          </p:cNvPr>
          <p:cNvPicPr>
            <a:picLocks noChangeAspect="1"/>
          </p:cNvPicPr>
          <p:nvPr/>
        </p:nvPicPr>
        <p:blipFill>
          <a:blip r:embed="rId4"/>
          <a:stretch>
            <a:fillRect/>
          </a:stretch>
        </p:blipFill>
        <p:spPr>
          <a:xfrm>
            <a:off x="7194191" y="1739899"/>
            <a:ext cx="5257800" cy="2649279"/>
          </a:xfrm>
          <a:prstGeom prst="rect">
            <a:avLst/>
          </a:prstGeom>
        </p:spPr>
      </p:pic>
    </p:spTree>
    <p:extLst>
      <p:ext uri="{BB962C8B-B14F-4D97-AF65-F5344CB8AC3E}">
        <p14:creationId xmlns:p14="http://schemas.microsoft.com/office/powerpoint/2010/main" val="300207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X</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X</a:t>
            </a:r>
          </a:p>
          <a:p>
            <a:pPr marL="365760" indent="-365760">
              <a:spcBef>
                <a:spcPts val="20"/>
              </a:spcBef>
            </a:pPr>
            <a:endParaRPr lang="en-US" sz="2800">
              <a:solidFill>
                <a:srgbClr val="33006F"/>
              </a:solidFill>
              <a:latin typeface="Open Sans"/>
              <a:ea typeface="Open Sans"/>
              <a:cs typeface="Open Sans"/>
            </a:endParaRPr>
          </a:p>
        </p:txBody>
      </p:sp>
      <p:pic>
        <p:nvPicPr>
          <p:cNvPr id="5" name="Picture 4">
            <a:extLst>
              <a:ext uri="{FF2B5EF4-FFF2-40B4-BE49-F238E27FC236}">
                <a16:creationId xmlns:a16="http://schemas.microsoft.com/office/drawing/2014/main" id="{6C731A8C-7B1F-422F-902A-15694BBA109E}"/>
              </a:ext>
            </a:extLst>
          </p:cNvPr>
          <p:cNvPicPr>
            <a:picLocks noChangeAspect="1"/>
          </p:cNvPicPr>
          <p:nvPr/>
        </p:nvPicPr>
        <p:blipFill>
          <a:blip r:embed="rId3"/>
          <a:stretch>
            <a:fillRect/>
          </a:stretch>
        </p:blipFill>
        <p:spPr>
          <a:xfrm>
            <a:off x="108155" y="157316"/>
            <a:ext cx="9640396" cy="5417574"/>
          </a:xfrm>
          <a:prstGeom prst="rect">
            <a:avLst/>
          </a:prstGeom>
        </p:spPr>
      </p:pic>
      <p:pic>
        <p:nvPicPr>
          <p:cNvPr id="9" name="Picture 8">
            <a:extLst>
              <a:ext uri="{FF2B5EF4-FFF2-40B4-BE49-F238E27FC236}">
                <a16:creationId xmlns:a16="http://schemas.microsoft.com/office/drawing/2014/main" id="{0C724F07-5EF1-E100-DB4E-34C60AB97B6F}"/>
              </a:ext>
            </a:extLst>
          </p:cNvPr>
          <p:cNvPicPr>
            <a:picLocks noChangeAspect="1"/>
          </p:cNvPicPr>
          <p:nvPr/>
        </p:nvPicPr>
        <p:blipFill>
          <a:blip r:embed="rId4"/>
          <a:stretch>
            <a:fillRect/>
          </a:stretch>
        </p:blipFill>
        <p:spPr>
          <a:xfrm>
            <a:off x="7136960" y="2487560"/>
            <a:ext cx="5867840" cy="4670324"/>
          </a:xfrm>
          <a:prstGeom prst="rect">
            <a:avLst/>
          </a:prstGeom>
        </p:spPr>
      </p:pic>
    </p:spTree>
    <p:extLst>
      <p:ext uri="{BB962C8B-B14F-4D97-AF65-F5344CB8AC3E}">
        <p14:creationId xmlns:p14="http://schemas.microsoft.com/office/powerpoint/2010/main" val="33899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959933" cy="477011"/>
          </a:xfrm>
        </p:spPr>
        <p:txBody>
          <a:bodyPr>
            <a:noAutofit/>
          </a:bodyPr>
          <a:lstStyle/>
          <a:p>
            <a:r>
              <a:rPr lang="en-US" sz="3000" b="1" cap="all">
                <a:solidFill>
                  <a:srgbClr val="4B2E83"/>
                </a:solidFill>
                <a:latin typeface="Encode Sans Normal Black" charset="0"/>
              </a:rPr>
              <a:t>FDM Bootcamp Series #2 – UW Specific Setup deep dive</a:t>
            </a:r>
            <a:endParaRPr lang="en-US" sz="3000" b="1" cap="all">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1552626671"/>
              </p:ext>
            </p:extLst>
          </p:nvPr>
        </p:nvGraphicFramePr>
        <p:xfrm>
          <a:off x="631603" y="1113286"/>
          <a:ext cx="11959933" cy="5026479"/>
        </p:xfrm>
        <a:graphic>
          <a:graphicData uri="http://schemas.openxmlformats.org/drawingml/2006/table">
            <a:tbl>
              <a:tblPr>
                <a:tableStyleId>{5DA37D80-6434-44D0-A028-1B22A696006F}</a:tableStyleId>
              </a:tblPr>
              <a:tblGrid>
                <a:gridCol w="495861">
                  <a:extLst>
                    <a:ext uri="{9D8B030D-6E8A-4147-A177-3AD203B41FA5}">
                      <a16:colId xmlns:a16="http://schemas.microsoft.com/office/drawing/2014/main" val="2417359873"/>
                    </a:ext>
                  </a:extLst>
                </a:gridCol>
                <a:gridCol w="2838608">
                  <a:extLst>
                    <a:ext uri="{9D8B030D-6E8A-4147-A177-3AD203B41FA5}">
                      <a16:colId xmlns:a16="http://schemas.microsoft.com/office/drawing/2014/main" val="420156850"/>
                    </a:ext>
                  </a:extLst>
                </a:gridCol>
                <a:gridCol w="5683955">
                  <a:extLst>
                    <a:ext uri="{9D8B030D-6E8A-4147-A177-3AD203B41FA5}">
                      <a16:colId xmlns:a16="http://schemas.microsoft.com/office/drawing/2014/main" val="1594515221"/>
                    </a:ext>
                  </a:extLst>
                </a:gridCol>
                <a:gridCol w="1677880">
                  <a:extLst>
                    <a:ext uri="{9D8B030D-6E8A-4147-A177-3AD203B41FA5}">
                      <a16:colId xmlns:a16="http://schemas.microsoft.com/office/drawing/2014/main" val="1913697892"/>
                    </a:ext>
                  </a:extLst>
                </a:gridCol>
                <a:gridCol w="1263629">
                  <a:extLst>
                    <a:ext uri="{9D8B030D-6E8A-4147-A177-3AD203B41FA5}">
                      <a16:colId xmlns:a16="http://schemas.microsoft.com/office/drawing/2014/main" val="67818057"/>
                    </a:ext>
                  </a:extLst>
                </a:gridCol>
              </a:tblGrid>
              <a:tr h="1169220">
                <a:tc>
                  <a:txBody>
                    <a:bodyPr/>
                    <a:lstStyle/>
                    <a:p>
                      <a:pPr algn="ctr" fontAlgn="ctr"/>
                      <a:r>
                        <a:rPr lang="en-US" sz="1600" b="1" u="none" strike="noStrike">
                          <a:solidFill>
                            <a:schemeClr val="bg2"/>
                          </a:solidFill>
                          <a:effectLst/>
                          <a:latin typeface="Open Sans"/>
                          <a:ea typeface="Open Sans"/>
                          <a:cs typeface="Open Sans"/>
                        </a:rPr>
                        <a:t>#</a:t>
                      </a:r>
                      <a:endParaRPr lang="en-US" sz="1600" b="1" i="0" u="none" strike="noStrike">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a:solidFill>
                            <a:schemeClr val="bg2"/>
                          </a:solidFill>
                          <a:effectLst/>
                          <a:latin typeface="Open Sans"/>
                          <a:ea typeface="Open Sans"/>
                          <a:cs typeface="Open Sans"/>
                        </a:rPr>
                        <a:t>Topic</a:t>
                      </a:r>
                      <a:endParaRPr lang="en-US" sz="1600" b="1" i="0" u="none" strike="noStrike" cap="all" baseline="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OBJECTIVE </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Lead</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Time</a:t>
                      </a:r>
                    </a:p>
                  </a:txBody>
                  <a:tcPr marL="0" marR="0" marT="0" marB="0" anchor="ctr">
                    <a:solidFill>
                      <a:schemeClr val="tx1"/>
                    </a:solidFill>
                  </a:tcPr>
                </a:tc>
                <a:extLst>
                  <a:ext uri="{0D108BD9-81ED-4DB2-BD59-A6C34878D82A}">
                    <a16:rowId xmlns:a16="http://schemas.microsoft.com/office/drawing/2014/main" val="1282170829"/>
                  </a:ext>
                </a:extLst>
              </a:tr>
              <a:tr h="822960">
                <a:tc>
                  <a:txBody>
                    <a:bodyPr/>
                    <a:lstStyle/>
                    <a:p>
                      <a:pPr lvl="0" algn="ctr">
                        <a:buNone/>
                      </a:pPr>
                      <a:r>
                        <a:rPr lang="en-US" b="1"/>
                        <a:t>1</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a:t>Bootcamp Series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Series Overview</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Goals &amp; Audience</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Recap Series #1 &amp; Series #2 Pre-req</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Today’s focus </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Erick</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5</a:t>
                      </a:r>
                    </a:p>
                  </a:txBody>
                  <a:tcPr marL="45721" marR="0" marT="0" marB="0" anchor="ctr"/>
                </a:tc>
                <a:extLst>
                  <a:ext uri="{0D108BD9-81ED-4DB2-BD59-A6C34878D82A}">
                    <a16:rowId xmlns:a16="http://schemas.microsoft.com/office/drawing/2014/main" val="890265012"/>
                  </a:ext>
                </a:extLst>
              </a:tr>
              <a:tr h="769747">
                <a:tc>
                  <a:txBody>
                    <a:bodyPr/>
                    <a:lstStyle/>
                    <a:p>
                      <a:pPr lvl="0" algn="ctr">
                        <a:buNone/>
                      </a:pPr>
                      <a:r>
                        <a:rPr lang="en-US" b="1"/>
                        <a:t>2</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a:t>Initiating Transactions in Workday</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Types </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Purposes </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a:solidFill>
                            <a:schemeClr val="tx1"/>
                          </a:solidFill>
                          <a:latin typeface="+mn-lt"/>
                        </a:rPr>
                        <a:t>Christina</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a:solidFill>
                            <a:schemeClr val="tx1"/>
                          </a:solidFill>
                          <a:latin typeface="+mn-lt"/>
                        </a:rPr>
                        <a:t>5</a:t>
                      </a:r>
                    </a:p>
                  </a:txBody>
                  <a:tcPr marL="45721" marR="0" marT="0" marB="0" anchor="ctr"/>
                </a:tc>
                <a:extLst>
                  <a:ext uri="{0D108BD9-81ED-4DB2-BD59-A6C34878D82A}">
                    <a16:rowId xmlns:a16="http://schemas.microsoft.com/office/drawing/2014/main" val="1672372054"/>
                  </a:ext>
                </a:extLst>
              </a:tr>
              <a:tr h="736299">
                <a:tc>
                  <a:txBody>
                    <a:bodyPr/>
                    <a:lstStyle/>
                    <a:p>
                      <a:pPr lvl="0" algn="ctr">
                        <a:buNone/>
                      </a:pPr>
                      <a:r>
                        <a:rPr lang="en-US" b="1"/>
                        <a:t>3</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a:t>Refresh</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Custom Validations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Account Posting Rules</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Christina</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5</a:t>
                      </a:r>
                    </a:p>
                  </a:txBody>
                  <a:tcPr marL="45721" marR="0" marT="0" marB="0" anchor="ctr"/>
                </a:tc>
                <a:extLst>
                  <a:ext uri="{0D108BD9-81ED-4DB2-BD59-A6C34878D82A}">
                    <a16:rowId xmlns:a16="http://schemas.microsoft.com/office/drawing/2014/main" val="4140510091"/>
                  </a:ext>
                </a:extLst>
              </a:tr>
              <a:tr h="552893">
                <a:tc>
                  <a:txBody>
                    <a:bodyPr/>
                    <a:lstStyle/>
                    <a:p>
                      <a:pPr marL="0" marR="0" lvl="0" indent="0" algn="ctr" defTabSz="48771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33006F"/>
                          </a:solidFill>
                          <a:effectLst/>
                          <a:uLnTx/>
                          <a:uFillTx/>
                          <a:latin typeface="+mn-lt"/>
                          <a:ea typeface="+mn-ea"/>
                          <a:cs typeface="+mn-cs"/>
                        </a:rPr>
                        <a:t>4</a:t>
                      </a:r>
                      <a:endParaRPr lang="en-US" sz="1900" b="1"/>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a:t>Behind the Scenes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Examples of each type</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Erick</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90</a:t>
                      </a:r>
                    </a:p>
                  </a:txBody>
                  <a:tcPr marL="45721" marR="0" marT="0" marB="0" anchor="ctr"/>
                </a:tc>
                <a:extLst>
                  <a:ext uri="{0D108BD9-81ED-4DB2-BD59-A6C34878D82A}">
                    <a16:rowId xmlns:a16="http://schemas.microsoft.com/office/drawing/2014/main" val="2129609904"/>
                  </a:ext>
                </a:extLst>
              </a:tr>
              <a:tr h="640080">
                <a:tc>
                  <a:txBody>
                    <a:bodyPr/>
                    <a:lstStyle/>
                    <a:p>
                      <a:pPr marL="0" marR="0" lvl="0" indent="0" algn="ctr" defTabSz="48771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srgbClr val="33006F"/>
                          </a:solidFill>
                          <a:effectLst/>
                          <a:uLnTx/>
                          <a:uFillTx/>
                          <a:latin typeface="Calibri"/>
                          <a:ea typeface="+mn-ea"/>
                          <a:cs typeface="+mn-cs"/>
                        </a:rPr>
                        <a:t>6</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a:t>Wrap Up</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Resources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What’s the Next</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Christina</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a:solidFill>
                            <a:schemeClr val="tx1"/>
                          </a:solidFill>
                          <a:latin typeface="+mn-lt"/>
                        </a:rPr>
                        <a:t>5</a:t>
                      </a:r>
                    </a:p>
                  </a:txBody>
                  <a:tcPr marL="45721" marR="0" marT="0" marB="0" anchor="ctr"/>
                </a:tc>
                <a:extLst>
                  <a:ext uri="{0D108BD9-81ED-4DB2-BD59-A6C34878D82A}">
                    <a16:rowId xmlns:a16="http://schemas.microsoft.com/office/drawing/2014/main" val="3875297781"/>
                  </a:ext>
                </a:extLst>
              </a:tr>
            </a:tbl>
          </a:graphicData>
        </a:graphic>
      </p:graphicFrame>
    </p:spTree>
    <p:extLst>
      <p:ext uri="{BB962C8B-B14F-4D97-AF65-F5344CB8AC3E}">
        <p14:creationId xmlns:p14="http://schemas.microsoft.com/office/powerpoint/2010/main" val="182671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What happens behind the scenes with these Journal Sources</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807535"/>
            <a:ext cx="11656832" cy="5144806"/>
          </a:xfrm>
        </p:spPr>
        <p:txBody>
          <a:bodyPr lIns="91440" tIns="45720" rIns="91440" bIns="45720" anchor="t"/>
          <a:lstStyle/>
          <a:p>
            <a:pPr marL="365705" indent="-365760">
              <a:spcBef>
                <a:spcPts val="20"/>
              </a:spcBef>
              <a:spcAft>
                <a:spcPts val="600"/>
              </a:spcAft>
              <a:defRPr/>
            </a:pPr>
            <a:r>
              <a:rPr lang="en-US" sz="2790">
                <a:solidFill>
                  <a:srgbClr val="33006F"/>
                </a:solidFill>
                <a:latin typeface="Open Sans"/>
                <a:ea typeface="Open Sans"/>
                <a:cs typeface="Open Sans"/>
              </a:rPr>
              <a:t>Operational Transactions</a:t>
            </a:r>
          </a:p>
          <a:p>
            <a:pPr marL="731466" lvl="1" indent="-365760">
              <a:spcBef>
                <a:spcPts val="600"/>
              </a:spcBef>
              <a:spcAft>
                <a:spcPts val="600"/>
              </a:spcAft>
              <a:defRPr/>
            </a:pPr>
            <a:r>
              <a:rPr lang="en-US" sz="2363">
                <a:solidFill>
                  <a:srgbClr val="33006F"/>
                </a:solidFill>
                <a:latin typeface="Open Sans"/>
                <a:ea typeface="Open Sans"/>
                <a:cs typeface="Open Sans"/>
              </a:rPr>
              <a:t>Users select the Revenue Category or Spend Category that represent the revenue or expense being captured, and behind the scenes, Workday creates an accounting journal with the appropriate debit and credit, reducing the need for users to have accounting knowledge, and ensuring consistent accounting treatment across UW.</a:t>
            </a:r>
          </a:p>
          <a:p>
            <a:pPr marL="731466" lvl="1" indent="-365760">
              <a:spcBef>
                <a:spcPts val="600"/>
              </a:spcBef>
              <a:spcAft>
                <a:spcPts val="600"/>
              </a:spcAft>
              <a:defRPr/>
            </a:pPr>
            <a:r>
              <a:rPr lang="en-US" sz="2363">
                <a:solidFill>
                  <a:srgbClr val="33006F"/>
                </a:solidFill>
                <a:latin typeface="Open Sans"/>
                <a:ea typeface="Open Sans"/>
                <a:cs typeface="Open Sans"/>
              </a:rPr>
              <a:t>Ex – Ad Hoc Bank Transaction (AHBT)</a:t>
            </a:r>
          </a:p>
          <a:p>
            <a:pPr marL="731466" lvl="1" indent="-365760">
              <a:spcBef>
                <a:spcPts val="600"/>
              </a:spcBef>
              <a:spcAft>
                <a:spcPts val="600"/>
              </a:spcAft>
              <a:defRPr/>
            </a:pPr>
            <a:r>
              <a:rPr lang="en-US" sz="2363">
                <a:solidFill>
                  <a:srgbClr val="33006F"/>
                </a:solidFill>
                <a:latin typeface="Open Sans"/>
                <a:ea typeface="Open Sans"/>
                <a:cs typeface="Open Sans"/>
              </a:rPr>
              <a:t>Ex – Receipt Accrual</a:t>
            </a:r>
          </a:p>
        </p:txBody>
      </p:sp>
    </p:spTree>
    <p:extLst>
      <p:ext uri="{BB962C8B-B14F-4D97-AF65-F5344CB8AC3E}">
        <p14:creationId xmlns:p14="http://schemas.microsoft.com/office/powerpoint/2010/main" val="3740376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93855"/>
            <a:ext cx="6170320" cy="477010"/>
          </a:xfrm>
        </p:spPr>
        <p:txBody>
          <a:bodyPr lIns="91440" tIns="45720" rIns="91440" bIns="45720" anchor="t">
            <a:noAutofit/>
          </a:bodyPr>
          <a:lstStyle/>
          <a:p>
            <a:r>
              <a:rPr lang="en-US" sz="4000" b="1">
                <a:latin typeface="Open Sans"/>
                <a:ea typeface="Open Sans"/>
                <a:cs typeface="Open Sans"/>
              </a:rPr>
              <a:t>Ex. – Ad Hoc Bank Transaction Initiation</a:t>
            </a:r>
            <a:endParaRPr lang="en-US">
              <a:highlight>
                <a:srgbClr val="FFFF00"/>
              </a:highlight>
            </a:endParaRPr>
          </a:p>
        </p:txBody>
      </p:sp>
      <p:sp>
        <p:nvSpPr>
          <p:cNvPr id="5" name="Text Placeholder 4">
            <a:extLst>
              <a:ext uri="{FF2B5EF4-FFF2-40B4-BE49-F238E27FC236}">
                <a16:creationId xmlns:a16="http://schemas.microsoft.com/office/drawing/2014/main" id="{226D125C-EB29-AF01-5DF0-CE1428F2A0AA}"/>
              </a:ext>
            </a:extLst>
          </p:cNvPr>
          <p:cNvSpPr>
            <a:spLocks noGrp="1"/>
          </p:cNvSpPr>
          <p:nvPr>
            <p:ph type="body" sz="quarter" idx="11"/>
          </p:nvPr>
        </p:nvSpPr>
        <p:spPr>
          <a:xfrm>
            <a:off x="695726" y="1907458"/>
            <a:ext cx="11656832" cy="4610216"/>
          </a:xfrm>
        </p:spPr>
        <p:txBody>
          <a:bodyPr/>
          <a:lstStyle/>
          <a:p>
            <a:pPr marL="365705" marR="0" lvl="0" indent="-365760" algn="l" defTabSz="975390" rtl="0" eaLnBrk="1" fontAlgn="auto" latinLnBrk="0" hangingPunct="1">
              <a:lnSpc>
                <a:spcPct val="90000"/>
              </a:lnSpc>
              <a:spcBef>
                <a:spcPts val="20"/>
              </a:spcBef>
              <a:spcAft>
                <a:spcPts val="600"/>
              </a:spcAft>
              <a:buClrTx/>
              <a:buSzTx/>
              <a:buFont typeface="Lucida Grande"/>
              <a:buChar char="&gt;"/>
              <a:tabLst/>
              <a:defRPr/>
            </a:pPr>
            <a:r>
              <a:rPr kumimoji="0" lang="en-US" sz="2790" b="0" i="0" u="none" strike="noStrike" kern="1200" cap="none" spc="0" normalizeH="0" baseline="0" noProof="0">
                <a:ln>
                  <a:noFill/>
                </a:ln>
                <a:solidFill>
                  <a:srgbClr val="33006F"/>
                </a:solidFill>
                <a:effectLst/>
                <a:uLnTx/>
                <a:uFillTx/>
                <a:latin typeface="Open Sans"/>
                <a:ea typeface="Open Sans"/>
                <a:cs typeface="Open Sans"/>
              </a:rPr>
              <a:t>UW Connect Finance Request Form</a:t>
            </a:r>
          </a:p>
          <a:p>
            <a:endParaRPr lang="en-US"/>
          </a:p>
        </p:txBody>
      </p:sp>
      <p:pic>
        <p:nvPicPr>
          <p:cNvPr id="7" name="Picture 6" descr="A screenshot of a computer screen&#10;&#10;Description automatically generated">
            <a:extLst>
              <a:ext uri="{FF2B5EF4-FFF2-40B4-BE49-F238E27FC236}">
                <a16:creationId xmlns:a16="http://schemas.microsoft.com/office/drawing/2014/main" id="{D64EFBD8-6E72-DE4E-B012-A08F634157F0}"/>
              </a:ext>
            </a:extLst>
          </p:cNvPr>
          <p:cNvPicPr>
            <a:picLocks noChangeAspect="1"/>
          </p:cNvPicPr>
          <p:nvPr/>
        </p:nvPicPr>
        <p:blipFill>
          <a:blip r:embed="rId3"/>
          <a:stretch>
            <a:fillRect/>
          </a:stretch>
        </p:blipFill>
        <p:spPr>
          <a:xfrm>
            <a:off x="7855974" y="0"/>
            <a:ext cx="4453100" cy="7315200"/>
          </a:xfrm>
          <a:prstGeom prst="rect">
            <a:avLst/>
          </a:prstGeom>
        </p:spPr>
      </p:pic>
    </p:spTree>
    <p:extLst>
      <p:ext uri="{BB962C8B-B14F-4D97-AF65-F5344CB8AC3E}">
        <p14:creationId xmlns:p14="http://schemas.microsoft.com/office/powerpoint/2010/main" val="374104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Ex. – Ad Hoc Bank Transaction: Journal </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X</a:t>
            </a:r>
          </a:p>
          <a:p>
            <a:pPr marL="365760" indent="-365760">
              <a:spcBef>
                <a:spcPts val="20"/>
              </a:spcBef>
            </a:pPr>
            <a:endParaRPr lang="en-US" sz="2800">
              <a:solidFill>
                <a:srgbClr val="33006F"/>
              </a:solidFill>
              <a:latin typeface="Open Sans"/>
              <a:ea typeface="Open Sans"/>
              <a:cs typeface="Open Sans"/>
            </a:endParaRPr>
          </a:p>
        </p:txBody>
      </p:sp>
      <p:grpSp>
        <p:nvGrpSpPr>
          <p:cNvPr id="4" name="Group 3">
            <a:extLst>
              <a:ext uri="{FF2B5EF4-FFF2-40B4-BE49-F238E27FC236}">
                <a16:creationId xmlns:a16="http://schemas.microsoft.com/office/drawing/2014/main" id="{66C00F28-F11C-B568-1607-CE40E5EABCB0}"/>
              </a:ext>
            </a:extLst>
          </p:cNvPr>
          <p:cNvGrpSpPr/>
          <p:nvPr/>
        </p:nvGrpSpPr>
        <p:grpSpPr>
          <a:xfrm>
            <a:off x="0" y="1159092"/>
            <a:ext cx="13001625" cy="5899540"/>
            <a:chOff x="0" y="1159092"/>
            <a:chExt cx="13001625" cy="5899540"/>
          </a:xfrm>
        </p:grpSpPr>
        <p:pic>
          <p:nvPicPr>
            <p:cNvPr id="2" name="Picture 1" descr="A screenshot of a computer&#10;&#10;Description automatically generated">
              <a:extLst>
                <a:ext uri="{FF2B5EF4-FFF2-40B4-BE49-F238E27FC236}">
                  <a16:creationId xmlns:a16="http://schemas.microsoft.com/office/drawing/2014/main" id="{D5E8655E-C948-19D2-78C4-5BA135055FB8}"/>
                </a:ext>
              </a:extLst>
            </p:cNvPr>
            <p:cNvPicPr>
              <a:picLocks noChangeAspect="1"/>
            </p:cNvPicPr>
            <p:nvPr/>
          </p:nvPicPr>
          <p:blipFill>
            <a:blip r:embed="rId3"/>
            <a:stretch>
              <a:fillRect/>
            </a:stretch>
          </p:blipFill>
          <p:spPr>
            <a:xfrm>
              <a:off x="0" y="1159092"/>
              <a:ext cx="13001625" cy="5899540"/>
            </a:xfrm>
            <a:prstGeom prst="rect">
              <a:avLst/>
            </a:prstGeom>
          </p:spPr>
        </p:pic>
        <p:sp>
          <p:nvSpPr>
            <p:cNvPr id="18" name="Rectangle: Rounded Corners 17">
              <a:extLst>
                <a:ext uri="{FF2B5EF4-FFF2-40B4-BE49-F238E27FC236}">
                  <a16:creationId xmlns:a16="http://schemas.microsoft.com/office/drawing/2014/main" id="{5C4BE972-0AA3-DDE5-9DCA-C2DA12A9DBA1}"/>
                </a:ext>
              </a:extLst>
            </p:cNvPr>
            <p:cNvSpPr/>
            <p:nvPr/>
          </p:nvSpPr>
          <p:spPr>
            <a:xfrm>
              <a:off x="1269666" y="1903816"/>
              <a:ext cx="1576137" cy="23266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241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545113" y="166214"/>
            <a:ext cx="12751648" cy="477010"/>
          </a:xfrm>
        </p:spPr>
        <p:txBody>
          <a:bodyPr lIns="91440" tIns="45720" rIns="91440" bIns="45720" anchor="t">
            <a:noAutofit/>
          </a:bodyPr>
          <a:lstStyle/>
          <a:p>
            <a:r>
              <a:rPr lang="en-US" sz="4000" b="1">
                <a:latin typeface="Open Sans"/>
                <a:ea typeface="Open Sans"/>
                <a:cs typeface="Open Sans"/>
              </a:rPr>
              <a:t>Ex. – Ad Hoc Bank Transaction: Program</a:t>
            </a:r>
            <a:endParaRPr lang="en-US">
              <a:highlight>
                <a:srgbClr val="FFFF00"/>
              </a:highlight>
            </a:endParaRPr>
          </a:p>
        </p:txBody>
      </p:sp>
      <p:pic>
        <p:nvPicPr>
          <p:cNvPr id="4" name="Picture 3" descr="A screenshot of a computer&#10;&#10;Description automatically generated">
            <a:extLst>
              <a:ext uri="{FF2B5EF4-FFF2-40B4-BE49-F238E27FC236}">
                <a16:creationId xmlns:a16="http://schemas.microsoft.com/office/drawing/2014/main" id="{B5DA5723-E3ED-C5E6-92CB-36FF027794A2}"/>
              </a:ext>
            </a:extLst>
          </p:cNvPr>
          <p:cNvPicPr>
            <a:picLocks noChangeAspect="1"/>
          </p:cNvPicPr>
          <p:nvPr/>
        </p:nvPicPr>
        <p:blipFill>
          <a:blip r:embed="rId3"/>
          <a:stretch>
            <a:fillRect/>
          </a:stretch>
        </p:blipFill>
        <p:spPr>
          <a:xfrm>
            <a:off x="2489863" y="737760"/>
            <a:ext cx="10514937" cy="6681442"/>
          </a:xfrm>
          <a:prstGeom prst="rect">
            <a:avLst/>
          </a:prstGeom>
        </p:spPr>
      </p:pic>
    </p:spTree>
    <p:extLst>
      <p:ext uri="{BB962C8B-B14F-4D97-AF65-F5344CB8AC3E}">
        <p14:creationId xmlns:p14="http://schemas.microsoft.com/office/powerpoint/2010/main" val="3674162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Ex. – Ad Hoc Bank Transaction: Revenue Cat.</a:t>
            </a:r>
            <a:endParaRPr lang="en-US">
              <a:highlight>
                <a:srgbClr val="FFFF00"/>
              </a:highlight>
            </a:endParaRPr>
          </a:p>
        </p:txBody>
      </p:sp>
      <p:pic>
        <p:nvPicPr>
          <p:cNvPr id="4" name="Picture 3" descr="A screenshot of a web page&#10;&#10;Description automatically generated">
            <a:extLst>
              <a:ext uri="{FF2B5EF4-FFF2-40B4-BE49-F238E27FC236}">
                <a16:creationId xmlns:a16="http://schemas.microsoft.com/office/drawing/2014/main" id="{B7E64455-A81F-CA0C-F16D-06435BEE8F8E}"/>
              </a:ext>
            </a:extLst>
          </p:cNvPr>
          <p:cNvPicPr>
            <a:picLocks noChangeAspect="1"/>
          </p:cNvPicPr>
          <p:nvPr/>
        </p:nvPicPr>
        <p:blipFill>
          <a:blip r:embed="rId3"/>
          <a:stretch>
            <a:fillRect/>
          </a:stretch>
        </p:blipFill>
        <p:spPr>
          <a:xfrm>
            <a:off x="3093576" y="949602"/>
            <a:ext cx="6483043" cy="6326270"/>
          </a:xfrm>
          <a:prstGeom prst="rect">
            <a:avLst/>
          </a:prstGeom>
        </p:spPr>
      </p:pic>
    </p:spTree>
    <p:extLst>
      <p:ext uri="{BB962C8B-B14F-4D97-AF65-F5344CB8AC3E}">
        <p14:creationId xmlns:p14="http://schemas.microsoft.com/office/powerpoint/2010/main" val="751990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85000" lnSpcReduction="20000"/>
          </a:bodyPr>
          <a:lstStyle/>
          <a:p>
            <a:r>
              <a:rPr lang="en-US" sz="3900" b="1"/>
              <a:t>Ex. – Receipt Accruals – Refresh </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marL="0" marR="0">
              <a:spcBef>
                <a:spcPts val="0"/>
              </a:spcBef>
              <a:spcAft>
                <a:spcPts val="0"/>
              </a:spcAft>
            </a:pPr>
            <a:endParaRPr lang="en-US" sz="280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a:effectLst/>
                <a:latin typeface="Aptos" panose="020B0004020202020204" pitchFamily="34" charset="0"/>
                <a:ea typeface="Calibri" panose="020F0502020204030204" pitchFamily="34" charset="0"/>
                <a:cs typeface="Calibri" panose="020F0502020204030204" pitchFamily="34" charset="0"/>
              </a:rPr>
              <a:t>Purpose: recognize expense in the period in which goods or services have been received</a:t>
            </a:r>
          </a:p>
          <a:p>
            <a:pPr marL="0" marR="0">
              <a:spcBef>
                <a:spcPts val="0"/>
              </a:spcBef>
              <a:spcAft>
                <a:spcPts val="0"/>
              </a:spcAft>
            </a:pPr>
            <a:r>
              <a:rPr lang="en-US" sz="2800">
                <a:latin typeface="Aptos" panose="020B0004020202020204" pitchFamily="34" charset="0"/>
                <a:ea typeface="Calibri" panose="020F0502020204030204" pitchFamily="34" charset="0"/>
                <a:cs typeface="Calibri" panose="020F0502020204030204" pitchFamily="34" charset="0"/>
              </a:rPr>
              <a:t>Receipt accruals post expense and an accrued liability (accrued receipts), similar in concept to accrued salaries and wages</a:t>
            </a:r>
          </a:p>
          <a:p>
            <a:pPr marL="0" marR="0">
              <a:spcBef>
                <a:spcPts val="0"/>
              </a:spcBef>
              <a:spcAft>
                <a:spcPts val="0"/>
              </a:spcAft>
            </a:pPr>
            <a:r>
              <a:rPr lang="en-US" sz="2800">
                <a:effectLst/>
                <a:latin typeface="Aptos" panose="020B0004020202020204" pitchFamily="34" charset="0"/>
                <a:ea typeface="Calibri" panose="020F0502020204030204" pitchFamily="34" charset="0"/>
                <a:cs typeface="Calibri" panose="020F0502020204030204" pitchFamily="34" charset="0"/>
              </a:rPr>
              <a:t>This entry </a:t>
            </a:r>
            <a:r>
              <a:rPr lang="en-US" sz="2800">
                <a:latin typeface="Aptos" panose="020B0004020202020204" pitchFamily="34" charset="0"/>
                <a:ea typeface="Calibri" panose="020F0502020204030204" pitchFamily="34" charset="0"/>
                <a:cs typeface="Calibri" panose="020F0502020204030204" pitchFamily="34" charset="0"/>
              </a:rPr>
              <a:t>will be setup to post the last day of the period and reverse immediately following on the first day of the next period. </a:t>
            </a:r>
          </a:p>
          <a:p>
            <a:pPr marL="0" marR="0">
              <a:spcBef>
                <a:spcPts val="0"/>
              </a:spcBef>
              <a:spcAft>
                <a:spcPts val="0"/>
              </a:spcAft>
            </a:pPr>
            <a:r>
              <a:rPr lang="en-US" sz="2800">
                <a:effectLst/>
                <a:latin typeface="Aptos" panose="020B0004020202020204" pitchFamily="34" charset="0"/>
                <a:ea typeface="Calibri" panose="020F0502020204030204" pitchFamily="34" charset="0"/>
                <a:cs typeface="Calibri" panose="020F0502020204030204" pitchFamily="34" charset="0"/>
              </a:rPr>
              <a:t>The receipt accrual will continue to repeat creating a reversing entry monthly until the actual invoice is received and processed, generating accounts payable (opposed to accrued receipts)</a:t>
            </a:r>
          </a:p>
          <a:p>
            <a:pPr marL="0" marR="0">
              <a:spcBef>
                <a:spcPts val="0"/>
              </a:spcBef>
              <a:spcAft>
                <a:spcPts val="0"/>
              </a:spcAft>
            </a:pPr>
            <a:r>
              <a:rPr lang="en-US" sz="2800">
                <a:latin typeface="Aptos" panose="020B0004020202020204" pitchFamily="34" charset="0"/>
                <a:ea typeface="Calibri" panose="020F0502020204030204" pitchFamily="34" charset="0"/>
                <a:cs typeface="Calibri" panose="020F0502020204030204" pitchFamily="34" charset="0"/>
              </a:rPr>
              <a:t>Debit – Expense</a:t>
            </a:r>
            <a:endParaRPr lang="en-US" sz="2373">
              <a:latin typeface="Aptos" panose="020B000402020202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2373">
                <a:latin typeface="Aptos" panose="020B0004020202020204" pitchFamily="34" charset="0"/>
                <a:ea typeface="Calibri" panose="020F0502020204030204" pitchFamily="34" charset="0"/>
                <a:cs typeface="Calibri" panose="020F0502020204030204" pitchFamily="34" charset="0"/>
              </a:rPr>
              <a:t>	    Credit – Accrued Receipts</a:t>
            </a:r>
            <a:endParaRPr lang="en-US" sz="280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65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A29CC-267D-02D5-27BB-6F2597D023F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571A43E-DE04-05B5-A854-80129625C0AC}"/>
              </a:ext>
            </a:extLst>
          </p:cNvPr>
          <p:cNvSpPr>
            <a:spLocks noGrp="1"/>
          </p:cNvSpPr>
          <p:nvPr>
            <p:ph type="body" sz="quarter" idx="10"/>
          </p:nvPr>
        </p:nvSpPr>
        <p:spPr/>
        <p:txBody>
          <a:bodyPr>
            <a:normAutofit fontScale="85000" lnSpcReduction="20000"/>
          </a:bodyPr>
          <a:lstStyle/>
          <a:p>
            <a:r>
              <a:rPr lang="en-US" sz="3900" b="1"/>
              <a:t>Ex. Receipt Accruals – Trial Balance Expense</a:t>
            </a:r>
          </a:p>
        </p:txBody>
      </p:sp>
      <p:pic>
        <p:nvPicPr>
          <p:cNvPr id="9" name="Picture 8">
            <a:extLst>
              <a:ext uri="{FF2B5EF4-FFF2-40B4-BE49-F238E27FC236}">
                <a16:creationId xmlns:a16="http://schemas.microsoft.com/office/drawing/2014/main" id="{B764A149-B4C0-1DA7-2750-FCB5133FCE39}"/>
              </a:ext>
            </a:extLst>
          </p:cNvPr>
          <p:cNvPicPr>
            <a:picLocks noChangeAspect="1"/>
          </p:cNvPicPr>
          <p:nvPr/>
        </p:nvPicPr>
        <p:blipFill>
          <a:blip r:embed="rId3"/>
          <a:stretch>
            <a:fillRect/>
          </a:stretch>
        </p:blipFill>
        <p:spPr>
          <a:xfrm>
            <a:off x="0" y="1073788"/>
            <a:ext cx="12897853" cy="5435377"/>
          </a:xfrm>
          <a:prstGeom prst="rect">
            <a:avLst/>
          </a:prstGeom>
        </p:spPr>
      </p:pic>
    </p:spTree>
    <p:extLst>
      <p:ext uri="{BB962C8B-B14F-4D97-AF65-F5344CB8AC3E}">
        <p14:creationId xmlns:p14="http://schemas.microsoft.com/office/powerpoint/2010/main" val="3449724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09804-887B-390D-52F0-5E8B6EF9DFB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5C189FE-B73F-890D-2983-D26A9BB7A3D9}"/>
              </a:ext>
            </a:extLst>
          </p:cNvPr>
          <p:cNvSpPr>
            <a:spLocks noGrp="1"/>
          </p:cNvSpPr>
          <p:nvPr>
            <p:ph type="body" sz="quarter" idx="10"/>
          </p:nvPr>
        </p:nvSpPr>
        <p:spPr/>
        <p:txBody>
          <a:bodyPr>
            <a:normAutofit fontScale="85000" lnSpcReduction="20000"/>
          </a:bodyPr>
          <a:lstStyle/>
          <a:p>
            <a:r>
              <a:rPr lang="en-US" sz="3900" b="1"/>
              <a:t>Ex. Receipt Accruals</a:t>
            </a:r>
          </a:p>
        </p:txBody>
      </p:sp>
      <p:pic>
        <p:nvPicPr>
          <p:cNvPr id="2" name="Picture 1" descr="A screenshot of a computer&#10;&#10;Description automatically generated">
            <a:extLst>
              <a:ext uri="{FF2B5EF4-FFF2-40B4-BE49-F238E27FC236}">
                <a16:creationId xmlns:a16="http://schemas.microsoft.com/office/drawing/2014/main" id="{24D86A62-D059-9969-4523-F0E11DD5653C}"/>
              </a:ext>
            </a:extLst>
          </p:cNvPr>
          <p:cNvPicPr>
            <a:picLocks noChangeAspect="1"/>
          </p:cNvPicPr>
          <p:nvPr/>
        </p:nvPicPr>
        <p:blipFill>
          <a:blip r:embed="rId3"/>
          <a:stretch>
            <a:fillRect/>
          </a:stretch>
        </p:blipFill>
        <p:spPr>
          <a:xfrm>
            <a:off x="426452" y="1329003"/>
            <a:ext cx="11678097" cy="1985027"/>
          </a:xfrm>
          <a:prstGeom prst="rect">
            <a:avLst/>
          </a:prstGeom>
        </p:spPr>
      </p:pic>
      <p:sp>
        <p:nvSpPr>
          <p:cNvPr id="4" name="TextBox 3">
            <a:extLst>
              <a:ext uri="{FF2B5EF4-FFF2-40B4-BE49-F238E27FC236}">
                <a16:creationId xmlns:a16="http://schemas.microsoft.com/office/drawing/2014/main" id="{8D33A1C4-F4BA-485C-B60D-16CC9D23B736}"/>
              </a:ext>
            </a:extLst>
          </p:cNvPr>
          <p:cNvSpPr txBox="1"/>
          <p:nvPr/>
        </p:nvSpPr>
        <p:spPr>
          <a:xfrm>
            <a:off x="6150703" y="3353097"/>
            <a:ext cx="4480646" cy="384721"/>
          </a:xfrm>
          <a:prstGeom prst="rect">
            <a:avLst/>
          </a:prstGeom>
          <a:noFill/>
        </p:spPr>
        <p:txBody>
          <a:bodyPr wrap="square" rtlCol="0">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33006F"/>
                </a:solidFill>
                <a:effectLst/>
                <a:uLnTx/>
                <a:uFillTx/>
                <a:latin typeface="Calibri"/>
                <a:ea typeface="+mn-ea"/>
                <a:cs typeface="+mn-cs"/>
              </a:rPr>
              <a:t>Drill into expense amount by journal source</a:t>
            </a:r>
          </a:p>
        </p:txBody>
      </p:sp>
      <p:pic>
        <p:nvPicPr>
          <p:cNvPr id="5" name="Picture 4" descr="A screenshot of a computer&#10;&#10;Description automatically generated">
            <a:extLst>
              <a:ext uri="{FF2B5EF4-FFF2-40B4-BE49-F238E27FC236}">
                <a16:creationId xmlns:a16="http://schemas.microsoft.com/office/drawing/2014/main" id="{9DAC182F-C017-4D3A-5F4E-5F59C21BD86C}"/>
              </a:ext>
            </a:extLst>
          </p:cNvPr>
          <p:cNvPicPr>
            <a:picLocks noChangeAspect="1"/>
          </p:cNvPicPr>
          <p:nvPr/>
        </p:nvPicPr>
        <p:blipFill>
          <a:blip r:embed="rId4"/>
          <a:stretch>
            <a:fillRect/>
          </a:stretch>
        </p:blipFill>
        <p:spPr>
          <a:xfrm>
            <a:off x="581869" y="3782962"/>
            <a:ext cx="8517865" cy="3135958"/>
          </a:xfrm>
          <a:prstGeom prst="rect">
            <a:avLst/>
          </a:prstGeom>
        </p:spPr>
      </p:pic>
      <p:pic>
        <p:nvPicPr>
          <p:cNvPr id="6" name="Picture 5">
            <a:extLst>
              <a:ext uri="{FF2B5EF4-FFF2-40B4-BE49-F238E27FC236}">
                <a16:creationId xmlns:a16="http://schemas.microsoft.com/office/drawing/2014/main" id="{A7690F59-247C-7EDB-8736-DFA6DC5BDC07}"/>
              </a:ext>
            </a:extLst>
          </p:cNvPr>
          <p:cNvPicPr>
            <a:picLocks noChangeAspect="1"/>
          </p:cNvPicPr>
          <p:nvPr/>
        </p:nvPicPr>
        <p:blipFill rotWithShape="1">
          <a:blip r:embed="rId5"/>
          <a:srcRect l="32491" t="14030"/>
          <a:stretch/>
        </p:blipFill>
        <p:spPr>
          <a:xfrm>
            <a:off x="10631348" y="3314030"/>
            <a:ext cx="2176379" cy="2792388"/>
          </a:xfrm>
          <a:prstGeom prst="rect">
            <a:avLst/>
          </a:prstGeom>
        </p:spPr>
      </p:pic>
      <p:sp>
        <p:nvSpPr>
          <p:cNvPr id="7" name="TextBox 6">
            <a:extLst>
              <a:ext uri="{FF2B5EF4-FFF2-40B4-BE49-F238E27FC236}">
                <a16:creationId xmlns:a16="http://schemas.microsoft.com/office/drawing/2014/main" id="{FBD2F5BC-5555-E2D9-ABE1-33C053D2B6D6}"/>
              </a:ext>
            </a:extLst>
          </p:cNvPr>
          <p:cNvSpPr txBox="1"/>
          <p:nvPr/>
        </p:nvSpPr>
        <p:spPr>
          <a:xfrm>
            <a:off x="581869" y="6771703"/>
            <a:ext cx="11137669" cy="384721"/>
          </a:xfrm>
          <a:prstGeom prst="rect">
            <a:avLst/>
          </a:prstGeom>
          <a:noFill/>
        </p:spPr>
        <p:txBody>
          <a:bodyPr wrap="square" rtlCol="0">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33006F"/>
                </a:solidFill>
                <a:effectLst/>
                <a:uLnTx/>
                <a:uFillTx/>
                <a:latin typeface="Calibri"/>
                <a:ea typeface="+mn-ea"/>
                <a:cs typeface="+mn-cs"/>
              </a:rPr>
              <a:t>Drill into receipt accruals (‘blue’ 0.00 means there are transactions)</a:t>
            </a:r>
          </a:p>
        </p:txBody>
      </p:sp>
      <p:sp>
        <p:nvSpPr>
          <p:cNvPr id="8" name="TextBox 7">
            <a:extLst>
              <a:ext uri="{FF2B5EF4-FFF2-40B4-BE49-F238E27FC236}">
                <a16:creationId xmlns:a16="http://schemas.microsoft.com/office/drawing/2014/main" id="{C38FA3F2-9401-5CF0-0B29-1CED90B1EF4A}"/>
              </a:ext>
            </a:extLst>
          </p:cNvPr>
          <p:cNvSpPr txBox="1"/>
          <p:nvPr/>
        </p:nvSpPr>
        <p:spPr>
          <a:xfrm>
            <a:off x="10732168" y="4510169"/>
            <a:ext cx="1690763" cy="200055"/>
          </a:xfrm>
          <a:prstGeom prst="rect">
            <a:avLst/>
          </a:prstGeom>
          <a:noFill/>
          <a:ln>
            <a:solidFill>
              <a:srgbClr val="FF0000"/>
            </a:solidFill>
          </a:ln>
        </p:spPr>
        <p:txBody>
          <a:bodyPr wrap="square" rtlCol="0">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w="38100">
                <a:solidFill>
                  <a:srgbClr val="33006F"/>
                </a:solidFill>
              </a:ln>
              <a:solidFill>
                <a:srgbClr val="33006F"/>
              </a:solidFill>
              <a:effectLst/>
              <a:uLnTx/>
              <a:uFillTx/>
              <a:latin typeface="Calibri"/>
              <a:ea typeface="+mn-ea"/>
              <a:cs typeface="+mn-cs"/>
            </a:endParaRPr>
          </a:p>
        </p:txBody>
      </p:sp>
    </p:spTree>
    <p:extLst>
      <p:ext uri="{BB962C8B-B14F-4D97-AF65-F5344CB8AC3E}">
        <p14:creationId xmlns:p14="http://schemas.microsoft.com/office/powerpoint/2010/main" val="345253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839FF-D2BB-BD18-7BBA-BF476F9BC7B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B65646B-1C0D-CD8A-6464-6A1E84B0E5E7}"/>
              </a:ext>
            </a:extLst>
          </p:cNvPr>
          <p:cNvSpPr>
            <a:spLocks noGrp="1"/>
          </p:cNvSpPr>
          <p:nvPr>
            <p:ph type="body" sz="quarter" idx="10"/>
          </p:nvPr>
        </p:nvSpPr>
        <p:spPr/>
        <p:txBody>
          <a:bodyPr>
            <a:normAutofit fontScale="85000" lnSpcReduction="20000"/>
          </a:bodyPr>
          <a:lstStyle/>
          <a:p>
            <a:r>
              <a:rPr lang="en-US" sz="3900" b="1"/>
              <a:t>Ex. Receipt Accruals</a:t>
            </a:r>
          </a:p>
        </p:txBody>
      </p:sp>
      <p:sp>
        <p:nvSpPr>
          <p:cNvPr id="2" name="TextBox 1">
            <a:extLst>
              <a:ext uri="{FF2B5EF4-FFF2-40B4-BE49-F238E27FC236}">
                <a16:creationId xmlns:a16="http://schemas.microsoft.com/office/drawing/2014/main" id="{AF89FA0A-0211-33DE-53D6-29C8962106D2}"/>
              </a:ext>
            </a:extLst>
          </p:cNvPr>
          <p:cNvSpPr txBox="1"/>
          <p:nvPr/>
        </p:nvSpPr>
        <p:spPr>
          <a:xfrm>
            <a:off x="617964" y="1215334"/>
            <a:ext cx="11137669" cy="384721"/>
          </a:xfrm>
          <a:prstGeom prst="rect">
            <a:avLst/>
          </a:prstGeom>
          <a:noFill/>
        </p:spPr>
        <p:txBody>
          <a:bodyPr wrap="square" rtlCol="0">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33006F"/>
                </a:solidFill>
                <a:effectLst/>
                <a:uLnTx/>
                <a:uFillTx/>
                <a:latin typeface="Calibri"/>
                <a:ea typeface="+mn-ea"/>
                <a:cs typeface="+mn-cs"/>
              </a:rPr>
              <a:t>Extract journal lines into Excel</a:t>
            </a:r>
          </a:p>
        </p:txBody>
      </p:sp>
      <p:pic>
        <p:nvPicPr>
          <p:cNvPr id="11" name="Picture 10">
            <a:extLst>
              <a:ext uri="{FF2B5EF4-FFF2-40B4-BE49-F238E27FC236}">
                <a16:creationId xmlns:a16="http://schemas.microsoft.com/office/drawing/2014/main" id="{A525C0BD-0F8A-D332-A155-002612BA971F}"/>
              </a:ext>
            </a:extLst>
          </p:cNvPr>
          <p:cNvPicPr>
            <a:picLocks noChangeAspect="1"/>
          </p:cNvPicPr>
          <p:nvPr/>
        </p:nvPicPr>
        <p:blipFill>
          <a:blip r:embed="rId3"/>
          <a:stretch>
            <a:fillRect/>
          </a:stretch>
        </p:blipFill>
        <p:spPr>
          <a:xfrm>
            <a:off x="431800" y="1720516"/>
            <a:ext cx="12063332" cy="5594684"/>
          </a:xfrm>
          <a:prstGeom prst="rect">
            <a:avLst/>
          </a:prstGeom>
        </p:spPr>
      </p:pic>
    </p:spTree>
    <p:extLst>
      <p:ext uri="{BB962C8B-B14F-4D97-AF65-F5344CB8AC3E}">
        <p14:creationId xmlns:p14="http://schemas.microsoft.com/office/powerpoint/2010/main" val="2696096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6D005-BFCD-32B5-3DBF-DF3BB0CC628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56BDDEF-585F-E0CA-0B24-FAC35EEE79B9}"/>
              </a:ext>
            </a:extLst>
          </p:cNvPr>
          <p:cNvSpPr>
            <a:spLocks noGrp="1"/>
          </p:cNvSpPr>
          <p:nvPr>
            <p:ph type="body" sz="quarter" idx="10"/>
          </p:nvPr>
        </p:nvSpPr>
        <p:spPr/>
        <p:txBody>
          <a:bodyPr>
            <a:normAutofit fontScale="85000" lnSpcReduction="20000"/>
          </a:bodyPr>
          <a:lstStyle/>
          <a:p>
            <a:r>
              <a:rPr lang="en-US" sz="3900" b="1"/>
              <a:t>Ex. Receipt Accruals</a:t>
            </a:r>
          </a:p>
        </p:txBody>
      </p:sp>
      <p:pic>
        <p:nvPicPr>
          <p:cNvPr id="4" name="Picture 3">
            <a:extLst>
              <a:ext uri="{FF2B5EF4-FFF2-40B4-BE49-F238E27FC236}">
                <a16:creationId xmlns:a16="http://schemas.microsoft.com/office/drawing/2014/main" id="{58BAF771-F304-72EC-CECC-5E501700FB5B}"/>
              </a:ext>
            </a:extLst>
          </p:cNvPr>
          <p:cNvPicPr>
            <a:picLocks noChangeAspect="1"/>
          </p:cNvPicPr>
          <p:nvPr/>
        </p:nvPicPr>
        <p:blipFill>
          <a:blip r:embed="rId3"/>
          <a:stretch>
            <a:fillRect/>
          </a:stretch>
        </p:blipFill>
        <p:spPr>
          <a:xfrm>
            <a:off x="0" y="1575871"/>
            <a:ext cx="13004800" cy="4163457"/>
          </a:xfrm>
          <a:prstGeom prst="rect">
            <a:avLst/>
          </a:prstGeom>
        </p:spPr>
      </p:pic>
      <p:sp>
        <p:nvSpPr>
          <p:cNvPr id="2" name="TextBox 1">
            <a:extLst>
              <a:ext uri="{FF2B5EF4-FFF2-40B4-BE49-F238E27FC236}">
                <a16:creationId xmlns:a16="http://schemas.microsoft.com/office/drawing/2014/main" id="{26C1DF21-9EFC-0DC0-20AC-C21444CF3B01}"/>
              </a:ext>
            </a:extLst>
          </p:cNvPr>
          <p:cNvSpPr txBox="1"/>
          <p:nvPr/>
        </p:nvSpPr>
        <p:spPr>
          <a:xfrm>
            <a:off x="7900416" y="5115269"/>
            <a:ext cx="4818888" cy="1261884"/>
          </a:xfrm>
          <a:prstGeom prst="rect">
            <a:avLst/>
          </a:prstGeom>
          <a:solidFill>
            <a:schemeClr val="accent2"/>
          </a:solidFill>
          <a:ln>
            <a:solidFill>
              <a:schemeClr val="accent1"/>
            </a:solidFill>
          </a:ln>
        </p:spPr>
        <p:txBody>
          <a:bodyPr wrap="square" rtlCol="0">
            <a:spAutoFit/>
          </a:bodyPr>
          <a:lstStyle/>
          <a:p>
            <a:r>
              <a:rPr lang="en-US"/>
              <a:t>Supplier Invoice comes in (March 2024)</a:t>
            </a:r>
          </a:p>
          <a:p>
            <a:endParaRPr lang="en-US"/>
          </a:p>
          <a:p>
            <a:r>
              <a:rPr lang="en-US"/>
              <a:t>Debit $168.15 (60210 Supplies and Materials)</a:t>
            </a:r>
          </a:p>
          <a:p>
            <a:r>
              <a:rPr lang="en-US"/>
              <a:t>	Credit $168.15 (Accounts Payable)</a:t>
            </a:r>
          </a:p>
        </p:txBody>
      </p:sp>
    </p:spTree>
    <p:extLst>
      <p:ext uri="{BB962C8B-B14F-4D97-AF65-F5344CB8AC3E}">
        <p14:creationId xmlns:p14="http://schemas.microsoft.com/office/powerpoint/2010/main" val="385063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Bootcamp Series</a:t>
            </a:r>
          </a:p>
        </p:txBody>
      </p:sp>
    </p:spTree>
    <p:extLst>
      <p:ext uri="{BB962C8B-B14F-4D97-AF65-F5344CB8AC3E}">
        <p14:creationId xmlns:p14="http://schemas.microsoft.com/office/powerpoint/2010/main" val="2874502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DCC6F-C674-7BC8-5F18-6DE31381FB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9E7299-E3E9-3C45-00B7-34206BEBDDC0}"/>
              </a:ext>
            </a:extLst>
          </p:cNvPr>
          <p:cNvSpPr>
            <a:spLocks noGrp="1"/>
          </p:cNvSpPr>
          <p:nvPr>
            <p:ph type="body" sz="quarter" idx="10"/>
          </p:nvPr>
        </p:nvSpPr>
        <p:spPr/>
        <p:txBody>
          <a:bodyPr>
            <a:normAutofit fontScale="85000" lnSpcReduction="20000"/>
          </a:bodyPr>
          <a:lstStyle/>
          <a:p>
            <a:r>
              <a:rPr lang="en-US" sz="3900" b="1"/>
              <a:t>Ex. Receipt Accruals</a:t>
            </a:r>
          </a:p>
        </p:txBody>
      </p:sp>
      <p:pic>
        <p:nvPicPr>
          <p:cNvPr id="2" name="Picture 1" descr="A screenshot of a computer&#10;&#10;Description automatically generated">
            <a:extLst>
              <a:ext uri="{FF2B5EF4-FFF2-40B4-BE49-F238E27FC236}">
                <a16:creationId xmlns:a16="http://schemas.microsoft.com/office/drawing/2014/main" id="{0BF9C3CA-C436-F063-5A7D-28A9C6BB7EBC}"/>
              </a:ext>
            </a:extLst>
          </p:cNvPr>
          <p:cNvPicPr>
            <a:picLocks noChangeAspect="1"/>
          </p:cNvPicPr>
          <p:nvPr/>
        </p:nvPicPr>
        <p:blipFill>
          <a:blip r:embed="rId3"/>
          <a:stretch>
            <a:fillRect/>
          </a:stretch>
        </p:blipFill>
        <p:spPr>
          <a:xfrm>
            <a:off x="713436" y="1740366"/>
            <a:ext cx="11782028" cy="5178554"/>
          </a:xfrm>
          <a:prstGeom prst="rect">
            <a:avLst/>
          </a:prstGeom>
        </p:spPr>
      </p:pic>
      <p:sp>
        <p:nvSpPr>
          <p:cNvPr id="4" name="TextBox 3">
            <a:extLst>
              <a:ext uri="{FF2B5EF4-FFF2-40B4-BE49-F238E27FC236}">
                <a16:creationId xmlns:a16="http://schemas.microsoft.com/office/drawing/2014/main" id="{AEAA9E5E-1730-FEA7-C68F-BD0776736D50}"/>
              </a:ext>
            </a:extLst>
          </p:cNvPr>
          <p:cNvSpPr txBox="1"/>
          <p:nvPr/>
        </p:nvSpPr>
        <p:spPr>
          <a:xfrm>
            <a:off x="713436" y="1215334"/>
            <a:ext cx="11137669" cy="384721"/>
          </a:xfrm>
          <a:prstGeom prst="rect">
            <a:avLst/>
          </a:prstGeom>
          <a:noFill/>
        </p:spPr>
        <p:txBody>
          <a:bodyPr wrap="square" rtlCol="0">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33006F"/>
                </a:solidFill>
                <a:effectLst/>
                <a:uLnTx/>
                <a:uFillTx/>
                <a:latin typeface="Calibri"/>
                <a:ea typeface="+mn-ea"/>
                <a:cs typeface="+mn-cs"/>
              </a:rPr>
              <a:t>Notice the multiple (monthly) receipt accrual operational journals</a:t>
            </a:r>
          </a:p>
        </p:txBody>
      </p:sp>
    </p:spTree>
    <p:extLst>
      <p:ext uri="{BB962C8B-B14F-4D97-AF65-F5344CB8AC3E}">
        <p14:creationId xmlns:p14="http://schemas.microsoft.com/office/powerpoint/2010/main" val="2937411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3167E-D12C-2C4D-B200-6D354477C26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24AE6AC-C613-ACFE-45DD-8ED79A401253}"/>
              </a:ext>
            </a:extLst>
          </p:cNvPr>
          <p:cNvSpPr>
            <a:spLocks noGrp="1"/>
          </p:cNvSpPr>
          <p:nvPr>
            <p:ph type="body" sz="quarter" idx="10"/>
          </p:nvPr>
        </p:nvSpPr>
        <p:spPr/>
        <p:txBody>
          <a:bodyPr>
            <a:normAutofit fontScale="85000" lnSpcReduction="20000"/>
          </a:bodyPr>
          <a:lstStyle/>
          <a:p>
            <a:r>
              <a:rPr lang="en-US" sz="3900" b="1"/>
              <a:t>Ex. Receipt Accruals</a:t>
            </a:r>
          </a:p>
        </p:txBody>
      </p:sp>
      <p:sp>
        <p:nvSpPr>
          <p:cNvPr id="6" name="TextBox 5">
            <a:extLst>
              <a:ext uri="{FF2B5EF4-FFF2-40B4-BE49-F238E27FC236}">
                <a16:creationId xmlns:a16="http://schemas.microsoft.com/office/drawing/2014/main" id="{FCA778F1-EBB6-53B5-5E02-B2FA84D03AD7}"/>
              </a:ext>
            </a:extLst>
          </p:cNvPr>
          <p:cNvSpPr txBox="1"/>
          <p:nvPr/>
        </p:nvSpPr>
        <p:spPr>
          <a:xfrm>
            <a:off x="713436" y="1215334"/>
            <a:ext cx="11137669" cy="384721"/>
          </a:xfrm>
          <a:prstGeom prst="rect">
            <a:avLst/>
          </a:prstGeom>
          <a:noFill/>
        </p:spPr>
        <p:txBody>
          <a:bodyPr wrap="square" rtlCol="0">
            <a:spAutoFit/>
          </a:bodyPr>
          <a:lstStyle/>
          <a:p>
            <a:pPr marL="0" marR="0" lvl="0" indent="0" algn="l" defTabSz="48317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rgbClr val="33006F"/>
                </a:solidFill>
                <a:effectLst/>
                <a:uLnTx/>
                <a:uFillTx/>
                <a:latin typeface="Calibri"/>
                <a:ea typeface="+mn-ea"/>
                <a:cs typeface="+mn-cs"/>
              </a:rPr>
              <a:t>The 22010 Accrued Receipts only posts to balancing worktags, not cost center (similar to Accounts Payable)</a:t>
            </a:r>
          </a:p>
        </p:txBody>
      </p:sp>
      <p:grpSp>
        <p:nvGrpSpPr>
          <p:cNvPr id="7" name="Group 6">
            <a:extLst>
              <a:ext uri="{FF2B5EF4-FFF2-40B4-BE49-F238E27FC236}">
                <a16:creationId xmlns:a16="http://schemas.microsoft.com/office/drawing/2014/main" id="{136B6C9E-49E2-F811-05CB-E9F23EDF2B69}"/>
              </a:ext>
            </a:extLst>
          </p:cNvPr>
          <p:cNvGrpSpPr/>
          <p:nvPr/>
        </p:nvGrpSpPr>
        <p:grpSpPr>
          <a:xfrm>
            <a:off x="713436" y="1672389"/>
            <a:ext cx="10852715" cy="5330752"/>
            <a:chOff x="713436" y="1672389"/>
            <a:chExt cx="10852715" cy="5330752"/>
          </a:xfrm>
        </p:grpSpPr>
        <p:pic>
          <p:nvPicPr>
            <p:cNvPr id="5" name="Picture 4">
              <a:extLst>
                <a:ext uri="{FF2B5EF4-FFF2-40B4-BE49-F238E27FC236}">
                  <a16:creationId xmlns:a16="http://schemas.microsoft.com/office/drawing/2014/main" id="{A5ED2B50-D042-751D-6131-E03E195F4C68}"/>
                </a:ext>
              </a:extLst>
            </p:cNvPr>
            <p:cNvPicPr>
              <a:picLocks noChangeAspect="1"/>
            </p:cNvPicPr>
            <p:nvPr/>
          </p:nvPicPr>
          <p:blipFill>
            <a:blip r:embed="rId3"/>
            <a:stretch>
              <a:fillRect/>
            </a:stretch>
          </p:blipFill>
          <p:spPr>
            <a:xfrm>
              <a:off x="713436" y="1672389"/>
              <a:ext cx="10852715" cy="5330752"/>
            </a:xfrm>
            <a:prstGeom prst="rect">
              <a:avLst/>
            </a:prstGeom>
          </p:spPr>
        </p:pic>
        <p:sp>
          <p:nvSpPr>
            <p:cNvPr id="2" name="Rectangle: Rounded Corners 1">
              <a:extLst>
                <a:ext uri="{FF2B5EF4-FFF2-40B4-BE49-F238E27FC236}">
                  <a16:creationId xmlns:a16="http://schemas.microsoft.com/office/drawing/2014/main" id="{3F5B0205-3D89-BB70-92CB-9810F1BA8B0D}"/>
                </a:ext>
              </a:extLst>
            </p:cNvPr>
            <p:cNvSpPr/>
            <p:nvPr/>
          </p:nvSpPr>
          <p:spPr>
            <a:xfrm>
              <a:off x="1834816" y="2938866"/>
              <a:ext cx="1576137" cy="23266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7038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What happens behind the scenes with these Journal Sources</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707614"/>
            <a:ext cx="11656832" cy="5244727"/>
          </a:xfrm>
        </p:spPr>
        <p:txBody>
          <a:bodyPr lIns="91440" tIns="45720" rIns="91440" bIns="45720" anchor="t"/>
          <a:lstStyle/>
          <a:p>
            <a:pPr marL="365125" indent="-365760">
              <a:spcBef>
                <a:spcPts val="20"/>
              </a:spcBef>
              <a:defRPr/>
            </a:pPr>
            <a:r>
              <a:rPr lang="en-US" sz="2750">
                <a:solidFill>
                  <a:srgbClr val="33006F"/>
                </a:solidFill>
                <a:latin typeface="Open Sans"/>
                <a:ea typeface="Open Sans"/>
                <a:cs typeface="Open Sans"/>
              </a:rPr>
              <a:t>Manual Journals</a:t>
            </a:r>
            <a:endParaRPr lang="en-US" sz="2750"/>
          </a:p>
          <a:p>
            <a:pPr marL="730885" lvl="1" indent="-365760">
              <a:spcBef>
                <a:spcPts val="20"/>
              </a:spcBef>
              <a:defRPr/>
            </a:pPr>
            <a:r>
              <a:rPr lang="en-US" sz="2350">
                <a:solidFill>
                  <a:srgbClr val="33006F"/>
                </a:solidFill>
                <a:latin typeface="Open Sans"/>
                <a:ea typeface="Open Sans"/>
                <a:cs typeface="Open Sans"/>
              </a:rPr>
              <a:t>Ex – Funding Transfer</a:t>
            </a:r>
          </a:p>
          <a:p>
            <a:pPr marL="365125" lvl="1" indent="0">
              <a:spcBef>
                <a:spcPts val="20"/>
              </a:spcBef>
              <a:buNone/>
              <a:defRPr/>
            </a:pPr>
            <a:endParaRPr lang="en-US" sz="2363">
              <a:solidFill>
                <a:srgbClr val="33006F"/>
              </a:solidFill>
              <a:latin typeface="Open Sans"/>
              <a:ea typeface="Open Sans"/>
              <a:cs typeface="Open Sans"/>
            </a:endParaRPr>
          </a:p>
          <a:p>
            <a:pPr marL="365125" indent="-365760">
              <a:spcBef>
                <a:spcPts val="20"/>
              </a:spcBef>
              <a:defRPr/>
            </a:pPr>
            <a:endParaRPr lang="en-US" sz="2790">
              <a:solidFill>
                <a:srgbClr val="33006F"/>
              </a:solidFill>
              <a:latin typeface="Open Sans"/>
              <a:ea typeface="Open Sans"/>
              <a:cs typeface="Open Sans"/>
            </a:endParaRPr>
          </a:p>
          <a:p>
            <a:pPr marL="365125" indent="-365760">
              <a:spcBef>
                <a:spcPts val="20"/>
              </a:spcBef>
              <a:defRPr/>
            </a:pPr>
            <a:r>
              <a:rPr lang="en-US" sz="2750">
                <a:solidFill>
                  <a:srgbClr val="33006F"/>
                </a:solidFill>
                <a:latin typeface="Open Sans"/>
                <a:ea typeface="Open Sans"/>
                <a:cs typeface="Open Sans"/>
              </a:rPr>
              <a:t>Reference</a:t>
            </a:r>
          </a:p>
          <a:p>
            <a:pPr marL="730885" lvl="1" indent="-365760">
              <a:spcBef>
                <a:spcPts val="20"/>
              </a:spcBef>
              <a:defRPr/>
            </a:pPr>
            <a:r>
              <a:rPr lang="en-US" sz="2350">
                <a:solidFill>
                  <a:srgbClr val="33006F"/>
                </a:solidFill>
                <a:latin typeface="Open Sans"/>
                <a:ea typeface="Open Sans"/>
                <a:cs typeface="Open Sans"/>
              </a:rPr>
              <a:t>Income Statement Self Eliminating Ledger Accounts R1287.10</a:t>
            </a:r>
          </a:p>
          <a:p>
            <a:pPr marL="365760" indent="-365760">
              <a:spcBef>
                <a:spcPts val="20"/>
              </a:spcBef>
            </a:pPr>
            <a:endParaRPr lang="en-US" sz="2800">
              <a:solidFill>
                <a:srgbClr val="33006F"/>
              </a:solidFill>
              <a:latin typeface="Open Sans"/>
              <a:ea typeface="Open Sans"/>
              <a:cs typeface="Open Sans"/>
            </a:endParaRPr>
          </a:p>
        </p:txBody>
      </p:sp>
    </p:spTree>
    <p:extLst>
      <p:ext uri="{BB962C8B-B14F-4D97-AF65-F5344CB8AC3E}">
        <p14:creationId xmlns:p14="http://schemas.microsoft.com/office/powerpoint/2010/main" val="16153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Ex. Manual Journal – Funding Transfer</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X</a:t>
            </a:r>
          </a:p>
          <a:p>
            <a:pPr marL="365760" indent="-365760">
              <a:spcBef>
                <a:spcPts val="20"/>
              </a:spcBef>
            </a:pPr>
            <a:endParaRPr lang="en-US" sz="2800">
              <a:solidFill>
                <a:srgbClr val="33006F"/>
              </a:solidFill>
              <a:latin typeface="Open Sans"/>
              <a:ea typeface="Open Sans"/>
              <a:cs typeface="Open Sans"/>
            </a:endParaRPr>
          </a:p>
        </p:txBody>
      </p:sp>
      <p:pic>
        <p:nvPicPr>
          <p:cNvPr id="4" name="Picture 3">
            <a:extLst>
              <a:ext uri="{FF2B5EF4-FFF2-40B4-BE49-F238E27FC236}">
                <a16:creationId xmlns:a16="http://schemas.microsoft.com/office/drawing/2014/main" id="{2A25D6F4-7EEE-CEC3-179F-5BA4962F5EF8}"/>
              </a:ext>
            </a:extLst>
          </p:cNvPr>
          <p:cNvPicPr>
            <a:picLocks noChangeAspect="1"/>
          </p:cNvPicPr>
          <p:nvPr/>
        </p:nvPicPr>
        <p:blipFill>
          <a:blip r:embed="rId3"/>
          <a:stretch>
            <a:fillRect/>
          </a:stretch>
        </p:blipFill>
        <p:spPr>
          <a:xfrm>
            <a:off x="134258" y="1243584"/>
            <a:ext cx="12311918" cy="4309171"/>
          </a:xfrm>
          <a:prstGeom prst="rect">
            <a:avLst/>
          </a:prstGeom>
        </p:spPr>
      </p:pic>
    </p:spTree>
    <p:extLst>
      <p:ext uri="{BB962C8B-B14F-4D97-AF65-F5344CB8AC3E}">
        <p14:creationId xmlns:p14="http://schemas.microsoft.com/office/powerpoint/2010/main" val="1980889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16448" y="362859"/>
            <a:ext cx="12751648" cy="477010"/>
          </a:xfrm>
        </p:spPr>
        <p:txBody>
          <a:bodyPr lIns="91440" tIns="45720" rIns="91440" bIns="45720" anchor="t">
            <a:noAutofit/>
          </a:bodyPr>
          <a:lstStyle/>
          <a:p>
            <a:r>
              <a:rPr lang="en-US" sz="4000" b="1">
                <a:latin typeface="Open Sans"/>
                <a:ea typeface="Open Sans"/>
                <a:cs typeface="Open Sans"/>
              </a:rPr>
              <a:t>Ex. Manual Journal – Funding Transfer</a:t>
            </a:r>
            <a:endParaRPr lang="en-US" sz="4000"/>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X</a:t>
            </a:r>
          </a:p>
          <a:p>
            <a:pPr marL="365760" indent="-365760">
              <a:spcBef>
                <a:spcPts val="20"/>
              </a:spcBef>
            </a:pPr>
            <a:endParaRPr lang="en-US" sz="2800">
              <a:solidFill>
                <a:srgbClr val="33006F"/>
              </a:solidFill>
              <a:latin typeface="Open Sans"/>
              <a:ea typeface="Open Sans"/>
              <a:cs typeface="Open Sans"/>
            </a:endParaRPr>
          </a:p>
        </p:txBody>
      </p:sp>
      <p:grpSp>
        <p:nvGrpSpPr>
          <p:cNvPr id="7" name="Group 6">
            <a:extLst>
              <a:ext uri="{FF2B5EF4-FFF2-40B4-BE49-F238E27FC236}">
                <a16:creationId xmlns:a16="http://schemas.microsoft.com/office/drawing/2014/main" id="{EAB4B9A9-3E98-EA4B-0C17-430155B83E7A}"/>
              </a:ext>
            </a:extLst>
          </p:cNvPr>
          <p:cNvGrpSpPr/>
          <p:nvPr/>
        </p:nvGrpSpPr>
        <p:grpSpPr>
          <a:xfrm>
            <a:off x="172992" y="1031112"/>
            <a:ext cx="12421721" cy="6384672"/>
            <a:chOff x="172992" y="1031112"/>
            <a:chExt cx="12421721" cy="6384672"/>
          </a:xfrm>
        </p:grpSpPr>
        <p:pic>
          <p:nvPicPr>
            <p:cNvPr id="8" name="Picture 7">
              <a:extLst>
                <a:ext uri="{FF2B5EF4-FFF2-40B4-BE49-F238E27FC236}">
                  <a16:creationId xmlns:a16="http://schemas.microsoft.com/office/drawing/2014/main" id="{2A6C9FBF-4088-8B4B-78C7-5230A8FAB281}"/>
                </a:ext>
              </a:extLst>
            </p:cNvPr>
            <p:cNvPicPr>
              <a:picLocks noChangeAspect="1"/>
            </p:cNvPicPr>
            <p:nvPr/>
          </p:nvPicPr>
          <p:blipFill>
            <a:blip r:embed="rId3"/>
            <a:stretch>
              <a:fillRect/>
            </a:stretch>
          </p:blipFill>
          <p:spPr>
            <a:xfrm>
              <a:off x="172992" y="1031112"/>
              <a:ext cx="12421721" cy="6384672"/>
            </a:xfrm>
            <a:prstGeom prst="rect">
              <a:avLst/>
            </a:prstGeom>
          </p:spPr>
        </p:pic>
        <p:sp>
          <p:nvSpPr>
            <p:cNvPr id="2" name="Rectangle: Rounded Corners 1">
              <a:extLst>
                <a:ext uri="{FF2B5EF4-FFF2-40B4-BE49-F238E27FC236}">
                  <a16:creationId xmlns:a16="http://schemas.microsoft.com/office/drawing/2014/main" id="{6C21FBDF-3F21-54A0-0801-B2B2338F5899}"/>
                </a:ext>
              </a:extLst>
            </p:cNvPr>
            <p:cNvSpPr/>
            <p:nvPr/>
          </p:nvSpPr>
          <p:spPr>
            <a:xfrm>
              <a:off x="1072816" y="1452212"/>
              <a:ext cx="1576137" cy="23266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18B5573-5AA3-1D40-2246-8C9ADA5BF414}"/>
                </a:ext>
              </a:extLst>
            </p:cNvPr>
            <p:cNvSpPr/>
            <p:nvPr/>
          </p:nvSpPr>
          <p:spPr>
            <a:xfrm>
              <a:off x="7562516" y="1452212"/>
              <a:ext cx="3556334" cy="232668"/>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418CD7E9-4850-ADC2-341F-0351AF83FA84}"/>
              </a:ext>
            </a:extLst>
          </p:cNvPr>
          <p:cNvPicPr>
            <a:picLocks noChangeAspect="1"/>
          </p:cNvPicPr>
          <p:nvPr/>
        </p:nvPicPr>
        <p:blipFill>
          <a:blip r:embed="rId4"/>
          <a:stretch>
            <a:fillRect/>
          </a:stretch>
        </p:blipFill>
        <p:spPr>
          <a:xfrm>
            <a:off x="2928089" y="4594705"/>
            <a:ext cx="457200" cy="238125"/>
          </a:xfrm>
          <a:prstGeom prst="rect">
            <a:avLst/>
          </a:prstGeom>
        </p:spPr>
      </p:pic>
      <p:pic>
        <p:nvPicPr>
          <p:cNvPr id="13" name="Picture 12">
            <a:extLst>
              <a:ext uri="{FF2B5EF4-FFF2-40B4-BE49-F238E27FC236}">
                <a16:creationId xmlns:a16="http://schemas.microsoft.com/office/drawing/2014/main" id="{61CE33EE-6147-407B-5B0F-E09707125F94}"/>
              </a:ext>
            </a:extLst>
          </p:cNvPr>
          <p:cNvPicPr>
            <a:picLocks noChangeAspect="1"/>
          </p:cNvPicPr>
          <p:nvPr/>
        </p:nvPicPr>
        <p:blipFill>
          <a:blip r:embed="rId4"/>
          <a:stretch>
            <a:fillRect/>
          </a:stretch>
        </p:blipFill>
        <p:spPr>
          <a:xfrm>
            <a:off x="3544777" y="6045963"/>
            <a:ext cx="457200" cy="238125"/>
          </a:xfrm>
          <a:prstGeom prst="rect">
            <a:avLst/>
          </a:prstGeom>
        </p:spPr>
      </p:pic>
    </p:spTree>
    <p:extLst>
      <p:ext uri="{BB962C8B-B14F-4D97-AF65-F5344CB8AC3E}">
        <p14:creationId xmlns:p14="http://schemas.microsoft.com/office/powerpoint/2010/main" val="273965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934EB-0B9C-2210-B8BF-48379D4022F0}"/>
              </a:ext>
            </a:extLst>
          </p:cNvPr>
          <p:cNvSpPr>
            <a:spLocks noGrp="1"/>
          </p:cNvSpPr>
          <p:nvPr>
            <p:ph type="body" sz="quarter" idx="10"/>
          </p:nvPr>
        </p:nvSpPr>
        <p:spPr/>
        <p:txBody>
          <a:bodyPr>
            <a:normAutofit fontScale="92500" lnSpcReduction="10000"/>
          </a:bodyPr>
          <a:lstStyle/>
          <a:p>
            <a:endParaRPr lang="en-US"/>
          </a:p>
        </p:txBody>
      </p:sp>
      <p:sp>
        <p:nvSpPr>
          <p:cNvPr id="3" name="Text Placeholder 2">
            <a:extLst>
              <a:ext uri="{FF2B5EF4-FFF2-40B4-BE49-F238E27FC236}">
                <a16:creationId xmlns:a16="http://schemas.microsoft.com/office/drawing/2014/main" id="{954CE9AC-A7A3-386F-F466-8E45FA1314A5}"/>
              </a:ext>
            </a:extLst>
          </p:cNvPr>
          <p:cNvSpPr>
            <a:spLocks noGrp="1"/>
          </p:cNvSpPr>
          <p:nvPr>
            <p:ph type="body" sz="quarter" idx="11"/>
          </p:nvPr>
        </p:nvSpPr>
        <p:spPr/>
        <p:txBody>
          <a:bodyPr/>
          <a:lstStyle/>
          <a:p>
            <a:endParaRPr lang="en-US"/>
          </a:p>
        </p:txBody>
      </p:sp>
      <p:pic>
        <p:nvPicPr>
          <p:cNvPr id="4" name="Picture 3" descr="A screenshot of a computer screen&#10;&#10;Description automatically generated">
            <a:extLst>
              <a:ext uri="{FF2B5EF4-FFF2-40B4-BE49-F238E27FC236}">
                <a16:creationId xmlns:a16="http://schemas.microsoft.com/office/drawing/2014/main" id="{00252133-37E5-0775-325C-88142C892131}"/>
              </a:ext>
            </a:extLst>
          </p:cNvPr>
          <p:cNvPicPr>
            <a:picLocks noChangeAspect="1"/>
          </p:cNvPicPr>
          <p:nvPr/>
        </p:nvPicPr>
        <p:blipFill>
          <a:blip r:embed="rId3"/>
          <a:stretch>
            <a:fillRect/>
          </a:stretch>
        </p:blipFill>
        <p:spPr>
          <a:xfrm>
            <a:off x="1" y="-83716"/>
            <a:ext cx="13004800" cy="7535103"/>
          </a:xfrm>
          <a:prstGeom prst="rect">
            <a:avLst/>
          </a:prstGeom>
        </p:spPr>
      </p:pic>
    </p:spTree>
    <p:extLst>
      <p:ext uri="{BB962C8B-B14F-4D97-AF65-F5344CB8AC3E}">
        <p14:creationId xmlns:p14="http://schemas.microsoft.com/office/powerpoint/2010/main" val="2141921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Wrap Up</a:t>
            </a:r>
          </a:p>
        </p:txBody>
      </p:sp>
    </p:spTree>
    <p:extLst>
      <p:ext uri="{BB962C8B-B14F-4D97-AF65-F5344CB8AC3E}">
        <p14:creationId xmlns:p14="http://schemas.microsoft.com/office/powerpoint/2010/main" val="3941649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13F95-E10B-69B3-5487-4755FFA877F9}"/>
              </a:ext>
            </a:extLst>
          </p:cNvPr>
          <p:cNvSpPr>
            <a:spLocks noGrp="1"/>
          </p:cNvSpPr>
          <p:nvPr>
            <p:ph type="body" sz="quarter" idx="10"/>
          </p:nvPr>
        </p:nvSpPr>
        <p:spPr>
          <a:xfrm>
            <a:off x="695726" y="320516"/>
            <a:ext cx="11640409" cy="477010"/>
          </a:xfrm>
        </p:spPr>
        <p:txBody>
          <a:bodyPr>
            <a:noAutofit/>
          </a:bodyPr>
          <a:lstStyle/>
          <a:p>
            <a:pPr>
              <a:lnSpc>
                <a:spcPct val="100000"/>
              </a:lnSpc>
            </a:pPr>
            <a:r>
              <a:rPr lang="en-US" sz="3600" b="1">
                <a:latin typeface="Open Sans"/>
                <a:ea typeface="Open Sans"/>
                <a:cs typeface="Open Sans"/>
              </a:rPr>
              <a:t>High Level Do’s and Don’ts</a:t>
            </a:r>
          </a:p>
        </p:txBody>
      </p:sp>
      <p:sp>
        <p:nvSpPr>
          <p:cNvPr id="3" name="Text Placeholder 2">
            <a:extLst>
              <a:ext uri="{FF2B5EF4-FFF2-40B4-BE49-F238E27FC236}">
                <a16:creationId xmlns:a16="http://schemas.microsoft.com/office/drawing/2014/main" id="{EC9F8FF8-D8A4-2B3F-38B7-65741772668B}"/>
              </a:ext>
            </a:extLst>
          </p:cNvPr>
          <p:cNvSpPr>
            <a:spLocks noGrp="1"/>
          </p:cNvSpPr>
          <p:nvPr>
            <p:ph type="body" sz="quarter" idx="11"/>
          </p:nvPr>
        </p:nvSpPr>
        <p:spPr>
          <a:xfrm>
            <a:off x="695726" y="1275906"/>
            <a:ext cx="11656832" cy="5241767"/>
          </a:xfrm>
        </p:spPr>
        <p:txBody>
          <a:bodyPr lIns="91440" tIns="45720" rIns="91440" bIns="45720" anchor="t"/>
          <a:lstStyle/>
          <a:p>
            <a:pPr marL="365760" indent="-365760"/>
            <a:r>
              <a:rPr lang="en-US" sz="2400">
                <a:latin typeface="Open Sans"/>
                <a:ea typeface="Open Sans"/>
                <a:cs typeface="Open Sans"/>
              </a:rPr>
              <a:t>Do – use In/Out ledgers together</a:t>
            </a:r>
          </a:p>
          <a:p>
            <a:pPr marL="792480" lvl="1" indent="-304800"/>
            <a:r>
              <a:rPr lang="en-US" sz="2000">
                <a:latin typeface="Open Sans"/>
                <a:ea typeface="Open Sans"/>
                <a:cs typeface="Open Sans"/>
              </a:rPr>
              <a:t>Ledgers represent the transferring in and out of funds, costs, overhead, etc. need to be used in combination with each other for both the debit and credit of the journal.</a:t>
            </a:r>
          </a:p>
          <a:p>
            <a:pPr marL="365760" indent="-365760">
              <a:spcBef>
                <a:spcPts val="800"/>
              </a:spcBef>
            </a:pPr>
            <a:r>
              <a:rPr lang="en-US" sz="2400">
                <a:latin typeface="Open Sans"/>
                <a:ea typeface="Open Sans"/>
                <a:cs typeface="Open Sans"/>
              </a:rPr>
              <a:t>Do – create Revenue Categories for the revenue streams and Spend Categories for the expenses you need to report on</a:t>
            </a:r>
          </a:p>
          <a:p>
            <a:pPr marL="792480" lvl="1" indent="-304800"/>
            <a:r>
              <a:rPr lang="en-US" sz="2000">
                <a:latin typeface="Open Sans"/>
                <a:ea typeface="Open Sans"/>
                <a:cs typeface="Open Sans"/>
              </a:rPr>
              <a:t>the categories are there for you to transact on and there isn’t a more granular reporting tag for Revenue Category, and Purchase Item or Expense Item won’t always apply</a:t>
            </a:r>
          </a:p>
          <a:p>
            <a:pPr marL="365760" indent="-365760">
              <a:spcBef>
                <a:spcPts val="1200"/>
              </a:spcBef>
            </a:pPr>
            <a:r>
              <a:rPr lang="en-US" sz="2400">
                <a:latin typeface="Open Sans"/>
                <a:ea typeface="Open Sans"/>
                <a:cs typeface="Open Sans"/>
              </a:rPr>
              <a:t>Don’t – cross fund or resource </a:t>
            </a:r>
            <a:r>
              <a:rPr lang="en-US" sz="2400" err="1">
                <a:latin typeface="Open Sans"/>
                <a:ea typeface="Open Sans"/>
                <a:cs typeface="Open Sans"/>
              </a:rPr>
              <a:t>worktag</a:t>
            </a:r>
            <a:r>
              <a:rPr lang="en-US" sz="2400">
                <a:latin typeface="Open Sans"/>
                <a:ea typeface="Open Sans"/>
                <a:cs typeface="Open Sans"/>
              </a:rPr>
              <a:t> </a:t>
            </a:r>
          </a:p>
          <a:p>
            <a:pPr marL="365760" indent="-365760">
              <a:spcBef>
                <a:spcPts val="1200"/>
              </a:spcBef>
            </a:pPr>
            <a:r>
              <a:rPr lang="en-US" sz="2400">
                <a:latin typeface="Open Sans"/>
                <a:ea typeface="Open Sans"/>
                <a:cs typeface="Open Sans"/>
              </a:rPr>
              <a:t>Don't – transact on ledgers that contain system names, as those were built for integrating and reconciling with those specific systems</a:t>
            </a:r>
          </a:p>
          <a:p>
            <a:pPr marL="792480" lvl="1" indent="-304800">
              <a:spcBef>
                <a:spcPts val="1200"/>
              </a:spcBef>
            </a:pPr>
            <a:r>
              <a:rPr lang="en-US" sz="2000">
                <a:latin typeface="Open Sans"/>
                <a:ea typeface="Open Sans"/>
                <a:cs typeface="Open Sans"/>
              </a:rPr>
              <a:t>e.g. 12200 Accounts Receivable - Student Database (SDB)</a:t>
            </a:r>
            <a:endParaRPr lang="en-US" sz="2000"/>
          </a:p>
          <a:p>
            <a:pPr marL="792480" lvl="1" indent="-304800">
              <a:spcBef>
                <a:spcPts val="1200"/>
              </a:spcBef>
            </a:pPr>
            <a:endParaRPr lang="en-US" sz="2000"/>
          </a:p>
        </p:txBody>
      </p:sp>
    </p:spTree>
    <p:extLst>
      <p:ext uri="{BB962C8B-B14F-4D97-AF65-F5344CB8AC3E}">
        <p14:creationId xmlns:p14="http://schemas.microsoft.com/office/powerpoint/2010/main" val="1919572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D3C963-9716-6866-69E6-2BAC4BFFEBBF}"/>
              </a:ext>
            </a:extLst>
          </p:cNvPr>
          <p:cNvSpPr>
            <a:spLocks noGrp="1"/>
          </p:cNvSpPr>
          <p:nvPr>
            <p:ph type="body" sz="quarter" idx="10"/>
          </p:nvPr>
        </p:nvSpPr>
        <p:spPr>
          <a:xfrm>
            <a:off x="572034" y="320516"/>
            <a:ext cx="11640409" cy="477010"/>
          </a:xfrm>
        </p:spPr>
        <p:txBody>
          <a:bodyPr>
            <a:noAutofit/>
          </a:bodyPr>
          <a:lstStyle/>
          <a:p>
            <a:pPr>
              <a:lnSpc>
                <a:spcPct val="100000"/>
              </a:lnSpc>
            </a:pPr>
            <a:r>
              <a:rPr lang="en-US" sz="3600" b="1">
                <a:latin typeface="Open Sans"/>
                <a:ea typeface="Open Sans"/>
                <a:cs typeface="Open Sans"/>
              </a:rPr>
              <a:t>Resources</a:t>
            </a:r>
          </a:p>
        </p:txBody>
      </p:sp>
      <p:sp>
        <p:nvSpPr>
          <p:cNvPr id="3" name="Text Placeholder 2">
            <a:extLst>
              <a:ext uri="{FF2B5EF4-FFF2-40B4-BE49-F238E27FC236}">
                <a16:creationId xmlns:a16="http://schemas.microsoft.com/office/drawing/2014/main" id="{C2A0D2C6-B422-6EB4-12DC-C5B958429B6D}"/>
              </a:ext>
            </a:extLst>
          </p:cNvPr>
          <p:cNvSpPr>
            <a:spLocks noGrp="1"/>
          </p:cNvSpPr>
          <p:nvPr>
            <p:ph type="body" sz="quarter" idx="11"/>
          </p:nvPr>
        </p:nvSpPr>
        <p:spPr>
          <a:xfrm>
            <a:off x="695726" y="1100118"/>
            <a:ext cx="12134154" cy="5417556"/>
          </a:xfrm>
        </p:spPr>
        <p:txBody>
          <a:bodyPr lIns="91440" tIns="45720" rIns="91440" bIns="45720" anchor="t"/>
          <a:lstStyle/>
          <a:p>
            <a:pPr marL="365760" indent="-365760"/>
            <a:r>
              <a:rPr lang="en-US" sz="2550">
                <a:latin typeface="Open Sans"/>
                <a:ea typeface="Open Sans"/>
                <a:cs typeface="Open Sans"/>
              </a:rPr>
              <a:t>Accounting Bootcamp </a:t>
            </a:r>
            <a:r>
              <a:rPr lang="en-US" sz="2550">
                <a:latin typeface="Open Sans"/>
                <a:ea typeface="Open Sans"/>
                <a:cs typeface="Open Sans"/>
                <a:hlinkClick r:id="rId2"/>
              </a:rPr>
              <a:t>Link</a:t>
            </a:r>
            <a:endParaRPr lang="en-US" sz="2550">
              <a:latin typeface="Open Sans"/>
              <a:ea typeface="Open Sans"/>
              <a:cs typeface="Open Sans"/>
            </a:endParaRPr>
          </a:p>
          <a:p>
            <a:pPr marL="365760" indent="-365760">
              <a:spcBef>
                <a:spcPts val="800"/>
              </a:spcBef>
            </a:pPr>
            <a:r>
              <a:rPr lang="en-US" sz="2550">
                <a:latin typeface="Open Sans"/>
                <a:ea typeface="Open Sans"/>
                <a:cs typeface="Open Sans"/>
              </a:rPr>
              <a:t>Ledger and Ledger Account Summary </a:t>
            </a:r>
            <a:r>
              <a:rPr lang="en-US" sz="2550">
                <a:latin typeface="Open Sans"/>
                <a:ea typeface="Open Sans"/>
                <a:cs typeface="Open Sans"/>
                <a:hlinkClick r:id="rId3"/>
              </a:rPr>
              <a:t>List</a:t>
            </a:r>
            <a:r>
              <a:rPr lang="en-US" sz="2550">
                <a:latin typeface="Open Sans"/>
                <a:ea typeface="Open Sans"/>
                <a:cs typeface="Open Sans"/>
              </a:rPr>
              <a:t> </a:t>
            </a:r>
          </a:p>
          <a:p>
            <a:pPr marL="365760" indent="-365760"/>
            <a:r>
              <a:rPr lang="en-US" sz="2550">
                <a:latin typeface="Open Sans"/>
                <a:ea typeface="Open Sans"/>
                <a:cs typeface="Open Sans"/>
              </a:rPr>
              <a:t>Revenue Category </a:t>
            </a:r>
            <a:r>
              <a:rPr lang="en-US" sz="2550">
                <a:latin typeface="Open Sans"/>
                <a:ea typeface="Open Sans"/>
                <a:cs typeface="Open Sans"/>
                <a:hlinkClick r:id="rId4"/>
              </a:rPr>
              <a:t>List</a:t>
            </a:r>
            <a:r>
              <a:rPr lang="en-US" sz="2550">
                <a:latin typeface="Open Sans"/>
                <a:ea typeface="Open Sans"/>
                <a:cs typeface="Open Sans"/>
              </a:rPr>
              <a:t> with general APR references</a:t>
            </a:r>
          </a:p>
          <a:p>
            <a:pPr marL="365760" indent="-365760"/>
            <a:r>
              <a:rPr lang="en-US" sz="2550">
                <a:latin typeface="Open Sans"/>
                <a:ea typeface="Open Sans"/>
                <a:cs typeface="Open Sans"/>
              </a:rPr>
              <a:t>Spend Category </a:t>
            </a:r>
            <a:r>
              <a:rPr lang="en-US" sz="2550">
                <a:latin typeface="Open Sans"/>
                <a:ea typeface="Open Sans"/>
                <a:cs typeface="Open Sans"/>
                <a:hlinkClick r:id="rId5"/>
              </a:rPr>
              <a:t>List</a:t>
            </a:r>
            <a:r>
              <a:rPr lang="en-US" sz="2550">
                <a:latin typeface="Open Sans"/>
                <a:ea typeface="Open Sans"/>
                <a:cs typeface="Open Sans"/>
              </a:rPr>
              <a:t> with general APR references</a:t>
            </a:r>
          </a:p>
          <a:p>
            <a:pPr marL="365760" indent="-365760"/>
            <a:r>
              <a:rPr lang="en-US" sz="2550">
                <a:latin typeface="Open Sans"/>
                <a:ea typeface="Open Sans"/>
                <a:cs typeface="Open Sans"/>
              </a:rPr>
              <a:t>Custom Validation </a:t>
            </a:r>
            <a:r>
              <a:rPr lang="en-US" sz="2550">
                <a:latin typeface="Open Sans"/>
                <a:ea typeface="Open Sans"/>
                <a:cs typeface="Open Sans"/>
                <a:hlinkClick r:id="rId6"/>
              </a:rPr>
              <a:t>List</a:t>
            </a:r>
            <a:endParaRPr lang="en-US" sz="2550">
              <a:latin typeface="Open Sans"/>
              <a:ea typeface="Open Sans"/>
              <a:cs typeface="Open Sans"/>
            </a:endParaRPr>
          </a:p>
          <a:p>
            <a:pPr marL="365760" indent="-365760"/>
            <a:r>
              <a:rPr lang="en-US" sz="2550">
                <a:latin typeface="Open Sans"/>
                <a:ea typeface="Open Sans"/>
                <a:cs typeface="Open Sans"/>
              </a:rPr>
              <a:t>Journal Sources </a:t>
            </a:r>
            <a:r>
              <a:rPr lang="en-US" sz="2550">
                <a:latin typeface="Open Sans"/>
                <a:ea typeface="Open Sans"/>
                <a:cs typeface="Open Sans"/>
                <a:hlinkClick r:id="rId7"/>
              </a:rPr>
              <a:t>List</a:t>
            </a:r>
            <a:endParaRPr lang="en-US" sz="2550"/>
          </a:p>
          <a:p>
            <a:pPr marL="365760" indent="-365760"/>
            <a:endParaRPr lang="en-US"/>
          </a:p>
        </p:txBody>
      </p:sp>
    </p:spTree>
    <p:extLst>
      <p:ext uri="{BB962C8B-B14F-4D97-AF65-F5344CB8AC3E}">
        <p14:creationId xmlns:p14="http://schemas.microsoft.com/office/powerpoint/2010/main" val="2945978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85000" lnSpcReduction="20000"/>
          </a:bodyPr>
          <a:lstStyle/>
          <a:p>
            <a:r>
              <a:rPr lang="en-US" sz="3900" b="1"/>
              <a:t>What’s Next</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lvl="3">
              <a:buFont typeface="Wingdings" panose="05000000000000000000" pitchFamily="2" charset="2"/>
              <a:buChar char="§"/>
            </a:pPr>
            <a:endParaRPr lang="en-US"/>
          </a:p>
          <a:p>
            <a:pPr marL="365760" indent="-365760">
              <a:spcBef>
                <a:spcPts val="20"/>
              </a:spcBef>
              <a:defRPr/>
            </a:pPr>
            <a:r>
              <a:rPr kumimoji="0" lang="en-US" sz="3200" b="0" i="0" u="none" strike="noStrike" kern="1200" cap="none" spc="0" normalizeH="0" baseline="0" noProof="0">
                <a:ln>
                  <a:noFill/>
                </a:ln>
                <a:solidFill>
                  <a:srgbClr val="33006F"/>
                </a:solidFill>
                <a:effectLst/>
                <a:uLnTx/>
                <a:uFillTx/>
                <a:latin typeface="Open Sans"/>
                <a:ea typeface="Open Sans"/>
                <a:cs typeface="Open Sans"/>
              </a:rPr>
              <a:t>Series #3 – Net Position</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400" b="0" i="0" u="none" strike="noStrike" kern="1200" cap="none" spc="0" normalizeH="0" baseline="0" noProof="0">
                <a:ln>
                  <a:noFill/>
                </a:ln>
                <a:solidFill>
                  <a:srgbClr val="33006F"/>
                </a:solidFill>
                <a:effectLst/>
                <a:uLnTx/>
                <a:uFillTx/>
                <a:latin typeface="Open Sans"/>
                <a:ea typeface="Open Sans"/>
                <a:cs typeface="Open Sans"/>
              </a:rPr>
              <a:t>How to interpret your data</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400" b="0" i="0" u="none" strike="noStrike" kern="1200" cap="none" spc="0" normalizeH="0" baseline="0" noProof="0">
                <a:ln>
                  <a:noFill/>
                </a:ln>
                <a:solidFill>
                  <a:srgbClr val="33006F"/>
                </a:solidFill>
                <a:effectLst/>
                <a:uLnTx/>
                <a:uFillTx/>
                <a:latin typeface="Open Sans"/>
                <a:ea typeface="Open Sans"/>
                <a:cs typeface="Open Sans"/>
              </a:rPr>
              <a:t>Corrections </a:t>
            </a:r>
          </a:p>
        </p:txBody>
      </p:sp>
    </p:spTree>
    <p:extLst>
      <p:ext uri="{BB962C8B-B14F-4D97-AF65-F5344CB8AC3E}">
        <p14:creationId xmlns:p14="http://schemas.microsoft.com/office/powerpoint/2010/main" val="220463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Goals &amp; Audience</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202732"/>
            <a:ext cx="11656832" cy="5417556"/>
          </a:xfrm>
        </p:spPr>
        <p:txBody>
          <a:bodyPr lIns="91440" tIns="45720" rIns="91440" bIns="45720" anchor="t"/>
          <a:lstStyle/>
          <a:p>
            <a:pPr marL="365760" indent="-365760">
              <a:spcBef>
                <a:spcPts val="20"/>
              </a:spcBef>
            </a:pPr>
            <a:r>
              <a:rPr lang="en-US" sz="2800">
                <a:solidFill>
                  <a:srgbClr val="33006F"/>
                </a:solidFill>
                <a:latin typeface="Open Sans"/>
                <a:ea typeface="Open Sans"/>
                <a:cs typeface="Open Sans"/>
              </a:rPr>
              <a:t>Key Audience: Shared Environment (SE) Accountant focus</a:t>
            </a:r>
          </a:p>
          <a:p>
            <a:pPr marL="365760" indent="-365760">
              <a:spcBef>
                <a:spcPts val="20"/>
              </a:spcBef>
            </a:pPr>
            <a:endParaRPr lang="en-US" sz="2800">
              <a:solidFill>
                <a:srgbClr val="33006F"/>
              </a:solidFill>
              <a:latin typeface="Open Sans"/>
              <a:ea typeface="Open Sans"/>
              <a:cs typeface="Open Sans"/>
            </a:endParaRPr>
          </a:p>
          <a:p>
            <a:pPr marL="365760" indent="-365760">
              <a:spcBef>
                <a:spcPts val="20"/>
              </a:spcBef>
            </a:pPr>
            <a:r>
              <a:rPr lang="en-US" sz="2800">
                <a:solidFill>
                  <a:srgbClr val="33006F"/>
                </a:solidFill>
                <a:latin typeface="Open Sans"/>
                <a:ea typeface="Open Sans"/>
                <a:cs typeface="Open Sans"/>
              </a:rPr>
              <a:t>Goals: </a:t>
            </a:r>
          </a:p>
          <a:p>
            <a:pPr marL="792507" lvl="1" indent="-365760">
              <a:spcBef>
                <a:spcPts val="20"/>
              </a:spcBef>
            </a:pPr>
            <a:r>
              <a:rPr lang="en-US" sz="2373">
                <a:solidFill>
                  <a:srgbClr val="33006F"/>
                </a:solidFill>
                <a:latin typeface="Open Sans"/>
                <a:ea typeface="Open Sans"/>
                <a:cs typeface="Open Sans"/>
              </a:rPr>
              <a:t>To strengthen SE accounting knowledge, based on UW needs and Workday setups. </a:t>
            </a:r>
          </a:p>
          <a:p>
            <a:pPr marL="792507" lvl="1" indent="-365760">
              <a:spcBef>
                <a:spcPts val="20"/>
              </a:spcBef>
            </a:pPr>
            <a:endParaRPr lang="en-US" sz="2373">
              <a:solidFill>
                <a:srgbClr val="33006F"/>
              </a:solidFill>
              <a:latin typeface="Open Sans"/>
              <a:ea typeface="Open Sans"/>
              <a:cs typeface="Open Sans"/>
            </a:endParaRPr>
          </a:p>
          <a:p>
            <a:pPr marL="792507" lvl="1" indent="-365760">
              <a:spcBef>
                <a:spcPts val="20"/>
              </a:spcBef>
            </a:pPr>
            <a:r>
              <a:rPr lang="en-US" sz="2373">
                <a:solidFill>
                  <a:srgbClr val="33006F"/>
                </a:solidFill>
                <a:latin typeface="Open Sans"/>
                <a:ea typeface="Open Sans"/>
                <a:cs typeface="Open Sans"/>
              </a:rPr>
              <a:t>To create future job aids to build accounting knowledge in support of UW accounting principles and reporting needs.</a:t>
            </a:r>
          </a:p>
          <a:p>
            <a:pPr marL="1219255" lvl="2" indent="-365760">
              <a:spcBef>
                <a:spcPts val="20"/>
              </a:spcBef>
            </a:pPr>
            <a:r>
              <a:rPr lang="en-US" sz="2160">
                <a:solidFill>
                  <a:srgbClr val="33006F"/>
                </a:solidFill>
                <a:latin typeface="Open Sans"/>
                <a:ea typeface="Open Sans"/>
                <a:cs typeface="Open Sans"/>
              </a:rPr>
              <a:t>Leverage for all users performing WD transactions across all campuses</a:t>
            </a:r>
          </a:p>
          <a:p>
            <a:pPr marL="1219255" lvl="2" indent="-365760">
              <a:spcBef>
                <a:spcPts val="20"/>
              </a:spcBef>
            </a:pPr>
            <a:endParaRPr lang="en-US" sz="2160">
              <a:solidFill>
                <a:srgbClr val="33006F"/>
              </a:solidFill>
              <a:latin typeface="Open Sans"/>
              <a:ea typeface="Open Sans"/>
              <a:cs typeface="Open Sans"/>
            </a:endParaRPr>
          </a:p>
          <a:p>
            <a:pPr marL="365760" indent="-365760">
              <a:spcBef>
                <a:spcPts val="20"/>
              </a:spcBef>
            </a:pPr>
            <a:endParaRPr lang="en-US" sz="3227">
              <a:solidFill>
                <a:srgbClr val="33006F"/>
              </a:solidFill>
              <a:latin typeface="Open Sans"/>
              <a:ea typeface="Open Sans"/>
              <a:cs typeface="Open Sans"/>
            </a:endParaRPr>
          </a:p>
        </p:txBody>
      </p:sp>
    </p:spTree>
    <p:extLst>
      <p:ext uri="{BB962C8B-B14F-4D97-AF65-F5344CB8AC3E}">
        <p14:creationId xmlns:p14="http://schemas.microsoft.com/office/powerpoint/2010/main" val="270628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5" y="917323"/>
            <a:ext cx="12120211" cy="3757164"/>
          </a:xfrm>
        </p:spPr>
        <p:txBody>
          <a:bodyPr lIns="91440" tIns="45720" rIns="91440" bIns="45720" anchor="b">
            <a:normAutofit/>
          </a:bodyPr>
          <a:lstStyle/>
          <a:p>
            <a:r>
              <a:rPr lang="en-US" sz="4400">
                <a:latin typeface="Encode Sans Normal Black"/>
              </a:rPr>
              <a:t>Reference documents  </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endParaRPr lang="en-US" sz="2800" b="0">
              <a:solidFill>
                <a:schemeClr val="tx2"/>
              </a:solidFill>
              <a:latin typeface="Encode Sans Normal Black"/>
            </a:endParaRPr>
          </a:p>
        </p:txBody>
      </p:sp>
    </p:spTree>
    <p:extLst>
      <p:ext uri="{BB962C8B-B14F-4D97-AF65-F5344CB8AC3E}">
        <p14:creationId xmlns:p14="http://schemas.microsoft.com/office/powerpoint/2010/main" val="420242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FDM Bootcamp Series Preview</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202732"/>
            <a:ext cx="11656832" cy="5417556"/>
          </a:xfrm>
        </p:spPr>
        <p:txBody>
          <a:bodyPr lIns="91440" tIns="45720" rIns="91440" bIns="45720" anchor="t"/>
          <a:lstStyle/>
          <a:p>
            <a:pPr marL="365760" indent="-365760">
              <a:spcBef>
                <a:spcPts val="20"/>
              </a:spcBef>
            </a:pPr>
            <a:r>
              <a:rPr lang="en-US" sz="2800">
                <a:solidFill>
                  <a:schemeClr val="bg2">
                    <a:lumMod val="65000"/>
                  </a:schemeClr>
                </a:solidFill>
                <a:latin typeface="Open Sans"/>
                <a:ea typeface="Open Sans"/>
                <a:cs typeface="Open Sans"/>
              </a:rPr>
              <a:t>Series #1 - Accounting Fundamentals – Recap &amp; Pre-req to #2</a:t>
            </a:r>
          </a:p>
          <a:p>
            <a:pPr marL="792480" lvl="1" indent="-365760">
              <a:spcBef>
                <a:spcPts val="20"/>
              </a:spcBef>
            </a:pPr>
            <a:r>
              <a:rPr lang="en-US" sz="2350">
                <a:solidFill>
                  <a:schemeClr val="bg2">
                    <a:lumMod val="65000"/>
                  </a:schemeClr>
                </a:solidFill>
                <a:latin typeface="Open Sans"/>
                <a:ea typeface="Open Sans"/>
                <a:cs typeface="Open Sans"/>
              </a:rPr>
              <a:t>Accounting </a:t>
            </a:r>
            <a:r>
              <a:rPr lang="en-US" sz="2350" err="1">
                <a:solidFill>
                  <a:schemeClr val="bg2">
                    <a:lumMod val="65000"/>
                  </a:schemeClr>
                </a:solidFill>
                <a:latin typeface="Open Sans"/>
                <a:ea typeface="Open Sans"/>
                <a:cs typeface="Open Sans"/>
              </a:rPr>
              <a:t>Worktag</a:t>
            </a:r>
            <a:r>
              <a:rPr lang="en-US" sz="2350">
                <a:solidFill>
                  <a:schemeClr val="bg2">
                    <a:lumMod val="65000"/>
                  </a:schemeClr>
                </a:solidFill>
                <a:latin typeface="Open Sans"/>
                <a:ea typeface="Open Sans"/>
                <a:cs typeface="Open Sans"/>
              </a:rPr>
              <a:t> Overview</a:t>
            </a:r>
          </a:p>
          <a:p>
            <a:pPr marL="792480" lvl="1" indent="-365760">
              <a:spcBef>
                <a:spcPts val="20"/>
              </a:spcBef>
            </a:pPr>
            <a:r>
              <a:rPr lang="en-US" sz="2350">
                <a:solidFill>
                  <a:schemeClr val="bg2">
                    <a:lumMod val="65000"/>
                  </a:schemeClr>
                </a:solidFill>
                <a:latin typeface="Open Sans"/>
                <a:ea typeface="Open Sans"/>
                <a:cs typeface="Open Sans"/>
              </a:rPr>
              <a:t>UW Accounting Principals</a:t>
            </a:r>
          </a:p>
          <a:p>
            <a:pPr marL="792480" lvl="1" indent="-365760">
              <a:spcBef>
                <a:spcPts val="20"/>
              </a:spcBef>
            </a:pPr>
            <a:r>
              <a:rPr lang="en-US" sz="2350">
                <a:solidFill>
                  <a:schemeClr val="bg2">
                    <a:lumMod val="65000"/>
                  </a:schemeClr>
                </a:solidFill>
                <a:latin typeface="Open Sans"/>
                <a:ea typeface="Open Sans"/>
                <a:cs typeface="Open Sans"/>
              </a:rPr>
              <a:t>Financial Statements</a:t>
            </a:r>
          </a:p>
          <a:p>
            <a:pPr marL="365760" indent="-365760">
              <a:spcBef>
                <a:spcPts val="20"/>
              </a:spcBef>
            </a:pPr>
            <a:r>
              <a:rPr lang="en-US" sz="2800">
                <a:solidFill>
                  <a:srgbClr val="33006F"/>
                </a:solidFill>
                <a:latin typeface="Open Sans"/>
                <a:ea typeface="Open Sans"/>
                <a:cs typeface="Open Sans"/>
              </a:rPr>
              <a:t>Series #2 – UW Specific Setups Deep Dive</a:t>
            </a:r>
          </a:p>
          <a:p>
            <a:pPr marL="792507" lvl="1" indent="-365760">
              <a:spcBef>
                <a:spcPts val="20"/>
              </a:spcBef>
            </a:pPr>
            <a:r>
              <a:rPr lang="en-US" sz="2000">
                <a:solidFill>
                  <a:srgbClr val="33006F"/>
                </a:solidFill>
                <a:latin typeface="Open Sans"/>
                <a:ea typeface="Open Sans"/>
                <a:cs typeface="Open Sans"/>
              </a:rPr>
              <a:t>Initiating Transactions in Workday</a:t>
            </a:r>
          </a:p>
          <a:p>
            <a:pPr marL="792507" lvl="1" indent="-365760">
              <a:spcBef>
                <a:spcPts val="20"/>
              </a:spcBef>
            </a:pPr>
            <a:r>
              <a:rPr lang="en-US" sz="2000">
                <a:solidFill>
                  <a:srgbClr val="33006F"/>
                </a:solidFill>
                <a:latin typeface="Open Sans"/>
                <a:ea typeface="Open Sans"/>
                <a:cs typeface="Open Sans"/>
              </a:rPr>
              <a:t>Refresh – Custom Validations &amp; Account Posting Rules (APR’s)</a:t>
            </a:r>
          </a:p>
          <a:p>
            <a:pPr marL="792507" lvl="1" indent="-365760">
              <a:spcBef>
                <a:spcPts val="20"/>
              </a:spcBef>
            </a:pPr>
            <a:r>
              <a:rPr lang="en-US" sz="2000">
                <a:solidFill>
                  <a:srgbClr val="33006F"/>
                </a:solidFill>
                <a:latin typeface="Open Sans"/>
                <a:ea typeface="Open Sans"/>
                <a:cs typeface="Open Sans"/>
              </a:rPr>
              <a:t>Behind the Scenes</a:t>
            </a: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800" b="0" i="0" u="none" strike="noStrike" kern="1200" cap="none" spc="0" normalizeH="0" baseline="0" noProof="0">
                <a:ln>
                  <a:noFill/>
                </a:ln>
                <a:solidFill>
                  <a:srgbClr val="33006F"/>
                </a:solidFill>
                <a:effectLst/>
                <a:uLnTx/>
                <a:uFillTx/>
                <a:latin typeface="Open Sans"/>
                <a:ea typeface="Open Sans"/>
                <a:cs typeface="Open Sans"/>
              </a:rPr>
              <a:t>Series #3 – Net Position</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373" b="0" i="0" u="none" strike="noStrike" kern="1200" cap="none" spc="0" normalizeH="0" baseline="0" noProof="0">
                <a:ln>
                  <a:noFill/>
                </a:ln>
                <a:solidFill>
                  <a:srgbClr val="33006F"/>
                </a:solidFill>
                <a:effectLst/>
                <a:uLnTx/>
                <a:uFillTx/>
                <a:latin typeface="Open Sans"/>
                <a:ea typeface="Open Sans"/>
                <a:cs typeface="Open Sans"/>
              </a:rPr>
              <a:t>How to interpret your data</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373" b="0" i="0" u="none" strike="noStrike" kern="1200" cap="none" spc="0" normalizeH="0" baseline="0" noProof="0">
                <a:ln>
                  <a:noFill/>
                </a:ln>
                <a:solidFill>
                  <a:srgbClr val="33006F"/>
                </a:solidFill>
                <a:effectLst/>
                <a:uLnTx/>
                <a:uFillTx/>
                <a:latin typeface="Open Sans"/>
                <a:ea typeface="Open Sans"/>
                <a:cs typeface="Open Sans"/>
              </a:rPr>
              <a:t>Corrections </a:t>
            </a: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800" b="0" i="0" u="none" strike="noStrike" kern="1200" cap="none" spc="0" normalizeH="0" baseline="0" noProof="0">
                <a:ln>
                  <a:noFill/>
                </a:ln>
                <a:solidFill>
                  <a:srgbClr val="33006F"/>
                </a:solidFill>
                <a:effectLst/>
                <a:uLnTx/>
                <a:uFillTx/>
                <a:latin typeface="Open Sans"/>
                <a:ea typeface="Open Sans"/>
                <a:cs typeface="Open Sans"/>
              </a:rPr>
              <a:t>Series #4 – Reporting</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373" b="0" i="0" u="none" strike="noStrike" kern="1200" cap="none" spc="0" normalizeH="0" baseline="0" noProof="0">
                <a:ln>
                  <a:noFill/>
                </a:ln>
                <a:solidFill>
                  <a:srgbClr val="33006F"/>
                </a:solidFill>
                <a:effectLst/>
                <a:uLnTx/>
                <a:uFillTx/>
                <a:latin typeface="Open Sans"/>
                <a:ea typeface="Open Sans"/>
                <a:cs typeface="Open Sans"/>
              </a:rPr>
              <a:t>Planning and budgeting reports </a:t>
            </a:r>
          </a:p>
          <a:p>
            <a:pPr marL="792507" lvl="1" indent="-365760">
              <a:spcBef>
                <a:spcPts val="20"/>
              </a:spcBef>
              <a:defRPr/>
            </a:pPr>
            <a:r>
              <a:rPr lang="en-US" sz="2400">
                <a:solidFill>
                  <a:srgbClr val="33006F"/>
                </a:solidFill>
                <a:latin typeface="Open Sans"/>
                <a:ea typeface="Open Sans"/>
                <a:cs typeface="Open Sans"/>
              </a:rPr>
              <a:t>Book Codes</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endParaRPr kumimoji="0" lang="en-US" sz="2373" b="0" i="0" u="none" strike="noStrike" kern="1200" cap="none" spc="0" normalizeH="0" baseline="0" noProof="0">
              <a:ln>
                <a:noFill/>
              </a:ln>
              <a:solidFill>
                <a:srgbClr val="33006F"/>
              </a:solidFill>
              <a:effectLst/>
              <a:uLnTx/>
              <a:uFillTx/>
              <a:latin typeface="Open Sans"/>
              <a:ea typeface="Open Sans"/>
              <a:cs typeface="Open Sans"/>
            </a:endParaRPr>
          </a:p>
        </p:txBody>
      </p:sp>
    </p:spTree>
    <p:extLst>
      <p:ext uri="{BB962C8B-B14F-4D97-AF65-F5344CB8AC3E}">
        <p14:creationId xmlns:p14="http://schemas.microsoft.com/office/powerpoint/2010/main" val="2701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Today’s Focus</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Overview</a:t>
            </a:r>
          </a:p>
          <a:p>
            <a:pPr marL="792452" lvl="1" indent="-365760">
              <a:spcBef>
                <a:spcPts val="20"/>
              </a:spcBef>
              <a:buSzPct val="100000"/>
              <a:defRPr/>
            </a:pPr>
            <a:r>
              <a:rPr lang="en-US" sz="2363">
                <a:solidFill>
                  <a:srgbClr val="33006F"/>
                </a:solidFill>
                <a:latin typeface="Open Sans"/>
                <a:ea typeface="Open Sans"/>
                <a:cs typeface="Open Sans"/>
              </a:rPr>
              <a:t>Recap Series #1 &amp; Series #2 Pre-req</a:t>
            </a:r>
          </a:p>
          <a:p>
            <a:pPr marL="365705" indent="-365760">
              <a:spcBef>
                <a:spcPts val="600"/>
              </a:spcBef>
              <a:defRPr/>
            </a:pPr>
            <a:r>
              <a:rPr lang="en-US" sz="2790">
                <a:solidFill>
                  <a:srgbClr val="33006F"/>
                </a:solidFill>
                <a:latin typeface="Open Sans"/>
                <a:ea typeface="Open Sans"/>
                <a:cs typeface="Open Sans"/>
              </a:rPr>
              <a:t>Initiating Transactions in Workday</a:t>
            </a:r>
            <a:endParaRPr lang="en-US" sz="2363">
              <a:solidFill>
                <a:srgbClr val="33006F"/>
              </a:solidFill>
              <a:latin typeface="Open Sans"/>
              <a:ea typeface="Open Sans"/>
              <a:cs typeface="Open Sans"/>
            </a:endParaRPr>
          </a:p>
          <a:p>
            <a:pPr marL="365705" indent="-365760">
              <a:spcBef>
                <a:spcPts val="600"/>
              </a:spcBef>
              <a:defRPr/>
            </a:pPr>
            <a:r>
              <a:rPr lang="en-US" sz="2790">
                <a:solidFill>
                  <a:srgbClr val="33006F"/>
                </a:solidFill>
                <a:latin typeface="Open Sans"/>
                <a:ea typeface="Open Sans"/>
                <a:cs typeface="Open Sans"/>
              </a:rPr>
              <a:t>Refresh</a:t>
            </a:r>
          </a:p>
          <a:p>
            <a:pPr marL="792452" lvl="1" indent="-365760">
              <a:spcBef>
                <a:spcPts val="20"/>
              </a:spcBef>
              <a:defRPr/>
            </a:pPr>
            <a:r>
              <a:rPr lang="en-US" sz="2363">
                <a:solidFill>
                  <a:srgbClr val="33006F"/>
                </a:solidFill>
                <a:latin typeface="Open Sans"/>
                <a:ea typeface="Open Sans"/>
                <a:cs typeface="Open Sans"/>
              </a:rPr>
              <a:t>Custom Validations</a:t>
            </a:r>
          </a:p>
          <a:p>
            <a:pPr marL="792452" lvl="1" indent="-365760">
              <a:spcBef>
                <a:spcPts val="20"/>
              </a:spcBef>
              <a:defRPr/>
            </a:pPr>
            <a:r>
              <a:rPr lang="en-US" sz="2363">
                <a:solidFill>
                  <a:srgbClr val="33006F"/>
                </a:solidFill>
                <a:latin typeface="Open Sans"/>
                <a:ea typeface="Open Sans"/>
                <a:cs typeface="Open Sans"/>
              </a:rPr>
              <a:t>Account Posting Rules</a:t>
            </a:r>
          </a:p>
          <a:p>
            <a:pPr marL="365705" indent="-365760">
              <a:spcBef>
                <a:spcPts val="600"/>
              </a:spcBef>
              <a:defRPr/>
            </a:pPr>
            <a:r>
              <a:rPr lang="en-US" sz="2790">
                <a:solidFill>
                  <a:srgbClr val="33006F"/>
                </a:solidFill>
                <a:latin typeface="Open Sans"/>
                <a:ea typeface="Open Sans"/>
                <a:cs typeface="Open Sans"/>
              </a:rPr>
              <a:t>Behind the Scenes</a:t>
            </a:r>
          </a:p>
          <a:p>
            <a:pPr marL="792452" lvl="1" indent="-365760">
              <a:spcBef>
                <a:spcPts val="20"/>
              </a:spcBef>
              <a:defRPr/>
            </a:pPr>
            <a:r>
              <a:rPr lang="en-US" sz="2363">
                <a:solidFill>
                  <a:srgbClr val="33006F"/>
                </a:solidFill>
                <a:latin typeface="Open Sans"/>
                <a:ea typeface="Open Sans"/>
                <a:cs typeface="Open Sans"/>
              </a:rPr>
              <a:t>Examples of each type</a:t>
            </a:r>
          </a:p>
          <a:p>
            <a:pPr marL="365705" indent="-365760">
              <a:spcBef>
                <a:spcPts val="600"/>
              </a:spcBef>
              <a:defRPr/>
            </a:pPr>
            <a:r>
              <a:rPr lang="en-US" sz="2790">
                <a:solidFill>
                  <a:srgbClr val="33006F"/>
                </a:solidFill>
                <a:latin typeface="Open Sans"/>
                <a:ea typeface="Open Sans"/>
                <a:cs typeface="Open Sans"/>
              </a:rPr>
              <a:t>Wrap Up</a:t>
            </a:r>
          </a:p>
          <a:p>
            <a:pPr marL="792452" lvl="1" indent="-365760">
              <a:spcBef>
                <a:spcPts val="20"/>
              </a:spcBef>
            </a:pPr>
            <a:r>
              <a:rPr lang="en-US" sz="2363">
                <a:solidFill>
                  <a:srgbClr val="33006F"/>
                </a:solidFill>
                <a:latin typeface="Open Sans"/>
                <a:ea typeface="Open Sans"/>
                <a:cs typeface="Open Sans"/>
              </a:rPr>
              <a:t>Resources</a:t>
            </a:r>
          </a:p>
          <a:p>
            <a:pPr marL="792452" lvl="1" indent="-365760">
              <a:spcBef>
                <a:spcPts val="20"/>
              </a:spcBef>
            </a:pPr>
            <a:r>
              <a:rPr lang="en-US" sz="2363">
                <a:solidFill>
                  <a:srgbClr val="33006F"/>
                </a:solidFill>
                <a:latin typeface="Open Sans"/>
                <a:ea typeface="Open Sans"/>
                <a:cs typeface="Open Sans"/>
              </a:rPr>
              <a:t>What’s the Next Session</a:t>
            </a:r>
          </a:p>
          <a:p>
            <a:pPr marL="365760" indent="-365760">
              <a:spcBef>
                <a:spcPts val="20"/>
              </a:spcBef>
            </a:pPr>
            <a:endParaRPr lang="en-US" sz="2800">
              <a:solidFill>
                <a:srgbClr val="33006F"/>
              </a:solidFill>
              <a:latin typeface="Open Sans"/>
              <a:ea typeface="Open Sans"/>
              <a:cs typeface="Open Sans"/>
            </a:endParaRPr>
          </a:p>
        </p:txBody>
      </p:sp>
    </p:spTree>
    <p:extLst>
      <p:ext uri="{BB962C8B-B14F-4D97-AF65-F5344CB8AC3E}">
        <p14:creationId xmlns:p14="http://schemas.microsoft.com/office/powerpoint/2010/main" val="264969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Initiating Transactions in Workday</a:t>
            </a:r>
          </a:p>
        </p:txBody>
      </p:sp>
    </p:spTree>
    <p:extLst>
      <p:ext uri="{BB962C8B-B14F-4D97-AF65-F5344CB8AC3E}">
        <p14:creationId xmlns:p14="http://schemas.microsoft.com/office/powerpoint/2010/main" val="414937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How do Transactions Start in Workday</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Integration</a:t>
            </a:r>
          </a:p>
          <a:p>
            <a:pPr marL="365705" indent="-365760">
              <a:spcBef>
                <a:spcPts val="20"/>
              </a:spcBef>
              <a:defRPr/>
            </a:pPr>
            <a:endParaRPr lang="en-US" sz="2790">
              <a:solidFill>
                <a:srgbClr val="33006F"/>
              </a:solidFill>
              <a:latin typeface="Open Sans"/>
              <a:ea typeface="Open Sans"/>
              <a:cs typeface="Open Sans"/>
            </a:endParaRPr>
          </a:p>
          <a:p>
            <a:pPr marL="365705" indent="-365760">
              <a:spcBef>
                <a:spcPts val="20"/>
              </a:spcBef>
              <a:defRPr/>
            </a:pPr>
            <a:r>
              <a:rPr lang="en-US" sz="2790">
                <a:solidFill>
                  <a:srgbClr val="33006F"/>
                </a:solidFill>
                <a:latin typeface="Open Sans"/>
                <a:ea typeface="Open Sans"/>
                <a:cs typeface="Open Sans"/>
              </a:rPr>
              <a:t>Operational Transactions</a:t>
            </a:r>
          </a:p>
          <a:p>
            <a:pPr marL="365705" indent="-365760">
              <a:spcBef>
                <a:spcPts val="20"/>
              </a:spcBef>
              <a:defRPr/>
            </a:pPr>
            <a:endParaRPr lang="en-US" sz="2790">
              <a:solidFill>
                <a:srgbClr val="33006F"/>
              </a:solidFill>
              <a:latin typeface="Open Sans"/>
              <a:ea typeface="Open Sans"/>
              <a:cs typeface="Open Sans"/>
            </a:endParaRPr>
          </a:p>
          <a:p>
            <a:pPr marL="365705" indent="-365760">
              <a:spcBef>
                <a:spcPts val="20"/>
              </a:spcBef>
              <a:defRPr/>
            </a:pPr>
            <a:r>
              <a:rPr lang="en-US" sz="2790">
                <a:solidFill>
                  <a:srgbClr val="33006F"/>
                </a:solidFill>
                <a:latin typeface="Open Sans"/>
                <a:ea typeface="Open Sans"/>
                <a:cs typeface="Open Sans"/>
              </a:rPr>
              <a:t>Manual Journals</a:t>
            </a:r>
          </a:p>
          <a:p>
            <a:pPr marL="365760" indent="-365760">
              <a:spcBef>
                <a:spcPts val="20"/>
              </a:spcBef>
            </a:pPr>
            <a:endParaRPr lang="en-US" sz="2800">
              <a:solidFill>
                <a:srgbClr val="33006F"/>
              </a:solidFill>
              <a:latin typeface="Open Sans"/>
              <a:ea typeface="Open Sans"/>
              <a:cs typeface="Open Sans"/>
            </a:endParaRPr>
          </a:p>
        </p:txBody>
      </p:sp>
    </p:spTree>
    <p:extLst>
      <p:ext uri="{BB962C8B-B14F-4D97-AF65-F5344CB8AC3E}">
        <p14:creationId xmlns:p14="http://schemas.microsoft.com/office/powerpoint/2010/main" val="95790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How do Transactions Start in Workday</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125" indent="-365760">
              <a:spcBef>
                <a:spcPts val="20"/>
              </a:spcBef>
              <a:defRPr/>
            </a:pPr>
            <a:r>
              <a:rPr lang="en-US" sz="2750">
                <a:solidFill>
                  <a:srgbClr val="33006F"/>
                </a:solidFill>
                <a:latin typeface="Open Sans"/>
                <a:ea typeface="Open Sans"/>
                <a:cs typeface="Open Sans"/>
              </a:rPr>
              <a:t>Integration</a:t>
            </a:r>
            <a:endParaRPr lang="en-US" sz="2750"/>
          </a:p>
          <a:p>
            <a:pPr marL="791845" lvl="1" indent="-365760">
              <a:spcBef>
                <a:spcPts val="20"/>
              </a:spcBef>
              <a:defRPr/>
            </a:pPr>
            <a:r>
              <a:rPr lang="en-US" sz="2350">
                <a:solidFill>
                  <a:srgbClr val="33006F"/>
                </a:solidFill>
                <a:latin typeface="Open Sans"/>
                <a:ea typeface="Open Sans"/>
                <a:cs typeface="Open Sans"/>
              </a:rPr>
              <a:t>Similar to a manual journal, but configured in the source system</a:t>
            </a:r>
          </a:p>
          <a:p>
            <a:pPr marL="791845" lvl="1" indent="-365760">
              <a:spcBef>
                <a:spcPts val="20"/>
              </a:spcBef>
              <a:defRPr/>
            </a:pPr>
            <a:endParaRPr lang="en-US" sz="2350">
              <a:solidFill>
                <a:srgbClr val="33006F"/>
              </a:solidFill>
              <a:latin typeface="Open Sans"/>
              <a:ea typeface="Open Sans"/>
              <a:cs typeface="Open Sans"/>
            </a:endParaRPr>
          </a:p>
          <a:p>
            <a:pPr marL="365125" indent="-365760">
              <a:spcBef>
                <a:spcPts val="600"/>
              </a:spcBef>
              <a:defRPr/>
            </a:pPr>
            <a:r>
              <a:rPr lang="en-US" sz="2750">
                <a:solidFill>
                  <a:srgbClr val="33006F"/>
                </a:solidFill>
                <a:latin typeface="Open Sans"/>
                <a:ea typeface="Open Sans"/>
                <a:cs typeface="Open Sans"/>
              </a:rPr>
              <a:t>Operational Transactions</a:t>
            </a:r>
          </a:p>
          <a:p>
            <a:pPr marL="791845" lvl="1" indent="-365760">
              <a:spcBef>
                <a:spcPts val="20"/>
              </a:spcBef>
              <a:defRPr/>
            </a:pPr>
            <a:r>
              <a:rPr lang="en-US" sz="2350">
                <a:solidFill>
                  <a:srgbClr val="33006F"/>
                </a:solidFill>
                <a:latin typeface="Open Sans"/>
                <a:ea typeface="Open Sans"/>
                <a:cs typeface="Open Sans"/>
              </a:rPr>
              <a:t>Workday System-generated journals from the various functional areas</a:t>
            </a:r>
          </a:p>
          <a:p>
            <a:pPr marL="791845" lvl="1" indent="-365760">
              <a:spcBef>
                <a:spcPts val="20"/>
              </a:spcBef>
              <a:defRPr/>
            </a:pPr>
            <a:endParaRPr lang="en-US" sz="2350">
              <a:solidFill>
                <a:srgbClr val="33006F"/>
              </a:solidFill>
              <a:latin typeface="Open Sans"/>
              <a:ea typeface="Open Sans"/>
              <a:cs typeface="Open Sans"/>
            </a:endParaRPr>
          </a:p>
          <a:p>
            <a:pPr marL="365125" indent="-365760">
              <a:spcBef>
                <a:spcPts val="600"/>
              </a:spcBef>
              <a:defRPr/>
            </a:pPr>
            <a:r>
              <a:rPr lang="en-US" sz="2750">
                <a:solidFill>
                  <a:srgbClr val="33006F"/>
                </a:solidFill>
                <a:latin typeface="Open Sans"/>
                <a:ea typeface="Open Sans"/>
                <a:cs typeface="Open Sans"/>
              </a:rPr>
              <a:t>Manual Journals</a:t>
            </a:r>
          </a:p>
          <a:p>
            <a:pPr marL="792480" lvl="1" indent="-365760">
              <a:spcBef>
                <a:spcPts val="20"/>
              </a:spcBef>
            </a:pPr>
            <a:r>
              <a:rPr lang="en-US" sz="2350">
                <a:solidFill>
                  <a:srgbClr val="33006F"/>
                </a:solidFill>
                <a:latin typeface="Open Sans"/>
                <a:ea typeface="Open Sans"/>
                <a:cs typeface="Open Sans"/>
              </a:rPr>
              <a:t>Enter journals manually, specifying both the Revenue or Spend Category and the Ledger</a:t>
            </a:r>
          </a:p>
          <a:p>
            <a:pPr marL="792480" lvl="1" indent="-365760">
              <a:spcBef>
                <a:spcPts val="20"/>
              </a:spcBef>
            </a:pPr>
            <a:r>
              <a:rPr lang="en-US" sz="2350">
                <a:solidFill>
                  <a:srgbClr val="33006F"/>
                </a:solidFill>
                <a:latin typeface="Open Sans"/>
                <a:ea typeface="Open Sans"/>
                <a:cs typeface="Open Sans"/>
              </a:rPr>
              <a:t>Can load journals via an EIB spreadsheet</a:t>
            </a:r>
          </a:p>
          <a:p>
            <a:pPr marL="792480" lvl="1" indent="-365760">
              <a:spcBef>
                <a:spcPts val="20"/>
              </a:spcBef>
            </a:pPr>
            <a:r>
              <a:rPr lang="en-US" sz="2350">
                <a:solidFill>
                  <a:srgbClr val="33006F"/>
                </a:solidFill>
                <a:latin typeface="Open Sans"/>
                <a:ea typeface="Open Sans"/>
                <a:cs typeface="Open Sans"/>
              </a:rPr>
              <a:t>Use book codes to adjust default set of books (Financial Reporting, Year End Adjustments, etc.)</a:t>
            </a:r>
          </a:p>
          <a:p>
            <a:pPr marL="792480" lvl="1" indent="-365760">
              <a:spcBef>
                <a:spcPts val="20"/>
              </a:spcBef>
            </a:pPr>
            <a:r>
              <a:rPr lang="en-US" sz="2350">
                <a:solidFill>
                  <a:srgbClr val="33006F"/>
                </a:solidFill>
                <a:latin typeface="Open Sans"/>
                <a:ea typeface="Open Sans"/>
                <a:cs typeface="Open Sans"/>
              </a:rPr>
              <a:t>Specify an accounting journal source</a:t>
            </a:r>
          </a:p>
          <a:p>
            <a:pPr marL="792480" lvl="1" indent="-365760">
              <a:spcBef>
                <a:spcPts val="20"/>
              </a:spcBef>
            </a:pPr>
            <a:endParaRPr lang="en-US" sz="2373">
              <a:solidFill>
                <a:srgbClr val="33006F"/>
              </a:solidFill>
              <a:latin typeface="Open Sans"/>
              <a:ea typeface="Open Sans"/>
              <a:cs typeface="Open Sans"/>
            </a:endParaRPr>
          </a:p>
        </p:txBody>
      </p:sp>
    </p:spTree>
    <p:extLst>
      <p:ext uri="{BB962C8B-B14F-4D97-AF65-F5344CB8AC3E}">
        <p14:creationId xmlns:p14="http://schemas.microsoft.com/office/powerpoint/2010/main" val="3029693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1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3.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4.xml><?xml version="1.0" encoding="utf-8"?>
<a:theme xmlns:a="http://schemas.openxmlformats.org/drawingml/2006/main" name="8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19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8.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5E4E48944904EA29CA8A60EB3DD4A" ma:contentTypeVersion="13" ma:contentTypeDescription="Create a new document." ma:contentTypeScope="" ma:versionID="4f0f2dbd5de7a0f18cac2cf6e2ecc56b">
  <xsd:schema xmlns:xsd="http://www.w3.org/2001/XMLSchema" xmlns:xs="http://www.w3.org/2001/XMLSchema" xmlns:p="http://schemas.microsoft.com/office/2006/metadata/properties" xmlns:ns2="6c58eb10-3e4a-46ae-adb6-5cb727f0709d" xmlns:ns3="2ddf6f93-9cf0-4fb3-acb7-352a87fed0bf" targetNamespace="http://schemas.microsoft.com/office/2006/metadata/properties" ma:root="true" ma:fieldsID="8436285ae3b2a65ed5da63e2d578f516" ns2:_="" ns3:_="">
    <xsd:import namespace="6c58eb10-3e4a-46ae-adb6-5cb727f0709d"/>
    <xsd:import namespace="2ddf6f93-9cf0-4fb3-acb7-352a87fed0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8eb10-3e4a-46ae-adb6-5cb727f07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6f93-9cf0-4fb3-acb7-352a87fed0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58eb10-3e4a-46ae-adb6-5cb727f0709d">
      <UserInfo>
        <DisplayName>Mary Esther</DisplayName>
        <AccountId>171</AccountId>
        <AccountType/>
      </UserInfo>
    </SharedWithUsers>
    <lcf76f155ced4ddcb4097134ff3c332f xmlns="2ddf6f93-9cf0-4fb3-acb7-352a87fed0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E4E443-78F3-4111-999F-68B3E8F21E4F}">
  <ds:schemaRefs>
    <ds:schemaRef ds:uri="http://schemas.microsoft.com/sharepoint/v3/contenttype/forms"/>
  </ds:schemaRefs>
</ds:datastoreItem>
</file>

<file path=customXml/itemProps2.xml><?xml version="1.0" encoding="utf-8"?>
<ds:datastoreItem xmlns:ds="http://schemas.openxmlformats.org/officeDocument/2006/customXml" ds:itemID="{727E2350-9A08-4842-BB4C-B52FA540394B}">
  <ds:schemaRefs>
    <ds:schemaRef ds:uri="2ddf6f93-9cf0-4fb3-acb7-352a87fed0bf"/>
    <ds:schemaRef ds:uri="6c58eb10-3e4a-46ae-adb6-5cb727f070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27C088-0680-4C99-AF9D-5C6550C1D7C7}">
  <ds:schemaRefs>
    <ds:schemaRef ds:uri="2ddf6f93-9cf0-4fb3-acb7-352a87fed0bf"/>
    <ds:schemaRef ds:uri="6c58eb10-3e4a-46ae-adb6-5cb727f070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40</Slides>
  <Notes>34</Notes>
  <HiddenSlides>0</HiddenSlides>
  <ScaleCrop>false</ScaleCrop>
  <HeadingPairs>
    <vt:vector size="4" baseType="variant">
      <vt:variant>
        <vt:lpstr>Theme</vt:lpstr>
      </vt:variant>
      <vt:variant>
        <vt:i4>14</vt:i4>
      </vt:variant>
      <vt:variant>
        <vt:lpstr>Slide Titles</vt:lpstr>
      </vt:variant>
      <vt:variant>
        <vt:i4>40</vt:i4>
      </vt:variant>
    </vt:vector>
  </HeadingPairs>
  <TitlesOfParts>
    <vt:vector size="54" baseType="lpstr">
      <vt:lpstr>1_UWFT_White</vt:lpstr>
      <vt:lpstr>1_Custom Design</vt:lpstr>
      <vt:lpstr>UWFT_Purple_Theme</vt:lpstr>
      <vt:lpstr>8_UWFT_White_Theme</vt:lpstr>
      <vt:lpstr>19_Custom Design</vt:lpstr>
      <vt:lpstr>UWFT_White_Theme</vt:lpstr>
      <vt:lpstr>White_Custom Design UWFT</vt:lpstr>
      <vt:lpstr>UWFT_White</vt:lpstr>
      <vt:lpstr>Custom Design</vt:lpstr>
      <vt:lpstr>1_Custom Design</vt:lpstr>
      <vt:lpstr>2_Custom Design</vt:lpstr>
      <vt:lpstr>9_UWFT_White_Theme</vt:lpstr>
      <vt:lpstr>3_Custom Design</vt:lpstr>
      <vt:lpstr>Office Theme</vt:lpstr>
      <vt:lpstr>Shared Environment  FDM Bootcamp Series #1  – UW Specific setup Deep Dive</vt:lpstr>
      <vt:lpstr>PowerPoint Presentation</vt:lpstr>
      <vt:lpstr>Bootcamp Series</vt:lpstr>
      <vt:lpstr>PowerPoint Presentation</vt:lpstr>
      <vt:lpstr>PowerPoint Presentation</vt:lpstr>
      <vt:lpstr>PowerPoint Presentation</vt:lpstr>
      <vt:lpstr>Initiating Transactions in Workday</vt:lpstr>
      <vt:lpstr>PowerPoint Presentation</vt:lpstr>
      <vt:lpstr>PowerPoint Presentation</vt:lpstr>
      <vt:lpstr>Refresh: Account Posting Rules (APR’s) and Custom Validations (CV’s)</vt:lpstr>
      <vt:lpstr>PowerPoint Presentation</vt:lpstr>
      <vt:lpstr>PowerPoint Presentation</vt:lpstr>
      <vt:lpstr>PowerPoint Presentation</vt:lpstr>
      <vt:lpstr>Behind the Scenes: Journal Sources and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PowerPoint Presentation</vt:lpstr>
      <vt:lpstr>PowerPoint Presentation</vt:lpstr>
      <vt:lpstr>PowerPoint Presentation</vt:lpstr>
      <vt:lpstr>Reference documents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Master Plan/Architect Phases</dc:title>
  <dc:creator/>
  <cp:keywords/>
  <cp:revision>1</cp:revision>
  <dcterms:modified xsi:type="dcterms:W3CDTF">2024-10-08T16:20:08Z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StatusInfo">
    <vt:lpwstr>None</vt:lpwstr>
  </property>
  <property fmtid="{D5CDD505-2E9C-101B-9397-08002B2CF9AE}" pid="4" name="ProgMgtType">
    <vt:lpwstr>Meeting Materials</vt:lpwstr>
  </property>
  <property fmtid="{D5CDD505-2E9C-101B-9397-08002B2CF9AE}" pid="5" name="Meeting Material">
    <vt:lpwstr>Background Information</vt:lpwstr>
  </property>
  <property fmtid="{D5CDD505-2E9C-101B-9397-08002B2CF9AE}" pid="6" name="Scheduled Meeting Date">
    <vt:filetime>2019-02-06T19:03:37Z</vt:filetime>
  </property>
  <property fmtid="{D5CDD505-2E9C-101B-9397-08002B2CF9AE}" pid="7" name="MeetingCat">
    <vt:lpwstr>Workshop</vt:lpwstr>
  </property>
  <property fmtid="{D5CDD505-2E9C-101B-9397-08002B2CF9AE}" pid="8" name="AuthorIds_UIVersion_1024">
    <vt:lpwstr>69</vt:lpwstr>
  </property>
  <property fmtid="{D5CDD505-2E9C-101B-9397-08002B2CF9AE}" pid="9" name="General Topics">
    <vt:lpwstr>NONE</vt:lpwstr>
  </property>
  <property fmtid="{D5CDD505-2E9C-101B-9397-08002B2CF9AE}" pid="10" name="E2E Process">
    <vt:lpwstr>NONE</vt:lpwstr>
  </property>
  <property fmtid="{D5CDD505-2E9C-101B-9397-08002B2CF9AE}" pid="11" name="Info Type">
    <vt:lpwstr>NONE</vt:lpwstr>
  </property>
  <property fmtid="{D5CDD505-2E9C-101B-9397-08002B2CF9AE}" pid="12" name="Workstream">
    <vt:lpwstr>Operating/Support Model</vt:lpwstr>
  </property>
  <property fmtid="{D5CDD505-2E9C-101B-9397-08002B2CF9AE}" pid="13" name="Effort">
    <vt:lpwstr>130;#Op Model Working Group|1728cf52-e909-4b0f-bd23-5265ebd3f340</vt:lpwstr>
  </property>
  <property fmtid="{D5CDD505-2E9C-101B-9397-08002B2CF9AE}" pid="14" name="End to End Process">
    <vt:lpwstr/>
  </property>
  <property fmtid="{D5CDD505-2E9C-101B-9397-08002B2CF9AE}" pid="15" name="Key Doc">
    <vt:lpwstr>No</vt:lpwstr>
  </property>
  <property fmtid="{D5CDD505-2E9C-101B-9397-08002B2CF9AE}" pid="16" name="X-Functional">
    <vt:lpwstr>No</vt:lpwstr>
  </property>
  <property fmtid="{D5CDD505-2E9C-101B-9397-08002B2CF9AE}" pid="17" name="AuthorIds_UIVersion_11264">
    <vt:lpwstr>29</vt:lpwstr>
  </property>
  <property fmtid="{D5CDD505-2E9C-101B-9397-08002B2CF9AE}" pid="18" name="Doc Type">
    <vt:lpwstr>38;#Meeting Material|5ca797d6-ec80-41a8-bbd5-b5d7ff016b8a</vt:lpwstr>
  </property>
  <property fmtid="{D5CDD505-2E9C-101B-9397-08002B2CF9AE}" pid="19" name="AuthorIds_UIVersion_13312">
    <vt:lpwstr>69</vt:lpwstr>
  </property>
  <property fmtid="{D5CDD505-2E9C-101B-9397-08002B2CF9AE}" pid="20" name="FT Help Flag">
    <vt:lpwstr/>
  </property>
  <property fmtid="{D5CDD505-2E9C-101B-9397-08002B2CF9AE}" pid="21" name="Type of Document">
    <vt:lpwstr>455;#Template|ab09379f-8e9c-4109-ac8e-967692de8f42</vt:lpwstr>
  </property>
  <property fmtid="{D5CDD505-2E9C-101B-9397-08002B2CF9AE}" pid="22" name="Process Areas">
    <vt:lpwstr/>
  </property>
  <property fmtid="{D5CDD505-2E9C-101B-9397-08002B2CF9AE}" pid="23" name="OCM PIllars">
    <vt:lpwstr/>
  </property>
  <property fmtid="{D5CDD505-2E9C-101B-9397-08002B2CF9AE}" pid="24" name="IT Pillars">
    <vt:lpwstr/>
  </property>
  <property fmtid="{D5CDD505-2E9C-101B-9397-08002B2CF9AE}" pid="25" name="Move">
    <vt:lpwstr>UWFT Documents</vt:lpwstr>
  </property>
  <property fmtid="{D5CDD505-2E9C-101B-9397-08002B2CF9AE}" pid="26" name="n259a89570034573aee561765ba8e8fd">
    <vt:lpwstr>Op Model Working Group|1728cf52-e909-4b0f-bd23-5265ebd3f340</vt:lpwstr>
  </property>
  <property fmtid="{D5CDD505-2E9C-101B-9397-08002B2CF9AE}" pid="27" name="c1c28741c3ce488a89a9527edba98201">
    <vt:lpwstr/>
  </property>
  <property fmtid="{D5CDD505-2E9C-101B-9397-08002B2CF9AE}" pid="28" name="k9c4bf066cb5458da15ef6f4eaf30b30">
    <vt:lpwstr/>
  </property>
  <property fmtid="{D5CDD505-2E9C-101B-9397-08002B2CF9AE}" pid="29" name="a8521ba342074cdb909d922726f92453">
    <vt:lpwstr>Meeting Material|5ca797d6-ec80-41a8-bbd5-b5d7ff016b8a</vt:lpwstr>
  </property>
  <property fmtid="{D5CDD505-2E9C-101B-9397-08002B2CF9AE}" pid="30" name="SB Deliverables">
    <vt:lpwstr>583;#TBD Effort|ac059e7d-4f3a-4f3a-aae6-1959af6dadf3</vt:lpwstr>
  </property>
  <property fmtid="{D5CDD505-2E9C-101B-9397-08002B2CF9AE}" pid="31" name="e6e320f5c2ab4532bc0affd47f90b31c">
    <vt:lpwstr/>
  </property>
  <property fmtid="{D5CDD505-2E9C-101B-9397-08002B2CF9AE}" pid="32" name="PM_x0020_Topics">
    <vt:lpwstr/>
  </property>
  <property fmtid="{D5CDD505-2E9C-101B-9397-08002B2CF9AE}" pid="33" name="PM Topics">
    <vt:lpwstr/>
  </property>
  <property fmtid="{D5CDD505-2E9C-101B-9397-08002B2CF9AE}" pid="34" name="DocumentLink">
    <vt:lpwstr>https://uwnetid.sharepoint.com/sites/UWFTTeam//sites/UWFTTeam/Sandbox Documents/Op Model Shared Services Docs/Slide Decks Op Model Shared Services/Material Master Op Model Shared Services_PlanArchitect.pptx</vt:lpwstr>
  </property>
  <property fmtid="{D5CDD505-2E9C-101B-9397-08002B2CF9AE}" pid="35" name="SandBoxDocumentsUrl">
    <vt:lpwstr>https://uwnetid.sharepoint.com/sites/UWFTTeam/_layouts/15/wrkstat.aspx?List=9a6372f2-1c1b-4a2c-afb2-3bd48b102e88&amp;WorkflowInstanceName=d74b6768-3874-4890-96d3-1a38e71ff486, Set URL</vt:lpwstr>
  </property>
  <property fmtid="{D5CDD505-2E9C-101B-9397-08002B2CF9AE}" pid="36" name="h9d20ee9cd914b71a0d5343b7a0aee19">
    <vt:lpwstr>Template|ab09379f-8e9c-4109-ac8e-967692de8f42</vt:lpwstr>
  </property>
  <property fmtid="{D5CDD505-2E9C-101B-9397-08002B2CF9AE}" pid="37" name="d81b5cf1e51943db95f66400bc834c31">
    <vt:lpwstr/>
  </property>
  <property fmtid="{D5CDD505-2E9C-101B-9397-08002B2CF9AE}" pid="38" name="caa3166a4ef44d52a884ec95dadc7085">
    <vt:lpwstr/>
  </property>
  <property fmtid="{D5CDD505-2E9C-101B-9397-08002B2CF9AE}" pid="39" name="Type SB">
    <vt:lpwstr>627;#_TBD Type|81f31b21-3e0f-4e81-bd21-3459148e0219</vt:lpwstr>
  </property>
  <property fmtid="{D5CDD505-2E9C-101B-9397-08002B2CF9AE}" pid="40" name="_docset_NoMedatataSyncRequired">
    <vt:lpwstr>False</vt:lpwstr>
  </property>
  <property fmtid="{D5CDD505-2E9C-101B-9397-08002B2CF9AE}" pid="41" name="Status SB">
    <vt:lpwstr>NA</vt:lpwstr>
  </property>
  <property fmtid="{D5CDD505-2E9C-101B-9397-08002B2CF9AE}" pid="42" name="Stage - SB">
    <vt:lpwstr>Configure and Prototype</vt:lpwstr>
  </property>
  <property fmtid="{D5CDD505-2E9C-101B-9397-08002B2CF9AE}" pid="43" name="g8ecfd6069cd4448a46f82c4ec933d65">
    <vt:lpwstr>_TBD Type|81f31b21-3e0f-4e81-bd21-3459148e0219</vt:lpwstr>
  </property>
  <property fmtid="{D5CDD505-2E9C-101B-9397-08002B2CF9AE}" pid="44" name="h5e7189ca4ac4979a0394616daf355b0">
    <vt:lpwstr>TBD Effort|ac059e7d-4f3a-4f3a-aae6-1959af6dadf3</vt:lpwstr>
  </property>
  <property fmtid="{D5CDD505-2E9C-101B-9397-08002B2CF9AE}" pid="45" name="Process Areas L2">
    <vt:lpwstr/>
  </property>
  <property fmtid="{D5CDD505-2E9C-101B-9397-08002B2CF9AE}" pid="46" name="DocumentSetDescription">
    <vt:lpwstr/>
  </property>
  <property fmtid="{D5CDD505-2E9C-101B-9397-08002B2CF9AE}" pid="47" name="xd_ProgID">
    <vt:lpwstr/>
  </property>
  <property fmtid="{D5CDD505-2E9C-101B-9397-08002B2CF9AE}" pid="48" name="ComplianceAssetId">
    <vt:lpwstr/>
  </property>
  <property fmtid="{D5CDD505-2E9C-101B-9397-08002B2CF9AE}" pid="49" name="TemplateUrl">
    <vt:lpwstr/>
  </property>
  <property fmtid="{D5CDD505-2E9C-101B-9397-08002B2CF9AE}" pid="50" name="xd_Signature">
    <vt:bool>false</vt:bool>
  </property>
  <property fmtid="{D5CDD505-2E9C-101B-9397-08002B2CF9AE}" pid="51" name="MSIP_Label_ea60d57e-af5b-4752-ac57-3e4f28ca11dc_Enabled">
    <vt:lpwstr>true</vt:lpwstr>
  </property>
  <property fmtid="{D5CDD505-2E9C-101B-9397-08002B2CF9AE}" pid="52" name="MSIP_Label_ea60d57e-af5b-4752-ac57-3e4f28ca11dc_SetDate">
    <vt:lpwstr>2021-06-02T16:38:29Z</vt:lpwstr>
  </property>
  <property fmtid="{D5CDD505-2E9C-101B-9397-08002B2CF9AE}" pid="53" name="MSIP_Label_ea60d57e-af5b-4752-ac57-3e4f28ca11dc_Method">
    <vt:lpwstr>Standard</vt:lpwstr>
  </property>
  <property fmtid="{D5CDD505-2E9C-101B-9397-08002B2CF9AE}" pid="54" name="MSIP_Label_ea60d57e-af5b-4752-ac57-3e4f28ca11dc_Name">
    <vt:lpwstr>ea60d57e-af5b-4752-ac57-3e4f28ca11dc</vt:lpwstr>
  </property>
  <property fmtid="{D5CDD505-2E9C-101B-9397-08002B2CF9AE}" pid="55" name="MSIP_Label_ea60d57e-af5b-4752-ac57-3e4f28ca11dc_SiteId">
    <vt:lpwstr>36da45f1-dd2c-4d1f-af13-5abe46b99921</vt:lpwstr>
  </property>
  <property fmtid="{D5CDD505-2E9C-101B-9397-08002B2CF9AE}" pid="56" name="MSIP_Label_ea60d57e-af5b-4752-ac57-3e4f28ca11dc_ActionId">
    <vt:lpwstr>bba6b171-c4d7-4ece-8313-ea277101de26</vt:lpwstr>
  </property>
  <property fmtid="{D5CDD505-2E9C-101B-9397-08002B2CF9AE}" pid="57" name="MSIP_Label_ea60d57e-af5b-4752-ac57-3e4f28ca11dc_ContentBits">
    <vt:lpwstr>0</vt:lpwstr>
  </property>
  <property fmtid="{D5CDD505-2E9C-101B-9397-08002B2CF9AE}" pid="58" name="Process Areas - UWFT">
    <vt:lpwstr>5;#_NA Not Applicable|da71a9cd-6e60-49f6-8dde-ddeb91baa0aa</vt:lpwstr>
  </property>
  <property fmtid="{D5CDD505-2E9C-101B-9397-08002B2CF9AE}" pid="59" name="Doc Type - UWFT">
    <vt:lpwstr>3;#Organizing/Monitoring Work in Progress|c40c95eb-337c-4daa-8d2e-8e12d1a00b16</vt:lpwstr>
  </property>
  <property fmtid="{D5CDD505-2E9C-101B-9397-08002B2CF9AE}" pid="60" name="MediaServiceImageTags">
    <vt:lpwstr/>
  </property>
  <property fmtid="{D5CDD505-2E9C-101B-9397-08002B2CF9AE}" pid="61" name="Deliverables">
    <vt:lpwstr>593;#Op Model Effort|c89a1adc-edf5-4c45-9973-4de29aa4cbc4</vt:lpwstr>
  </property>
  <property fmtid="{D5CDD505-2E9C-101B-9397-08002B2CF9AE}" pid="62" name="Deliverable Type">
    <vt:lpwstr>NA</vt:lpwstr>
  </property>
  <property fmtid="{D5CDD505-2E9C-101B-9397-08002B2CF9AE}" pid="63" name="SharedWithUsers">
    <vt:lpwstr/>
  </property>
  <property fmtid="{D5CDD505-2E9C-101B-9397-08002B2CF9AE}" pid="64" name="lcf76f155ced4ddcb4097134ff3c332f">
    <vt:lpwstr/>
  </property>
  <property fmtid="{D5CDD505-2E9C-101B-9397-08002B2CF9AE}" pid="65" name="m20dcd23bfb146678cfadc0f8b530117">
    <vt:lpwstr/>
  </property>
  <property fmtid="{D5CDD505-2E9C-101B-9397-08002B2CF9AE}" pid="66" name="cfda4c2e6eaa4b919c52782db5a3950d">
    <vt:lpwstr/>
  </property>
  <property fmtid="{D5CDD505-2E9C-101B-9397-08002B2CF9AE}" pid="67" name="jfa7385944014aa794a01674ea6d4a75">
    <vt:lpwstr/>
  </property>
  <property fmtid="{D5CDD505-2E9C-101B-9397-08002B2CF9AE}" pid="68" name="_ExtendedDescription">
    <vt:lpwstr/>
  </property>
  <property fmtid="{D5CDD505-2E9C-101B-9397-08002B2CF9AE}" pid="69" name="Topic - UWFT">
    <vt:lpwstr>6;#Op Model Effort|c89a1adc-edf5-4c45-9973-4de29aa4cbc4</vt:lpwstr>
  </property>
  <property fmtid="{D5CDD505-2E9C-101B-9397-08002B2CF9AE}" pid="70" name="f1d40a61100d4fd78c055bcbbc959a60">
    <vt:lpwstr>_NA Not Applicable|da71a9cd-6e60-49f6-8dde-ddeb91baa0aa</vt:lpwstr>
  </property>
  <property fmtid="{D5CDD505-2E9C-101B-9397-08002B2CF9AE}" pid="71" name="e0554abe769746e69c042ffe99e604b4">
    <vt:lpwstr>Op Model Effort|c89a1adc-edf5-4c45-9973-4de29aa4cbc4</vt:lpwstr>
  </property>
  <property fmtid="{D5CDD505-2E9C-101B-9397-08002B2CF9AE}" pid="72" name="h8618d58416d42168e7ab0429ee6aab7">
    <vt:lpwstr>Organizing/Monitoring Work in Progress|c40c95eb-337c-4daa-8d2e-8e12d1a00b16</vt:lpwstr>
  </property>
  <property fmtid="{D5CDD505-2E9C-101B-9397-08002B2CF9AE}" pid="73" name="_dlc_DocIdItemGuid">
    <vt:lpwstr>68e3dbfa-d383-48c7-8e00-ded23ed5205c</vt:lpwstr>
  </property>
  <property fmtid="{D5CDD505-2E9C-101B-9397-08002B2CF9AE}" pid="74" name="ContentTypeId">
    <vt:lpwstr>0x01010090E5E4E48944904EA29CA8A60EB3DD4A</vt:lpwstr>
  </property>
</Properties>
</file>