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2.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23.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4460" r:id="rId4"/>
    <p:sldMasterId id="2147484533" r:id="rId5"/>
    <p:sldMasterId id="2147484891" r:id="rId6"/>
    <p:sldMasterId id="2147484951" r:id="rId7"/>
    <p:sldMasterId id="2147484956" r:id="rId8"/>
    <p:sldMasterId id="2147484967" r:id="rId9"/>
    <p:sldMasterId id="2147484989" r:id="rId10"/>
    <p:sldMasterId id="2147485016" r:id="rId11"/>
    <p:sldMasterId id="2147483650" r:id="rId12"/>
    <p:sldMasterId id="2147483652" r:id="rId13"/>
    <p:sldMasterId id="2147485036" r:id="rId14"/>
    <p:sldMasterId id="2147485042" r:id="rId15"/>
    <p:sldMasterId id="2147485075" r:id="rId16"/>
  </p:sldMasterIdLst>
  <p:notesMasterIdLst>
    <p:notesMasterId r:id="rId80"/>
  </p:notesMasterIdLst>
  <p:handoutMasterIdLst>
    <p:handoutMasterId r:id="rId81"/>
  </p:handoutMasterIdLst>
  <p:sldIdLst>
    <p:sldId id="6050" r:id="rId17"/>
    <p:sldId id="4909" r:id="rId18"/>
    <p:sldId id="2147376237" r:id="rId19"/>
    <p:sldId id="2147376238" r:id="rId20"/>
    <p:sldId id="2147376229" r:id="rId21"/>
    <p:sldId id="2147376317" r:id="rId22"/>
    <p:sldId id="2147376168" r:id="rId23"/>
    <p:sldId id="2147376379" r:id="rId24"/>
    <p:sldId id="2147376355" r:id="rId25"/>
    <p:sldId id="2147376359" r:id="rId26"/>
    <p:sldId id="2147376386" r:id="rId27"/>
    <p:sldId id="2147376398" r:id="rId28"/>
    <p:sldId id="2147376367" r:id="rId29"/>
    <p:sldId id="2147376324" r:id="rId30"/>
    <p:sldId id="2147376366" r:id="rId31"/>
    <p:sldId id="2147376368" r:id="rId32"/>
    <p:sldId id="2147376388" r:id="rId33"/>
    <p:sldId id="2147376387" r:id="rId34"/>
    <p:sldId id="2147376397" r:id="rId35"/>
    <p:sldId id="2147376358" r:id="rId36"/>
    <p:sldId id="2147376392" r:id="rId37"/>
    <p:sldId id="2147376380" r:id="rId38"/>
    <p:sldId id="2147376381" r:id="rId39"/>
    <p:sldId id="2147376383" r:id="rId40"/>
    <p:sldId id="2147376384" r:id="rId41"/>
    <p:sldId id="2147376385" r:id="rId42"/>
    <p:sldId id="2147376391" r:id="rId43"/>
    <p:sldId id="2147376396" r:id="rId44"/>
    <p:sldId id="2147376327" r:id="rId45"/>
    <p:sldId id="2147376393" r:id="rId46"/>
    <p:sldId id="2147376328" r:id="rId47"/>
    <p:sldId id="2147376394" r:id="rId48"/>
    <p:sldId id="2147376329" r:id="rId49"/>
    <p:sldId id="2147376395" r:id="rId50"/>
    <p:sldId id="2147376335" r:id="rId51"/>
    <p:sldId id="2147376274" r:id="rId52"/>
    <p:sldId id="2147376357" r:id="rId53"/>
    <p:sldId id="2147376361" r:id="rId54"/>
    <p:sldId id="2147376362" r:id="rId55"/>
    <p:sldId id="2147376374" r:id="rId56"/>
    <p:sldId id="2147376375" r:id="rId57"/>
    <p:sldId id="2147376376" r:id="rId58"/>
    <p:sldId id="2147376377" r:id="rId59"/>
    <p:sldId id="2147376363" r:id="rId60"/>
    <p:sldId id="2147376360" r:id="rId61"/>
    <p:sldId id="2147376365" r:id="rId62"/>
    <p:sldId id="2147376364" r:id="rId63"/>
    <p:sldId id="2147376369" r:id="rId64"/>
    <p:sldId id="2147376356" r:id="rId65"/>
    <p:sldId id="2147376370" r:id="rId66"/>
    <p:sldId id="2147376279" r:id="rId67"/>
    <p:sldId id="2147376371" r:id="rId68"/>
    <p:sldId id="2147376372" r:id="rId69"/>
    <p:sldId id="2147376351" r:id="rId70"/>
    <p:sldId id="2147376373" r:id="rId71"/>
    <p:sldId id="2147376225" r:id="rId72"/>
    <p:sldId id="2147376219" r:id="rId73"/>
    <p:sldId id="2147376352" r:id="rId74"/>
    <p:sldId id="2147376235" r:id="rId75"/>
    <p:sldId id="2147376299" r:id="rId76"/>
    <p:sldId id="2147376287" r:id="rId77"/>
    <p:sldId id="2147376378" r:id="rId78"/>
    <p:sldId id="2147376166" r:id="rId79"/>
  </p:sldIdLst>
  <p:sldSz cx="13004800" cy="7315200"/>
  <p:notesSz cx="9388475" cy="7102475"/>
  <p:defaultTex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BF7FD-5784-43D2-9F78-9EAEC33213F6}">
          <p14:sldIdLst>
            <p14:sldId id="6050"/>
            <p14:sldId id="4909"/>
            <p14:sldId id="2147376237"/>
            <p14:sldId id="2147376238"/>
            <p14:sldId id="2147376229"/>
            <p14:sldId id="2147376317"/>
            <p14:sldId id="2147376168"/>
            <p14:sldId id="2147376379"/>
            <p14:sldId id="2147376355"/>
            <p14:sldId id="2147376359"/>
            <p14:sldId id="2147376386"/>
            <p14:sldId id="2147376398"/>
            <p14:sldId id="2147376367"/>
            <p14:sldId id="2147376324"/>
            <p14:sldId id="2147376366"/>
            <p14:sldId id="2147376368"/>
            <p14:sldId id="2147376388"/>
            <p14:sldId id="2147376387"/>
            <p14:sldId id="2147376397"/>
            <p14:sldId id="2147376358"/>
            <p14:sldId id="2147376392"/>
            <p14:sldId id="2147376380"/>
            <p14:sldId id="2147376381"/>
            <p14:sldId id="2147376383"/>
            <p14:sldId id="2147376384"/>
            <p14:sldId id="2147376385"/>
            <p14:sldId id="2147376391"/>
            <p14:sldId id="2147376396"/>
            <p14:sldId id="2147376327"/>
            <p14:sldId id="2147376393"/>
            <p14:sldId id="2147376328"/>
            <p14:sldId id="2147376394"/>
            <p14:sldId id="2147376329"/>
            <p14:sldId id="2147376395"/>
            <p14:sldId id="2147376335"/>
            <p14:sldId id="2147376274"/>
            <p14:sldId id="2147376357"/>
            <p14:sldId id="2147376361"/>
            <p14:sldId id="2147376362"/>
            <p14:sldId id="2147376374"/>
            <p14:sldId id="2147376375"/>
            <p14:sldId id="2147376376"/>
            <p14:sldId id="2147376377"/>
            <p14:sldId id="2147376363"/>
            <p14:sldId id="2147376360"/>
            <p14:sldId id="2147376365"/>
            <p14:sldId id="2147376364"/>
            <p14:sldId id="2147376369"/>
            <p14:sldId id="2147376356"/>
            <p14:sldId id="2147376370"/>
            <p14:sldId id="2147376279"/>
            <p14:sldId id="2147376371"/>
            <p14:sldId id="2147376372"/>
            <p14:sldId id="2147376351"/>
            <p14:sldId id="2147376373"/>
            <p14:sldId id="2147376225"/>
            <p14:sldId id="2147376219"/>
            <p14:sldId id="2147376352"/>
            <p14:sldId id="2147376235"/>
            <p14:sldId id="2147376299"/>
            <p14:sldId id="2147376287"/>
            <p14:sldId id="2147376378"/>
            <p14:sldId id="2147376166"/>
          </p14:sldIdLst>
        </p14:section>
        <p14:section name="Appendix" id="{F4D773BC-F2EE-4A3E-909D-8AB9E6E1CB80}">
          <p14:sldIdLst/>
        </p14:section>
      </p14:sectionLst>
    </p:ext>
    <p:ext uri="{EFAFB233-063F-42B5-8137-9DF3F51BA10A}">
      <p15:sldGuideLst xmlns:p15="http://schemas.microsoft.com/office/powerpoint/2012/main">
        <p15:guide id="1" orient="horz" pos="2544" userDrawn="1">
          <p15:clr>
            <a:srgbClr val="A4A3A4"/>
          </p15:clr>
        </p15:guide>
        <p15:guide id="2" userDrawn="1">
          <p15:clr>
            <a:srgbClr val="A4A3A4"/>
          </p15:clr>
        </p15:guide>
        <p15:guide id="3" orient="horz" pos="4566" userDrawn="1">
          <p15:clr>
            <a:srgbClr val="A4A3A4"/>
          </p15:clr>
        </p15:guide>
        <p15:guide id="4" pos="616" userDrawn="1">
          <p15:clr>
            <a:srgbClr val="A4A3A4"/>
          </p15:clr>
        </p15:guide>
        <p15:guide id="5" pos="7792" userDrawn="1">
          <p15:clr>
            <a:srgbClr val="A4A3A4"/>
          </p15:clr>
        </p15:guide>
        <p15:guide id="6" pos="3377" userDrawn="1">
          <p15:clr>
            <a:srgbClr val="A4A3A4"/>
          </p15:clr>
        </p15:guide>
        <p15:guide id="7" orient="horz" pos="3528" userDrawn="1">
          <p15:clr>
            <a:srgbClr val="A4A3A4"/>
          </p15:clr>
        </p15:guide>
        <p15:guide id="8" pos="57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2541"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9FF"/>
    <a:srgbClr val="E8D3A2"/>
    <a:srgbClr val="31006F"/>
    <a:srgbClr val="8119FF"/>
    <a:srgbClr val="D4AE53"/>
    <a:srgbClr val="000000"/>
    <a:srgbClr val="D9D9D9"/>
    <a:srgbClr val="E3C88D"/>
    <a:srgbClr val="E8D2A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0C494-0C73-4FA9-A4A7-356957B045D0}" v="626" dt="2024-12-10T18:19:44.606"/>
    <p1510:client id="{6228016E-8F82-4662-B08C-68B004C01185}" v="6957" dt="2024-12-10T16:59:22.095"/>
    <p1510:client id="{6F298D3A-8203-7346-0BF9-29C7F787A74B}" v="11" dt="2024-12-10T16:45:38.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44"/>
        <p:guide/>
        <p:guide orient="horz" pos="4566"/>
        <p:guide pos="616"/>
        <p:guide pos="7792"/>
        <p:guide pos="3377"/>
        <p:guide orient="horz" pos="3528"/>
        <p:guide pos="578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viewProps" Target="viewProps.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2.xml"/><Relationship Id="rId19" Type="http://schemas.openxmlformats.org/officeDocument/2006/relationships/slide" Target="slides/slide3.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4.xml"/><Relationship Id="rId71" Type="http://schemas.openxmlformats.org/officeDocument/2006/relationships/slide" Target="slides/slide55.xml"/><Relationship Id="rId2" Type="http://schemas.openxmlformats.org/officeDocument/2006/relationships/customXml" Target="../customXml/item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microsoft.com/office/2015/10/relationships/revisionInfo" Target="revisionInfo.xml"/><Relationship Id="rId61" Type="http://schemas.openxmlformats.org/officeDocument/2006/relationships/slide" Target="slides/slide45.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a:p>
        </p:txBody>
      </p:sp>
      <p:sp>
        <p:nvSpPr>
          <p:cNvPr id="3" name="Date Placeholder 2"/>
          <p:cNvSpPr>
            <a:spLocks noGrp="1"/>
          </p:cNvSpPr>
          <p:nvPr>
            <p:ph type="dt" sz="quarter" idx="1"/>
          </p:nvPr>
        </p:nvSpPr>
        <p:spPr>
          <a:xfrm>
            <a:off x="5317972" y="4"/>
            <a:ext cx="4068340" cy="355124"/>
          </a:xfrm>
          <a:prstGeom prst="rect">
            <a:avLst/>
          </a:prstGeom>
        </p:spPr>
        <p:txBody>
          <a:bodyPr vert="horz" lIns="93406" tIns="46702" rIns="93406" bIns="46702" rtlCol="0"/>
          <a:lstStyle>
            <a:lvl1pPr algn="r">
              <a:defRPr sz="1200"/>
            </a:lvl1pPr>
          </a:lstStyle>
          <a:p>
            <a:fld id="{685F0F4D-3143-F54F-90D7-A2ABC584E48E}" type="datetimeFigureOut">
              <a:rPr lang="en-US" smtClean="0"/>
              <a:t>12/10/2024</a:t>
            </a:fld>
            <a:endParaRPr lang="en-US"/>
          </a:p>
        </p:txBody>
      </p:sp>
      <p:sp>
        <p:nvSpPr>
          <p:cNvPr id="4" name="Footer Placeholder 3"/>
          <p:cNvSpPr>
            <a:spLocks noGrp="1"/>
          </p:cNvSpPr>
          <p:nvPr>
            <p:ph type="ftr" sz="quarter" idx="2"/>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a:p>
        </p:txBody>
      </p:sp>
      <p:sp>
        <p:nvSpPr>
          <p:cNvPr id="5" name="Slide Number Placeholder 4"/>
          <p:cNvSpPr>
            <a:spLocks noGrp="1"/>
          </p:cNvSpPr>
          <p:nvPr>
            <p:ph type="sldNum" sz="quarter" idx="3"/>
          </p:nvPr>
        </p:nvSpPr>
        <p:spPr>
          <a:xfrm>
            <a:off x="5317972" y="6746119"/>
            <a:ext cx="4068340" cy="355124"/>
          </a:xfrm>
          <a:prstGeom prst="rect">
            <a:avLst/>
          </a:prstGeom>
        </p:spPr>
        <p:txBody>
          <a:bodyPr vert="horz" lIns="93406" tIns="46702" rIns="93406" bIns="46702" rtlCol="0" anchor="b"/>
          <a:lstStyle>
            <a:lvl1pPr algn="r">
              <a:defRPr sz="1200"/>
            </a:lvl1pPr>
          </a:lstStyle>
          <a:p>
            <a:fld id="{7F49EE16-A310-AE4D-9E91-6A244C3B01D6}" type="slidenum">
              <a:rPr lang="en-US" smtClean="0"/>
              <a:t>‹#›</a:t>
            </a:fld>
            <a:endParaRPr lang="en-US"/>
          </a:p>
        </p:txBody>
      </p:sp>
    </p:spTree>
    <p:extLst>
      <p:ext uri="{BB962C8B-B14F-4D97-AF65-F5344CB8AC3E}">
        <p14:creationId xmlns:p14="http://schemas.microsoft.com/office/powerpoint/2010/main" val="173469254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0.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1,'1965'0,"-1936"0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3.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3,'110'-2,"121"5,-150 13,-60-11,0 0,26 2,95 9,40 2,-110-17,32 0,120 17,-133-9,144-4,-230-5,32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6.8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1,'1492'0,"-1463"0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42.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0,'1294'0,"-1258"0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0.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1,'1771'0,"-1745"0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3.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0 127,'1350'0,"-1317"-7,0-7,34-29,39-13,-80 49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3.1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1 126,'887'0,"-848"-3,1-7,0 0,44-29,-41 20,2 0,50-4,-63 21,-1 2,1 4,49 17,-50-8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8.4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0,'1314'0,"-1288"0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29.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0,'1891'0,"-1848"0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3.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3,'110'-2,"121"5,-150 13,-60-11,0 0,26 2,95 9,40 2,-110-17,32 0,120 17,-133-9,144-4,-230-5,32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6.8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1,'1492'0,"-1463"0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3.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36,'1498'0,"-1461"-2,0-2,37-8,43-4,-88 14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42.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0,'1294'0,"-1258"0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06.6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29,'4'-3,"0"0,0 0,1 0,-1 0,1 1,-1 0,1 0,0 0,0 1,0-1,0 1,0 0,1 1,-1-1,7 1,13 1,-1 1,25 5,-17-3,93 18,-79-12,0-2,57 1,655-8,-341-3,-381 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09.1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38,'0'-2,"0"1,1 0,0 0,-1-1,1 1,0 0,0 0,-1 0,1-1,0 1,0 0,0 0,1 0,-1 1,0-1,0 0,0 0,1 1,-1-1,0 1,1-1,-1 1,0-1,1 1,-1 0,3-1,46-6,-43 7,88-7,164 11,-139 12,13 1,24 0,23 0,26 1,11-1,-109-17,-39-2,1 3,133 20,-106-8,-69-11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11.4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74,'1'-1,"-1"-1,1 0,-1 0,1 1,0-1,-1 0,1 1,0-1,0 1,1-1,-1 1,0-1,0 1,1 0,-1 0,0 0,1 0,-1 0,1 0,0 0,2-1,36-14,-13 8,0 2,0 1,0 1,30 0,115 6,-66 1,51-5,148 5,-238 5,76 18,-87-13,0-3,77 3,20 3,-5 0,-118-16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13.8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15.0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76,'7'-5,"1"1,-1 1,1 0,0 0,0 0,0 1,0 0,0 1,0-1,0 2,14-1,-5 0,98-1,-87 4,1-2,-1-2,1 0,48-11,-27 3,1 2,0 2,0 3,0 1,59 7,8-2,461-3,-549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0.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1,'1771'0,"-1745"0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3.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0 127,'1350'0,"-1317"-7,0-7,34-29,39-13,-80 49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3.1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1 126,'887'0,"-848"-3,1-7,0 0,44-29,-41 20,2 0,50-4,-63 21,-1 2,1 4,49 17,-50-8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8.4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0,'1314'0,"-1288"0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3.1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70,'984'0,"-940"-2,0-3,0-1,50-15,-46 10,1 1,57-3,-71 12,0 1,0 2,55 10,-55-5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8.4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0,'1458'0,"-1429"0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0.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1,'1771'0,"-1745"0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3.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0 127,'1350'0,"-1317"-7,0-7,34-29,39-13,-80 49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3.1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1 126,'887'0,"-848"-3,1-7,0 0,44-29,-41 20,2 0,50-4,-63 21,-1 2,1 4,49 17,-50-8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8.4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0,'1314'0,"-1288"0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29.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0,'1891'0,"-1848"0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a:p>
        </p:txBody>
      </p:sp>
      <p:sp>
        <p:nvSpPr>
          <p:cNvPr id="3" name="Date Placeholder 2"/>
          <p:cNvSpPr>
            <a:spLocks noGrp="1"/>
          </p:cNvSpPr>
          <p:nvPr>
            <p:ph type="dt" idx="1"/>
          </p:nvPr>
        </p:nvSpPr>
        <p:spPr>
          <a:xfrm>
            <a:off x="5317972" y="4"/>
            <a:ext cx="4068340" cy="355124"/>
          </a:xfrm>
          <a:prstGeom prst="rect">
            <a:avLst/>
          </a:prstGeom>
        </p:spPr>
        <p:txBody>
          <a:bodyPr vert="horz" lIns="93406" tIns="46702" rIns="93406" bIns="46702" rtlCol="0"/>
          <a:lstStyle>
            <a:lvl1pPr algn="r">
              <a:defRPr sz="1200"/>
            </a:lvl1pPr>
          </a:lstStyle>
          <a:p>
            <a:fld id="{F133C62B-1BF1-F54A-8DA9-002D51A9B8EA}" type="datetimeFigureOut">
              <a:rPr lang="en-US" smtClean="0"/>
              <a:t>12/10/2024</a:t>
            </a:fld>
            <a:endParaRPr lang="en-US"/>
          </a:p>
        </p:txBody>
      </p:sp>
      <p:sp>
        <p:nvSpPr>
          <p:cNvPr id="4" name="Slide Image Placeholder 3"/>
          <p:cNvSpPr>
            <a:spLocks noGrp="1" noRot="1" noChangeAspect="1"/>
          </p:cNvSpPr>
          <p:nvPr>
            <p:ph type="sldImg" idx="2"/>
          </p:nvPr>
        </p:nvSpPr>
        <p:spPr>
          <a:xfrm>
            <a:off x="2328863" y="533400"/>
            <a:ext cx="4730750" cy="2662238"/>
          </a:xfrm>
          <a:prstGeom prst="rect">
            <a:avLst/>
          </a:prstGeom>
          <a:noFill/>
          <a:ln w="12700">
            <a:solidFill>
              <a:prstClr val="black"/>
            </a:solidFill>
          </a:ln>
        </p:spPr>
        <p:txBody>
          <a:bodyPr vert="horz" lIns="93406" tIns="46702" rIns="93406" bIns="46702" rtlCol="0" anchor="ctr"/>
          <a:lstStyle/>
          <a:p>
            <a:endParaRPr lang="en-US"/>
          </a:p>
        </p:txBody>
      </p:sp>
      <p:sp>
        <p:nvSpPr>
          <p:cNvPr id="5" name="Notes Placeholder 4"/>
          <p:cNvSpPr>
            <a:spLocks noGrp="1"/>
          </p:cNvSpPr>
          <p:nvPr>
            <p:ph type="body" sz="quarter" idx="3"/>
          </p:nvPr>
        </p:nvSpPr>
        <p:spPr>
          <a:xfrm>
            <a:off x="938849" y="3373677"/>
            <a:ext cx="7510780" cy="3196114"/>
          </a:xfrm>
          <a:prstGeom prst="rect">
            <a:avLst/>
          </a:prstGeom>
        </p:spPr>
        <p:txBody>
          <a:bodyPr vert="horz" lIns="93406" tIns="46702" rIns="93406" bIns="46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a:p>
        </p:txBody>
      </p:sp>
      <p:sp>
        <p:nvSpPr>
          <p:cNvPr id="7" name="Slide Number Placeholder 6"/>
          <p:cNvSpPr>
            <a:spLocks noGrp="1"/>
          </p:cNvSpPr>
          <p:nvPr>
            <p:ph type="sldNum" sz="quarter" idx="5"/>
          </p:nvPr>
        </p:nvSpPr>
        <p:spPr>
          <a:xfrm>
            <a:off x="5317972" y="6746119"/>
            <a:ext cx="4068340" cy="355124"/>
          </a:xfrm>
          <a:prstGeom prst="rect">
            <a:avLst/>
          </a:prstGeom>
        </p:spPr>
        <p:txBody>
          <a:bodyPr vert="horz" lIns="93406" tIns="46702" rIns="93406" bIns="46702" rtlCol="0" anchor="b"/>
          <a:lstStyle>
            <a:lvl1pPr algn="r">
              <a:defRPr sz="1200"/>
            </a:lvl1pPr>
          </a:lstStyle>
          <a:p>
            <a:fld id="{21F0486C-94EE-7249-8AC8-76A196C667CD}" type="slidenum">
              <a:rPr lang="en-US" smtClean="0"/>
              <a:t>‹#›</a:t>
            </a:fld>
            <a:endParaRPr lang="en-US"/>
          </a:p>
        </p:txBody>
      </p:sp>
    </p:spTree>
    <p:extLst>
      <p:ext uri="{BB962C8B-B14F-4D97-AF65-F5344CB8AC3E}">
        <p14:creationId xmlns:p14="http://schemas.microsoft.com/office/powerpoint/2010/main" val="364195046"/>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56" algn="l" defTabSz="457078" rtl="0" eaLnBrk="1" latinLnBrk="0" hangingPunct="1">
      <a:defRPr sz="1200" kern="1200">
        <a:solidFill>
          <a:schemeClr val="tx1"/>
        </a:solidFill>
        <a:latin typeface="+mn-lt"/>
        <a:ea typeface="+mn-ea"/>
        <a:cs typeface="+mn-cs"/>
      </a:defRPr>
    </a:lvl3pPr>
    <a:lvl4pPr marL="1371233" algn="l" defTabSz="457078" rtl="0" eaLnBrk="1" latinLnBrk="0" hangingPunct="1">
      <a:defRPr sz="1200" kern="1200">
        <a:solidFill>
          <a:schemeClr val="tx1"/>
        </a:solidFill>
        <a:latin typeface="+mn-lt"/>
        <a:ea typeface="+mn-ea"/>
        <a:cs typeface="+mn-cs"/>
      </a:defRPr>
    </a:lvl4pPr>
    <a:lvl5pPr marL="1828312" algn="l" defTabSz="457078" rtl="0" eaLnBrk="1" latinLnBrk="0" hangingPunct="1">
      <a:defRPr sz="1200" kern="1200">
        <a:solidFill>
          <a:schemeClr val="tx1"/>
        </a:solidFill>
        <a:latin typeface="+mn-lt"/>
        <a:ea typeface="+mn-ea"/>
        <a:cs typeface="+mn-cs"/>
      </a:defRPr>
    </a:lvl5pPr>
    <a:lvl6pPr marL="2285388" algn="l" defTabSz="457078" rtl="0" eaLnBrk="1" latinLnBrk="0" hangingPunct="1">
      <a:defRPr sz="1200" kern="1200">
        <a:solidFill>
          <a:schemeClr val="tx1"/>
        </a:solidFill>
        <a:latin typeface="+mn-lt"/>
        <a:ea typeface="+mn-ea"/>
        <a:cs typeface="+mn-cs"/>
      </a:defRPr>
    </a:lvl6pPr>
    <a:lvl7pPr marL="2742466" algn="l" defTabSz="457078" rtl="0" eaLnBrk="1" latinLnBrk="0" hangingPunct="1">
      <a:defRPr sz="1200" kern="1200">
        <a:solidFill>
          <a:schemeClr val="tx1"/>
        </a:solidFill>
        <a:latin typeface="+mn-lt"/>
        <a:ea typeface="+mn-ea"/>
        <a:cs typeface="+mn-cs"/>
      </a:defRPr>
    </a:lvl7pPr>
    <a:lvl8pPr marL="3199544" algn="l" defTabSz="457078" rtl="0" eaLnBrk="1" latinLnBrk="0" hangingPunct="1">
      <a:defRPr sz="1200" kern="1200">
        <a:solidFill>
          <a:schemeClr val="tx1"/>
        </a:solidFill>
        <a:latin typeface="+mn-lt"/>
        <a:ea typeface="+mn-ea"/>
        <a:cs typeface="+mn-cs"/>
      </a:defRPr>
    </a:lvl8pPr>
    <a:lvl9pPr marL="3656622"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2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737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033F9-A29D-DB3C-BA4F-87DFBA545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B02DC-78C4-5D4D-54E6-460D9A878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6E536-089C-906D-715A-248336DCA17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E2B6533-2170-CE2D-66EF-1C24465A500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6971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6C628-E55A-F759-92B1-969024FEE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5C55A-CCFB-31FF-E39F-673E9F6D1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D63F2-5BC9-1E36-D5B4-9DA773F8783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60578CBD-37DE-38E1-2B74-9EEBED43297A}"/>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675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5C750-FBEA-1C2D-0B5D-B5201058C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96757-71E2-8288-9584-CE8724422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3F435C-A862-E84B-C632-1AA48E7543E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D12634E-960C-D5DC-28F3-E72E591AD1E4}"/>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4073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D3F8-E4B9-282C-4611-8A9647647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BAFBD-0939-4296-6300-53355ADFC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53F17-7719-9F9B-3BAC-5395F311D3A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87DBD3F1-F623-CAF8-D984-F198EAF55F04}"/>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771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Variance Analysis </a:t>
            </a:r>
            <a:r>
              <a:rPr lang="en-US" err="1"/>
              <a:t>PoP</a:t>
            </a:r>
            <a:r>
              <a:rPr lang="en-US"/>
              <a:t> compares </a:t>
            </a:r>
          </a:p>
          <a:p>
            <a:r>
              <a:rPr lang="en-US"/>
              <a:t>Not a coincidence that Sales and Services dropped and other operating revenues decreased – will talk more about this in follow up conversations about usage of RC other operating revenues (RC2237)</a:t>
            </a:r>
          </a:p>
          <a:p>
            <a:r>
              <a:rPr lang="en-US"/>
              <a:t>Also, shifted some activities from sales and services (example is lab testing S&amp;S or Patient revenue – is a valuation assertion)</a:t>
            </a:r>
          </a:p>
          <a:p>
            <a:endParaRPr lang="en-US"/>
          </a:p>
          <a:p>
            <a:r>
              <a:rPr lang="en-US"/>
              <a:t>There are many subaccounts under these Ledger Account Summaries – each BU may have a different mix, thus level of granularity that matters</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23</a:t>
            </a:fld>
            <a:endParaRPr lang="en-US"/>
          </a:p>
        </p:txBody>
      </p:sp>
    </p:spTree>
    <p:extLst>
      <p:ext uri="{BB962C8B-B14F-4D97-AF65-F5344CB8AC3E}">
        <p14:creationId xmlns:p14="http://schemas.microsoft.com/office/powerpoint/2010/main" val="1481333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Primarily due to – need to explain in writing the logic, justifiable or able to be validated</a:t>
            </a:r>
          </a:p>
          <a:p>
            <a:r>
              <a:rPr lang="en-US"/>
              <a:t>Was anticipated – points to comparing to the budget</a:t>
            </a:r>
          </a:p>
        </p:txBody>
      </p:sp>
      <p:sp>
        <p:nvSpPr>
          <p:cNvPr id="4" name="Slide Number Placeholder 3"/>
          <p:cNvSpPr>
            <a:spLocks noGrp="1"/>
          </p:cNvSpPr>
          <p:nvPr>
            <p:ph type="sldNum" sz="quarter" idx="5"/>
          </p:nvPr>
        </p:nvSpPr>
        <p:spPr/>
        <p:txBody>
          <a:bodyPr/>
          <a:lstStyle/>
          <a:p>
            <a:fld id="{21F0486C-94EE-7249-8AC8-76A196C667CD}" type="slidenum">
              <a:rPr lang="en-US" smtClean="0"/>
              <a:t>24</a:t>
            </a:fld>
            <a:endParaRPr lang="en-US"/>
          </a:p>
        </p:txBody>
      </p:sp>
    </p:spTree>
    <p:extLst>
      <p:ext uri="{BB962C8B-B14F-4D97-AF65-F5344CB8AC3E}">
        <p14:creationId xmlns:p14="http://schemas.microsoft.com/office/powerpoint/2010/main" val="2259154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27</a:t>
            </a:fld>
            <a:endParaRPr lang="en-US"/>
          </a:p>
        </p:txBody>
      </p:sp>
    </p:spTree>
    <p:extLst>
      <p:ext uri="{BB962C8B-B14F-4D97-AF65-F5344CB8AC3E}">
        <p14:creationId xmlns:p14="http://schemas.microsoft.com/office/powerpoint/2010/main" val="123667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Session 1 we spent some time on operating revenues and expenses, non operating, the underlying spend/rev categories… now we see how they flow through to net position</a:t>
            </a:r>
          </a:p>
          <a:p>
            <a:r>
              <a:rPr lang="en-US"/>
              <a:t>R1300 shows (loss) as negative</a:t>
            </a:r>
          </a:p>
          <a:p>
            <a:r>
              <a:rPr lang="en-US"/>
              <a:t>Therefore (decrease) in net position</a:t>
            </a:r>
          </a:p>
          <a:p>
            <a:r>
              <a:rPr lang="en-US"/>
              <a:t>This report shows flow of P&amp;L hitting</a:t>
            </a:r>
            <a:r>
              <a:rPr lang="en-US" b="1"/>
              <a:t> CCH UCO and affect on NP – </a:t>
            </a:r>
            <a:r>
              <a:rPr lang="en-US" b="0"/>
              <a:t>discuss how the </a:t>
            </a:r>
            <a:r>
              <a:rPr lang="en-US" b="0" err="1"/>
              <a:t>worktags</a:t>
            </a:r>
            <a:r>
              <a:rPr lang="en-US" b="0"/>
              <a:t> that make up the rev/exp flow through to NP </a:t>
            </a:r>
            <a:endParaRPr lang="en-US" b="1"/>
          </a:p>
        </p:txBody>
      </p:sp>
      <p:sp>
        <p:nvSpPr>
          <p:cNvPr id="4" name="Slide Number Placeholder 3"/>
          <p:cNvSpPr>
            <a:spLocks noGrp="1"/>
          </p:cNvSpPr>
          <p:nvPr>
            <p:ph type="sldNum" sz="quarter" idx="5"/>
          </p:nvPr>
        </p:nvSpPr>
        <p:spPr/>
        <p:txBody>
          <a:bodyPr/>
          <a:lstStyle/>
          <a:p>
            <a:fld id="{21F0486C-94EE-7249-8AC8-76A196C667CD}" type="slidenum">
              <a:rPr lang="en-US" smtClean="0"/>
              <a:t>28</a:t>
            </a:fld>
            <a:endParaRPr lang="en-US"/>
          </a:p>
        </p:txBody>
      </p:sp>
    </p:spTree>
    <p:extLst>
      <p:ext uri="{BB962C8B-B14F-4D97-AF65-F5344CB8AC3E}">
        <p14:creationId xmlns:p14="http://schemas.microsoft.com/office/powerpoint/2010/main" val="4226227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Session 1 we spent some time on operating revenues and expenses, non operating, the underlying spend/rev categories… now we see how they flow through to net position</a:t>
            </a:r>
          </a:p>
          <a:p>
            <a:r>
              <a:rPr lang="en-US"/>
              <a:t>R1300 shows (loss) as negative</a:t>
            </a:r>
          </a:p>
          <a:p>
            <a:r>
              <a:rPr lang="en-US"/>
              <a:t>Therefore (decrease) in net position</a:t>
            </a:r>
          </a:p>
          <a:p>
            <a:r>
              <a:rPr lang="en-US"/>
              <a:t>This report shows flow of P&amp;L hitting</a:t>
            </a:r>
            <a:r>
              <a:rPr lang="en-US" b="1"/>
              <a:t> CCH UCO and affect on NP – </a:t>
            </a:r>
            <a:r>
              <a:rPr lang="en-US" b="0"/>
              <a:t>discuss how the </a:t>
            </a:r>
            <a:r>
              <a:rPr lang="en-US" b="0" err="1"/>
              <a:t>worktags</a:t>
            </a:r>
            <a:r>
              <a:rPr lang="en-US" b="0"/>
              <a:t> that make up the rev/exp flow through to NP </a:t>
            </a:r>
            <a:endParaRPr lang="en-US" b="1"/>
          </a:p>
        </p:txBody>
      </p:sp>
      <p:sp>
        <p:nvSpPr>
          <p:cNvPr id="4" name="Slide Number Placeholder 3"/>
          <p:cNvSpPr>
            <a:spLocks noGrp="1"/>
          </p:cNvSpPr>
          <p:nvPr>
            <p:ph type="sldNum" sz="quarter" idx="5"/>
          </p:nvPr>
        </p:nvSpPr>
        <p:spPr/>
        <p:txBody>
          <a:bodyPr/>
          <a:lstStyle/>
          <a:p>
            <a:fld id="{21F0486C-94EE-7249-8AC8-76A196C667CD}" type="slidenum">
              <a:rPr lang="en-US" smtClean="0"/>
              <a:t>29</a:t>
            </a:fld>
            <a:endParaRPr lang="en-US"/>
          </a:p>
        </p:txBody>
      </p:sp>
    </p:spTree>
    <p:extLst>
      <p:ext uri="{BB962C8B-B14F-4D97-AF65-F5344CB8AC3E}">
        <p14:creationId xmlns:p14="http://schemas.microsoft.com/office/powerpoint/2010/main" val="5414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pPr>
              <a:buFont typeface="Arial" panose="020B0604020202020204" pitchFamily="34" charset="0"/>
              <a:buNone/>
            </a:pPr>
            <a:r>
              <a:rPr lang="en-US">
                <a:effectLst/>
                <a:latin typeface="Segoe UI" panose="020B0502040204020203" pitchFamily="34" charset="0"/>
              </a:rPr>
              <a:t>Monitoring for net position should be a regular/weekly activity not just a MEC activity</a:t>
            </a:r>
          </a:p>
          <a:p>
            <a:pPr>
              <a:buFont typeface="Arial" panose="020B0604020202020204" pitchFamily="34" charset="0"/>
              <a:buNone/>
            </a:pPr>
            <a:r>
              <a:rPr lang="en-US">
                <a:effectLst/>
                <a:latin typeface="Segoe UI" panose="020B0502040204020203" pitchFamily="34" charset="0"/>
              </a:rPr>
              <a:t>How do SE’s get support after this session?</a:t>
            </a:r>
          </a:p>
          <a:p>
            <a:pPr marL="171450" indent="-171450">
              <a:buFontTx/>
              <a:buChar char="-"/>
            </a:pPr>
            <a:r>
              <a:rPr lang="en-US">
                <a:effectLst/>
                <a:latin typeface="Segoe UI" panose="020B0502040204020203" pitchFamily="34" charset="0"/>
              </a:rPr>
              <a:t>Gen Feedback form Ticket (denote </a:t>
            </a:r>
            <a:r>
              <a:rPr lang="en-US" err="1">
                <a:effectLst/>
                <a:latin typeface="Segoe UI" panose="020B0502040204020203" pitchFamily="34" charset="0"/>
              </a:rPr>
              <a:t>acctg</a:t>
            </a:r>
            <a:r>
              <a:rPr lang="en-US">
                <a:effectLst/>
                <a:latin typeface="Segoe UI" panose="020B0502040204020203" pitchFamily="34" charset="0"/>
              </a:rPr>
              <a:t>)</a:t>
            </a:r>
          </a:p>
          <a:p>
            <a:pPr marL="171450" indent="-171450">
              <a:buFontTx/>
              <a:buChar char="-"/>
            </a:pPr>
            <a:endParaRPr lang="en-US">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7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Move ahead to June (end of year) there is a loss of (627)K</a:t>
            </a:r>
          </a:p>
          <a:p>
            <a:r>
              <a:rPr lang="en-US"/>
              <a:t>Decrease in net position of (627)K leaves ending balance of 184K</a:t>
            </a:r>
          </a:p>
          <a:p>
            <a:r>
              <a:rPr lang="en-US"/>
              <a:t>There is a loss of 22,308K in blank resource??</a:t>
            </a:r>
          </a:p>
          <a:p>
            <a:r>
              <a:rPr lang="en-US"/>
              <a:t>Notice in the blank resource that the “positive” expenses result in a loss</a:t>
            </a:r>
          </a:p>
        </p:txBody>
      </p:sp>
      <p:sp>
        <p:nvSpPr>
          <p:cNvPr id="4" name="Slide Number Placeholder 3"/>
          <p:cNvSpPr>
            <a:spLocks noGrp="1"/>
          </p:cNvSpPr>
          <p:nvPr>
            <p:ph type="sldNum" sz="quarter" idx="5"/>
          </p:nvPr>
        </p:nvSpPr>
        <p:spPr/>
        <p:txBody>
          <a:bodyPr/>
          <a:lstStyle/>
          <a:p>
            <a:fld id="{21F0486C-94EE-7249-8AC8-76A196C667CD}" type="slidenum">
              <a:rPr lang="en-US" smtClean="0"/>
              <a:t>30</a:t>
            </a:fld>
            <a:endParaRPr lang="en-US"/>
          </a:p>
        </p:txBody>
      </p:sp>
    </p:spTree>
    <p:extLst>
      <p:ext uri="{BB962C8B-B14F-4D97-AF65-F5344CB8AC3E}">
        <p14:creationId xmlns:p14="http://schemas.microsoft.com/office/powerpoint/2010/main" val="3335617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Session 1 we spent some time on operating revenues and expenses, non operating, the underlying spend/rev categories… now we see how they flow through to net position</a:t>
            </a:r>
          </a:p>
          <a:p>
            <a:r>
              <a:rPr lang="en-US"/>
              <a:t>R1300 shows (loss) as negative</a:t>
            </a:r>
          </a:p>
          <a:p>
            <a:r>
              <a:rPr lang="en-US"/>
              <a:t>Therefore (decrease) in net position</a:t>
            </a:r>
          </a:p>
          <a:p>
            <a:r>
              <a:rPr lang="en-US"/>
              <a:t>This report shows flow of P&amp;L hitting</a:t>
            </a:r>
            <a:r>
              <a:rPr lang="en-US" b="1"/>
              <a:t> CCH UCO and affect on NP – </a:t>
            </a:r>
            <a:r>
              <a:rPr lang="en-US" b="0"/>
              <a:t>discuss how the </a:t>
            </a:r>
            <a:r>
              <a:rPr lang="en-US" b="0" err="1"/>
              <a:t>worktags</a:t>
            </a:r>
            <a:r>
              <a:rPr lang="en-US" b="0"/>
              <a:t> that make up the rev/exp flow through to NP </a:t>
            </a:r>
            <a:endParaRPr lang="en-US" b="1"/>
          </a:p>
        </p:txBody>
      </p:sp>
      <p:sp>
        <p:nvSpPr>
          <p:cNvPr id="4" name="Slide Number Placeholder 3"/>
          <p:cNvSpPr>
            <a:spLocks noGrp="1"/>
          </p:cNvSpPr>
          <p:nvPr>
            <p:ph type="sldNum" sz="quarter" idx="5"/>
          </p:nvPr>
        </p:nvSpPr>
        <p:spPr/>
        <p:txBody>
          <a:bodyPr/>
          <a:lstStyle/>
          <a:p>
            <a:fld id="{21F0486C-94EE-7249-8AC8-76A196C667CD}" type="slidenum">
              <a:rPr lang="en-US" smtClean="0"/>
              <a:t>31</a:t>
            </a:fld>
            <a:endParaRPr lang="en-US"/>
          </a:p>
        </p:txBody>
      </p:sp>
    </p:spTree>
    <p:extLst>
      <p:ext uri="{BB962C8B-B14F-4D97-AF65-F5344CB8AC3E}">
        <p14:creationId xmlns:p14="http://schemas.microsoft.com/office/powerpoint/2010/main" val="402749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net position balance of 184K rolled forward as beginning balance.  But we can break this down to many dimensions, including resource.  The (22,308) deficit rolled forward but in July it was transferred via payroll account adjustment.  Added resource. </a:t>
            </a:r>
          </a:p>
          <a:p>
            <a:r>
              <a:rPr lang="en-US"/>
              <a:t>Notice that the “negative” in expense results in “income” in the blank resource</a:t>
            </a:r>
          </a:p>
          <a:p>
            <a:r>
              <a:rPr lang="en-US"/>
              <a:t>**Consider pulling up workday to drill into the PAA</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32</a:t>
            </a:fld>
            <a:endParaRPr lang="en-US"/>
          </a:p>
        </p:txBody>
      </p:sp>
    </p:spTree>
    <p:extLst>
      <p:ext uri="{BB962C8B-B14F-4D97-AF65-F5344CB8AC3E}">
        <p14:creationId xmlns:p14="http://schemas.microsoft.com/office/powerpoint/2010/main" val="2419137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Session 1 we spent some time on operating revenues and expenses, non operating, the underlying spend/rev categories… now we see how they flow through to net position</a:t>
            </a:r>
          </a:p>
          <a:p>
            <a:r>
              <a:rPr lang="en-US"/>
              <a:t>R1300 shows (loss) as negative</a:t>
            </a:r>
          </a:p>
          <a:p>
            <a:r>
              <a:rPr lang="en-US"/>
              <a:t>Therefore (decrease) in net position</a:t>
            </a:r>
          </a:p>
          <a:p>
            <a:r>
              <a:rPr lang="en-US"/>
              <a:t>This report shows flow of P&amp;L hitting</a:t>
            </a:r>
            <a:r>
              <a:rPr lang="en-US" b="1"/>
              <a:t> CCH UCO and affect on NP – </a:t>
            </a:r>
            <a:r>
              <a:rPr lang="en-US" b="0"/>
              <a:t>discuss how the </a:t>
            </a:r>
            <a:r>
              <a:rPr lang="en-US" b="0" err="1"/>
              <a:t>worktags</a:t>
            </a:r>
            <a:r>
              <a:rPr lang="en-US" b="0"/>
              <a:t> that make up the rev/exp flow through to NP </a:t>
            </a:r>
            <a:endParaRPr lang="en-US" b="1"/>
          </a:p>
        </p:txBody>
      </p:sp>
      <p:sp>
        <p:nvSpPr>
          <p:cNvPr id="4" name="Slide Number Placeholder 3"/>
          <p:cNvSpPr>
            <a:spLocks noGrp="1"/>
          </p:cNvSpPr>
          <p:nvPr>
            <p:ph type="sldNum" sz="quarter" idx="5"/>
          </p:nvPr>
        </p:nvSpPr>
        <p:spPr/>
        <p:txBody>
          <a:bodyPr/>
          <a:lstStyle/>
          <a:p>
            <a:fld id="{21F0486C-94EE-7249-8AC8-76A196C667CD}" type="slidenum">
              <a:rPr lang="en-US" smtClean="0"/>
              <a:t>33</a:t>
            </a:fld>
            <a:endParaRPr lang="en-US"/>
          </a:p>
        </p:txBody>
      </p:sp>
    </p:spTree>
    <p:extLst>
      <p:ext uri="{BB962C8B-B14F-4D97-AF65-F5344CB8AC3E}">
        <p14:creationId xmlns:p14="http://schemas.microsoft.com/office/powerpoint/2010/main" val="202479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6146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102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429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40</a:t>
            </a:fld>
            <a:endParaRPr lang="en-US"/>
          </a:p>
        </p:txBody>
      </p:sp>
    </p:spTree>
    <p:extLst>
      <p:ext uri="{BB962C8B-B14F-4D97-AF65-F5344CB8AC3E}">
        <p14:creationId xmlns:p14="http://schemas.microsoft.com/office/powerpoint/2010/main" val="1565938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6755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58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to second bullet that not only what is the right way to do it.. But what direction are we headed in our maturity</a:t>
            </a:r>
          </a:p>
          <a:p>
            <a:r>
              <a:rPr lang="en-US"/>
              <a:t>We are still on a journey</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6290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694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6229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457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857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021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402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250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315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567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r>
              <a:rPr lang="en-US"/>
              <a:t>All of these have an impact on net position</a:t>
            </a:r>
          </a:p>
          <a:p>
            <a:r>
              <a:rPr lang="en-US"/>
              <a:t>*ISD shows revenue and expense (internal)</a:t>
            </a:r>
          </a:p>
          <a:p>
            <a:r>
              <a:rPr lang="en-US"/>
              <a:t>*Expense transfer shows expense and expense (internal)</a:t>
            </a:r>
          </a:p>
          <a:p>
            <a:r>
              <a:rPr lang="en-US"/>
              <a:t>*Funding transfer shows revenue and revenue (internal)</a:t>
            </a:r>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629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802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57</a:t>
            </a:fld>
            <a:endParaRPr lang="en-US"/>
          </a:p>
        </p:txBody>
      </p:sp>
    </p:spTree>
    <p:extLst>
      <p:ext uri="{BB962C8B-B14F-4D97-AF65-F5344CB8AC3E}">
        <p14:creationId xmlns:p14="http://schemas.microsoft.com/office/powerpoint/2010/main" val="876933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83547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31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r>
              <a:rPr lang="en-US"/>
              <a:t>Year end checklist focus on financial reporting results</a:t>
            </a:r>
          </a:p>
          <a:p>
            <a:r>
              <a:rPr lang="en-US"/>
              <a:t>All BUs are part of the enterprise financial statement</a:t>
            </a:r>
          </a:p>
          <a:p>
            <a:r>
              <a:rPr lang="en-US"/>
              <a:t>Assertions are key to financial reporting (these assertions relate mostly to unit activity)</a:t>
            </a:r>
          </a:p>
          <a:p>
            <a:r>
              <a:rPr lang="en-US"/>
              <a:t>GASB 103 adds a financial statement requirement/information, part of why budget vs. actual is included into the controller’s checklist</a:t>
            </a:r>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61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Introducing these concepts – they are important aspects of comparing actuals period over period</a:t>
            </a:r>
          </a:p>
          <a:p>
            <a:r>
              <a:rPr lang="en-US"/>
              <a:t>Many questions on the controller checklist get to the specific types of controls that cover these assertions on transactions – such as completeness of all AP invoices, or completeness of all AR for customer invoices, but also such as valuation (is unearned revenue properly valued, instead of revenue)</a:t>
            </a:r>
          </a:p>
          <a:p>
            <a:r>
              <a:rPr lang="en-US"/>
              <a:t>Variance analysis is a higher level control to ensure we have properly classified (valuation) and have completeness/existence. </a:t>
            </a:r>
          </a:p>
        </p:txBody>
      </p:sp>
      <p:sp>
        <p:nvSpPr>
          <p:cNvPr id="4" name="Slide Number Placeholder 3"/>
          <p:cNvSpPr>
            <a:spLocks noGrp="1"/>
          </p:cNvSpPr>
          <p:nvPr>
            <p:ph type="sldNum" sz="quarter" idx="5"/>
          </p:nvPr>
        </p:nvSpPr>
        <p:spPr/>
        <p:txBody>
          <a:bodyPr/>
          <a:lstStyle/>
          <a:p>
            <a:fld id="{21F0486C-94EE-7249-8AC8-76A196C667CD}" type="slidenum">
              <a:rPr lang="en-US" smtClean="0"/>
              <a:t>7</a:t>
            </a:fld>
            <a:endParaRPr lang="en-US"/>
          </a:p>
        </p:txBody>
      </p:sp>
    </p:spTree>
    <p:extLst>
      <p:ext uri="{BB962C8B-B14F-4D97-AF65-F5344CB8AC3E}">
        <p14:creationId xmlns:p14="http://schemas.microsoft.com/office/powerpoint/2010/main" val="3753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These categories cover specific assertions in certain function/accounts.  Higher level report monitoring serves as additional controls to cover the impact of all potential accounts/functions.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1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Reporting is core of 1, 2, 3.  Reconciling is a bit more of a documentation activity. </a:t>
            </a:r>
          </a:p>
          <a:p>
            <a:r>
              <a:rPr lang="en-US">
                <a:ea typeface="Calibri"/>
                <a:cs typeface="Calibri"/>
              </a:rPr>
              <a:t>In the future expect to see certifications that these activities are occurring.. Not just an attestation by controller’s checklist, but a documentation (</a:t>
            </a:r>
            <a:r>
              <a:rPr lang="en-US" err="1">
                <a:ea typeface="Calibri"/>
                <a:cs typeface="Calibri"/>
              </a:rPr>
              <a:t>docusign</a:t>
            </a:r>
            <a:r>
              <a:rPr lang="en-US">
                <a:ea typeface="Calibri"/>
                <a:cs typeface="Calibri"/>
              </a:rPr>
              <a:t>?) of the performance of 1,2,3</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44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60D74-7E9F-F870-DCED-C3800C4BE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37B66-2D75-2AB2-D6AA-0CE70E3B8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62507-7570-79B4-FE83-B75A91C5AFC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1F3499B-F082-A746-24A9-76DBB4B608BA}"/>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26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257996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654755" y="1083063"/>
            <a:ext cx="1569822" cy="137049"/>
          </a:xfrm>
          <a:prstGeom prst="rect">
            <a:avLst/>
          </a:prstGeom>
        </p:spPr>
      </p:pic>
      <p:sp>
        <p:nvSpPr>
          <p:cNvPr id="8" name="Text Placeholder 9"/>
          <p:cNvSpPr>
            <a:spLocks noGrp="1"/>
          </p:cNvSpPr>
          <p:nvPr>
            <p:ph type="body" sz="quarter" idx="11" hasCustomPrompt="1"/>
          </p:nvPr>
        </p:nvSpPr>
        <p:spPr>
          <a:xfrm>
            <a:off x="637047" y="1323623"/>
            <a:ext cx="11658117" cy="5048729"/>
          </a:xfrm>
          <a:prstGeom prst="rect">
            <a:avLst/>
          </a:prstGeom>
        </p:spPr>
        <p:txBody>
          <a:bodyPr anchor="ct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0" name="Picture 9" descr="A close up of a logo&#10;&#10;Description automatically generated">
            <a:extLst>
              <a:ext uri="{FF2B5EF4-FFF2-40B4-BE49-F238E27FC236}">
                <a16:creationId xmlns:a16="http://schemas.microsoft.com/office/drawing/2014/main" id="{12290F2C-BE27-4FCA-A660-C90CC0BA8F0C}"/>
              </a:ext>
            </a:extLst>
          </p:cNvPr>
          <p:cNvPicPr>
            <a:picLocks noChangeAspect="1"/>
          </p:cNvPicPr>
          <p:nvPr userDrawn="1"/>
        </p:nvPicPr>
        <p:blipFill>
          <a:blip r:embed="rId3"/>
          <a:stretch>
            <a:fillRect/>
          </a:stretch>
        </p:blipFill>
        <p:spPr>
          <a:xfrm>
            <a:off x="10005004" y="6720870"/>
            <a:ext cx="2335316" cy="303658"/>
          </a:xfrm>
          <a:prstGeom prst="rect">
            <a:avLst/>
          </a:prstGeom>
        </p:spPr>
      </p:pic>
    </p:spTree>
    <p:extLst>
      <p:ext uri="{BB962C8B-B14F-4D97-AF65-F5344CB8AC3E}">
        <p14:creationId xmlns:p14="http://schemas.microsoft.com/office/powerpoint/2010/main" val="2166658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39124"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656832" cy="4283197"/>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9750" y="6919954"/>
            <a:ext cx="3449308" cy="174266"/>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a:t>TITLE HERE</a:t>
            </a:r>
            <a:br>
              <a:rPr lang="en-US"/>
            </a:br>
            <a:r>
              <a:rPr lang="en-US"/>
              <a:t>ENCODE NORMAL</a:t>
            </a:r>
            <a:br>
              <a:rPr lang="en-US"/>
            </a:br>
            <a:r>
              <a:rPr lang="en-US"/>
              <a:t>BLACK, 50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stretch>
            <a:fillRect/>
          </a:stretch>
        </p:blipFill>
        <p:spPr>
          <a:xfrm>
            <a:off x="807938" y="6540241"/>
            <a:ext cx="3436477" cy="30362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575357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917323"/>
            <a:ext cx="9989035"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a:t>TITLE HERE </a:t>
            </a:r>
            <a:br>
              <a:rPr lang="en-US"/>
            </a:br>
            <a:r>
              <a:rPr lang="en-US"/>
              <a:t>ENCODE NORMAL BLACK, 50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8" name="Picture 7"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649643"/>
            <a:ext cx="3612444" cy="24506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1893082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8370"/>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9"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33747106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5843"/>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7"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811044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6" name="Chart Placeholder 11"/>
          <p:cNvSpPr>
            <a:spLocks noGrp="1"/>
          </p:cNvSpPr>
          <p:nvPr>
            <p:ph type="chart" sz="quarter" idx="12" hasCustomPrompt="1"/>
          </p:nvPr>
        </p:nvSpPr>
        <p:spPr>
          <a:xfrm>
            <a:off x="637046" y="2453301"/>
            <a:ext cx="11640408" cy="4022285"/>
          </a:xfrm>
          <a:prstGeom prst="rect">
            <a:avLst/>
          </a:prstGeom>
        </p:spPr>
        <p:txBody>
          <a:bodyPr>
            <a:normAutofit/>
          </a:bodyPr>
          <a:lstStyle>
            <a:lvl1pPr marL="0" indent="0">
              <a:buNone/>
              <a:defRPr sz="3413"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512068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78378250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3"/>
            <a:ext cx="2335316" cy="303657"/>
          </a:xfrm>
          <a:prstGeom prst="rect">
            <a:avLst/>
          </a:prstGeom>
        </p:spPr>
      </p:pic>
    </p:spTree>
    <p:extLst>
      <p:ext uri="{BB962C8B-B14F-4D97-AF65-F5344CB8AC3E}">
        <p14:creationId xmlns:p14="http://schemas.microsoft.com/office/powerpoint/2010/main" val="34423327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41319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7" y="1939213"/>
            <a:ext cx="11640409"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49" y="6738118"/>
            <a:ext cx="2335316" cy="303658"/>
          </a:xfrm>
          <a:prstGeom prst="rect">
            <a:avLst/>
          </a:prstGeom>
        </p:spPr>
      </p:pic>
      <p:pic>
        <p:nvPicPr>
          <p:cNvPr id="6" name="Picture 5">
            <a:extLst>
              <a:ext uri="{FF2B5EF4-FFF2-40B4-BE49-F238E27FC236}">
                <a16:creationId xmlns:a16="http://schemas.microsoft.com/office/drawing/2014/main" id="{1926DC03-5128-4F80-81CD-8AA579A24B5B}"/>
              </a:ext>
            </a:extLst>
          </p:cNvPr>
          <p:cNvPicPr>
            <a:picLocks noChangeAspect="1"/>
          </p:cNvPicPr>
          <p:nvPr userDrawn="1"/>
        </p:nvPicPr>
        <p:blipFill>
          <a:blip r:embed="rId3"/>
          <a:stretch>
            <a:fillRect/>
          </a:stretch>
        </p:blipFill>
        <p:spPr>
          <a:xfrm>
            <a:off x="654755" y="1083063"/>
            <a:ext cx="1569822" cy="137049"/>
          </a:xfrm>
          <a:prstGeom prst="rect">
            <a:avLst/>
          </a:prstGeom>
        </p:spPr>
      </p:pic>
    </p:spTree>
    <p:extLst>
      <p:ext uri="{BB962C8B-B14F-4D97-AF65-F5344CB8AC3E}">
        <p14:creationId xmlns:p14="http://schemas.microsoft.com/office/powerpoint/2010/main" val="3877298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1"/>
            <a:ext cx="2335316" cy="303657"/>
          </a:xfrm>
          <a:prstGeom prst="rect">
            <a:avLst/>
          </a:prstGeom>
        </p:spPr>
      </p:pic>
    </p:spTree>
    <p:extLst>
      <p:ext uri="{BB962C8B-B14F-4D97-AF65-F5344CB8AC3E}">
        <p14:creationId xmlns:p14="http://schemas.microsoft.com/office/powerpoint/2010/main" val="20402286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3664145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2"/>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104419080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13532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4403013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543276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74998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0989498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2203153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6"/>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5"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53529304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EF4F52D-E178-42C6-9597-FF75E0336081}"/>
              </a:ext>
            </a:extLst>
          </p:cNvPr>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0" name="Text Placeholder 5">
            <a:extLst>
              <a:ext uri="{FF2B5EF4-FFF2-40B4-BE49-F238E27FC236}">
                <a16:creationId xmlns:a16="http://schemas.microsoft.com/office/drawing/2014/main" id="{84B26974-13BB-4B72-B68E-094B650A0DD5}"/>
              </a:ext>
            </a:extLst>
          </p:cNvPr>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1" name="Picture 10">
            <a:extLst>
              <a:ext uri="{FF2B5EF4-FFF2-40B4-BE49-F238E27FC236}">
                <a16:creationId xmlns:a16="http://schemas.microsoft.com/office/drawing/2014/main" id="{E33A4C5D-08C6-4F99-B6B4-63E7B91AB3A1}"/>
              </a:ext>
            </a:extLst>
          </p:cNvPr>
          <p:cNvPicPr>
            <a:picLocks noChangeAspect="1"/>
          </p:cNvPicPr>
          <p:nvPr userDrawn="1"/>
        </p:nvPicPr>
        <p:blipFill>
          <a:blip r:embed="rId2"/>
          <a:stretch>
            <a:fillRect/>
          </a:stretch>
        </p:blipFill>
        <p:spPr>
          <a:xfrm>
            <a:off x="780845" y="1939212"/>
            <a:ext cx="1569822" cy="137049"/>
          </a:xfrm>
          <a:prstGeom prst="rect">
            <a:avLst/>
          </a:prstGeom>
        </p:spPr>
      </p:pic>
      <p:sp>
        <p:nvSpPr>
          <p:cNvPr id="12" name="Title 1">
            <a:extLst>
              <a:ext uri="{FF2B5EF4-FFF2-40B4-BE49-F238E27FC236}">
                <a16:creationId xmlns:a16="http://schemas.microsoft.com/office/drawing/2014/main" id="{12D7105C-074D-4774-999B-8E6677BD9E10}"/>
              </a:ext>
            </a:extLst>
          </p:cNvPr>
          <p:cNvSpPr>
            <a:spLocks noGrp="1"/>
          </p:cNvSpPr>
          <p:nvPr>
            <p:ph type="title" hasCustomPrompt="1"/>
          </p:nvPr>
        </p:nvSpPr>
        <p:spPr>
          <a:xfrm>
            <a:off x="637047" y="528372"/>
            <a:ext cx="11658117"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descr="A screenshot of a cell phone&#10;&#10;Description automatically generated">
            <a:extLst>
              <a:ext uri="{FF2B5EF4-FFF2-40B4-BE49-F238E27FC236}">
                <a16:creationId xmlns:a16="http://schemas.microsoft.com/office/drawing/2014/main" id="{53D3DDB7-D1F0-46A9-9D4F-CAAF6C5095FA}"/>
              </a:ext>
            </a:extLst>
          </p:cNvPr>
          <p:cNvPicPr>
            <a:picLocks noChangeAspect="1"/>
          </p:cNvPicPr>
          <p:nvPr userDrawn="1"/>
        </p:nvPicPr>
        <p:blipFill>
          <a:blip r:embed="rId3"/>
          <a:stretch>
            <a:fillRect/>
          </a:stretch>
        </p:blipFill>
        <p:spPr>
          <a:xfrm>
            <a:off x="10277404" y="6681966"/>
            <a:ext cx="2017759" cy="262366"/>
          </a:xfrm>
          <a:prstGeom prst="rect">
            <a:avLst/>
          </a:prstGeom>
        </p:spPr>
      </p:pic>
    </p:spTree>
    <p:extLst>
      <p:ext uri="{BB962C8B-B14F-4D97-AF65-F5344CB8AC3E}">
        <p14:creationId xmlns:p14="http://schemas.microsoft.com/office/powerpoint/2010/main" val="3247690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3230887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24841576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3100050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8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5886952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6537565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496155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8"/>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4" y="3009785"/>
            <a:ext cx="11658118" cy="706685"/>
          </a:xfrm>
          <a:prstGeom prst="rect">
            <a:avLst/>
          </a:prstGeom>
        </p:spPr>
        <p:txBody>
          <a:bodyPr anchor="b"/>
          <a:lstStyle>
            <a:lvl1pPr algn="l">
              <a:defRPr sz="3200"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6"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40783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7"/>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3667002"/>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0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24" indent="0">
              <a:buNone/>
              <a:defRPr b="0" i="0">
                <a:solidFill>
                  <a:srgbClr val="E8D3A2"/>
                </a:solidFill>
                <a:latin typeface="Encode Sans Normal Black"/>
                <a:cs typeface="Encode Sans Normal Black"/>
              </a:defRPr>
            </a:lvl2pPr>
            <a:lvl3pPr marL="975247" indent="0">
              <a:buNone/>
              <a:defRPr b="0" i="0">
                <a:solidFill>
                  <a:srgbClr val="E8D3A2"/>
                </a:solidFill>
                <a:latin typeface="Encode Sans Normal Black"/>
                <a:cs typeface="Encode Sans Normal Black"/>
              </a:defRPr>
            </a:lvl3pPr>
            <a:lvl4pPr marL="1462871" indent="0">
              <a:buNone/>
              <a:defRPr b="0" i="0">
                <a:solidFill>
                  <a:srgbClr val="E8D3A2"/>
                </a:solidFill>
                <a:latin typeface="Encode Sans Normal Black"/>
                <a:cs typeface="Encode Sans Normal Black"/>
              </a:defRPr>
            </a:lvl4pPr>
            <a:lvl5pPr marL="19504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5"/>
            <a:ext cx="11658118" cy="3202505"/>
          </a:xfrm>
          <a:prstGeom prst="rect">
            <a:avLst/>
          </a:prstGeom>
        </p:spPr>
        <p:txBody>
          <a:bodyPr/>
          <a:lstStyle>
            <a:lvl1pPr marL="365719" indent="-365719">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60" indent="-243812">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02" indent="-243812">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1855626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4"/>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0" indent="0">
              <a:buNone/>
              <a:defRPr b="0" i="0">
                <a:solidFill>
                  <a:srgbClr val="E8D3A2"/>
                </a:solidFill>
                <a:latin typeface="Encode Sans Normal Black"/>
                <a:cs typeface="Encode Sans Normal Black"/>
              </a:defRPr>
            </a:lvl2pPr>
            <a:lvl3pPr marL="731479" indent="0">
              <a:buNone/>
              <a:defRPr b="0" i="0">
                <a:solidFill>
                  <a:srgbClr val="E8D3A2"/>
                </a:solidFill>
                <a:latin typeface="Encode Sans Normal Black"/>
                <a:cs typeface="Encode Sans Normal Black"/>
              </a:defRPr>
            </a:lvl3pPr>
            <a:lvl4pPr marL="1097219" indent="0">
              <a:buNone/>
              <a:defRPr b="0" i="0">
                <a:solidFill>
                  <a:srgbClr val="E8D3A2"/>
                </a:solidFill>
                <a:latin typeface="Encode Sans Normal Black"/>
                <a:cs typeface="Encode Sans Normal Black"/>
              </a:defRPr>
            </a:lvl4pPr>
            <a:lvl5pPr marL="146295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04" indent="-274304">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48" indent="-182871">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27" indent="-182871">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6"/>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3" y="6722973"/>
            <a:ext cx="3606663" cy="471900"/>
          </a:xfrm>
          <a:prstGeom prst="rect">
            <a:avLst/>
          </a:prstGeom>
        </p:spPr>
      </p:pic>
    </p:spTree>
    <p:extLst>
      <p:ext uri="{BB962C8B-B14F-4D97-AF65-F5344CB8AC3E}">
        <p14:creationId xmlns:p14="http://schemas.microsoft.com/office/powerpoint/2010/main" val="412367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and Content w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0"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5" y="320612"/>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892554"/>
            <a:ext cx="1177366" cy="102787"/>
          </a:xfrm>
          <a:prstGeom prst="rect">
            <a:avLst/>
          </a:prstGeom>
        </p:spPr>
      </p:pic>
      <p:pic>
        <p:nvPicPr>
          <p:cNvPr id="5" name="Picture 4">
            <a:extLst>
              <a:ext uri="{FF2B5EF4-FFF2-40B4-BE49-F238E27FC236}">
                <a16:creationId xmlns:a16="http://schemas.microsoft.com/office/drawing/2014/main" id="{A8B02F48-3E6F-4547-AF06-A81D40B63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401" y="6586003"/>
            <a:ext cx="3381247" cy="442406"/>
          </a:xfrm>
          <a:prstGeom prst="rect">
            <a:avLst/>
          </a:prstGeom>
        </p:spPr>
      </p:pic>
      <p:sp>
        <p:nvSpPr>
          <p:cNvPr id="9" name="Text Placeholder 9">
            <a:extLst>
              <a:ext uri="{FF2B5EF4-FFF2-40B4-BE49-F238E27FC236}">
                <a16:creationId xmlns:a16="http://schemas.microsoft.com/office/drawing/2014/main" id="{60C8692A-3266-4835-A694-F786994C3230}"/>
              </a:ext>
            </a:extLst>
          </p:cNvPr>
          <p:cNvSpPr>
            <a:spLocks noGrp="1"/>
          </p:cNvSpPr>
          <p:nvPr>
            <p:ph type="body" sz="quarter" idx="11" hasCustomPrompt="1"/>
          </p:nvPr>
        </p:nvSpPr>
        <p:spPr>
          <a:xfrm>
            <a:off x="715265" y="1084392"/>
            <a:ext cx="11481381" cy="5336306"/>
          </a:xfrm>
          <a:prstGeom prst="rect">
            <a:avLst/>
          </a:prstGeom>
        </p:spPr>
        <p:txBody>
          <a:bodyPr/>
          <a:lstStyle>
            <a:lvl1pPr marL="365774" indent="-36577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46" indent="-243850">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44" indent="-243850">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2413847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248819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12" y="4273162"/>
            <a:ext cx="3248786" cy="120289"/>
          </a:xfrm>
          <a:prstGeom prst="rect">
            <a:avLst/>
          </a:prstGeom>
        </p:spPr>
      </p:pic>
      <p:sp>
        <p:nvSpPr>
          <p:cNvPr id="3" name="Title 2"/>
          <p:cNvSpPr>
            <a:spLocks noGrp="1"/>
          </p:cNvSpPr>
          <p:nvPr>
            <p:ph type="title" hasCustomPrompt="1"/>
          </p:nvPr>
        </p:nvSpPr>
        <p:spPr>
          <a:xfrm>
            <a:off x="955388" y="1244934"/>
            <a:ext cx="9916160" cy="2817873"/>
          </a:xfrm>
          <a:prstGeom prst="rect">
            <a:avLst/>
          </a:prstGeom>
        </p:spPr>
        <p:txBody>
          <a:bodyPr anchor="b"/>
          <a:lstStyle>
            <a:lvl1pPr algn="l">
              <a:defRPr sz="5336"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0086" y="6319996"/>
            <a:ext cx="4689028" cy="613518"/>
          </a:xfrm>
          <a:prstGeom prst="rect">
            <a:avLst/>
          </a:prstGeom>
        </p:spPr>
      </p:pic>
    </p:spTree>
    <p:extLst>
      <p:ext uri="{BB962C8B-B14F-4D97-AF65-F5344CB8AC3E}">
        <p14:creationId xmlns:p14="http://schemas.microsoft.com/office/powerpoint/2010/main" val="35210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White_Content Slide 3_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Regular" charset="0"/>
                <a:ea typeface="Uni Sans Regular" charset="0"/>
                <a:cs typeface="Uni Sans Regular"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08228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37" indent="0">
              <a:buNone/>
              <a:defRPr b="0" i="0">
                <a:solidFill>
                  <a:srgbClr val="E8D3A2"/>
                </a:solidFill>
                <a:latin typeface="Encode Sans Normal Black"/>
                <a:cs typeface="Encode Sans Normal Black"/>
              </a:defRPr>
            </a:lvl2pPr>
            <a:lvl3pPr marL="975271" indent="0">
              <a:buNone/>
              <a:defRPr b="0" i="0">
                <a:solidFill>
                  <a:srgbClr val="E8D3A2"/>
                </a:solidFill>
                <a:latin typeface="Encode Sans Normal Black"/>
                <a:cs typeface="Encode Sans Normal Black"/>
              </a:defRPr>
            </a:lvl3pPr>
            <a:lvl4pPr marL="1462906" indent="0">
              <a:buNone/>
              <a:defRPr b="0" i="0">
                <a:solidFill>
                  <a:srgbClr val="E8D3A2"/>
                </a:solidFill>
                <a:latin typeface="Encode Sans Normal Black"/>
                <a:cs typeface="Encode Sans Normal Black"/>
              </a:defRPr>
            </a:lvl4pPr>
            <a:lvl5pPr marL="1950542"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4"/>
            <a:ext cx="11658118" cy="3202505"/>
          </a:xfrm>
          <a:prstGeom prst="rect">
            <a:avLst/>
          </a:prstGeom>
        </p:spPr>
        <p:txBody>
          <a:bodyPr/>
          <a:lstStyle>
            <a:lvl1pPr marL="365727" indent="-365727">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90" indent="-243818">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58" indent="-243818">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96167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256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2618439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3"/>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9" indent="0">
              <a:buNone/>
              <a:defRPr b="0" i="0">
                <a:solidFill>
                  <a:srgbClr val="E8D3A2"/>
                </a:solidFill>
                <a:latin typeface="Encode Sans Normal Black"/>
                <a:cs typeface="Encode Sans Normal Black"/>
              </a:defRPr>
            </a:lvl2pPr>
            <a:lvl3pPr marL="731497" indent="0">
              <a:buNone/>
              <a:defRPr b="0" i="0">
                <a:solidFill>
                  <a:srgbClr val="E8D3A2"/>
                </a:solidFill>
                <a:latin typeface="Encode Sans Normal Black"/>
                <a:cs typeface="Encode Sans Normal Black"/>
              </a:defRPr>
            </a:lvl3pPr>
            <a:lvl4pPr marL="1097246" indent="0">
              <a:buNone/>
              <a:defRPr b="0" i="0">
                <a:solidFill>
                  <a:srgbClr val="E8D3A2"/>
                </a:solidFill>
                <a:latin typeface="Encode Sans Normal Black"/>
                <a:cs typeface="Encode Sans Normal Black"/>
              </a:defRPr>
            </a:lvl4pPr>
            <a:lvl5pPr marL="146299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11" indent="-274311">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71" indent="-182875">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68" indent="-182875">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5"/>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1" y="6722972"/>
            <a:ext cx="3606663" cy="471900"/>
          </a:xfrm>
          <a:prstGeom prst="rect">
            <a:avLst/>
          </a:prstGeom>
        </p:spPr>
      </p:pic>
    </p:spTree>
    <p:extLst>
      <p:ext uri="{BB962C8B-B14F-4D97-AF65-F5344CB8AC3E}">
        <p14:creationId xmlns:p14="http://schemas.microsoft.com/office/powerpoint/2010/main" val="22761580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3506203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1_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2"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2"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8354801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5"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540813"/>
            <a:ext cx="3449210" cy="303322"/>
          </a:xfrm>
          <a:prstGeom prst="rect">
            <a:avLst/>
          </a:prstGeom>
        </p:spPr>
      </p:pic>
      <p:pic>
        <p:nvPicPr>
          <p:cNvPr id="13" name="Picture 12"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192492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13" name="Picture 12"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44" y="6649643"/>
            <a:ext cx="3612432" cy="245065"/>
          </a:xfrm>
          <a:prstGeom prst="rect">
            <a:avLst/>
          </a:prstGeom>
        </p:spPr>
      </p:pic>
      <p:pic>
        <p:nvPicPr>
          <p:cNvPr id="6" name="Picture 5"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2740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urple_Title Slide 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2" name="Picture 1" descr="Wordmark_center_Purple_HEX.png">
            <a:extLst>
              <a:ext uri="{FF2B5EF4-FFF2-40B4-BE49-F238E27FC236}">
                <a16:creationId xmlns:a16="http://schemas.microsoft.com/office/drawing/2014/main" id="{8FA5D6A6-37E1-E538-8539-6EF3C7979D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452419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2464786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8"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3717328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525843"/>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Chart Placeholder 11"/>
          <p:cNvSpPr>
            <a:spLocks noGrp="1"/>
          </p:cNvSpPr>
          <p:nvPr>
            <p:ph type="chart" sz="quarter" idx="12" hasCustomPrompt="1"/>
          </p:nvPr>
        </p:nvSpPr>
        <p:spPr>
          <a:xfrm>
            <a:off x="637046" y="2453301"/>
            <a:ext cx="11640408" cy="4211432"/>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8680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807937" y="4873172"/>
            <a:ext cx="2275840" cy="198684"/>
          </a:xfrm>
          <a:prstGeom prst="rect">
            <a:avLst/>
          </a:prstGeom>
        </p:spPr>
      </p:pic>
      <p:pic>
        <p:nvPicPr>
          <p:cNvPr id="2" name="Picture 1" descr="W logo">
            <a:extLst>
              <a:ext uri="{FF2B5EF4-FFF2-40B4-BE49-F238E27FC236}">
                <a16:creationId xmlns:a16="http://schemas.microsoft.com/office/drawing/2014/main" id="{A1625C45-CF9F-63CE-E171-708DA9CA0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6696" y="6123184"/>
            <a:ext cx="1371600" cy="923544"/>
          </a:xfrm>
          <a:prstGeom prst="rect">
            <a:avLst/>
          </a:prstGeom>
        </p:spPr>
      </p:pic>
    </p:spTree>
    <p:extLst>
      <p:ext uri="{BB962C8B-B14F-4D97-AF65-F5344CB8AC3E}">
        <p14:creationId xmlns:p14="http://schemas.microsoft.com/office/powerpoint/2010/main" val="117051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924606"/>
            <a:ext cx="948267" cy="390595"/>
          </a:xfrm>
          <a:prstGeom prst="rect">
            <a:avLst/>
          </a:prstGeom>
        </p:spPr>
        <p:txBody>
          <a:bodyPr/>
          <a:lstStyle>
            <a:lvl1pPr algn="l">
              <a:defRPr sz="1707">
                <a:solidFill>
                  <a:schemeClr val="tx2"/>
                </a:solidFill>
              </a:defRPr>
            </a:lvl1pPr>
          </a:lstStyle>
          <a:p>
            <a:fld id="{95471BDC-C822-445D-A28A-E864ABD6C12F}" type="slidenum">
              <a:rPr lang="en-US" smtClean="0"/>
              <a:pPr/>
              <a:t>‹#›</a:t>
            </a:fld>
            <a:endParaRPr lang="en-US"/>
          </a:p>
        </p:txBody>
      </p:sp>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3"/>
          <a:stretch>
            <a:fillRect/>
          </a:stretch>
        </p:blipFill>
        <p:spPr>
          <a:xfrm>
            <a:off x="780845" y="1235054"/>
            <a:ext cx="1569822" cy="137048"/>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2" name="Picture 1" descr="W logo">
            <a:extLst>
              <a:ext uri="{FF2B5EF4-FFF2-40B4-BE49-F238E27FC236}">
                <a16:creationId xmlns:a16="http://schemas.microsoft.com/office/drawing/2014/main" id="{994E4F0D-3A53-BD98-CA84-66EDB32B40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2389" y="6196359"/>
            <a:ext cx="1371600" cy="923544"/>
          </a:xfrm>
          <a:prstGeom prst="rect">
            <a:avLst/>
          </a:prstGeom>
        </p:spPr>
      </p:pic>
    </p:spTree>
    <p:extLst>
      <p:ext uri="{BB962C8B-B14F-4D97-AF65-F5344CB8AC3E}">
        <p14:creationId xmlns:p14="http://schemas.microsoft.com/office/powerpoint/2010/main" val="7385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 logo">
            <a:extLst>
              <a:ext uri="{FF2B5EF4-FFF2-40B4-BE49-F238E27FC236}">
                <a16:creationId xmlns:a16="http://schemas.microsoft.com/office/drawing/2014/main" id="{70634C4C-C400-FD4F-A934-2CA6F38A79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3722" y="6473393"/>
            <a:ext cx="1049532" cy="706685"/>
          </a:xfrm>
          <a:prstGeom prst="rect">
            <a:avLst/>
          </a:prstGeom>
        </p:spPr>
      </p:pic>
    </p:spTree>
    <p:extLst>
      <p:ext uri="{BB962C8B-B14F-4D97-AF65-F5344CB8AC3E}">
        <p14:creationId xmlns:p14="http://schemas.microsoft.com/office/powerpoint/2010/main" val="97103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1"/>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2" name="Picture 1" descr="W logo">
            <a:extLst>
              <a:ext uri="{FF2B5EF4-FFF2-40B4-BE49-F238E27FC236}">
                <a16:creationId xmlns:a16="http://schemas.microsoft.com/office/drawing/2014/main" id="{97CBA4BA-2AC5-759D-196C-67CA4CAC5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9455" y="6718307"/>
            <a:ext cx="685800" cy="461772"/>
          </a:xfrm>
          <a:prstGeom prst="rect">
            <a:avLst/>
          </a:prstGeom>
        </p:spPr>
      </p:pic>
    </p:spTree>
    <p:extLst>
      <p:ext uri="{BB962C8B-B14F-4D97-AF65-F5344CB8AC3E}">
        <p14:creationId xmlns:p14="http://schemas.microsoft.com/office/powerpoint/2010/main" val="5519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urpl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4"/>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1" y="3026889"/>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2" y="6738111"/>
            <a:ext cx="2017759" cy="262366"/>
          </a:xfrm>
          <a:prstGeom prst="rect">
            <a:avLst/>
          </a:prstGeom>
        </p:spPr>
      </p:pic>
    </p:spTree>
    <p:extLst>
      <p:ext uri="{BB962C8B-B14F-4D97-AF65-F5344CB8AC3E}">
        <p14:creationId xmlns:p14="http://schemas.microsoft.com/office/powerpoint/2010/main" val="308515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77738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ordmark_center_Purple_HEX.png">
            <a:extLst>
              <a:ext uri="{FF2B5EF4-FFF2-40B4-BE49-F238E27FC236}">
                <a16:creationId xmlns:a16="http://schemas.microsoft.com/office/drawing/2014/main" id="{0F0A494C-4833-D7CA-2848-D19DA1B44C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135425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Gold_Title Slide 1">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EA2F7952-3752-4F59-A5C6-0DAFDC1D2676}"/>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11" name="Rectangle 10">
            <a:extLst>
              <a:ext uri="{FF2B5EF4-FFF2-40B4-BE49-F238E27FC236}">
                <a16:creationId xmlns:a16="http://schemas.microsoft.com/office/drawing/2014/main" id="{377A460D-2624-4DC6-901D-A9841102A4B8}"/>
              </a:ext>
            </a:extLst>
          </p:cNvPr>
          <p:cNvSpPr/>
          <p:nvPr/>
        </p:nvSpPr>
        <p:spPr>
          <a:xfrm>
            <a:off x="0" y="0"/>
            <a:ext cx="13022990" cy="7315200"/>
          </a:xfrm>
          <a:prstGeom prst="rect">
            <a:avLst/>
          </a:prstGeom>
          <a:solidFill>
            <a:srgbClr val="E2CA91">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2" name="Title 1"/>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02" y="4873174"/>
            <a:ext cx="2271913" cy="198684"/>
          </a:xfrm>
          <a:prstGeom prst="rect">
            <a:avLst/>
          </a:prstGeom>
        </p:spPr>
      </p:pic>
      <p:pic>
        <p:nvPicPr>
          <p:cNvPr id="3" name="Picture 2" descr="Wordmark_center_Purple_HEX.png">
            <a:extLst>
              <a:ext uri="{FF2B5EF4-FFF2-40B4-BE49-F238E27FC236}">
                <a16:creationId xmlns:a16="http://schemas.microsoft.com/office/drawing/2014/main" id="{E83C033D-B55F-DDA9-79B8-893841B071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93379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277827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926502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323865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63201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55629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08980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117273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5" name="Picture 4" descr="W logo">
            <a:extLst>
              <a:ext uri="{FF2B5EF4-FFF2-40B4-BE49-F238E27FC236}">
                <a16:creationId xmlns:a16="http://schemas.microsoft.com/office/drawing/2014/main" id="{9356CDDB-ECC1-BFF4-969D-8EEBA9B60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2389" y="6218877"/>
            <a:ext cx="1371600" cy="923544"/>
          </a:xfrm>
          <a:prstGeom prst="rect">
            <a:avLst/>
          </a:prstGeom>
        </p:spPr>
      </p:pic>
    </p:spTree>
    <p:extLst>
      <p:ext uri="{BB962C8B-B14F-4D97-AF65-F5344CB8AC3E}">
        <p14:creationId xmlns:p14="http://schemas.microsoft.com/office/powerpoint/2010/main" val="513629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006206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pic>
        <p:nvPicPr>
          <p:cNvPr id="2" name="Picture 1" descr="Wordmark_center_Purple_HEX.png">
            <a:extLst>
              <a:ext uri="{FF2B5EF4-FFF2-40B4-BE49-F238E27FC236}">
                <a16:creationId xmlns:a16="http://schemas.microsoft.com/office/drawing/2014/main" id="{9589A103-9F95-EE63-89D6-9EE6A7F48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59301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712890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50"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9"/>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48" y="6738120"/>
            <a:ext cx="2335316" cy="303657"/>
          </a:xfrm>
          <a:prstGeom prst="rect">
            <a:avLst/>
          </a:prstGeom>
        </p:spPr>
      </p:pic>
    </p:spTree>
    <p:extLst>
      <p:ext uri="{BB962C8B-B14F-4D97-AF65-F5344CB8AC3E}">
        <p14:creationId xmlns:p14="http://schemas.microsoft.com/office/powerpoint/2010/main" val="238065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4"/>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8" y="6599039"/>
            <a:ext cx="2250270" cy="533289"/>
          </a:xfrm>
          <a:prstGeom prst="rect">
            <a:avLst/>
          </a:prstGeom>
        </p:spPr>
      </p:pic>
    </p:spTree>
    <p:extLst>
      <p:ext uri="{BB962C8B-B14F-4D97-AF65-F5344CB8AC3E}">
        <p14:creationId xmlns:p14="http://schemas.microsoft.com/office/powerpoint/2010/main" val="4260690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0" y="6043210"/>
            <a:ext cx="455110" cy="620004"/>
          </a:xfrm>
          <a:prstGeom prst="rect">
            <a:avLst/>
          </a:prstGeom>
        </p:spPr>
      </p:pic>
      <p:sp>
        <p:nvSpPr>
          <p:cNvPr id="23" name="Title 21"/>
          <p:cNvSpPr>
            <a:spLocks noGrp="1"/>
          </p:cNvSpPr>
          <p:nvPr>
            <p:ph type="title" hasCustomPrompt="1"/>
          </p:nvPr>
        </p:nvSpPr>
        <p:spPr>
          <a:xfrm>
            <a:off x="561418" y="457519"/>
            <a:ext cx="11705995" cy="443924"/>
          </a:xfrm>
          <a:prstGeom prst="rect">
            <a:avLst/>
          </a:prstGeom>
        </p:spPr>
        <p:txBody>
          <a:bodyPr/>
          <a:lstStyle>
            <a:lvl1pPr>
              <a:defRPr sz="3200" cap="all" baseline="0">
                <a:solidFill>
                  <a:schemeClr val="tx2"/>
                </a:solidFill>
              </a:defRPr>
            </a:lvl1pPr>
          </a:lstStyle>
          <a:p>
            <a:r>
              <a:rPr lang="en-US"/>
              <a:t>BLANK PAGE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13218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2" y="6043211"/>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88" y="971114"/>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0" y="1540816"/>
            <a:ext cx="6037503" cy="479573"/>
          </a:xfrm>
        </p:spPr>
        <p:txBody>
          <a:bodyPr>
            <a:normAutofit/>
          </a:bodyPr>
          <a:lstStyle>
            <a:lvl1pPr marL="0" marR="0" indent="0" algn="l" defTabSz="975321"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5" y="2187788"/>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88" y="2187788"/>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4047072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6" y="6043213"/>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92" y="971116"/>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4" y="1540816"/>
            <a:ext cx="6037503" cy="479573"/>
          </a:xfrm>
        </p:spPr>
        <p:txBody>
          <a:bodyPr>
            <a:normAutofit/>
          </a:bodyPr>
          <a:lstStyle>
            <a:lvl1pPr marL="0" marR="0" indent="0" algn="l" defTabSz="975345"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9" y="2187789"/>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92" y="2187789"/>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7576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7"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17610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3"/>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4" y="6749922"/>
            <a:ext cx="2242596" cy="513866"/>
          </a:xfrm>
          <a:prstGeom prst="rect">
            <a:avLst/>
          </a:prstGeom>
        </p:spPr>
      </p:pic>
    </p:spTree>
    <p:extLst>
      <p:ext uri="{BB962C8B-B14F-4D97-AF65-F5344CB8AC3E}">
        <p14:creationId xmlns:p14="http://schemas.microsoft.com/office/powerpoint/2010/main" val="3266907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54755" y="525845"/>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endParaRPr lang="en-US"/>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mn-l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228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1647334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98A7-9ECA-97DA-C8D2-97AADA6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38E92-A7C0-C914-BEB0-444CCBDED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4F862-BBB7-EA59-8815-E8842B341813}"/>
              </a:ext>
            </a:extLst>
          </p:cNvPr>
          <p:cNvSpPr>
            <a:spLocks noGrp="1"/>
          </p:cNvSpPr>
          <p:nvPr>
            <p:ph type="dt" sz="half" idx="10"/>
          </p:nvPr>
        </p:nvSpPr>
        <p:spPr/>
        <p:txBody>
          <a:bodyPr/>
          <a:lstStyle/>
          <a:p>
            <a:fld id="{17988099-32B5-4A36-8DFD-FBE07A9DD641}" type="datetimeFigureOut">
              <a:rPr lang="en-US" smtClean="0"/>
              <a:t>12/10/2024</a:t>
            </a:fld>
            <a:endParaRPr lang="en-US"/>
          </a:p>
        </p:txBody>
      </p:sp>
      <p:sp>
        <p:nvSpPr>
          <p:cNvPr id="5" name="Footer Placeholder 4">
            <a:extLst>
              <a:ext uri="{FF2B5EF4-FFF2-40B4-BE49-F238E27FC236}">
                <a16:creationId xmlns:a16="http://schemas.microsoft.com/office/drawing/2014/main" id="{D0EB4288-4359-3F9E-1333-F66CEE7C2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E2649-DC30-3944-7EBC-891D3E0743DB}"/>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167497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744042" y="8670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210436"/>
            <a:ext cx="11658118" cy="706685"/>
          </a:xfrm>
          <a:prstGeom prst="rect">
            <a:avLst/>
          </a:prstGeom>
        </p:spPr>
        <p:txBody>
          <a:bodyPr anchor="b"/>
          <a:lstStyle>
            <a:lvl1pPr algn="l">
              <a:defRPr sz="4267" b="1" i="0" cap="all" baseline="0">
                <a:solidFill>
                  <a:srgbClr val="7030A0"/>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mn-l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628021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B8C-6D02-BB28-7CC5-2C47B035DFE1}"/>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DBAFE5FA-C560-CD6C-BF85-12FEDD159E56}"/>
              </a:ext>
            </a:extLst>
          </p:cNvPr>
          <p:cNvSpPr>
            <a:spLocks noGrp="1"/>
          </p:cNvSpPr>
          <p:nvPr>
            <p:ph type="subTitle" idx="1"/>
          </p:nvPr>
        </p:nvSpPr>
        <p:spPr>
          <a:xfrm>
            <a:off x="1625600" y="3842173"/>
            <a:ext cx="9753600" cy="1766147"/>
          </a:xfrm>
        </p:spPr>
        <p:txBody>
          <a:bodyPr/>
          <a:lstStyle>
            <a:lvl1pPr marL="0" indent="0" algn="ctr">
              <a:buNone/>
              <a:defRPr sz="2560"/>
            </a:lvl1pPr>
            <a:lvl2pPr marL="487661" indent="0" algn="ctr">
              <a:buNone/>
              <a:defRPr sz="2133"/>
            </a:lvl2pPr>
            <a:lvl3pPr marL="975321" indent="0" algn="ctr">
              <a:buNone/>
              <a:defRPr sz="1920"/>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8DEAF085-FF6C-5950-A4B4-DE3FFD895B5D}"/>
              </a:ext>
            </a:extLst>
          </p:cNvPr>
          <p:cNvSpPr>
            <a:spLocks noGrp="1"/>
          </p:cNvSpPr>
          <p:nvPr>
            <p:ph type="dt" sz="half" idx="10"/>
          </p:nvPr>
        </p:nvSpPr>
        <p:spPr/>
        <p:txBody>
          <a:bodyPr/>
          <a:lstStyle/>
          <a:p>
            <a:fld id="{17988099-32B5-4A36-8DFD-FBE07A9DD641}" type="datetimeFigureOut">
              <a:rPr lang="en-US" smtClean="0"/>
              <a:t>12/10/2024</a:t>
            </a:fld>
            <a:endParaRPr lang="en-US"/>
          </a:p>
        </p:txBody>
      </p:sp>
      <p:sp>
        <p:nvSpPr>
          <p:cNvPr id="5" name="Footer Placeholder 4">
            <a:extLst>
              <a:ext uri="{FF2B5EF4-FFF2-40B4-BE49-F238E27FC236}">
                <a16:creationId xmlns:a16="http://schemas.microsoft.com/office/drawing/2014/main" id="{03A18566-2962-E0DD-756A-A00BA6FF4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CBD6B-AB27-B609-9948-9E56AF6CCF5A}"/>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926637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4"/>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3" y="6249611"/>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100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1709323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693353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498312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5"/>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2" y="3009782"/>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3"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4100701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50206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821832" y="7165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24851" y="47215"/>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
        <p:nvSpPr>
          <p:cNvPr id="3" name="Text Placeholder 2">
            <a:extLst>
              <a:ext uri="{FF2B5EF4-FFF2-40B4-BE49-F238E27FC236}">
                <a16:creationId xmlns:a16="http://schemas.microsoft.com/office/drawing/2014/main" id="{8D0C1EFB-D411-43C8-A17F-A6FC52D98DE5}"/>
              </a:ext>
            </a:extLst>
          </p:cNvPr>
          <p:cNvSpPr>
            <a:spLocks noGrp="1"/>
          </p:cNvSpPr>
          <p:nvPr>
            <p:ph type="body" sz="quarter" idx="14"/>
          </p:nvPr>
        </p:nvSpPr>
        <p:spPr>
          <a:xfrm>
            <a:off x="4389120" y="4041987"/>
            <a:ext cx="975360" cy="975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5146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257192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615536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122659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2"/>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3"/>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6" y="6599038"/>
            <a:ext cx="2250270" cy="533289"/>
          </a:xfrm>
          <a:prstGeom prst="rect">
            <a:avLst/>
          </a:prstGeom>
        </p:spPr>
      </p:pic>
    </p:spTree>
    <p:extLst>
      <p:ext uri="{BB962C8B-B14F-4D97-AF65-F5344CB8AC3E}">
        <p14:creationId xmlns:p14="http://schemas.microsoft.com/office/powerpoint/2010/main" val="731138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3230713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2076669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5"/>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2" y="6599041"/>
            <a:ext cx="2250270" cy="533289"/>
          </a:xfrm>
          <a:prstGeom prst="rect">
            <a:avLst/>
          </a:prstGeom>
        </p:spPr>
      </p:pic>
    </p:spTree>
    <p:extLst>
      <p:ext uri="{BB962C8B-B14F-4D97-AF65-F5344CB8AC3E}">
        <p14:creationId xmlns:p14="http://schemas.microsoft.com/office/powerpoint/2010/main" val="2879986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401300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1057659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44276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69449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459726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82452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039297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522710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White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1381404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7" indent="0">
              <a:buNone/>
              <a:defRPr b="0" i="0">
                <a:solidFill>
                  <a:srgbClr val="E8D3A2"/>
                </a:solidFill>
                <a:latin typeface="Encode Sans Normal Black"/>
                <a:cs typeface="Encode Sans Normal Black"/>
              </a:defRPr>
            </a:lvl4pPr>
            <a:lvl5pPr marL="195070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57" indent="-365757">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89" indent="-243839">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540" indent="-243839">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29"/>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678131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399" y="6586003"/>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9"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7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7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2"/>
            <a:ext cx="11481380" cy="4323789"/>
          </a:xfrm>
          <a:prstGeom prst="rect">
            <a:avLst/>
          </a:prstGeom>
        </p:spPr>
        <p:txBody>
          <a:bodyPr/>
          <a:lstStyle>
            <a:lvl1pPr marL="365753" indent="-365753">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75" indent="-24383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517" indent="-24383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6" y="1797863"/>
            <a:ext cx="1177365" cy="102785"/>
          </a:xfrm>
          <a:prstGeom prst="rect">
            <a:avLst/>
          </a:prstGeom>
        </p:spPr>
      </p:pic>
    </p:spTree>
    <p:extLst>
      <p:ext uri="{BB962C8B-B14F-4D97-AF65-F5344CB8AC3E}">
        <p14:creationId xmlns:p14="http://schemas.microsoft.com/office/powerpoint/2010/main" val="3962542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3078151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06544449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49" indent="-365749">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58" indent="-243833">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486" indent="-243833">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2"/>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418691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405"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70" y="113050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70" y="1996072"/>
            <a:ext cx="11481380" cy="4323789"/>
          </a:xfrm>
          <a:prstGeom prst="rect">
            <a:avLst/>
          </a:prstGeom>
        </p:spPr>
        <p:txBody>
          <a:bodyPr/>
          <a:lstStyle>
            <a:lvl1pPr marL="365744" indent="-36574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45" indent="-243831">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463" indent="-243831">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8" y="1797866"/>
            <a:ext cx="1177365" cy="102785"/>
          </a:xfrm>
          <a:prstGeom prst="rect">
            <a:avLst/>
          </a:prstGeom>
        </p:spPr>
      </p:pic>
    </p:spTree>
    <p:extLst>
      <p:ext uri="{BB962C8B-B14F-4D97-AF65-F5344CB8AC3E}">
        <p14:creationId xmlns:p14="http://schemas.microsoft.com/office/powerpoint/2010/main" val="1234518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12/10/2024</a:t>
            </a:fld>
            <a:endParaRPr lang="en-US"/>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a:p>
        </p:txBody>
      </p:sp>
    </p:spTree>
    <p:extLst>
      <p:ext uri="{BB962C8B-B14F-4D97-AF65-F5344CB8AC3E}">
        <p14:creationId xmlns:p14="http://schemas.microsoft.com/office/powerpoint/2010/main" val="1123794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993922510"/>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19" indent="-365719">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60" indent="-243813">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07" indent="-243813">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42273810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4045548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0840162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270" y="6730163"/>
            <a:ext cx="2711863" cy="354823"/>
          </a:xfrm>
          <a:prstGeom prst="rect">
            <a:avLst/>
          </a:prstGeom>
        </p:spPr>
      </p:pic>
    </p:spTree>
    <p:extLst>
      <p:ext uri="{BB962C8B-B14F-4D97-AF65-F5344CB8AC3E}">
        <p14:creationId xmlns:p14="http://schemas.microsoft.com/office/powerpoint/2010/main" val="3434089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sz="1493"/>
            </a:lvl1pPr>
            <a:lvl2pPr marL="840453" indent="-323250">
              <a:lnSpc>
                <a:spcPct val="90000"/>
              </a:lnSpc>
              <a:buFont typeface="Lucida Grande"/>
              <a:buChar char="–"/>
              <a:defRPr sz="1387"/>
            </a:lvl2pPr>
            <a:lvl3pPr>
              <a:lnSpc>
                <a:spcPct val="90000"/>
              </a:lnSpc>
              <a:defRPr sz="1387"/>
            </a:lvl3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0"/>
          </p:nvPr>
        </p:nvSpPr>
        <p:spPr>
          <a:xfrm>
            <a:off x="577445" y="529382"/>
            <a:ext cx="11843766" cy="450001"/>
          </a:xfrm>
        </p:spPr>
        <p:txBody>
          <a:bodyPr/>
          <a:lstStyle>
            <a:lvl1pPr marL="0" indent="0">
              <a:buNone/>
              <a:defRPr sz="1547"/>
            </a:lvl1pPr>
          </a:lstStyle>
          <a:p>
            <a:pPr lvl="0"/>
            <a:r>
              <a:rPr lang="en-US"/>
              <a:t>Click to edit Master text styles</a:t>
            </a:r>
          </a:p>
        </p:txBody>
      </p:sp>
      <p:sp>
        <p:nvSpPr>
          <p:cNvPr id="17" name="Title 1"/>
          <p:cNvSpPr>
            <a:spLocks noGrp="1"/>
          </p:cNvSpPr>
          <p:nvPr>
            <p:ph type="title"/>
          </p:nvPr>
        </p:nvSpPr>
        <p:spPr>
          <a:xfrm>
            <a:off x="580518" y="181230"/>
            <a:ext cx="11843766" cy="340956"/>
          </a:xfrm>
        </p:spPr>
        <p:txBody>
          <a:bodyPr/>
          <a:lstStyle>
            <a:lvl1pPr>
              <a:defRPr sz="2322">
                <a:solidFill>
                  <a:srgbClr val="0A2143"/>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7DCD33E-C365-2044-8C4C-AAE8BB2A380B}"/>
              </a:ext>
            </a:extLst>
          </p:cNvPr>
          <p:cNvSpPr>
            <a:spLocks noGrp="1"/>
          </p:cNvSpPr>
          <p:nvPr>
            <p:ph type="ftr" sz="quarter" idx="11"/>
          </p:nvPr>
        </p:nvSpPr>
        <p:spPr/>
        <p:txBody>
          <a:bodyPr/>
          <a:lstStyle/>
          <a:p>
            <a:r>
              <a:rPr lang="en-CA"/>
              <a:t>ISC - Transition to Operations </a:t>
            </a:r>
          </a:p>
        </p:txBody>
      </p:sp>
    </p:spTree>
    <p:extLst>
      <p:ext uri="{BB962C8B-B14F-4D97-AF65-F5344CB8AC3E}">
        <p14:creationId xmlns:p14="http://schemas.microsoft.com/office/powerpoint/2010/main" val="1628391247"/>
      </p:ext>
    </p:extLst>
  </p:cSld>
  <p:clrMapOvr>
    <a:masterClrMapping/>
  </p:clrMapOvr>
  <p:extLst>
    <p:ext uri="{DCECCB84-F9BA-43D5-87BE-67443E8EF086}">
      <p15:sldGuideLst xmlns:p15="http://schemas.microsoft.com/office/powerpoint/2012/main">
        <p15:guide id="1" orient="horz" pos="2382">
          <p15:clr>
            <a:srgbClr val="F26B43"/>
          </p15:clr>
        </p15:guide>
        <p15:guide id="2" pos="4189">
          <p15:clr>
            <a:srgbClr val="F26B43"/>
          </p15:clr>
        </p15:guide>
        <p15:guide id="3" pos="8271">
          <p15:clr>
            <a:srgbClr val="F26B43"/>
          </p15:clr>
        </p15:guide>
        <p15:guide id="4" pos="4279">
          <p15:clr>
            <a:srgbClr val="F26B43"/>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530254"/>
            <a:ext cx="11704320" cy="616030"/>
          </a:xfrm>
          <a:prstGeom prst="rect">
            <a:avLst/>
          </a:prstGeom>
        </p:spPr>
        <p:txBody>
          <a:bodyPr anchor="ctr"/>
          <a:lstStyle>
            <a:lvl1pPr algn="l">
              <a:defRPr sz="3982"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50" y="6738119"/>
            <a:ext cx="2335316" cy="303657"/>
          </a:xfrm>
          <a:prstGeom prst="rect">
            <a:avLst/>
          </a:prstGeom>
        </p:spPr>
      </p:pic>
      <p:sp>
        <p:nvSpPr>
          <p:cNvPr id="6" name="Slide Number Placeholder 2">
            <a:extLst>
              <a:ext uri="{FF2B5EF4-FFF2-40B4-BE49-F238E27FC236}">
                <a16:creationId xmlns:a16="http://schemas.microsoft.com/office/drawing/2014/main" id="{34D6F7B5-8F00-4C4C-9129-354F4A9CA98A}"/>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8" name="Picture 7">
            <a:extLst>
              <a:ext uri="{FF2B5EF4-FFF2-40B4-BE49-F238E27FC236}">
                <a16:creationId xmlns:a16="http://schemas.microsoft.com/office/drawing/2014/main" id="{3CBA265A-1CAA-4A31-867A-CFB64110CDE8}"/>
              </a:ext>
            </a:extLst>
          </p:cNvPr>
          <p:cNvPicPr>
            <a:picLocks noChangeAspect="1"/>
          </p:cNvPicPr>
          <p:nvPr userDrawn="1"/>
        </p:nvPicPr>
        <p:blipFill>
          <a:blip r:embed="rId3"/>
          <a:stretch>
            <a:fillRect/>
          </a:stretch>
        </p:blipFill>
        <p:spPr>
          <a:xfrm>
            <a:off x="780846" y="1232526"/>
            <a:ext cx="1569822" cy="137048"/>
          </a:xfrm>
          <a:prstGeom prst="rect">
            <a:avLst/>
          </a:prstGeom>
        </p:spPr>
      </p:pic>
    </p:spTree>
    <p:extLst>
      <p:ext uri="{BB962C8B-B14F-4D97-AF65-F5344CB8AC3E}">
        <p14:creationId xmlns:p14="http://schemas.microsoft.com/office/powerpoint/2010/main" val="18618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_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937678" y="1327575"/>
            <a:ext cx="11658118" cy="5052905"/>
          </a:xfrm>
          <a:prstGeom prst="rect">
            <a:avLst/>
          </a:prstGeom>
        </p:spPr>
        <p:txBody>
          <a:bodyPr/>
          <a:lstStyle>
            <a:lvl1pPr marL="365744" indent="-365744">
              <a:buFont typeface="Lucida Grande"/>
              <a:buChar char="&gt;"/>
              <a:defRPr sz="2560" b="0" i="0" baseline="0">
                <a:solidFill>
                  <a:schemeClr val="accent4">
                    <a:lumMod val="10000"/>
                  </a:schemeClr>
                </a:solidFill>
                <a:latin typeface="Calibri Light"/>
                <a:cs typeface="Calibri Light"/>
              </a:defRPr>
            </a:lvl1pPr>
            <a:lvl2pPr>
              <a:defRPr sz="2133" b="0" i="0" baseline="0">
                <a:solidFill>
                  <a:schemeClr val="accent4">
                    <a:lumMod val="10000"/>
                  </a:schemeClr>
                </a:solidFill>
                <a:latin typeface="Calibri Light"/>
                <a:cs typeface="Calibri Light"/>
              </a:defRPr>
            </a:lvl2pPr>
            <a:lvl3pPr marL="1219150" indent="-243831">
              <a:buSzPct val="100000"/>
              <a:buFont typeface="Lucida Grande"/>
              <a:buChar char="&gt;"/>
              <a:defRPr sz="1920" b="0" i="0" baseline="0">
                <a:solidFill>
                  <a:schemeClr val="accent4">
                    <a:lumMod val="10000"/>
                  </a:schemeClr>
                </a:solidFill>
                <a:latin typeface="Calibri Light"/>
                <a:cs typeface="Calibri Light"/>
              </a:defRPr>
            </a:lvl3pPr>
            <a:lvl4pPr>
              <a:defRPr sz="1707" b="0" i="0" baseline="0">
                <a:solidFill>
                  <a:schemeClr val="accent4">
                    <a:lumMod val="10000"/>
                  </a:schemeClr>
                </a:solidFill>
                <a:latin typeface="Calibri Light"/>
                <a:cs typeface="Calibri Light"/>
              </a:defRPr>
            </a:lvl4pPr>
            <a:lvl5pPr marL="2194472" indent="-243831">
              <a:buFont typeface="Lucida Grande"/>
              <a:buChar char="&gt;"/>
              <a:defRPr sz="1493" b="0" i="0" baseline="0">
                <a:solidFill>
                  <a:schemeClr val="accent4">
                    <a:lumMod val="10000"/>
                  </a:schemeClr>
                </a:solidFill>
                <a:latin typeface="Calibri Light"/>
                <a:cs typeface="Calibri Light"/>
              </a:defRPr>
            </a:lvl5pPr>
          </a:lstStyle>
          <a:p>
            <a:pPr lvl="0"/>
            <a:r>
              <a:rPr lang="en-US"/>
              <a:t>Content here (Calibri Light, 24 pt.)</a:t>
            </a:r>
          </a:p>
          <a:p>
            <a:pPr lvl="1"/>
            <a:r>
              <a:rPr lang="en-US"/>
              <a:t>Second level (Calibri Light, 20)</a:t>
            </a:r>
          </a:p>
          <a:p>
            <a:pPr lvl="2"/>
            <a:r>
              <a:rPr lang="en-US"/>
              <a:t>Third level (Calibri Light, 18)</a:t>
            </a:r>
          </a:p>
          <a:p>
            <a:pPr lvl="3"/>
            <a:r>
              <a:rPr lang="en-US"/>
              <a:t>Fourth level (Calibri Light, 16)</a:t>
            </a:r>
          </a:p>
          <a:p>
            <a:pPr lvl="4"/>
            <a:r>
              <a:rPr lang="en-US"/>
              <a:t>Fifth level (Calibri Light, 14)</a:t>
            </a:r>
          </a:p>
        </p:txBody>
      </p:sp>
      <p:pic>
        <p:nvPicPr>
          <p:cNvPr id="10" name="Picture 9"/>
          <p:cNvPicPr>
            <a:picLocks noChangeAspect="1"/>
          </p:cNvPicPr>
          <p:nvPr userDrawn="1"/>
        </p:nvPicPr>
        <p:blipFill>
          <a:blip r:embed="rId2"/>
          <a:stretch>
            <a:fillRect/>
          </a:stretch>
        </p:blipFill>
        <p:spPr>
          <a:xfrm>
            <a:off x="1090509" y="939637"/>
            <a:ext cx="1569822" cy="102787"/>
          </a:xfrm>
          <a:prstGeom prst="rect">
            <a:avLst/>
          </a:prstGeom>
        </p:spPr>
      </p:pic>
      <p:sp>
        <p:nvSpPr>
          <p:cNvPr id="11" name="Text Placeholder 5"/>
          <p:cNvSpPr>
            <a:spLocks noGrp="1"/>
          </p:cNvSpPr>
          <p:nvPr>
            <p:ph type="body" sz="quarter" idx="10" hasCustomPrompt="1"/>
          </p:nvPr>
        </p:nvSpPr>
        <p:spPr>
          <a:xfrm>
            <a:off x="955388" y="396277"/>
            <a:ext cx="11640408" cy="497803"/>
          </a:xfrm>
          <a:prstGeom prst="rect">
            <a:avLst/>
          </a:prstGeom>
        </p:spPr>
        <p:txBody>
          <a:bodyPr>
            <a:normAutofit/>
          </a:bodyPr>
          <a:lstStyle>
            <a:lvl1pPr marL="0" indent="0">
              <a:lnSpc>
                <a:spcPct val="90000"/>
              </a:lnSpc>
              <a:buNone/>
              <a:defRPr sz="3200" b="0" i="0" baseline="0">
                <a:solidFill>
                  <a:srgbClr val="33006F"/>
                </a:solidFill>
                <a:latin typeface="Arial Black" panose="020B0A04020102020204" pitchFamily="34" charset="0"/>
                <a:cs typeface="Arial Black" panose="020B0A04020102020204" pitchFamily="34" charset="0"/>
              </a:defRPr>
            </a:lvl1pPr>
            <a:lvl2pPr marL="487661" indent="0">
              <a:buNone/>
              <a:defRPr b="0" i="0">
                <a:solidFill>
                  <a:srgbClr val="E8D3A2"/>
                </a:solidFill>
                <a:latin typeface="Encode Sans Normal Black"/>
                <a:cs typeface="Encode Sans Normal Black"/>
              </a:defRPr>
            </a:lvl2pPr>
            <a:lvl3pPr marL="975321"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HEADER HERE (ARIAL BLACK, 30 PT.)</a:t>
            </a:r>
          </a:p>
        </p:txBody>
      </p:sp>
      <p:sp>
        <p:nvSpPr>
          <p:cNvPr id="7" name="Slide Number Placeholder 3"/>
          <p:cNvSpPr>
            <a:spLocks noGrp="1"/>
          </p:cNvSpPr>
          <p:nvPr>
            <p:ph type="sldNum" sz="quarter" idx="4"/>
          </p:nvPr>
        </p:nvSpPr>
        <p:spPr>
          <a:xfrm>
            <a:off x="8199616" y="6780109"/>
            <a:ext cx="3034453" cy="389467"/>
          </a:xfrm>
          <a:prstGeom prst="rect">
            <a:avLst/>
          </a:prstGeom>
        </p:spPr>
        <p:txBody>
          <a:bodyPr vert="horz" lIns="91440" tIns="45720" rIns="91440" bIns="45720" rtlCol="0" anchor="ctr"/>
          <a:lstStyle>
            <a:lvl1pPr algn="r">
              <a:defRPr sz="1173">
                <a:solidFill>
                  <a:schemeClr val="tx1">
                    <a:tint val="75000"/>
                  </a:schemeClr>
                </a:solidFill>
              </a:defRPr>
            </a:lvl1pPr>
          </a:lstStyle>
          <a:p>
            <a:fld id="{0EB19F11-7C95-0E48-8438-1F242063E0A9}" type="slidenum">
              <a:rPr lang="en-US" smtClean="0"/>
              <a:pPr/>
              <a:t>‹#›</a:t>
            </a:fld>
            <a:endParaRPr lang="en-US"/>
          </a:p>
        </p:txBody>
      </p:sp>
    </p:spTree>
    <p:extLst>
      <p:ext uri="{BB962C8B-B14F-4D97-AF65-F5344CB8AC3E}">
        <p14:creationId xmlns:p14="http://schemas.microsoft.com/office/powerpoint/2010/main" val="2224728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9636808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352061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9389522" y="6249610"/>
            <a:ext cx="2993847" cy="727229"/>
          </a:xfrm>
          <a:prstGeom prst="rect">
            <a:avLst/>
          </a:prstGeom>
        </p:spPr>
      </p:pic>
    </p:spTree>
    <p:extLst>
      <p:ext uri="{BB962C8B-B14F-4D97-AF65-F5344CB8AC3E}">
        <p14:creationId xmlns:p14="http://schemas.microsoft.com/office/powerpoint/2010/main" val="88065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1003072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8561475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4200582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7044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12/10/2024</a:t>
            </a:fld>
            <a:endParaRPr lang="en-US"/>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a:p>
        </p:txBody>
      </p:sp>
    </p:spTree>
    <p:extLst>
      <p:ext uri="{BB962C8B-B14F-4D97-AF65-F5344CB8AC3E}">
        <p14:creationId xmlns:p14="http://schemas.microsoft.com/office/powerpoint/2010/main" val="16676097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23882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963293"/>
            <a:ext cx="1177366" cy="102786"/>
          </a:xfrm>
          <a:prstGeom prst="rect">
            <a:avLst/>
          </a:prstGeom>
        </p:spPr>
      </p:pic>
    </p:spTree>
    <p:extLst>
      <p:ext uri="{BB962C8B-B14F-4D97-AF65-F5344CB8AC3E}">
        <p14:creationId xmlns:p14="http://schemas.microsoft.com/office/powerpoint/2010/main" val="23005999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75360" y="741274"/>
            <a:ext cx="11054080" cy="633984"/>
          </a:xfrm>
        </p:spPr>
        <p:txBody>
          <a:bodyPr vert="horz" lIns="0" tIns="45720" rIns="0" bIns="0" rtlCol="0" anchor="b" anchorCtr="0">
            <a:noAutofit/>
          </a:bodyPr>
          <a:lstStyle>
            <a:lvl1pPr>
              <a:defRPr lang="en-US" sz="3840" spc="-80" dirty="0">
                <a:latin typeface="+mj-lt"/>
              </a:defRPr>
            </a:lvl1pPr>
          </a:lstStyle>
          <a:p>
            <a:pPr lvl="0" defTabSz="731543">
              <a:lnSpc>
                <a:spcPct val="85000"/>
              </a:lnSpc>
            </a:pPr>
            <a:r>
              <a:rPr lang="en-US"/>
              <a:t>Click to edit Master title style</a:t>
            </a:r>
          </a:p>
        </p:txBody>
      </p:sp>
      <p:sp>
        <p:nvSpPr>
          <p:cNvPr id="4" name="Text Placeholder 8"/>
          <p:cNvSpPr>
            <a:spLocks noGrp="1"/>
          </p:cNvSpPr>
          <p:nvPr>
            <p:ph type="body" sz="quarter" idx="14"/>
          </p:nvPr>
        </p:nvSpPr>
        <p:spPr>
          <a:xfrm>
            <a:off x="975702" y="1443533"/>
            <a:ext cx="11053739" cy="507187"/>
          </a:xfrm>
        </p:spPr>
        <p:txBody>
          <a:bodyPr vert="horz" lIns="0" tIns="0" rIns="0" bIns="0" rtlCol="0">
            <a:noAutofit/>
          </a:bodyPr>
          <a:lstStyle>
            <a:lvl1pPr marL="0" indent="0">
              <a:buNone/>
              <a:defRPr lang="en-US" sz="1280"/>
            </a:lvl1pPr>
          </a:lstStyle>
          <a:p>
            <a:pPr marL="243848" lvl="0" indent="-243848">
              <a:lnSpc>
                <a:spcPct val="130000"/>
              </a:lnSpc>
            </a:pPr>
            <a:r>
              <a:rPr lang="en-US"/>
              <a:t>Edit Master text styles</a:t>
            </a:r>
          </a:p>
        </p:txBody>
      </p:sp>
      <p:sp>
        <p:nvSpPr>
          <p:cNvPr id="8" name="Text Placeholder 5"/>
          <p:cNvSpPr>
            <a:spLocks noGrp="1"/>
          </p:cNvSpPr>
          <p:nvPr>
            <p:ph type="body" sz="quarter" idx="15" hasCustomPrompt="1"/>
          </p:nvPr>
        </p:nvSpPr>
        <p:spPr>
          <a:xfrm>
            <a:off x="975969" y="497433"/>
            <a:ext cx="3579571" cy="216747"/>
          </a:xfrm>
        </p:spPr>
        <p:txBody>
          <a:bodyPr vert="horz" lIns="0" tIns="0" rIns="0" bIns="0" rtlCol="0">
            <a:noAutofit/>
          </a:bodyPr>
          <a:lstStyle>
            <a:lvl1pPr marL="0" indent="0">
              <a:buNone/>
              <a:defRPr lang="en-US" sz="960" b="1" kern="0" cap="all" spc="267" baseline="0" dirty="0">
                <a:solidFill>
                  <a:schemeClr val="accent5">
                    <a:lumMod val="60000"/>
                    <a:lumOff val="40000"/>
                  </a:schemeClr>
                </a:solidFill>
                <a:ea typeface="Nexa Black" charset="0"/>
                <a:cs typeface="Nexa Black" charset="0"/>
              </a:defRPr>
            </a:lvl1pPr>
          </a:lstStyle>
          <a:p>
            <a:pPr marL="243848" lvl="0" indent="-243848"/>
            <a:r>
              <a:rPr lang="en-US"/>
              <a:t>BREADCRUMBS</a:t>
            </a:r>
          </a:p>
        </p:txBody>
      </p:sp>
    </p:spTree>
    <p:extLst>
      <p:ext uri="{BB962C8B-B14F-4D97-AF65-F5344CB8AC3E}">
        <p14:creationId xmlns:p14="http://schemas.microsoft.com/office/powerpoint/2010/main" val="24745956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561191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35344668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129842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0"/>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p:cNvPicPr>
            <a:picLocks noChangeAspect="1"/>
          </p:cNvPicPr>
          <p:nvPr userDrawn="1"/>
        </p:nvPicPr>
        <p:blipFill>
          <a:blip r:embed="rId3"/>
          <a:stretch>
            <a:fillRect/>
          </a:stretch>
        </p:blipFill>
        <p:spPr>
          <a:xfrm>
            <a:off x="789876" y="1940486"/>
            <a:ext cx="1569822" cy="137046"/>
          </a:xfrm>
          <a:prstGeom prst="rect">
            <a:avLst/>
          </a:prstGeom>
        </p:spPr>
      </p:pic>
      <p:pic>
        <p:nvPicPr>
          <p:cNvPr id="12" name="Picture 11"/>
          <p:cNvPicPr>
            <a:picLocks noChangeAspect="1"/>
          </p:cNvPicPr>
          <p:nvPr userDrawn="1"/>
        </p:nvPicPr>
        <p:blipFill>
          <a:blip r:embed="rId4"/>
          <a:stretch>
            <a:fillRect/>
          </a:stretch>
        </p:blipFill>
        <p:spPr>
          <a:xfrm>
            <a:off x="780845" y="1939212"/>
            <a:ext cx="1569822" cy="137049"/>
          </a:xfrm>
          <a:prstGeom prst="rect">
            <a:avLst/>
          </a:prstGeom>
        </p:spPr>
      </p:pic>
      <p:sp>
        <p:nvSpPr>
          <p:cNvPr id="24" name="Text Placeholder 9"/>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637046" y="525207"/>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4" name="Picture 13" descr="A close up of a logo&#10;&#10;Description automatically generated">
            <a:extLst>
              <a:ext uri="{FF2B5EF4-FFF2-40B4-BE49-F238E27FC236}">
                <a16:creationId xmlns:a16="http://schemas.microsoft.com/office/drawing/2014/main" id="{E83EAACA-91C2-475E-8300-A03026DB0423}"/>
              </a:ext>
            </a:extLst>
          </p:cNvPr>
          <p:cNvPicPr>
            <a:picLocks noChangeAspect="1"/>
          </p:cNvPicPr>
          <p:nvPr userDrawn="1"/>
        </p:nvPicPr>
        <p:blipFill>
          <a:blip r:embed="rId5"/>
          <a:stretch>
            <a:fillRect/>
          </a:stretch>
        </p:blipFill>
        <p:spPr>
          <a:xfrm>
            <a:off x="9959849" y="6638167"/>
            <a:ext cx="2335316" cy="303658"/>
          </a:xfrm>
          <a:prstGeom prst="rect">
            <a:avLst/>
          </a:prstGeom>
        </p:spPr>
      </p:pic>
    </p:spTree>
    <p:extLst>
      <p:ext uri="{BB962C8B-B14F-4D97-AF65-F5344CB8AC3E}">
        <p14:creationId xmlns:p14="http://schemas.microsoft.com/office/powerpoint/2010/main" val="2988266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3896220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2414316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6"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1959736942"/>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006E"/>
                </a:solidFill>
                <a:latin typeface="Encode Sans Normal"/>
                <a:cs typeface="Encode Sans Norm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12/10/2024</a:t>
            </a:fld>
            <a:endParaRPr lang="en-US"/>
          </a:p>
        </p:txBody>
      </p:sp>
      <p:sp>
        <p:nvSpPr>
          <p:cNvPr id="6" name="Holder 6"/>
          <p:cNvSpPr>
            <a:spLocks noGrp="1"/>
          </p:cNvSpPr>
          <p:nvPr>
            <p:ph type="sldNum" sz="quarter" idx="7"/>
          </p:nvPr>
        </p:nvSpPr>
        <p:spPr/>
        <p:txBody>
          <a:bodyPr lIns="0" tIns="0" rIns="0" bIns="0"/>
          <a:lstStyle>
            <a:lvl1pPr>
              <a:defRPr sz="1250" b="0" i="0">
                <a:solidFill>
                  <a:srgbClr val="8F88A3"/>
                </a:solidFill>
                <a:latin typeface="Calibri"/>
                <a:cs typeface="Calibri"/>
              </a:defRPr>
            </a:lvl1pPr>
          </a:lstStyle>
          <a:p>
            <a:pPr marL="25401">
              <a:lnSpc>
                <a:spcPts val="1315"/>
              </a:lnSpc>
            </a:pPr>
            <a:fld id="{81D60167-4931-47E6-BA6A-407CBD079E47}" type="slidenum">
              <a:rPr lang="en-US" spc="15" smtClean="0"/>
              <a:pPr marL="25401">
                <a:lnSpc>
                  <a:spcPts val="1315"/>
                </a:lnSpc>
              </a:pPr>
              <a:t>‹#›</a:t>
            </a:fld>
            <a:endParaRPr lang="en-US" spc="15"/>
          </a:p>
        </p:txBody>
      </p:sp>
    </p:spTree>
    <p:extLst>
      <p:ext uri="{BB962C8B-B14F-4D97-AF65-F5344CB8AC3E}">
        <p14:creationId xmlns:p14="http://schemas.microsoft.com/office/powerpoint/2010/main" val="27369339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58479"/>
            <a:ext cx="9916160" cy="2817873"/>
          </a:xfrm>
          <a:prstGeom prst="rect">
            <a:avLst/>
          </a:prstGeom>
        </p:spPr>
        <p:txBody>
          <a:bodyPr anchor="b"/>
          <a:lstStyle>
            <a:lvl1pPr algn="l">
              <a:defRPr sz="5334"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stretch>
            <a:fillRect/>
          </a:stretch>
        </p:blipFill>
        <p:spPr>
          <a:xfrm>
            <a:off x="963320" y="6777850"/>
            <a:ext cx="3612444" cy="284480"/>
          </a:xfrm>
          <a:prstGeom prst="rect">
            <a:avLst/>
          </a:prstGeom>
        </p:spPr>
      </p:pic>
      <p:pic>
        <p:nvPicPr>
          <p:cNvPr id="5" name="Picture 4"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8" y="389407"/>
            <a:ext cx="11640408" cy="1065003"/>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5"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FFFFFF"/>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REGULAR	,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469518"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487226" cy="4283197"/>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456" y="6919954"/>
            <a:ext cx="3449308" cy="174266"/>
          </a:xfrm>
          <a:prstGeom prst="rect">
            <a:avLst/>
          </a:prstGeom>
        </p:spPr>
      </p:pic>
      <p:pic>
        <p:nvPicPr>
          <p:cNvPr id="8" name="Picture 7"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40410" cy="1058131"/>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4B2E83"/>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LIGHT,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844" y="6919954"/>
            <a:ext cx="3449308" cy="174266"/>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5" Type="http://schemas.openxmlformats.org/officeDocument/2006/relationships/theme" Target="../theme/theme10.xml"/><Relationship Id="rId4"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theme" Target="../theme/theme11.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theme" Target="../theme/theme12.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theme" Target="../theme/theme1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oleObject" Target="../embeddings/oleObject1.bin"/><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ags" Target="../tags/tag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6.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5" Type="http://schemas.openxmlformats.org/officeDocument/2006/relationships/theme" Target="../theme/theme9.xml"/><Relationship Id="rId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674997"/>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7" r:id="rId6"/>
    <p:sldLayoutId id="2147484469" r:id="rId7"/>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73242"/>
      </p:ext>
    </p:extLst>
  </p:cSld>
  <p:clrMap bg1="dk1" tx1="lt1" bg2="dk2" tx2="lt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10"/>
            <a:ext cx="2926080" cy="390595"/>
          </a:xfrm>
          <a:prstGeom prst="rect">
            <a:avLst/>
          </a:prstGeom>
        </p:spPr>
        <p:txBody>
          <a:bodyPr vert="horz" lIns="91440" tIns="45720" rIns="91440" bIns="45720" rtlCol="0" anchor="ctr"/>
          <a:lstStyle>
            <a:lvl1pPr algn="l">
              <a:defRPr sz="128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77995604"/>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72" r:id="rId30"/>
    <p:sldLayoutId id="2147485073" r:id="rId31"/>
  </p:sldLayoutIdLst>
  <p:hf hdr="0" ftr="0" dt="0"/>
  <p:txStyles>
    <p:titleStyle>
      <a:lvl1pPr algn="ctr" defTabSz="487637" rtl="0" eaLnBrk="1" latinLnBrk="0" hangingPunct="1">
        <a:spcBef>
          <a:spcPct val="0"/>
        </a:spcBef>
        <a:buNone/>
        <a:defRPr sz="4693" kern="1200">
          <a:solidFill>
            <a:schemeClr val="tx1"/>
          </a:solidFill>
          <a:latin typeface="+mj-lt"/>
          <a:ea typeface="+mj-ea"/>
          <a:cs typeface="+mj-cs"/>
        </a:defRPr>
      </a:lvl1pPr>
    </p:titleStyle>
    <p:bodyStyle>
      <a:lvl1pPr marL="365727" indent="-365727" algn="l" defTabSz="487637" rtl="0" eaLnBrk="1" latinLnBrk="0" hangingPunct="1">
        <a:spcBef>
          <a:spcPct val="20000"/>
        </a:spcBef>
        <a:buFont typeface="Arial"/>
        <a:buChar char="•"/>
        <a:defRPr sz="3413" kern="1200">
          <a:solidFill>
            <a:schemeClr val="tx1"/>
          </a:solidFill>
          <a:latin typeface="+mn-lt"/>
          <a:ea typeface="+mn-ea"/>
          <a:cs typeface="+mn-cs"/>
        </a:defRPr>
      </a:lvl1pPr>
      <a:lvl2pPr marL="792409" indent="-304773" algn="l" defTabSz="487637" rtl="0" eaLnBrk="1" latinLnBrk="0" hangingPunct="1">
        <a:spcBef>
          <a:spcPct val="20000"/>
        </a:spcBef>
        <a:buFont typeface="Arial"/>
        <a:buChar char="–"/>
        <a:defRPr sz="2987" kern="1200">
          <a:solidFill>
            <a:schemeClr val="tx1"/>
          </a:solidFill>
          <a:latin typeface="+mn-lt"/>
          <a:ea typeface="+mn-ea"/>
          <a:cs typeface="+mn-cs"/>
        </a:defRPr>
      </a:lvl2pPr>
      <a:lvl3pPr marL="1219090" indent="-243818" algn="l" defTabSz="487637" rtl="0" eaLnBrk="1" latinLnBrk="0" hangingPunct="1">
        <a:spcBef>
          <a:spcPct val="20000"/>
        </a:spcBef>
        <a:buFont typeface="Arial"/>
        <a:buChar char="•"/>
        <a:defRPr sz="2560" kern="1200">
          <a:solidFill>
            <a:schemeClr val="tx1"/>
          </a:solidFill>
          <a:latin typeface="+mn-lt"/>
          <a:ea typeface="+mn-ea"/>
          <a:cs typeface="+mn-cs"/>
        </a:defRPr>
      </a:lvl3pPr>
      <a:lvl4pPr marL="1706724" indent="-243818" algn="l" defTabSz="487637" rtl="0" eaLnBrk="1" latinLnBrk="0" hangingPunct="1">
        <a:spcBef>
          <a:spcPct val="20000"/>
        </a:spcBef>
        <a:buFont typeface="Arial"/>
        <a:buChar char="–"/>
        <a:defRPr sz="2133" kern="1200">
          <a:solidFill>
            <a:schemeClr val="tx1"/>
          </a:solidFill>
          <a:latin typeface="+mn-lt"/>
          <a:ea typeface="+mn-ea"/>
          <a:cs typeface="+mn-cs"/>
        </a:defRPr>
      </a:lvl4pPr>
      <a:lvl5pPr marL="2194358" indent="-243818" algn="l" defTabSz="487637" rtl="0" eaLnBrk="1" latinLnBrk="0" hangingPunct="1">
        <a:spcBef>
          <a:spcPct val="20000"/>
        </a:spcBef>
        <a:buFont typeface="Arial"/>
        <a:buChar char="»"/>
        <a:defRPr sz="2133" kern="1200">
          <a:solidFill>
            <a:schemeClr val="tx1"/>
          </a:solidFill>
          <a:latin typeface="+mn-lt"/>
          <a:ea typeface="+mn-ea"/>
          <a:cs typeface="+mn-cs"/>
        </a:defRPr>
      </a:lvl5pPr>
      <a:lvl6pPr marL="2681993" indent="-243818" algn="l" defTabSz="487637" rtl="0" eaLnBrk="1" latinLnBrk="0" hangingPunct="1">
        <a:spcBef>
          <a:spcPct val="20000"/>
        </a:spcBef>
        <a:buFont typeface="Arial"/>
        <a:buChar char="•"/>
        <a:defRPr sz="2133" kern="1200">
          <a:solidFill>
            <a:schemeClr val="tx1"/>
          </a:solidFill>
          <a:latin typeface="+mn-lt"/>
          <a:ea typeface="+mn-ea"/>
          <a:cs typeface="+mn-cs"/>
        </a:defRPr>
      </a:lvl6pPr>
      <a:lvl7pPr marL="3169630" indent="-243818" algn="l" defTabSz="487637" rtl="0" eaLnBrk="1" latinLnBrk="0" hangingPunct="1">
        <a:spcBef>
          <a:spcPct val="20000"/>
        </a:spcBef>
        <a:buFont typeface="Arial"/>
        <a:buChar char="•"/>
        <a:defRPr sz="2133" kern="1200">
          <a:solidFill>
            <a:schemeClr val="tx1"/>
          </a:solidFill>
          <a:latin typeface="+mn-lt"/>
          <a:ea typeface="+mn-ea"/>
          <a:cs typeface="+mn-cs"/>
        </a:defRPr>
      </a:lvl7pPr>
      <a:lvl8pPr marL="3657264" indent="-243818" algn="l" defTabSz="487637" rtl="0" eaLnBrk="1" latinLnBrk="0" hangingPunct="1">
        <a:spcBef>
          <a:spcPct val="20000"/>
        </a:spcBef>
        <a:buFont typeface="Arial"/>
        <a:buChar char="•"/>
        <a:defRPr sz="2133" kern="1200">
          <a:solidFill>
            <a:schemeClr val="tx1"/>
          </a:solidFill>
          <a:latin typeface="+mn-lt"/>
          <a:ea typeface="+mn-ea"/>
          <a:cs typeface="+mn-cs"/>
        </a:defRPr>
      </a:lvl8pPr>
      <a:lvl9pPr marL="4144900" indent="-243818" algn="l" defTabSz="487637"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37" rtl="0" eaLnBrk="1" latinLnBrk="0" hangingPunct="1">
        <a:defRPr sz="1920" kern="1200">
          <a:solidFill>
            <a:schemeClr val="tx1"/>
          </a:solidFill>
          <a:latin typeface="+mn-lt"/>
          <a:ea typeface="+mn-ea"/>
          <a:cs typeface="+mn-cs"/>
        </a:defRPr>
      </a:lvl1pPr>
      <a:lvl2pPr marL="487637" algn="l" defTabSz="487637" rtl="0" eaLnBrk="1" latinLnBrk="0" hangingPunct="1">
        <a:defRPr sz="1920" kern="1200">
          <a:solidFill>
            <a:schemeClr val="tx1"/>
          </a:solidFill>
          <a:latin typeface="+mn-lt"/>
          <a:ea typeface="+mn-ea"/>
          <a:cs typeface="+mn-cs"/>
        </a:defRPr>
      </a:lvl2pPr>
      <a:lvl3pPr marL="975271" algn="l" defTabSz="487637" rtl="0" eaLnBrk="1" latinLnBrk="0" hangingPunct="1">
        <a:defRPr sz="1920" kern="1200">
          <a:solidFill>
            <a:schemeClr val="tx1"/>
          </a:solidFill>
          <a:latin typeface="+mn-lt"/>
          <a:ea typeface="+mn-ea"/>
          <a:cs typeface="+mn-cs"/>
        </a:defRPr>
      </a:lvl3pPr>
      <a:lvl4pPr marL="1462906" algn="l" defTabSz="487637" rtl="0" eaLnBrk="1" latinLnBrk="0" hangingPunct="1">
        <a:defRPr sz="1920" kern="1200">
          <a:solidFill>
            <a:schemeClr val="tx1"/>
          </a:solidFill>
          <a:latin typeface="+mn-lt"/>
          <a:ea typeface="+mn-ea"/>
          <a:cs typeface="+mn-cs"/>
        </a:defRPr>
      </a:lvl4pPr>
      <a:lvl5pPr marL="1950542" algn="l" defTabSz="487637" rtl="0" eaLnBrk="1" latinLnBrk="0" hangingPunct="1">
        <a:defRPr sz="1920" kern="1200">
          <a:solidFill>
            <a:schemeClr val="tx1"/>
          </a:solidFill>
          <a:latin typeface="+mn-lt"/>
          <a:ea typeface="+mn-ea"/>
          <a:cs typeface="+mn-cs"/>
        </a:defRPr>
      </a:lvl5pPr>
      <a:lvl6pPr marL="2438177" algn="l" defTabSz="487637" rtl="0" eaLnBrk="1" latinLnBrk="0" hangingPunct="1">
        <a:defRPr sz="1920" kern="1200">
          <a:solidFill>
            <a:schemeClr val="tx1"/>
          </a:solidFill>
          <a:latin typeface="+mn-lt"/>
          <a:ea typeface="+mn-ea"/>
          <a:cs typeface="+mn-cs"/>
        </a:defRPr>
      </a:lvl6pPr>
      <a:lvl7pPr marL="2925812" algn="l" defTabSz="487637" rtl="0" eaLnBrk="1" latinLnBrk="0" hangingPunct="1">
        <a:defRPr sz="1920" kern="1200">
          <a:solidFill>
            <a:schemeClr val="tx1"/>
          </a:solidFill>
          <a:latin typeface="+mn-lt"/>
          <a:ea typeface="+mn-ea"/>
          <a:cs typeface="+mn-cs"/>
        </a:defRPr>
      </a:lvl7pPr>
      <a:lvl8pPr marL="3413446" algn="l" defTabSz="487637" rtl="0" eaLnBrk="1" latinLnBrk="0" hangingPunct="1">
        <a:defRPr sz="1920" kern="1200">
          <a:solidFill>
            <a:schemeClr val="tx1"/>
          </a:solidFill>
          <a:latin typeface="+mn-lt"/>
          <a:ea typeface="+mn-ea"/>
          <a:cs typeface="+mn-cs"/>
        </a:defRPr>
      </a:lvl8pPr>
      <a:lvl9pPr marL="3901083" algn="l" defTabSz="487637" rtl="0" eaLnBrk="1" latinLnBrk="0" hangingPunct="1">
        <a:defRPr sz="192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387966"/>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701101"/>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955" r:id="rId7"/>
  </p:sldLayoutIdLst>
  <p:txStyles>
    <p:titleStyle>
      <a:lvl1pPr algn="ctr" defTabSz="650244" rtl="0" eaLnBrk="1" latinLnBrk="0" hangingPunct="1">
        <a:spcBef>
          <a:spcPct val="0"/>
        </a:spcBef>
        <a:buNone/>
        <a:defRPr sz="6258" kern="1200">
          <a:solidFill>
            <a:schemeClr val="tx1"/>
          </a:solidFill>
          <a:latin typeface="+mj-lt"/>
          <a:ea typeface="+mj-ea"/>
          <a:cs typeface="+mj-cs"/>
        </a:defRPr>
      </a:lvl1pPr>
    </p:titleStyle>
    <p:bodyStyle>
      <a:lvl1pPr marL="487684" indent="-487684" algn="l" defTabSz="650244" rtl="0" eaLnBrk="1" latinLnBrk="0" hangingPunct="1">
        <a:spcBef>
          <a:spcPct val="20000"/>
        </a:spcBef>
        <a:buFont typeface="Arial"/>
        <a:buChar char="•"/>
        <a:defRPr sz="4552" kern="1200">
          <a:solidFill>
            <a:schemeClr val="tx1"/>
          </a:solidFill>
          <a:latin typeface="+mn-lt"/>
          <a:ea typeface="+mn-ea"/>
          <a:cs typeface="+mn-cs"/>
        </a:defRPr>
      </a:lvl1pPr>
      <a:lvl2pPr marL="1056646" indent="-406402" algn="l" defTabSz="650244" rtl="0" eaLnBrk="1" latinLnBrk="0" hangingPunct="1">
        <a:spcBef>
          <a:spcPct val="20000"/>
        </a:spcBef>
        <a:buFont typeface="Arial"/>
        <a:buChar char="–"/>
        <a:defRPr sz="3982" kern="1200">
          <a:solidFill>
            <a:schemeClr val="tx1"/>
          </a:solidFill>
          <a:latin typeface="+mn-lt"/>
          <a:ea typeface="+mn-ea"/>
          <a:cs typeface="+mn-cs"/>
        </a:defRPr>
      </a:lvl2pPr>
      <a:lvl3pPr marL="1625610" indent="-325122" algn="l" defTabSz="650244" rtl="0" eaLnBrk="1" latinLnBrk="0" hangingPunct="1">
        <a:spcBef>
          <a:spcPct val="20000"/>
        </a:spcBef>
        <a:buFont typeface="Arial"/>
        <a:buChar char="•"/>
        <a:defRPr sz="3413" kern="1200">
          <a:solidFill>
            <a:schemeClr val="tx1"/>
          </a:solidFill>
          <a:latin typeface="+mn-lt"/>
          <a:ea typeface="+mn-ea"/>
          <a:cs typeface="+mn-cs"/>
        </a:defRPr>
      </a:lvl3pPr>
      <a:lvl4pPr marL="2275855" indent="-325122" algn="l" defTabSz="650244" rtl="0" eaLnBrk="1" latinLnBrk="0" hangingPunct="1">
        <a:spcBef>
          <a:spcPct val="20000"/>
        </a:spcBef>
        <a:buFont typeface="Arial"/>
        <a:buChar char="–"/>
        <a:defRPr sz="2845" kern="1200">
          <a:solidFill>
            <a:schemeClr val="tx1"/>
          </a:solidFill>
          <a:latin typeface="+mn-lt"/>
          <a:ea typeface="+mn-ea"/>
          <a:cs typeface="+mn-cs"/>
        </a:defRPr>
      </a:lvl4pPr>
      <a:lvl5pPr marL="2926098" indent="-325122" algn="l" defTabSz="650244" rtl="0" eaLnBrk="1" latinLnBrk="0" hangingPunct="1">
        <a:spcBef>
          <a:spcPct val="20000"/>
        </a:spcBef>
        <a:buFont typeface="Arial"/>
        <a:buChar char="»"/>
        <a:defRPr sz="2845" kern="1200">
          <a:solidFill>
            <a:schemeClr val="tx1"/>
          </a:solidFill>
          <a:latin typeface="+mn-lt"/>
          <a:ea typeface="+mn-ea"/>
          <a:cs typeface="+mn-cs"/>
        </a:defRPr>
      </a:lvl5pPr>
      <a:lvl6pPr marL="3576342" indent="-325122" algn="l" defTabSz="650244" rtl="0" eaLnBrk="1" latinLnBrk="0" hangingPunct="1">
        <a:spcBef>
          <a:spcPct val="20000"/>
        </a:spcBef>
        <a:buFont typeface="Arial"/>
        <a:buChar char="•"/>
        <a:defRPr sz="2845" kern="1200">
          <a:solidFill>
            <a:schemeClr val="tx1"/>
          </a:solidFill>
          <a:latin typeface="+mn-lt"/>
          <a:ea typeface="+mn-ea"/>
          <a:cs typeface="+mn-cs"/>
        </a:defRPr>
      </a:lvl6pPr>
      <a:lvl7pPr marL="4226586" indent="-325122" algn="l" defTabSz="650244" rtl="0" eaLnBrk="1" latinLnBrk="0" hangingPunct="1">
        <a:spcBef>
          <a:spcPct val="20000"/>
        </a:spcBef>
        <a:buFont typeface="Arial"/>
        <a:buChar char="•"/>
        <a:defRPr sz="2845" kern="1200">
          <a:solidFill>
            <a:schemeClr val="tx1"/>
          </a:solidFill>
          <a:latin typeface="+mn-lt"/>
          <a:ea typeface="+mn-ea"/>
          <a:cs typeface="+mn-cs"/>
        </a:defRPr>
      </a:lvl7pPr>
      <a:lvl8pPr marL="4876831" indent="-325122" algn="l" defTabSz="650244" rtl="0" eaLnBrk="1" latinLnBrk="0" hangingPunct="1">
        <a:spcBef>
          <a:spcPct val="20000"/>
        </a:spcBef>
        <a:buFont typeface="Arial"/>
        <a:buChar char="•"/>
        <a:defRPr sz="2845" kern="1200">
          <a:solidFill>
            <a:schemeClr val="tx1"/>
          </a:solidFill>
          <a:latin typeface="+mn-lt"/>
          <a:ea typeface="+mn-ea"/>
          <a:cs typeface="+mn-cs"/>
        </a:defRPr>
      </a:lvl8pPr>
      <a:lvl9pPr marL="5527074" indent="-325122" algn="l" defTabSz="650244" rtl="0" eaLnBrk="1" latinLnBrk="0" hangingPunct="1">
        <a:spcBef>
          <a:spcPct val="20000"/>
        </a:spcBef>
        <a:buFont typeface="Arial"/>
        <a:buChar char="•"/>
        <a:defRPr sz="2845" kern="1200">
          <a:solidFill>
            <a:schemeClr val="tx1"/>
          </a:solidFill>
          <a:latin typeface="+mn-lt"/>
          <a:ea typeface="+mn-ea"/>
          <a:cs typeface="+mn-cs"/>
        </a:defRPr>
      </a:lvl9pPr>
    </p:bodyStyle>
    <p:otherStyle>
      <a:defPPr>
        <a:defRPr lang="en-US"/>
      </a:defPPr>
      <a:lvl1pPr marL="0" algn="l" defTabSz="650244" rtl="0" eaLnBrk="1" latinLnBrk="0" hangingPunct="1">
        <a:defRPr sz="2560" kern="1200">
          <a:solidFill>
            <a:schemeClr val="tx1"/>
          </a:solidFill>
          <a:latin typeface="+mn-lt"/>
          <a:ea typeface="+mn-ea"/>
          <a:cs typeface="+mn-cs"/>
        </a:defRPr>
      </a:lvl1pPr>
      <a:lvl2pPr marL="650244" algn="l" defTabSz="650244" rtl="0" eaLnBrk="1" latinLnBrk="0" hangingPunct="1">
        <a:defRPr sz="2560" kern="1200">
          <a:solidFill>
            <a:schemeClr val="tx1"/>
          </a:solidFill>
          <a:latin typeface="+mn-lt"/>
          <a:ea typeface="+mn-ea"/>
          <a:cs typeface="+mn-cs"/>
        </a:defRPr>
      </a:lvl2pPr>
      <a:lvl3pPr marL="1300489" algn="l" defTabSz="650244" rtl="0" eaLnBrk="1" latinLnBrk="0" hangingPunct="1">
        <a:defRPr sz="2560" kern="1200">
          <a:solidFill>
            <a:schemeClr val="tx1"/>
          </a:solidFill>
          <a:latin typeface="+mn-lt"/>
          <a:ea typeface="+mn-ea"/>
          <a:cs typeface="+mn-cs"/>
        </a:defRPr>
      </a:lvl3pPr>
      <a:lvl4pPr marL="1950732" algn="l" defTabSz="650244" rtl="0" eaLnBrk="1" latinLnBrk="0" hangingPunct="1">
        <a:defRPr sz="2560" kern="1200">
          <a:solidFill>
            <a:schemeClr val="tx1"/>
          </a:solidFill>
          <a:latin typeface="+mn-lt"/>
          <a:ea typeface="+mn-ea"/>
          <a:cs typeface="+mn-cs"/>
        </a:defRPr>
      </a:lvl4pPr>
      <a:lvl5pPr marL="2600976" algn="l" defTabSz="650244" rtl="0" eaLnBrk="1" latinLnBrk="0" hangingPunct="1">
        <a:defRPr sz="2560" kern="1200">
          <a:solidFill>
            <a:schemeClr val="tx1"/>
          </a:solidFill>
          <a:latin typeface="+mn-lt"/>
          <a:ea typeface="+mn-ea"/>
          <a:cs typeface="+mn-cs"/>
        </a:defRPr>
      </a:lvl5pPr>
      <a:lvl6pPr marL="3251221" algn="l" defTabSz="650244" rtl="0" eaLnBrk="1" latinLnBrk="0" hangingPunct="1">
        <a:defRPr sz="2560" kern="1200">
          <a:solidFill>
            <a:schemeClr val="tx1"/>
          </a:solidFill>
          <a:latin typeface="+mn-lt"/>
          <a:ea typeface="+mn-ea"/>
          <a:cs typeface="+mn-cs"/>
        </a:defRPr>
      </a:lvl6pPr>
      <a:lvl7pPr marL="3901465" algn="l" defTabSz="650244" rtl="0" eaLnBrk="1" latinLnBrk="0" hangingPunct="1">
        <a:defRPr sz="2560" kern="1200">
          <a:solidFill>
            <a:schemeClr val="tx1"/>
          </a:solidFill>
          <a:latin typeface="+mn-lt"/>
          <a:ea typeface="+mn-ea"/>
          <a:cs typeface="+mn-cs"/>
        </a:defRPr>
      </a:lvl7pPr>
      <a:lvl8pPr marL="4551708" algn="l" defTabSz="650244" rtl="0" eaLnBrk="1" latinLnBrk="0" hangingPunct="1">
        <a:defRPr sz="2560" kern="1200">
          <a:solidFill>
            <a:schemeClr val="tx1"/>
          </a:solidFill>
          <a:latin typeface="+mn-lt"/>
          <a:ea typeface="+mn-ea"/>
          <a:cs typeface="+mn-cs"/>
        </a:defRPr>
      </a:lvl8pPr>
      <a:lvl9pPr marL="5201952" algn="l" defTabSz="650244"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924606"/>
            <a:ext cx="2926080" cy="390595"/>
          </a:xfrm>
          <a:prstGeom prst="rect">
            <a:avLst/>
          </a:prstGeom>
        </p:spPr>
        <p:txBody>
          <a:bodyPr vert="horz" lIns="91440" tIns="45720" rIns="91440" bIns="45720" rtlCol="0" anchor="ctr"/>
          <a:lstStyle>
            <a:lvl1pPr algn="l">
              <a:defRPr sz="1707">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4096495120"/>
      </p:ext>
    </p:extLst>
  </p:cSld>
  <p:clrMap bg1="dk1" tx1="lt1" bg2="dk2" tx2="lt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Lst>
  <p:hf hdr="0" ftr="0" dt="0"/>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7"/>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3231628407"/>
      </p:ext>
    </p:extLst>
  </p:cSld>
  <p:clrMap bg1="lt1" tx1="dk1" bg2="lt2" tx2="dk2" accent1="accent1" accent2="accent2" accent3="accent3" accent4="accent4" accent5="accent5" accent6="accent6" hlink="hlink" folHlink="folHlink"/>
  <p:sldLayoutIdLst>
    <p:sldLayoutId id="2147484952" r:id="rId1"/>
    <p:sldLayoutId id="2147484954" r:id="rId2"/>
  </p:sldLayoutIdLs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12"/>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13" imgW="524" imgH="526" progId="TCLayout.ActiveDocument.1">
                  <p:embed/>
                </p:oleObj>
              </mc:Choice>
              <mc:Fallback>
                <p:oleObj name="think-cell Slide" r:id="rId13"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14"/>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752940633"/>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5" r:id="rId8"/>
    <p:sldLayoutId id="2147484966" r:id="rId9"/>
    <p:sldLayoutId id="2147485034" r:id="rId10"/>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729735199"/>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2" r:id="rId14"/>
    <p:sldLayoutId id="2147484983" r:id="rId15"/>
    <p:sldLayoutId id="2147484984" r:id="rId16"/>
    <p:sldLayoutId id="2147484985" r:id="rId17"/>
    <p:sldLayoutId id="2147484986" r:id="rId18"/>
    <p:sldLayoutId id="2147484987" r:id="rId19"/>
    <p:sldLayoutId id="2147484988" r:id="rId2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636650543"/>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 id="2147485004" r:id="rId15"/>
    <p:sldLayoutId id="2147485005" r:id="rId16"/>
    <p:sldLayoutId id="2147485006" r:id="rId17"/>
    <p:sldLayoutId id="2147485007" r:id="rId18"/>
    <p:sldLayoutId id="2147485008" r:id="rId19"/>
    <p:sldLayoutId id="2147485009" r:id="rId20"/>
    <p:sldLayoutId id="2147485010" r:id="rId21"/>
    <p:sldLayoutId id="2147485011" r:id="rId22"/>
    <p:sldLayoutId id="2147485012" r:id="rId23"/>
    <p:sldLayoutId id="2147485013" r:id="rId24"/>
    <p:sldLayoutId id="2147485014" r:id="rId25"/>
    <p:sldLayoutId id="2147485015" r:id="rId2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541387"/>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 id="2147485033" r:id="rId16"/>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customXml" Target="../ink/ink2.xml"/><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9.png"/><Relationship Id="rId11" Type="http://schemas.openxmlformats.org/officeDocument/2006/relationships/image" Target="../media/image52.png"/><Relationship Id="rId5" Type="http://schemas.openxmlformats.org/officeDocument/2006/relationships/customXml" Target="../ink/ink6.xm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customXml" Target="../ink/ink8.xml"/></Relationships>
</file>

<file path=ppt/slides/_rels/slide31.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customXml" Target="../ink/ink10.xml"/><Relationship Id="rId11" Type="http://schemas.openxmlformats.org/officeDocument/2006/relationships/image" Target="../media/image58.png"/><Relationship Id="rId5" Type="http://schemas.openxmlformats.org/officeDocument/2006/relationships/image" Target="../media/image55.png"/><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0.png"/><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49.png"/><Relationship Id="rId11" Type="http://schemas.openxmlformats.org/officeDocument/2006/relationships/image" Target="../media/image52.png"/><Relationship Id="rId5" Type="http://schemas.openxmlformats.org/officeDocument/2006/relationships/customXml" Target="../ink/ink14.xml"/><Relationship Id="rId15" Type="http://schemas.openxmlformats.org/officeDocument/2006/relationships/image" Target="../media/image62.png"/><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customXml" Target="../ink/ink16.xml"/><Relationship Id="rId1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4.png"/><Relationship Id="rId18" Type="http://schemas.openxmlformats.org/officeDocument/2006/relationships/customXml" Target="../ink/ink24.xml"/><Relationship Id="rId3" Type="http://schemas.openxmlformats.org/officeDocument/2006/relationships/customXml" Target="../ink/ink17.xml"/><Relationship Id="rId21" Type="http://schemas.openxmlformats.org/officeDocument/2006/relationships/image" Target="../media/image68.png"/><Relationship Id="rId7" Type="http://schemas.openxmlformats.org/officeDocument/2006/relationships/customXml" Target="../ink/ink19.xml"/><Relationship Id="rId12" Type="http://schemas.openxmlformats.org/officeDocument/2006/relationships/customXml" Target="../ink/ink21.xml"/><Relationship Id="rId17" Type="http://schemas.openxmlformats.org/officeDocument/2006/relationships/image" Target="../media/image66.png"/><Relationship Id="rId2" Type="http://schemas.openxmlformats.org/officeDocument/2006/relationships/notesSlide" Target="../notesSlides/notesSlide22.xml"/><Relationship Id="rId16" Type="http://schemas.openxmlformats.org/officeDocument/2006/relationships/customXml" Target="../ink/ink23.xml"/><Relationship Id="rId20" Type="http://schemas.openxmlformats.org/officeDocument/2006/relationships/customXml" Target="../ink/ink25.xml"/><Relationship Id="rId1" Type="http://schemas.openxmlformats.org/officeDocument/2006/relationships/slideLayout" Target="../slideLayouts/slideLayout24.xml"/><Relationship Id="rId6" Type="http://schemas.openxmlformats.org/officeDocument/2006/relationships/image" Target="../media/image56.png"/><Relationship Id="rId11" Type="http://schemas.openxmlformats.org/officeDocument/2006/relationships/image" Target="../media/image63.png"/><Relationship Id="rId5" Type="http://schemas.openxmlformats.org/officeDocument/2006/relationships/customXml" Target="../ink/ink18.xml"/><Relationship Id="rId15" Type="http://schemas.openxmlformats.org/officeDocument/2006/relationships/image" Target="../media/image65.png"/><Relationship Id="rId10" Type="http://schemas.openxmlformats.org/officeDocument/2006/relationships/image" Target="../media/image58.png"/><Relationship Id="rId19" Type="http://schemas.openxmlformats.org/officeDocument/2006/relationships/image" Target="../media/image67.png"/><Relationship Id="rId4" Type="http://schemas.openxmlformats.org/officeDocument/2006/relationships/image" Target="../media/image55.png"/><Relationship Id="rId9" Type="http://schemas.openxmlformats.org/officeDocument/2006/relationships/customXml" Target="../ink/ink20.xml"/><Relationship Id="rId14" Type="http://schemas.openxmlformats.org/officeDocument/2006/relationships/customXml" Target="../ink/ink22.xml"/><Relationship Id="rId22" Type="http://schemas.openxmlformats.org/officeDocument/2006/relationships/image" Target="../media/image69.png"/></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49.png"/><Relationship Id="rId11" Type="http://schemas.openxmlformats.org/officeDocument/2006/relationships/image" Target="../media/image70.png"/><Relationship Id="rId5" Type="http://schemas.openxmlformats.org/officeDocument/2006/relationships/customXml" Target="../ink/ink27.xml"/><Relationship Id="rId10" Type="http://schemas.openxmlformats.org/officeDocument/2006/relationships/image" Target="../media/image51.png"/><Relationship Id="rId4" Type="http://schemas.openxmlformats.org/officeDocument/2006/relationships/image" Target="../media/image48.png"/><Relationship Id="rId9" Type="http://schemas.openxmlformats.org/officeDocument/2006/relationships/customXml" Target="../ink/ink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hyperlink" Target="https://finance.uw.edu/fr/netid-se-acctg-forum" TargetMode="Externa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hyperlink" Target="https://itconnect.uw.edu/tools-services-support/data-reporting/business-intelligence-bi-portal/webinar-resources/" TargetMode="External"/><Relationship Id="rId2" Type="http://schemas.openxmlformats.org/officeDocument/2006/relationships/hyperlink" Target="https://wiki.cac.washington.edu/x/fxB2D" TargetMode="External"/><Relationship Id="rId1" Type="http://schemas.openxmlformats.org/officeDocument/2006/relationships/slideLayout" Target="../slideLayouts/slideLayout24.xml"/><Relationship Id="rId4" Type="http://schemas.openxmlformats.org/officeDocument/2006/relationships/hyperlink" Target="https://www.washington.edu/opb/uw-budget/budget-support-resource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uwnetid.sharepoint.com/sites/UWFTChangeNetwork/SitePages/Finance-Literacy-Catalog.aspx?OR=Teams-HL&amp;CT=1636485345294" TargetMode="External"/><Relationship Id="rId2" Type="http://schemas.openxmlformats.org/officeDocument/2006/relationships/hyperlink" Target="https://uwconnect.uw.edu/finance?id=search&amp;spa=1&amp;t=kb&amp;q=FDM%20Bootcamp" TargetMode="External"/><Relationship Id="rId1" Type="http://schemas.openxmlformats.org/officeDocument/2006/relationships/slideLayout" Target="../slideLayouts/slideLayout24.xml"/><Relationship Id="rId6" Type="http://schemas.openxmlformats.org/officeDocument/2006/relationships/image" Target="../media/image82.png"/><Relationship Id="rId5" Type="http://schemas.openxmlformats.org/officeDocument/2006/relationships/hyperlink" Target="https://uwconnect.uw.edu/finance?id=kb_article_view&amp;sysparm_article=KB0032481" TargetMode="External"/><Relationship Id="rId4" Type="http://schemas.openxmlformats.org/officeDocument/2006/relationships/hyperlink" Target="https://uwconnect.uw.edu/finance?id=kb_article_view&amp;sysparm_article=KB0033769"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6" y="917323"/>
            <a:ext cx="12247428" cy="3757164"/>
          </a:xfrm>
        </p:spPr>
        <p:txBody>
          <a:bodyPr lIns="91440" tIns="45720" rIns="91440" bIns="45720" anchor="b">
            <a:normAutofit/>
          </a:bodyPr>
          <a:lstStyle/>
          <a:p>
            <a:r>
              <a:rPr lang="en-US" sz="4400">
                <a:latin typeface="Encode Sans Normal Black"/>
              </a:rPr>
              <a:t>Shared Environment FDM Bootcamp Series #4</a:t>
            </a:r>
            <a:br>
              <a:rPr lang="en-US" sz="4400">
                <a:latin typeface="Encode Sans Normal Black"/>
              </a:rPr>
            </a:br>
            <a:r>
              <a:rPr lang="en-US" sz="4400">
                <a:latin typeface="Encode Sans Normal Black"/>
              </a:rPr>
              <a:t>– planning &amp; budgeting reporting</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r>
              <a:rPr lang="en-US" sz="2800" b="0">
                <a:solidFill>
                  <a:schemeClr val="tx2"/>
                </a:solidFill>
                <a:latin typeface="Encode Sans Normal Black"/>
              </a:rPr>
              <a:t>December 10, 2024</a:t>
            </a:r>
          </a:p>
        </p:txBody>
      </p:sp>
    </p:spTree>
    <p:extLst>
      <p:ext uri="{BB962C8B-B14F-4D97-AF65-F5344CB8AC3E}">
        <p14:creationId xmlns:p14="http://schemas.microsoft.com/office/powerpoint/2010/main" val="257987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713436" y="396280"/>
            <a:ext cx="11640409" cy="477010"/>
          </a:xfrm>
        </p:spPr>
        <p:txBody>
          <a:bodyPr lIns="91440" tIns="45720" rIns="91440" bIns="45720" anchor="t">
            <a:noAutofit/>
          </a:bodyPr>
          <a:lstStyle/>
          <a:p>
            <a:r>
              <a:rPr lang="en-US" b="1"/>
              <a:t>How do Units Support the Controller's Checklist Goals</a:t>
            </a:r>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a:xfrm>
            <a:off x="695726" y="1100118"/>
            <a:ext cx="11656832" cy="5417556"/>
          </a:xfrm>
        </p:spPr>
        <p:txBody>
          <a:bodyPr lIns="91440" tIns="45720" rIns="91440" bIns="45720" anchor="t"/>
          <a:lstStyle/>
          <a:p>
            <a:r>
              <a:rPr lang="en-US"/>
              <a:t>Monitoring actuals to the budget</a:t>
            </a:r>
          </a:p>
          <a:p>
            <a:pPr lvl="1"/>
            <a:r>
              <a:rPr lang="en-US"/>
              <a:t>This analysis lends itself to comparing the budget to the actual amounts for a specified period (a month activity or a month activity since the beginning of the year)</a:t>
            </a:r>
          </a:p>
          <a:p>
            <a:pPr lvl="1"/>
            <a:r>
              <a:rPr lang="en-US"/>
              <a:t>Also trending of the difference between budget and actual</a:t>
            </a:r>
          </a:p>
          <a:p>
            <a:r>
              <a:rPr lang="en-US"/>
              <a:t>Performing period over period fluctuation analysis</a:t>
            </a:r>
          </a:p>
          <a:p>
            <a:pPr lvl="1"/>
            <a:r>
              <a:rPr lang="en-US"/>
              <a:t> This analysis lends itself to comparing a period “within” a broader period to a similar period within a previous broader period (Q1 of a fiscal year to Q1 of the previous fiscal year)</a:t>
            </a:r>
          </a:p>
          <a:p>
            <a:r>
              <a:rPr lang="en-US"/>
              <a:t>Deficit Monitoring</a:t>
            </a:r>
          </a:p>
          <a:p>
            <a:pPr lvl="1"/>
            <a:r>
              <a:rPr lang="en-US"/>
              <a:t>Focus is on net position</a:t>
            </a:r>
          </a:p>
          <a:p>
            <a:r>
              <a:rPr lang="en-US"/>
              <a:t>Reconciling specific Balance Sheet and Income Statement ledgers as indicated by the GLARP</a:t>
            </a:r>
          </a:p>
        </p:txBody>
      </p:sp>
    </p:spTree>
    <p:extLst>
      <p:ext uri="{BB962C8B-B14F-4D97-AF65-F5344CB8AC3E}">
        <p14:creationId xmlns:p14="http://schemas.microsoft.com/office/powerpoint/2010/main" val="140070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E6822-A045-58BE-FF68-8FDB048A88ED}"/>
              </a:ext>
            </a:extLst>
          </p:cNvPr>
          <p:cNvSpPr>
            <a:spLocks noGrp="1"/>
          </p:cNvSpPr>
          <p:nvPr>
            <p:ph type="body" sz="quarter" idx="10"/>
          </p:nvPr>
        </p:nvSpPr>
        <p:spPr/>
        <p:txBody>
          <a:bodyPr>
            <a:normAutofit fontScale="92500" lnSpcReduction="10000"/>
          </a:bodyPr>
          <a:lstStyle/>
          <a:p>
            <a:r>
              <a:rPr lang="en-US" b="1"/>
              <a:t>GASB 103 – Budgetary Comparison Information</a:t>
            </a:r>
          </a:p>
        </p:txBody>
      </p:sp>
      <p:sp>
        <p:nvSpPr>
          <p:cNvPr id="3" name="Text Placeholder 2">
            <a:extLst>
              <a:ext uri="{FF2B5EF4-FFF2-40B4-BE49-F238E27FC236}">
                <a16:creationId xmlns:a16="http://schemas.microsoft.com/office/drawing/2014/main" id="{AB3FB00E-B58A-29CA-53C6-611CC5897837}"/>
              </a:ext>
            </a:extLst>
          </p:cNvPr>
          <p:cNvSpPr>
            <a:spLocks noGrp="1"/>
          </p:cNvSpPr>
          <p:nvPr>
            <p:ph type="body" sz="quarter" idx="11"/>
          </p:nvPr>
        </p:nvSpPr>
        <p:spPr/>
        <p:txBody>
          <a:bodyPr/>
          <a:lstStyle/>
          <a:p>
            <a:pPr algn="l"/>
            <a:r>
              <a:rPr lang="en-US"/>
              <a:t>This Statement requires governments to present budgetary comparison information using a single method of communication—RSI. Governments also are required to present (1) variances between original and final budget amounts and (2) variances between final budget and actual amounts. An explanation of significant variances is required to be presented in notes to RSI.</a:t>
            </a:r>
          </a:p>
          <a:p>
            <a:pPr algn="l"/>
            <a:endParaRPr lang="en-US"/>
          </a:p>
          <a:p>
            <a:pPr algn="l"/>
            <a:r>
              <a:rPr lang="en-US"/>
              <a:t>Unknown level of detail required at this point – implementation year FY26</a:t>
            </a:r>
          </a:p>
          <a:p>
            <a:pPr algn="l"/>
            <a:endParaRPr lang="en-US"/>
          </a:p>
          <a:p>
            <a:pPr algn="l"/>
            <a:endParaRPr lang="en-US" b="0" i="0">
              <a:solidFill>
                <a:srgbClr val="4A4A4A"/>
              </a:solidFill>
              <a:effectLst/>
              <a:latin typeface="Franklin Gothic Book" panose="020B0503020102020204" pitchFamily="34" charset="0"/>
            </a:endParaRPr>
          </a:p>
          <a:p>
            <a:endParaRPr lang="en-US"/>
          </a:p>
        </p:txBody>
      </p:sp>
    </p:spTree>
    <p:extLst>
      <p:ext uri="{BB962C8B-B14F-4D97-AF65-F5344CB8AC3E}">
        <p14:creationId xmlns:p14="http://schemas.microsoft.com/office/powerpoint/2010/main" val="401022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5DCF-E2A0-291E-0DEA-8AD89DDD6F2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55A47FD-A078-988B-3756-D64A776EC907}"/>
              </a:ext>
            </a:extLst>
          </p:cNvPr>
          <p:cNvSpPr>
            <a:spLocks noGrp="1"/>
          </p:cNvSpPr>
          <p:nvPr>
            <p:ph type="body" sz="quarter" idx="10"/>
          </p:nvPr>
        </p:nvSpPr>
        <p:spPr>
          <a:xfrm>
            <a:off x="936137" y="3157086"/>
            <a:ext cx="9916160" cy="2257137"/>
          </a:xfrm>
        </p:spPr>
        <p:txBody>
          <a:bodyPr lIns="91440" tIns="45720" rIns="91440" bIns="45720" anchor="t">
            <a:normAutofit/>
          </a:bodyPr>
          <a:lstStyle/>
          <a:p>
            <a:r>
              <a:rPr lang="en-US" sz="5400">
                <a:latin typeface="Open Sans"/>
                <a:ea typeface="Open Sans"/>
                <a:cs typeface="Open Sans"/>
              </a:rPr>
              <a:t>Monitoring Budget vs. Actuals</a:t>
            </a:r>
            <a:endParaRPr lang="en-US"/>
          </a:p>
        </p:txBody>
      </p:sp>
    </p:spTree>
    <p:extLst>
      <p:ext uri="{BB962C8B-B14F-4D97-AF65-F5344CB8AC3E}">
        <p14:creationId xmlns:p14="http://schemas.microsoft.com/office/powerpoint/2010/main" val="407796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028E1-D418-4DA2-2769-4895AC9657B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89EF095-2EF9-3DAF-A393-406893AA6A7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Budget Structure</a:t>
            </a:r>
            <a:endParaRPr lang="en-US">
              <a:highlight>
                <a:srgbClr val="FFFF00"/>
              </a:highlight>
            </a:endParaRPr>
          </a:p>
        </p:txBody>
      </p:sp>
      <p:sp>
        <p:nvSpPr>
          <p:cNvPr id="4" name="Text Placeholder 3">
            <a:extLst>
              <a:ext uri="{FF2B5EF4-FFF2-40B4-BE49-F238E27FC236}">
                <a16:creationId xmlns:a16="http://schemas.microsoft.com/office/drawing/2014/main" id="{B847C9C8-8494-71F1-5537-A1E0689764E2}"/>
              </a:ext>
            </a:extLst>
          </p:cNvPr>
          <p:cNvSpPr>
            <a:spLocks noGrp="1"/>
          </p:cNvSpPr>
          <p:nvPr>
            <p:ph type="body" sz="quarter" idx="11"/>
          </p:nvPr>
        </p:nvSpPr>
        <p:spPr>
          <a:xfrm>
            <a:off x="695726" y="1232034"/>
            <a:ext cx="11656832" cy="5285640"/>
          </a:xfrm>
        </p:spPr>
        <p:txBody>
          <a:bodyPr/>
          <a:lstStyle/>
          <a:p>
            <a:r>
              <a:rPr lang="en-US"/>
              <a:t>The budget is a different data set in Workday Financials than actuals</a:t>
            </a:r>
          </a:p>
          <a:p>
            <a:pPr lvl="1"/>
            <a:r>
              <a:rPr lang="en-US"/>
              <a:t>Contained within a “Plan Structure” with a select set of worktags</a:t>
            </a:r>
          </a:p>
          <a:p>
            <a:pPr lvl="1"/>
            <a:r>
              <a:rPr lang="en-US"/>
              <a:t>Does not use book codes; FY25 plan is most analogous to the Common Book</a:t>
            </a:r>
          </a:p>
          <a:p>
            <a:pPr lvl="1"/>
            <a:r>
              <a:rPr lang="en-US"/>
              <a:t>Is imported directly from Workday Adaptive Planning</a:t>
            </a:r>
          </a:p>
          <a:p>
            <a:pPr lvl="1"/>
            <a:r>
              <a:rPr lang="en-US"/>
              <a:t>Combines elements of Financials and HCM (e.g., Cost Centers and Position IDs)</a:t>
            </a:r>
          </a:p>
          <a:p>
            <a:r>
              <a:rPr lang="en-US"/>
              <a:t>Budget found in Workday Financials is the budget adopted by the Board of Regents; is set annually in June at the conclusion of a months long enterprise operating budget development process.</a:t>
            </a:r>
          </a:p>
          <a:p>
            <a:r>
              <a:rPr lang="en-US"/>
              <a:t>Budget predominately per the Common Book.</a:t>
            </a:r>
          </a:p>
          <a:p>
            <a:r>
              <a:rPr lang="en-US"/>
              <a:t>Budget is not the same as budget authority</a:t>
            </a:r>
          </a:p>
          <a:p>
            <a:r>
              <a:rPr lang="en-US"/>
              <a:t>Difference between budget and actuals are called variances.  A variance is not a deficit.</a:t>
            </a:r>
          </a:p>
          <a:p>
            <a:endParaRPr lang="en-US"/>
          </a:p>
          <a:p>
            <a:endParaRPr lang="en-US"/>
          </a:p>
          <a:p>
            <a:pPr marL="0" indent="0">
              <a:buNone/>
            </a:pPr>
            <a:endParaRPr lang="en-US"/>
          </a:p>
          <a:p>
            <a:endParaRPr lang="en-US"/>
          </a:p>
        </p:txBody>
      </p:sp>
    </p:spTree>
    <p:extLst>
      <p:ext uri="{BB962C8B-B14F-4D97-AF65-F5344CB8AC3E}">
        <p14:creationId xmlns:p14="http://schemas.microsoft.com/office/powerpoint/2010/main" val="131943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Budget vs. Actuals Reporting</a:t>
            </a:r>
            <a:endParaRPr lang="en-US">
              <a:highlight>
                <a:srgbClr val="FFFF00"/>
              </a:highlight>
            </a:endParaRPr>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p:txBody>
          <a:bodyPr/>
          <a:lstStyle/>
          <a:p>
            <a:r>
              <a:rPr lang="en-US"/>
              <a:t>Regular monitoring of actual financial performance against budget</a:t>
            </a:r>
          </a:p>
          <a:p>
            <a:pPr marL="0" indent="0">
              <a:buNone/>
            </a:pPr>
            <a:endParaRPr lang="en-US"/>
          </a:p>
          <a:p>
            <a:endParaRPr lang="en-US"/>
          </a:p>
          <a:p>
            <a:endParaRPr lang="en-US"/>
          </a:p>
          <a:p>
            <a:pPr marL="0" indent="0">
              <a:buNone/>
            </a:pPr>
            <a:endParaRPr lang="en-US"/>
          </a:p>
          <a:p>
            <a:endParaRPr lang="en-US"/>
          </a:p>
        </p:txBody>
      </p:sp>
      <p:pic>
        <p:nvPicPr>
          <p:cNvPr id="2" name="Picture 2" descr="Interactive Speed Limit Signs Tell You To Slow Down in Montesano • Newstalk  KBKW">
            <a:extLst>
              <a:ext uri="{FF2B5EF4-FFF2-40B4-BE49-F238E27FC236}">
                <a16:creationId xmlns:a16="http://schemas.microsoft.com/office/drawing/2014/main" id="{A14E1179-0EAE-CF2F-458E-58C048489E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6" b="95756" l="4278" r="91979">
                        <a14:foregroundMark x1="53476" y1="10080" x2="32086" y2="7958"/>
                        <a14:foregroundMark x1="32086" y1="7958" x2="16578" y2="12997"/>
                        <a14:foregroundMark x1="16578" y1="12997" x2="11230" y2="21485"/>
                        <a14:foregroundMark x1="29947" y1="8488" x2="48128" y2="5570"/>
                        <a14:foregroundMark x1="48128" y1="5570" x2="55080" y2="12467"/>
                        <a14:foregroundMark x1="52406" y1="1326" x2="35294" y2="7958"/>
                        <a14:foregroundMark x1="35294" y1="7958" x2="34759" y2="7958"/>
                        <a14:foregroundMark x1="16043" y1="13528" x2="12834" y2="24934"/>
                        <a14:foregroundMark x1="12834" y1="24934" x2="15508" y2="29178"/>
                        <a14:foregroundMark x1="59358" y1="65252" x2="36364" y2="65782"/>
                        <a14:foregroundMark x1="36364" y1="65782" x2="39572" y2="97082"/>
                        <a14:foregroundMark x1="39572" y1="97082" x2="68449" y2="98143"/>
                        <a14:foregroundMark x1="68449" y1="98143" x2="80744" y2="94739"/>
                        <a14:foregroundMark x1="89359" y1="85960" x2="82888" y2="67905"/>
                        <a14:foregroundMark x1="90018" y1="87798" x2="89817" y2="87236"/>
                        <a14:foregroundMark x1="82888" y1="67905" x2="56150" y2="64721"/>
                        <a14:foregroundMark x1="42781" y1="68700" x2="43316" y2="77984"/>
                        <a14:foregroundMark x1="43316" y1="77984" x2="57219" y2="90451"/>
                        <a14:foregroundMark x1="57219" y1="90451" x2="78610" y2="84615"/>
                        <a14:foregroundMark x1="78610" y1="84615" x2="65241" y2="70557"/>
                        <a14:foregroundMark x1="65241" y1="70557" x2="55615" y2="72679"/>
                        <a14:foregroundMark x1="34759" y1="70822" x2="38503" y2="92573"/>
                        <a14:foregroundMark x1="38503" y1="92573" x2="80214" y2="94960"/>
                        <a14:foregroundMark x1="80214" y1="94960" x2="75936" y2="84350"/>
                        <a14:foregroundMark x1="75936" y1="84350" x2="59358" y2="81432"/>
                        <a14:foregroundMark x1="34225" y1="76923" x2="39572" y2="89920"/>
                        <a14:foregroundMark x1="39572" y1="89920" x2="36898" y2="78515"/>
                        <a14:foregroundMark x1="36898" y1="78515" x2="36898" y2="78249"/>
                        <a14:foregroundMark x1="34759" y1="79841" x2="39037" y2="99735"/>
                        <a14:foregroundMark x1="39037" y1="99735" x2="81052" y2="96817"/>
                        <a14:foregroundMark x1="80744" y1="89884" x2="71658" y2="85146"/>
                        <a14:foregroundMark x1="71658" y1="85146" x2="32620" y2="80106"/>
                        <a14:foregroundMark x1="32620" y1="80106" x2="32086" y2="80371"/>
                        <a14:foregroundMark x1="10695" y1="11936" x2="10695" y2="22546"/>
                        <a14:foregroundMark x1="10695" y1="22546" x2="22995" y2="13528"/>
                        <a14:foregroundMark x1="22995" y1="13528" x2="4813" y2="10345"/>
                        <a14:foregroundMark x1="4813" y1="10345" x2="4278" y2="12467"/>
                        <a14:backgroundMark x1="89840" y1="87798" x2="89840" y2="96817"/>
                        <a14:backgroundMark x1="89840" y1="96817" x2="91444" y2="88064"/>
                        <a14:backgroundMark x1="91444" y1="88064" x2="90374" y2="87798"/>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895936" y="1574960"/>
            <a:ext cx="2451692" cy="4942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84B2AB-861F-0931-B4F8-66DFAE333036}"/>
              </a:ext>
            </a:extLst>
          </p:cNvPr>
          <p:cNvSpPr txBox="1"/>
          <p:nvPr/>
        </p:nvSpPr>
        <p:spPr>
          <a:xfrm>
            <a:off x="3315726" y="3486776"/>
            <a:ext cx="2407595" cy="369332"/>
          </a:xfrm>
          <a:prstGeom prst="rect">
            <a:avLst/>
          </a:prstGeom>
          <a:noFill/>
        </p:spPr>
        <p:txBody>
          <a:bodyPr wrap="square" rtlCol="0">
            <a:spAutoFit/>
          </a:bodyPr>
          <a:lstStyle/>
          <a:p>
            <a:pPr defTabSz="342900">
              <a:defRPr/>
            </a:pPr>
            <a:r>
              <a:rPr lang="en-US" sz="1800" b="1">
                <a:solidFill>
                  <a:srgbClr val="4B2E83"/>
                </a:solidFill>
                <a:latin typeface="Open Sans" panose="020B0606030504020204" pitchFamily="34" charset="0"/>
                <a:ea typeface="Open Sans" panose="020B0606030504020204" pitchFamily="34" charset="0"/>
                <a:cs typeface="Open Sans" panose="020B0606030504020204" pitchFamily="34" charset="0"/>
              </a:rPr>
              <a:t>Actuals</a:t>
            </a:r>
          </a:p>
        </p:txBody>
      </p:sp>
      <p:sp>
        <p:nvSpPr>
          <p:cNvPr id="6" name="TextBox 5">
            <a:extLst>
              <a:ext uri="{FF2B5EF4-FFF2-40B4-BE49-F238E27FC236}">
                <a16:creationId xmlns:a16="http://schemas.microsoft.com/office/drawing/2014/main" id="{FC5CDD99-4517-4CDF-E5E0-3E043C6BD926}"/>
              </a:ext>
            </a:extLst>
          </p:cNvPr>
          <p:cNvSpPr txBox="1"/>
          <p:nvPr/>
        </p:nvSpPr>
        <p:spPr>
          <a:xfrm>
            <a:off x="3315726" y="5767924"/>
            <a:ext cx="2918298" cy="369332"/>
          </a:xfrm>
          <a:prstGeom prst="rect">
            <a:avLst/>
          </a:prstGeom>
          <a:noFill/>
        </p:spPr>
        <p:txBody>
          <a:bodyPr wrap="square" rtlCol="0">
            <a:spAutoFit/>
          </a:bodyPr>
          <a:lstStyle/>
          <a:p>
            <a:pPr defTabSz="342900">
              <a:defRPr/>
            </a:pPr>
            <a:r>
              <a:rPr lang="en-US" sz="1800" b="1">
                <a:solidFill>
                  <a:srgbClr val="4B2E83"/>
                </a:solidFill>
                <a:latin typeface="Open Sans" panose="020B0606030504020204" pitchFamily="34" charset="0"/>
                <a:ea typeface="Open Sans" panose="020B0606030504020204" pitchFamily="34" charset="0"/>
                <a:cs typeface="Open Sans" panose="020B0606030504020204" pitchFamily="34" charset="0"/>
              </a:rPr>
              <a:t>Budget</a:t>
            </a:r>
          </a:p>
        </p:txBody>
      </p:sp>
      <p:cxnSp>
        <p:nvCxnSpPr>
          <p:cNvPr id="7" name="Straight Arrow Connector 6">
            <a:extLst>
              <a:ext uri="{FF2B5EF4-FFF2-40B4-BE49-F238E27FC236}">
                <a16:creationId xmlns:a16="http://schemas.microsoft.com/office/drawing/2014/main" id="{FD7D0FD4-97F1-7C48-707C-9F7CC3CEBDA1}"/>
              </a:ext>
            </a:extLst>
          </p:cNvPr>
          <p:cNvCxnSpPr>
            <a:cxnSpLocks/>
          </p:cNvCxnSpPr>
          <p:nvPr/>
        </p:nvCxnSpPr>
        <p:spPr>
          <a:xfrm>
            <a:off x="4410195" y="3671442"/>
            <a:ext cx="1137650" cy="0"/>
          </a:xfrm>
          <a:prstGeom prst="straightConnector1">
            <a:avLst/>
          </a:prstGeom>
          <a:ln w="38100">
            <a:solidFill>
              <a:schemeClr val="accent1"/>
            </a:solidFill>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D567D83-34D9-2C48-ED95-D754D268EC23}"/>
              </a:ext>
            </a:extLst>
          </p:cNvPr>
          <p:cNvCxnSpPr>
            <a:cxnSpLocks/>
          </p:cNvCxnSpPr>
          <p:nvPr/>
        </p:nvCxnSpPr>
        <p:spPr>
          <a:xfrm>
            <a:off x="7240054" y="4200488"/>
            <a:ext cx="1137650" cy="0"/>
          </a:xfrm>
          <a:prstGeom prst="straightConnector1">
            <a:avLst/>
          </a:prstGeom>
          <a:ln w="38100">
            <a:solidFill>
              <a:schemeClr val="accent1"/>
            </a:solidFill>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098AFBE-7AC9-C806-AA03-FD23962F75A5}"/>
              </a:ext>
            </a:extLst>
          </p:cNvPr>
          <p:cNvSpPr txBox="1"/>
          <p:nvPr/>
        </p:nvSpPr>
        <p:spPr>
          <a:xfrm>
            <a:off x="8377704" y="4015822"/>
            <a:ext cx="2952903" cy="646331"/>
          </a:xfrm>
          <a:prstGeom prst="rect">
            <a:avLst/>
          </a:prstGeom>
          <a:noFill/>
        </p:spPr>
        <p:txBody>
          <a:bodyPr wrap="square" rtlCol="0">
            <a:spAutoFit/>
          </a:bodyPr>
          <a:lstStyle/>
          <a:p>
            <a:pPr defTabSz="342900">
              <a:defRPr/>
            </a:pPr>
            <a:r>
              <a:rPr lang="en-US" sz="1800" b="1">
                <a:solidFill>
                  <a:srgbClr val="4B2E83"/>
                </a:solidFill>
                <a:latin typeface="Open Sans" panose="020B0606030504020204" pitchFamily="34" charset="0"/>
                <a:ea typeface="Open Sans" panose="020B0606030504020204" pitchFamily="34" charset="0"/>
                <a:cs typeface="Open Sans" panose="020B0606030504020204" pitchFamily="34" charset="0"/>
              </a:rPr>
              <a:t>Variance Commentary &amp; Course Correction</a:t>
            </a:r>
          </a:p>
        </p:txBody>
      </p:sp>
      <p:cxnSp>
        <p:nvCxnSpPr>
          <p:cNvPr id="15" name="Straight Arrow Connector 14">
            <a:extLst>
              <a:ext uri="{FF2B5EF4-FFF2-40B4-BE49-F238E27FC236}">
                <a16:creationId xmlns:a16="http://schemas.microsoft.com/office/drawing/2014/main" id="{AA3155B3-08C6-81F9-7A75-7044B3ED9F33}"/>
              </a:ext>
            </a:extLst>
          </p:cNvPr>
          <p:cNvCxnSpPr>
            <a:cxnSpLocks/>
          </p:cNvCxnSpPr>
          <p:nvPr/>
        </p:nvCxnSpPr>
        <p:spPr>
          <a:xfrm>
            <a:off x="4410195" y="5952590"/>
            <a:ext cx="1137650" cy="0"/>
          </a:xfrm>
          <a:prstGeom prst="straightConnector1">
            <a:avLst/>
          </a:prstGeom>
          <a:ln w="38100">
            <a:solidFill>
              <a:schemeClr val="accent1"/>
            </a:solidFill>
            <a:headEnd w="lg" len="lg"/>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031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D45DF-D484-5E08-C2C2-54F1554C3A2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9654C88-7EF7-FB8D-6E0D-8CD0205078D5}"/>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Budget Variance Basics</a:t>
            </a:r>
            <a:endParaRPr lang="en-US">
              <a:highlight>
                <a:srgbClr val="FFFF00"/>
              </a:highlight>
            </a:endParaRPr>
          </a:p>
        </p:txBody>
      </p:sp>
      <p:sp>
        <p:nvSpPr>
          <p:cNvPr id="4" name="Text Placeholder 3">
            <a:extLst>
              <a:ext uri="{FF2B5EF4-FFF2-40B4-BE49-F238E27FC236}">
                <a16:creationId xmlns:a16="http://schemas.microsoft.com/office/drawing/2014/main" id="{36032A66-AB39-39A8-4824-A775039A7CC1}"/>
              </a:ext>
            </a:extLst>
          </p:cNvPr>
          <p:cNvSpPr>
            <a:spLocks noGrp="1"/>
          </p:cNvSpPr>
          <p:nvPr>
            <p:ph type="body" sz="quarter" idx="11"/>
          </p:nvPr>
        </p:nvSpPr>
        <p:spPr/>
        <p:txBody>
          <a:bodyPr/>
          <a:lstStyle/>
          <a:p>
            <a:endParaRPr lang="en-US" sz="1200"/>
          </a:p>
          <a:p>
            <a:r>
              <a:rPr lang="en-US"/>
              <a:t>Analysis </a:t>
            </a:r>
            <a:r>
              <a:rPr lang="en-US">
                <a:sym typeface="Wingdings" panose="05000000000000000000" pitchFamily="2" charset="2"/>
              </a:rPr>
              <a:t> Commentary  Decisions  Action to achieve goals</a:t>
            </a:r>
            <a:endParaRPr lang="en-US"/>
          </a:p>
          <a:p>
            <a:r>
              <a:rPr lang="en-US"/>
              <a:t>Two flavors – favorable and unfavorable</a:t>
            </a:r>
          </a:p>
          <a:p>
            <a:pPr lvl="1"/>
            <a:endParaRPr lang="en-US"/>
          </a:p>
          <a:p>
            <a:endParaRPr lang="en-US"/>
          </a:p>
          <a:p>
            <a:endParaRPr lang="en-US"/>
          </a:p>
          <a:p>
            <a:endParaRPr lang="en-US"/>
          </a:p>
          <a:p>
            <a:endParaRPr lang="en-US"/>
          </a:p>
          <a:p>
            <a:endParaRPr lang="en-US"/>
          </a:p>
          <a:p>
            <a:endParaRPr lang="en-US"/>
          </a:p>
          <a:p>
            <a:pPr marL="0" indent="0">
              <a:buNone/>
            </a:pPr>
            <a:endParaRPr lang="en-US"/>
          </a:p>
          <a:p>
            <a:pPr marL="0" indent="0">
              <a:buNone/>
            </a:pPr>
            <a:endParaRPr lang="en-US"/>
          </a:p>
          <a:p>
            <a:endParaRPr lang="en-US"/>
          </a:p>
        </p:txBody>
      </p:sp>
      <p:grpSp>
        <p:nvGrpSpPr>
          <p:cNvPr id="7" name="Group 6">
            <a:extLst>
              <a:ext uri="{FF2B5EF4-FFF2-40B4-BE49-F238E27FC236}">
                <a16:creationId xmlns:a16="http://schemas.microsoft.com/office/drawing/2014/main" id="{B994E444-421E-8620-2EA7-1E662025E661}"/>
              </a:ext>
            </a:extLst>
          </p:cNvPr>
          <p:cNvGrpSpPr/>
          <p:nvPr/>
        </p:nvGrpSpPr>
        <p:grpSpPr>
          <a:xfrm>
            <a:off x="1191281" y="2445574"/>
            <a:ext cx="9201488" cy="4455304"/>
            <a:chOff x="903046" y="47121"/>
            <a:chExt cx="10383699" cy="5027723"/>
          </a:xfrm>
        </p:grpSpPr>
        <p:pic>
          <p:nvPicPr>
            <p:cNvPr id="5" name="Picture 4">
              <a:extLst>
                <a:ext uri="{FF2B5EF4-FFF2-40B4-BE49-F238E27FC236}">
                  <a16:creationId xmlns:a16="http://schemas.microsoft.com/office/drawing/2014/main" id="{5D5D00A0-0C6C-8D24-5BA5-9BC5FD68DBE9}"/>
                </a:ext>
              </a:extLst>
            </p:cNvPr>
            <p:cNvPicPr>
              <a:picLocks noChangeAspect="1"/>
            </p:cNvPicPr>
            <p:nvPr/>
          </p:nvPicPr>
          <p:blipFill>
            <a:blip r:embed="rId3"/>
            <a:srcRect b="72436"/>
            <a:stretch/>
          </p:blipFill>
          <p:spPr>
            <a:xfrm>
              <a:off x="903046" y="47121"/>
              <a:ext cx="10383699" cy="1990401"/>
            </a:xfrm>
            <a:prstGeom prst="rect">
              <a:avLst/>
            </a:prstGeom>
            <a:ln w="9525">
              <a:solidFill>
                <a:schemeClr val="tx1"/>
              </a:solidFill>
            </a:ln>
          </p:spPr>
        </p:pic>
        <p:pic>
          <p:nvPicPr>
            <p:cNvPr id="6" name="Picture 5">
              <a:extLst>
                <a:ext uri="{FF2B5EF4-FFF2-40B4-BE49-F238E27FC236}">
                  <a16:creationId xmlns:a16="http://schemas.microsoft.com/office/drawing/2014/main" id="{6F8D77C6-035C-AD4F-DD20-9E9CC985E2EB}"/>
                </a:ext>
              </a:extLst>
            </p:cNvPr>
            <p:cNvPicPr>
              <a:picLocks noChangeAspect="1"/>
            </p:cNvPicPr>
            <p:nvPr/>
          </p:nvPicPr>
          <p:blipFill>
            <a:blip r:embed="rId3"/>
            <a:srcRect t="53808"/>
            <a:stretch/>
          </p:blipFill>
          <p:spPr>
            <a:xfrm>
              <a:off x="903046" y="1739348"/>
              <a:ext cx="10383699" cy="3335496"/>
            </a:xfrm>
            <a:prstGeom prst="rect">
              <a:avLst/>
            </a:prstGeom>
            <a:ln w="9525">
              <a:solidFill>
                <a:schemeClr val="tx1"/>
              </a:solidFill>
            </a:ln>
          </p:spPr>
        </p:pic>
      </p:grpSp>
      <p:cxnSp>
        <p:nvCxnSpPr>
          <p:cNvPr id="18" name="Straight Arrow Connector 17">
            <a:extLst>
              <a:ext uri="{FF2B5EF4-FFF2-40B4-BE49-F238E27FC236}">
                <a16:creationId xmlns:a16="http://schemas.microsoft.com/office/drawing/2014/main" id="{869B58A8-B354-1B50-1C30-4D99519F5385}"/>
              </a:ext>
            </a:extLst>
          </p:cNvPr>
          <p:cNvCxnSpPr>
            <a:cxnSpLocks/>
          </p:cNvCxnSpPr>
          <p:nvPr/>
        </p:nvCxnSpPr>
        <p:spPr>
          <a:xfrm>
            <a:off x="10247443" y="6146994"/>
            <a:ext cx="844627" cy="0"/>
          </a:xfrm>
          <a:prstGeom prst="straightConnector1">
            <a:avLst/>
          </a:prstGeom>
          <a:ln w="38100">
            <a:solidFill>
              <a:schemeClr val="accent1"/>
            </a:solidFill>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F530D83-3FA8-A96B-81B0-3308DB6D742C}"/>
              </a:ext>
            </a:extLst>
          </p:cNvPr>
          <p:cNvSpPr txBox="1"/>
          <p:nvPr/>
        </p:nvSpPr>
        <p:spPr>
          <a:xfrm>
            <a:off x="11186313" y="5962328"/>
            <a:ext cx="1619707" cy="369332"/>
          </a:xfrm>
          <a:prstGeom prst="rect">
            <a:avLst/>
          </a:prstGeom>
          <a:noFill/>
        </p:spPr>
        <p:txBody>
          <a:bodyPr wrap="square" rtlCol="0">
            <a:spAutoFit/>
          </a:bodyPr>
          <a:lstStyle/>
          <a:p>
            <a:pPr defTabSz="342900">
              <a:defRPr/>
            </a:pPr>
            <a:r>
              <a:rPr lang="en-US" sz="1800" b="1">
                <a:solidFill>
                  <a:srgbClr val="4B2E83"/>
                </a:solidFill>
                <a:latin typeface="Open Sans" panose="020B0606030504020204" pitchFamily="34" charset="0"/>
                <a:ea typeface="Open Sans" panose="020B0606030504020204" pitchFamily="34" charset="0"/>
                <a:cs typeface="Open Sans" panose="020B0606030504020204" pitchFamily="34" charset="0"/>
              </a:rPr>
              <a:t>Favorable</a:t>
            </a:r>
          </a:p>
        </p:txBody>
      </p:sp>
      <p:cxnSp>
        <p:nvCxnSpPr>
          <p:cNvPr id="9" name="Straight Arrow Connector 8">
            <a:extLst>
              <a:ext uri="{FF2B5EF4-FFF2-40B4-BE49-F238E27FC236}">
                <a16:creationId xmlns:a16="http://schemas.microsoft.com/office/drawing/2014/main" id="{8DB1BD83-A179-46DD-0A56-7AA7DB3986B4}"/>
              </a:ext>
            </a:extLst>
          </p:cNvPr>
          <p:cNvCxnSpPr>
            <a:cxnSpLocks/>
          </p:cNvCxnSpPr>
          <p:nvPr/>
        </p:nvCxnSpPr>
        <p:spPr>
          <a:xfrm>
            <a:off x="10227565" y="5305001"/>
            <a:ext cx="844627" cy="0"/>
          </a:xfrm>
          <a:prstGeom prst="straightConnector1">
            <a:avLst/>
          </a:prstGeom>
          <a:ln w="38100">
            <a:solidFill>
              <a:schemeClr val="accent1"/>
            </a:solidFill>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408C6F97-4BE1-76B3-C2FD-036B7A370AF6}"/>
              </a:ext>
            </a:extLst>
          </p:cNvPr>
          <p:cNvSpPr txBox="1"/>
          <p:nvPr/>
        </p:nvSpPr>
        <p:spPr>
          <a:xfrm>
            <a:off x="11166435" y="5120335"/>
            <a:ext cx="1619707" cy="369332"/>
          </a:xfrm>
          <a:prstGeom prst="rect">
            <a:avLst/>
          </a:prstGeom>
          <a:noFill/>
        </p:spPr>
        <p:txBody>
          <a:bodyPr wrap="square" rtlCol="0">
            <a:spAutoFit/>
          </a:bodyPr>
          <a:lstStyle/>
          <a:p>
            <a:pPr defTabSz="342900">
              <a:defRPr/>
            </a:pPr>
            <a:r>
              <a:rPr lang="en-US" sz="1800" b="1">
                <a:solidFill>
                  <a:srgbClr val="4B2E83"/>
                </a:solidFill>
                <a:latin typeface="Open Sans" panose="020B0606030504020204" pitchFamily="34" charset="0"/>
                <a:ea typeface="Open Sans" panose="020B0606030504020204" pitchFamily="34" charset="0"/>
                <a:cs typeface="Open Sans" panose="020B0606030504020204" pitchFamily="34" charset="0"/>
              </a:rPr>
              <a:t>Unfavorable</a:t>
            </a:r>
          </a:p>
        </p:txBody>
      </p:sp>
      <p:cxnSp>
        <p:nvCxnSpPr>
          <p:cNvPr id="12" name="Straight Arrow Connector 11">
            <a:extLst>
              <a:ext uri="{FF2B5EF4-FFF2-40B4-BE49-F238E27FC236}">
                <a16:creationId xmlns:a16="http://schemas.microsoft.com/office/drawing/2014/main" id="{70E9CA74-E330-7C65-27EB-69ED2C9D23B6}"/>
              </a:ext>
            </a:extLst>
          </p:cNvPr>
          <p:cNvCxnSpPr>
            <a:cxnSpLocks/>
          </p:cNvCxnSpPr>
          <p:nvPr/>
        </p:nvCxnSpPr>
        <p:spPr>
          <a:xfrm>
            <a:off x="10240819" y="6590464"/>
            <a:ext cx="844627" cy="0"/>
          </a:xfrm>
          <a:prstGeom prst="straightConnector1">
            <a:avLst/>
          </a:prstGeom>
          <a:ln w="38100">
            <a:solidFill>
              <a:schemeClr val="accent1"/>
            </a:solidFill>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DB2806E-4755-9193-D644-2A99CC1177F4}"/>
              </a:ext>
            </a:extLst>
          </p:cNvPr>
          <p:cNvSpPr txBox="1"/>
          <p:nvPr/>
        </p:nvSpPr>
        <p:spPr>
          <a:xfrm>
            <a:off x="11179689" y="6405798"/>
            <a:ext cx="1619707" cy="369332"/>
          </a:xfrm>
          <a:prstGeom prst="rect">
            <a:avLst/>
          </a:prstGeom>
          <a:noFill/>
        </p:spPr>
        <p:txBody>
          <a:bodyPr wrap="square" rtlCol="0">
            <a:spAutoFit/>
          </a:bodyPr>
          <a:lstStyle/>
          <a:p>
            <a:pPr defTabSz="342900">
              <a:defRPr/>
            </a:pPr>
            <a:r>
              <a:rPr lang="en-US" sz="1800" b="1">
                <a:solidFill>
                  <a:srgbClr val="4B2E83"/>
                </a:solidFill>
                <a:latin typeface="Open Sans" panose="020B0606030504020204" pitchFamily="34" charset="0"/>
                <a:ea typeface="Open Sans" panose="020B0606030504020204" pitchFamily="34" charset="0"/>
                <a:cs typeface="Open Sans" panose="020B0606030504020204" pitchFamily="34" charset="0"/>
              </a:rPr>
              <a:t>Unfavorable</a:t>
            </a:r>
          </a:p>
        </p:txBody>
      </p:sp>
    </p:spTree>
    <p:extLst>
      <p:ext uri="{BB962C8B-B14F-4D97-AF65-F5344CB8AC3E}">
        <p14:creationId xmlns:p14="http://schemas.microsoft.com/office/powerpoint/2010/main" val="157390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83433-0E06-AFE9-07AD-5A520FE18A1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687FE59-85A7-B69F-B591-8B4886181600}"/>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Budget Variance Basics</a:t>
            </a:r>
            <a:endParaRPr lang="en-US">
              <a:highlight>
                <a:srgbClr val="FFFF00"/>
              </a:highlight>
            </a:endParaRPr>
          </a:p>
        </p:txBody>
      </p:sp>
      <p:sp>
        <p:nvSpPr>
          <p:cNvPr id="4" name="Text Placeholder 3">
            <a:extLst>
              <a:ext uri="{FF2B5EF4-FFF2-40B4-BE49-F238E27FC236}">
                <a16:creationId xmlns:a16="http://schemas.microsoft.com/office/drawing/2014/main" id="{9038E351-A9D4-5F7B-CE4A-25AC61AEEEAB}"/>
              </a:ext>
            </a:extLst>
          </p:cNvPr>
          <p:cNvSpPr>
            <a:spLocks noGrp="1"/>
          </p:cNvSpPr>
          <p:nvPr>
            <p:ph type="body" sz="quarter" idx="11"/>
          </p:nvPr>
        </p:nvSpPr>
        <p:spPr/>
        <p:txBody>
          <a:bodyPr/>
          <a:lstStyle/>
          <a:p>
            <a:r>
              <a:rPr lang="en-US"/>
              <a:t>Two primary drivers of variances– timing and substance</a:t>
            </a:r>
          </a:p>
          <a:p>
            <a:pPr lvl="1"/>
            <a:r>
              <a:rPr lang="en-US"/>
              <a:t>Timing variances are typically temporary and resolve without intervention </a:t>
            </a:r>
          </a:p>
          <a:p>
            <a:pPr lvl="2"/>
            <a:r>
              <a:rPr lang="en-US"/>
              <a:t>(e.g., often no action required for resolution)</a:t>
            </a:r>
          </a:p>
          <a:p>
            <a:pPr lvl="1"/>
            <a:r>
              <a:rPr lang="en-US"/>
              <a:t>Substance variances reflect actual business conditions that are materially different from those assumed or expected in the plan </a:t>
            </a:r>
          </a:p>
          <a:p>
            <a:pPr lvl="2"/>
            <a:r>
              <a:rPr lang="en-US"/>
              <a:t>(e.g., often will require action for resolution)</a:t>
            </a:r>
          </a:p>
          <a:p>
            <a:endParaRPr lang="en-US"/>
          </a:p>
          <a:p>
            <a:pPr marL="0" indent="0">
              <a:buNone/>
            </a:pPr>
            <a:endParaRPr lang="en-US"/>
          </a:p>
          <a:p>
            <a:endParaRPr lang="en-US"/>
          </a:p>
        </p:txBody>
      </p:sp>
      <p:pic>
        <p:nvPicPr>
          <p:cNvPr id="8" name="Picture 7">
            <a:extLst>
              <a:ext uri="{FF2B5EF4-FFF2-40B4-BE49-F238E27FC236}">
                <a16:creationId xmlns:a16="http://schemas.microsoft.com/office/drawing/2014/main" id="{FB4B94E6-4E53-ACD6-89D1-7D6F49DD882A}"/>
              </a:ext>
            </a:extLst>
          </p:cNvPr>
          <p:cNvPicPr>
            <a:picLocks noChangeAspect="1"/>
          </p:cNvPicPr>
          <p:nvPr/>
        </p:nvPicPr>
        <p:blipFill>
          <a:blip r:embed="rId3"/>
          <a:stretch>
            <a:fillRect/>
          </a:stretch>
        </p:blipFill>
        <p:spPr>
          <a:xfrm>
            <a:off x="1570383" y="3557109"/>
            <a:ext cx="5181310" cy="3220814"/>
          </a:xfrm>
          <a:prstGeom prst="rect">
            <a:avLst/>
          </a:prstGeom>
        </p:spPr>
      </p:pic>
      <p:pic>
        <p:nvPicPr>
          <p:cNvPr id="9" name="Picture 8">
            <a:extLst>
              <a:ext uri="{FF2B5EF4-FFF2-40B4-BE49-F238E27FC236}">
                <a16:creationId xmlns:a16="http://schemas.microsoft.com/office/drawing/2014/main" id="{C76DADA3-4C1D-B4DF-1CF1-0473269E5345}"/>
              </a:ext>
            </a:extLst>
          </p:cNvPr>
          <p:cNvPicPr>
            <a:picLocks noChangeAspect="1"/>
          </p:cNvPicPr>
          <p:nvPr/>
        </p:nvPicPr>
        <p:blipFill>
          <a:blip r:embed="rId4"/>
          <a:stretch>
            <a:fillRect/>
          </a:stretch>
        </p:blipFill>
        <p:spPr>
          <a:xfrm>
            <a:off x="6863341" y="3517353"/>
            <a:ext cx="5181310" cy="3220814"/>
          </a:xfrm>
          <a:prstGeom prst="rect">
            <a:avLst/>
          </a:prstGeom>
        </p:spPr>
      </p:pic>
      <p:pic>
        <p:nvPicPr>
          <p:cNvPr id="15" name="Picture 14">
            <a:extLst>
              <a:ext uri="{FF2B5EF4-FFF2-40B4-BE49-F238E27FC236}">
                <a16:creationId xmlns:a16="http://schemas.microsoft.com/office/drawing/2014/main" id="{78880BAB-47EF-10D1-074E-33949D84F5BF}"/>
              </a:ext>
            </a:extLst>
          </p:cNvPr>
          <p:cNvPicPr>
            <a:picLocks noChangeAspect="1"/>
          </p:cNvPicPr>
          <p:nvPr/>
        </p:nvPicPr>
        <p:blipFill>
          <a:blip r:embed="rId5"/>
          <a:stretch>
            <a:fillRect/>
          </a:stretch>
        </p:blipFill>
        <p:spPr>
          <a:xfrm>
            <a:off x="6953683" y="6275013"/>
            <a:ext cx="5000625" cy="809625"/>
          </a:xfrm>
          <a:prstGeom prst="rect">
            <a:avLst/>
          </a:prstGeom>
        </p:spPr>
      </p:pic>
      <p:pic>
        <p:nvPicPr>
          <p:cNvPr id="17" name="Picture 16">
            <a:extLst>
              <a:ext uri="{FF2B5EF4-FFF2-40B4-BE49-F238E27FC236}">
                <a16:creationId xmlns:a16="http://schemas.microsoft.com/office/drawing/2014/main" id="{BCDDB30C-795E-1BBF-BC68-CC9E87E80D21}"/>
              </a:ext>
            </a:extLst>
          </p:cNvPr>
          <p:cNvPicPr>
            <a:picLocks noChangeAspect="1"/>
          </p:cNvPicPr>
          <p:nvPr/>
        </p:nvPicPr>
        <p:blipFill>
          <a:blip r:embed="rId6"/>
          <a:stretch>
            <a:fillRect/>
          </a:stretch>
        </p:blipFill>
        <p:spPr>
          <a:xfrm>
            <a:off x="1570383" y="6275013"/>
            <a:ext cx="5076825" cy="809625"/>
          </a:xfrm>
          <a:prstGeom prst="rect">
            <a:avLst/>
          </a:prstGeom>
        </p:spPr>
      </p:pic>
    </p:spTree>
    <p:extLst>
      <p:ext uri="{BB962C8B-B14F-4D97-AF65-F5344CB8AC3E}">
        <p14:creationId xmlns:p14="http://schemas.microsoft.com/office/powerpoint/2010/main" val="338790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52F0-B0E7-50B3-8CC8-6A03B67F68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E54DBD-A823-A514-5F9C-7B60F1BCDCA3}"/>
              </a:ext>
            </a:extLst>
          </p:cNvPr>
          <p:cNvSpPr>
            <a:spLocks noGrp="1"/>
          </p:cNvSpPr>
          <p:nvPr>
            <p:ph type="body" sz="quarter" idx="10"/>
          </p:nvPr>
        </p:nvSpPr>
        <p:spPr/>
        <p:txBody>
          <a:bodyPr>
            <a:noAutofit/>
          </a:bodyPr>
          <a:lstStyle/>
          <a:p>
            <a:r>
              <a:rPr lang="en-US" sz="4000" b="1">
                <a:latin typeface="Open Sans"/>
                <a:ea typeface="Open Sans"/>
                <a:cs typeface="Open Sans"/>
              </a:rPr>
              <a:t>UWA Year-to-Date (YTD) Budget Variance</a:t>
            </a:r>
          </a:p>
        </p:txBody>
      </p:sp>
      <p:pic>
        <p:nvPicPr>
          <p:cNvPr id="3" name="Picture 2">
            <a:extLst>
              <a:ext uri="{FF2B5EF4-FFF2-40B4-BE49-F238E27FC236}">
                <a16:creationId xmlns:a16="http://schemas.microsoft.com/office/drawing/2014/main" id="{55207B04-6E35-98E3-5AC8-304D6A8DC162}"/>
              </a:ext>
            </a:extLst>
          </p:cNvPr>
          <p:cNvPicPr>
            <a:picLocks noChangeAspect="1"/>
          </p:cNvPicPr>
          <p:nvPr/>
        </p:nvPicPr>
        <p:blipFill>
          <a:blip r:embed="rId2"/>
          <a:stretch>
            <a:fillRect/>
          </a:stretch>
        </p:blipFill>
        <p:spPr>
          <a:xfrm>
            <a:off x="4096040" y="1265387"/>
            <a:ext cx="4812721" cy="1929629"/>
          </a:xfrm>
          <a:prstGeom prst="rect">
            <a:avLst/>
          </a:prstGeom>
        </p:spPr>
      </p:pic>
      <p:grpSp>
        <p:nvGrpSpPr>
          <p:cNvPr id="14" name="Group 13">
            <a:extLst>
              <a:ext uri="{FF2B5EF4-FFF2-40B4-BE49-F238E27FC236}">
                <a16:creationId xmlns:a16="http://schemas.microsoft.com/office/drawing/2014/main" id="{E28471B0-EA80-4FBE-BAAE-3E351D1FD254}"/>
              </a:ext>
            </a:extLst>
          </p:cNvPr>
          <p:cNvGrpSpPr/>
          <p:nvPr/>
        </p:nvGrpSpPr>
        <p:grpSpPr>
          <a:xfrm>
            <a:off x="393339" y="3337284"/>
            <a:ext cx="12218123" cy="3304318"/>
            <a:chOff x="-1381887" y="3337284"/>
            <a:chExt cx="12218123" cy="3304318"/>
          </a:xfrm>
        </p:grpSpPr>
        <p:pic>
          <p:nvPicPr>
            <p:cNvPr id="12" name="Picture 11">
              <a:extLst>
                <a:ext uri="{FF2B5EF4-FFF2-40B4-BE49-F238E27FC236}">
                  <a16:creationId xmlns:a16="http://schemas.microsoft.com/office/drawing/2014/main" id="{8E633633-B7BC-1F2C-A8F7-3DACA4C8E664}"/>
                </a:ext>
              </a:extLst>
            </p:cNvPr>
            <p:cNvPicPr>
              <a:picLocks noChangeAspect="1"/>
            </p:cNvPicPr>
            <p:nvPr/>
          </p:nvPicPr>
          <p:blipFill>
            <a:blip r:embed="rId3"/>
            <a:stretch>
              <a:fillRect/>
            </a:stretch>
          </p:blipFill>
          <p:spPr>
            <a:xfrm>
              <a:off x="4788480" y="3337284"/>
              <a:ext cx="6047756" cy="3304318"/>
            </a:xfrm>
            <a:prstGeom prst="rect">
              <a:avLst/>
            </a:prstGeom>
          </p:spPr>
        </p:pic>
        <p:pic>
          <p:nvPicPr>
            <p:cNvPr id="13" name="Picture 12">
              <a:extLst>
                <a:ext uri="{FF2B5EF4-FFF2-40B4-BE49-F238E27FC236}">
                  <a16:creationId xmlns:a16="http://schemas.microsoft.com/office/drawing/2014/main" id="{1A736468-3AD4-68FB-4E3C-0E0F8BC1D19B}"/>
                </a:ext>
              </a:extLst>
            </p:cNvPr>
            <p:cNvPicPr>
              <a:picLocks noChangeAspect="1"/>
            </p:cNvPicPr>
            <p:nvPr/>
          </p:nvPicPr>
          <p:blipFill>
            <a:blip r:embed="rId4"/>
            <a:stretch>
              <a:fillRect/>
            </a:stretch>
          </p:blipFill>
          <p:spPr>
            <a:xfrm>
              <a:off x="-1381887" y="3337284"/>
              <a:ext cx="6047756" cy="3304318"/>
            </a:xfrm>
            <a:prstGeom prst="rect">
              <a:avLst/>
            </a:prstGeom>
          </p:spPr>
        </p:pic>
      </p:grpSp>
      <p:sp>
        <p:nvSpPr>
          <p:cNvPr id="15" name="TextBox 14">
            <a:extLst>
              <a:ext uri="{FF2B5EF4-FFF2-40B4-BE49-F238E27FC236}">
                <a16:creationId xmlns:a16="http://schemas.microsoft.com/office/drawing/2014/main" id="{2D8C6C0E-F294-E453-93EB-69E560319D80}"/>
              </a:ext>
            </a:extLst>
          </p:cNvPr>
          <p:cNvSpPr txBox="1"/>
          <p:nvPr/>
        </p:nvSpPr>
        <p:spPr>
          <a:xfrm>
            <a:off x="393339" y="6783870"/>
            <a:ext cx="5571439" cy="338554"/>
          </a:xfrm>
          <a:prstGeom prst="rect">
            <a:avLst/>
          </a:prstGeom>
          <a:noFill/>
        </p:spPr>
        <p:txBody>
          <a:bodyPr wrap="square" rtlCol="0">
            <a:spAutoFit/>
          </a:bodyPr>
          <a:lstStyle/>
          <a:p>
            <a:r>
              <a:rPr lang="en-US" sz="1600" i="1">
                <a:ea typeface="Open Sans" panose="020B0606030504020204" pitchFamily="34" charset="0"/>
                <a:cs typeface="Open Sans" panose="020B0606030504020204" pitchFamily="34" charset="0"/>
              </a:rPr>
              <a:t>* Actuals figures above from the  Common Book</a:t>
            </a:r>
          </a:p>
        </p:txBody>
      </p:sp>
    </p:spTree>
    <p:extLst>
      <p:ext uri="{BB962C8B-B14F-4D97-AF65-F5344CB8AC3E}">
        <p14:creationId xmlns:p14="http://schemas.microsoft.com/office/powerpoint/2010/main" val="2050270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E3CCFC-E630-1860-A9DE-56639C920644}"/>
              </a:ext>
            </a:extLst>
          </p:cNvPr>
          <p:cNvSpPr>
            <a:spLocks noGrp="1"/>
          </p:cNvSpPr>
          <p:nvPr>
            <p:ph type="body" sz="quarter" idx="10"/>
          </p:nvPr>
        </p:nvSpPr>
        <p:spPr/>
        <p:txBody>
          <a:bodyPr>
            <a:noAutofit/>
          </a:bodyPr>
          <a:lstStyle/>
          <a:p>
            <a:r>
              <a:rPr lang="en-US" sz="4000" b="1">
                <a:latin typeface="Open Sans"/>
                <a:ea typeface="Open Sans"/>
                <a:cs typeface="Open Sans"/>
              </a:rPr>
              <a:t>UWA Year-to-Date (YTD) Budget Variance</a:t>
            </a:r>
          </a:p>
        </p:txBody>
      </p:sp>
      <p:pic>
        <p:nvPicPr>
          <p:cNvPr id="5" name="Picture 4">
            <a:extLst>
              <a:ext uri="{FF2B5EF4-FFF2-40B4-BE49-F238E27FC236}">
                <a16:creationId xmlns:a16="http://schemas.microsoft.com/office/drawing/2014/main" id="{9FC0EB31-FE3C-27FB-C6F1-45D1B3BD4F46}"/>
              </a:ext>
            </a:extLst>
          </p:cNvPr>
          <p:cNvPicPr>
            <a:picLocks noChangeAspect="1"/>
          </p:cNvPicPr>
          <p:nvPr/>
        </p:nvPicPr>
        <p:blipFill>
          <a:blip r:embed="rId2"/>
          <a:stretch>
            <a:fillRect/>
          </a:stretch>
        </p:blipFill>
        <p:spPr>
          <a:xfrm>
            <a:off x="713436" y="1183967"/>
            <a:ext cx="11595638" cy="5333708"/>
          </a:xfrm>
          <a:prstGeom prst="rect">
            <a:avLst/>
          </a:prstGeom>
        </p:spPr>
      </p:pic>
      <p:sp>
        <p:nvSpPr>
          <p:cNvPr id="6" name="Rectangle 5">
            <a:extLst>
              <a:ext uri="{FF2B5EF4-FFF2-40B4-BE49-F238E27FC236}">
                <a16:creationId xmlns:a16="http://schemas.microsoft.com/office/drawing/2014/main" id="{95B6E132-3267-E234-40D4-187D0B2A0DEA}"/>
              </a:ext>
            </a:extLst>
          </p:cNvPr>
          <p:cNvSpPr/>
          <p:nvPr/>
        </p:nvSpPr>
        <p:spPr>
          <a:xfrm>
            <a:off x="6122504" y="3766930"/>
            <a:ext cx="3578087" cy="566531"/>
          </a:xfrm>
          <a:prstGeom prst="rect">
            <a:avLst/>
          </a:prstGeom>
          <a:solidFill>
            <a:srgbClr val="E8D3A2">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08D427-EE56-E059-230C-B5AF2CE6C083}"/>
              </a:ext>
            </a:extLst>
          </p:cNvPr>
          <p:cNvSpPr txBox="1"/>
          <p:nvPr/>
        </p:nvSpPr>
        <p:spPr>
          <a:xfrm>
            <a:off x="6589643" y="3326703"/>
            <a:ext cx="2643809" cy="384721"/>
          </a:xfrm>
          <a:prstGeom prst="rect">
            <a:avLst/>
          </a:prstGeom>
          <a:solidFill>
            <a:schemeClr val="bg2"/>
          </a:solidFill>
        </p:spPr>
        <p:txBody>
          <a:bodyPr wrap="square" rtlCol="0">
            <a:spAutoFit/>
          </a:bodyPr>
          <a:lstStyle/>
          <a:p>
            <a:pPr algn="ctr"/>
            <a:r>
              <a:rPr lang="en-US">
                <a:solidFill>
                  <a:schemeClr val="bg1">
                    <a:lumMod val="50000"/>
                  </a:schemeClr>
                </a:solidFill>
              </a:rPr>
              <a:t>12 units &lt; 5% variance</a:t>
            </a:r>
          </a:p>
        </p:txBody>
      </p:sp>
      <p:sp>
        <p:nvSpPr>
          <p:cNvPr id="8" name="TextBox 7">
            <a:extLst>
              <a:ext uri="{FF2B5EF4-FFF2-40B4-BE49-F238E27FC236}">
                <a16:creationId xmlns:a16="http://schemas.microsoft.com/office/drawing/2014/main" id="{A3D7003B-E80A-E505-723D-9CE12CF9DC82}"/>
              </a:ext>
            </a:extLst>
          </p:cNvPr>
          <p:cNvSpPr txBox="1"/>
          <p:nvPr/>
        </p:nvSpPr>
        <p:spPr>
          <a:xfrm>
            <a:off x="2040834" y="5060489"/>
            <a:ext cx="3578087" cy="677108"/>
          </a:xfrm>
          <a:prstGeom prst="rect">
            <a:avLst/>
          </a:prstGeom>
          <a:solidFill>
            <a:schemeClr val="bg2"/>
          </a:solidFill>
        </p:spPr>
        <p:txBody>
          <a:bodyPr wrap="square" rtlCol="0">
            <a:spAutoFit/>
          </a:bodyPr>
          <a:lstStyle/>
          <a:p>
            <a:pPr algn="ctr"/>
            <a:r>
              <a:rPr lang="en-US">
                <a:solidFill>
                  <a:schemeClr val="bg1">
                    <a:lumMod val="50000"/>
                  </a:schemeClr>
                </a:solidFill>
              </a:rPr>
              <a:t>16 units &gt; 5% favorable variance</a:t>
            </a:r>
          </a:p>
          <a:p>
            <a:pPr algn="ctr"/>
            <a:r>
              <a:rPr lang="en-US">
                <a:solidFill>
                  <a:schemeClr val="bg1">
                    <a:lumMod val="50000"/>
                  </a:schemeClr>
                </a:solidFill>
              </a:rPr>
              <a:t>(under budget)</a:t>
            </a:r>
          </a:p>
        </p:txBody>
      </p:sp>
      <p:sp>
        <p:nvSpPr>
          <p:cNvPr id="9" name="TextBox 8">
            <a:extLst>
              <a:ext uri="{FF2B5EF4-FFF2-40B4-BE49-F238E27FC236}">
                <a16:creationId xmlns:a16="http://schemas.microsoft.com/office/drawing/2014/main" id="{E3BF1F10-4B8B-459D-6081-2A14D31EF694}"/>
              </a:ext>
            </a:extLst>
          </p:cNvPr>
          <p:cNvSpPr txBox="1"/>
          <p:nvPr/>
        </p:nvSpPr>
        <p:spPr>
          <a:xfrm>
            <a:off x="8295861" y="1798341"/>
            <a:ext cx="3578087" cy="677108"/>
          </a:xfrm>
          <a:prstGeom prst="rect">
            <a:avLst/>
          </a:prstGeom>
          <a:solidFill>
            <a:schemeClr val="bg2"/>
          </a:solidFill>
        </p:spPr>
        <p:txBody>
          <a:bodyPr wrap="square" rtlCol="0">
            <a:spAutoFit/>
          </a:bodyPr>
          <a:lstStyle/>
          <a:p>
            <a:pPr algn="r"/>
            <a:r>
              <a:rPr lang="en-US">
                <a:solidFill>
                  <a:schemeClr val="bg1">
                    <a:lumMod val="50000"/>
                  </a:schemeClr>
                </a:solidFill>
              </a:rPr>
              <a:t>8 units &gt; 5% unfavorable variance</a:t>
            </a:r>
          </a:p>
          <a:p>
            <a:pPr algn="r"/>
            <a:r>
              <a:rPr lang="en-US">
                <a:solidFill>
                  <a:schemeClr val="bg1">
                    <a:lumMod val="50000"/>
                  </a:schemeClr>
                </a:solidFill>
              </a:rPr>
              <a:t>(above budget)</a:t>
            </a:r>
          </a:p>
        </p:txBody>
      </p:sp>
      <p:sp>
        <p:nvSpPr>
          <p:cNvPr id="10" name="TextBox 9">
            <a:extLst>
              <a:ext uri="{FF2B5EF4-FFF2-40B4-BE49-F238E27FC236}">
                <a16:creationId xmlns:a16="http://schemas.microsoft.com/office/drawing/2014/main" id="{E0370C64-FCDE-E9BD-B4DA-C84C43DC72D7}"/>
              </a:ext>
            </a:extLst>
          </p:cNvPr>
          <p:cNvSpPr txBox="1"/>
          <p:nvPr/>
        </p:nvSpPr>
        <p:spPr>
          <a:xfrm>
            <a:off x="10062814" y="1286913"/>
            <a:ext cx="1999974" cy="353943"/>
          </a:xfrm>
          <a:prstGeom prst="rect">
            <a:avLst/>
          </a:prstGeom>
          <a:noFill/>
        </p:spPr>
        <p:txBody>
          <a:bodyPr wrap="square" rtlCol="0">
            <a:spAutoFit/>
          </a:bodyPr>
          <a:lstStyle/>
          <a:p>
            <a:pPr algn="ctr"/>
            <a:r>
              <a:rPr lang="en-US" sz="1700" b="1">
                <a:ea typeface="Open Sans" panose="020B0606030504020204" pitchFamily="34" charset="0"/>
                <a:cs typeface="Open Sans" panose="020B0606030504020204" pitchFamily="34" charset="0"/>
              </a:rPr>
              <a:t>(Core Funds RSH)</a:t>
            </a:r>
          </a:p>
        </p:txBody>
      </p:sp>
      <p:sp>
        <p:nvSpPr>
          <p:cNvPr id="11" name="TextBox 10">
            <a:extLst>
              <a:ext uri="{FF2B5EF4-FFF2-40B4-BE49-F238E27FC236}">
                <a16:creationId xmlns:a16="http://schemas.microsoft.com/office/drawing/2014/main" id="{6D675286-6C8B-F87C-8718-ADC2B70723E6}"/>
              </a:ext>
            </a:extLst>
          </p:cNvPr>
          <p:cNvSpPr txBox="1"/>
          <p:nvPr/>
        </p:nvSpPr>
        <p:spPr>
          <a:xfrm>
            <a:off x="393339" y="6783870"/>
            <a:ext cx="5571439" cy="338554"/>
          </a:xfrm>
          <a:prstGeom prst="rect">
            <a:avLst/>
          </a:prstGeom>
          <a:noFill/>
        </p:spPr>
        <p:txBody>
          <a:bodyPr wrap="square" rtlCol="0">
            <a:spAutoFit/>
          </a:bodyPr>
          <a:lstStyle/>
          <a:p>
            <a:r>
              <a:rPr lang="en-US" sz="1600" i="1">
                <a:ea typeface="Open Sans" panose="020B0606030504020204" pitchFamily="34" charset="0"/>
                <a:cs typeface="Open Sans" panose="020B0606030504020204" pitchFamily="34" charset="0"/>
              </a:rPr>
              <a:t>* Actuals figures above from the  Common Book</a:t>
            </a:r>
          </a:p>
        </p:txBody>
      </p:sp>
    </p:spTree>
    <p:extLst>
      <p:ext uri="{BB962C8B-B14F-4D97-AF65-F5344CB8AC3E}">
        <p14:creationId xmlns:p14="http://schemas.microsoft.com/office/powerpoint/2010/main" val="3060523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39D26-2C11-BCE8-F022-69EC7BBF48E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725EDE-CA8C-C18A-94BE-EBC8A0556FC0}"/>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Running Budget vs. Actuals Reports</a:t>
            </a:r>
            <a:endParaRPr lang="en-US"/>
          </a:p>
        </p:txBody>
      </p:sp>
      <p:sp>
        <p:nvSpPr>
          <p:cNvPr id="4" name="Text Placeholder 3">
            <a:extLst>
              <a:ext uri="{FF2B5EF4-FFF2-40B4-BE49-F238E27FC236}">
                <a16:creationId xmlns:a16="http://schemas.microsoft.com/office/drawing/2014/main" id="{8D977A4D-68A2-F890-CF11-A393B8D53E46}"/>
              </a:ext>
            </a:extLst>
          </p:cNvPr>
          <p:cNvSpPr>
            <a:spLocks noGrp="1"/>
          </p:cNvSpPr>
          <p:nvPr>
            <p:ph type="body" sz="quarter" idx="11"/>
          </p:nvPr>
        </p:nvSpPr>
        <p:spPr/>
        <p:txBody>
          <a:bodyPr/>
          <a:lstStyle/>
          <a:p>
            <a:r>
              <a:rPr lang="en-US"/>
              <a:t>Workday Financials</a:t>
            </a:r>
          </a:p>
          <a:p>
            <a:pPr lvl="1"/>
            <a:r>
              <a:rPr lang="en-US"/>
              <a:t>R1306 (and variations)</a:t>
            </a:r>
          </a:p>
          <a:p>
            <a:pPr lvl="1"/>
            <a:r>
              <a:rPr lang="en-US"/>
              <a:t>Adopted Budget only</a:t>
            </a:r>
          </a:p>
          <a:p>
            <a:r>
              <a:rPr lang="en-US"/>
              <a:t>Workday Adaptive</a:t>
            </a:r>
          </a:p>
          <a:p>
            <a:pPr lvl="1"/>
            <a:r>
              <a:rPr lang="en-US"/>
              <a:t>E1306 (and variations)</a:t>
            </a:r>
          </a:p>
          <a:p>
            <a:pPr lvl="1"/>
            <a:r>
              <a:rPr lang="en-US"/>
              <a:t>Must have access to Adaptive</a:t>
            </a:r>
          </a:p>
          <a:p>
            <a:pPr lvl="1"/>
            <a:r>
              <a:rPr lang="en-US"/>
              <a:t>Three different budget versions available (Adopted, Recast and Proposal)</a:t>
            </a:r>
          </a:p>
          <a:p>
            <a:r>
              <a:rPr lang="en-US"/>
              <a:t>Enterprise Data Warehouse (EDW)</a:t>
            </a:r>
          </a:p>
          <a:p>
            <a:pPr lvl="1"/>
            <a:r>
              <a:rPr lang="en-US"/>
              <a:t>Budget data and actuals data exist in separate tables within the EDW</a:t>
            </a:r>
          </a:p>
          <a:p>
            <a:pPr lvl="1"/>
            <a:r>
              <a:rPr lang="en-US"/>
              <a:t>All budget versions available.</a:t>
            </a:r>
          </a:p>
          <a:p>
            <a:pPr lvl="1"/>
            <a:r>
              <a:rPr lang="en-US"/>
              <a:t>Unit must have permission to EDW.</a:t>
            </a:r>
          </a:p>
          <a:p>
            <a:pPr lvl="1"/>
            <a:r>
              <a:rPr lang="en-US"/>
              <a:t>Units responsible to query and join tables to generate budget vs. actuals comparisons</a:t>
            </a:r>
          </a:p>
          <a:p>
            <a:endParaRPr lang="en-US"/>
          </a:p>
          <a:p>
            <a:endParaRPr lang="en-US"/>
          </a:p>
          <a:p>
            <a:pPr marL="0" indent="0">
              <a:buNone/>
            </a:pPr>
            <a:endParaRPr lang="en-US"/>
          </a:p>
          <a:p>
            <a:endParaRPr lang="en-US"/>
          </a:p>
        </p:txBody>
      </p:sp>
    </p:spTree>
    <p:extLst>
      <p:ext uri="{BB962C8B-B14F-4D97-AF65-F5344CB8AC3E}">
        <p14:creationId xmlns:p14="http://schemas.microsoft.com/office/powerpoint/2010/main" val="303157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959933" cy="477011"/>
          </a:xfrm>
        </p:spPr>
        <p:txBody>
          <a:bodyPr>
            <a:noAutofit/>
          </a:bodyPr>
          <a:lstStyle/>
          <a:p>
            <a:r>
              <a:rPr lang="en-US" sz="3000" b="1" cap="all">
                <a:solidFill>
                  <a:srgbClr val="4B2E83"/>
                </a:solidFill>
                <a:latin typeface="Encode Sans Normal Black" charset="0"/>
              </a:rPr>
              <a:t>FDM Bootcamp Series #4 – Planning &amp; Budgeting Reporting</a:t>
            </a:r>
            <a:endParaRPr lang="en-US" sz="3000" b="1" cap="all">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1</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4284341542"/>
              </p:ext>
            </p:extLst>
          </p:nvPr>
        </p:nvGraphicFramePr>
        <p:xfrm>
          <a:off x="631604" y="1305310"/>
          <a:ext cx="11582854" cy="4473698"/>
        </p:xfrm>
        <a:graphic>
          <a:graphicData uri="http://schemas.openxmlformats.org/drawingml/2006/table">
            <a:tbl>
              <a:tblPr>
                <a:tableStyleId>{5DA37D80-6434-44D0-A028-1B22A696006F}</a:tableStyleId>
              </a:tblPr>
              <a:tblGrid>
                <a:gridCol w="480227">
                  <a:extLst>
                    <a:ext uri="{9D8B030D-6E8A-4147-A177-3AD203B41FA5}">
                      <a16:colId xmlns:a16="http://schemas.microsoft.com/office/drawing/2014/main" val="2417359873"/>
                    </a:ext>
                  </a:extLst>
                </a:gridCol>
                <a:gridCol w="2468767">
                  <a:extLst>
                    <a:ext uri="{9D8B030D-6E8A-4147-A177-3AD203B41FA5}">
                      <a16:colId xmlns:a16="http://schemas.microsoft.com/office/drawing/2014/main" val="420156850"/>
                    </a:ext>
                  </a:extLst>
                </a:gridCol>
                <a:gridCol w="5072514">
                  <a:extLst>
                    <a:ext uri="{9D8B030D-6E8A-4147-A177-3AD203B41FA5}">
                      <a16:colId xmlns:a16="http://schemas.microsoft.com/office/drawing/2014/main" val="1594515221"/>
                    </a:ext>
                  </a:extLst>
                </a:gridCol>
                <a:gridCol w="2422449">
                  <a:extLst>
                    <a:ext uri="{9D8B030D-6E8A-4147-A177-3AD203B41FA5}">
                      <a16:colId xmlns:a16="http://schemas.microsoft.com/office/drawing/2014/main" val="1913697892"/>
                    </a:ext>
                  </a:extLst>
                </a:gridCol>
                <a:gridCol w="1138897">
                  <a:extLst>
                    <a:ext uri="{9D8B030D-6E8A-4147-A177-3AD203B41FA5}">
                      <a16:colId xmlns:a16="http://schemas.microsoft.com/office/drawing/2014/main" val="67818057"/>
                    </a:ext>
                  </a:extLst>
                </a:gridCol>
              </a:tblGrid>
              <a:tr h="643952">
                <a:tc>
                  <a:txBody>
                    <a:bodyPr/>
                    <a:lstStyle/>
                    <a:p>
                      <a:pPr algn="ctr" fontAlgn="ctr"/>
                      <a:r>
                        <a:rPr lang="en-US" sz="1600" b="1" u="none" strike="noStrike">
                          <a:solidFill>
                            <a:schemeClr val="bg2"/>
                          </a:solidFill>
                          <a:effectLst/>
                          <a:latin typeface="Open Sans"/>
                          <a:ea typeface="Open Sans"/>
                          <a:cs typeface="Open Sans"/>
                        </a:rPr>
                        <a:t>#</a:t>
                      </a:r>
                      <a:endParaRPr lang="en-US" sz="1600" b="1" i="0" u="none" strike="noStrike">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a:solidFill>
                            <a:schemeClr val="bg2"/>
                          </a:solidFill>
                          <a:effectLst/>
                          <a:latin typeface="Open Sans"/>
                          <a:ea typeface="Open Sans"/>
                          <a:cs typeface="Open Sans"/>
                        </a:rPr>
                        <a:t>Topic</a:t>
                      </a:r>
                      <a:endParaRPr lang="en-US" sz="1600" b="1" i="0" u="none" strike="noStrike" cap="all" baseline="0">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a:cs typeface="Open Sans"/>
                        </a:rPr>
                        <a:t>OBJECTIVE </a:t>
                      </a: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a:cs typeface="Open Sans"/>
                        </a:rPr>
                        <a:t>Lead</a:t>
                      </a: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a:cs typeface="Open Sans"/>
                        </a:rPr>
                        <a:t>Time</a:t>
                      </a:r>
                    </a:p>
                  </a:txBody>
                  <a:tcPr marL="0" marR="0" marT="0" marB="0" anchor="ctr">
                    <a:solidFill>
                      <a:schemeClr val="tx1"/>
                    </a:solidFill>
                  </a:tcPr>
                </a:tc>
                <a:extLst>
                  <a:ext uri="{0D108BD9-81ED-4DB2-BD59-A6C34878D82A}">
                    <a16:rowId xmlns:a16="http://schemas.microsoft.com/office/drawing/2014/main" val="1282170829"/>
                  </a:ext>
                </a:extLst>
              </a:tr>
              <a:tr h="848802">
                <a:tc>
                  <a:txBody>
                    <a:bodyPr/>
                    <a:lstStyle/>
                    <a:p>
                      <a:pPr lvl="0" algn="ctr">
                        <a:buNone/>
                      </a:pPr>
                      <a:r>
                        <a:rPr lang="en-US" sz="1800" b="1"/>
                        <a:t>1</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2000" b="1"/>
                        <a:t>Bootcamp Series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kern="1200" cap="none" baseline="0">
                          <a:solidFill>
                            <a:schemeClr val="tx1"/>
                          </a:solidFill>
                          <a:latin typeface="+mn-lt"/>
                          <a:ea typeface="Open Sans"/>
                          <a:cs typeface="Open Sans"/>
                        </a:rPr>
                        <a:t>Goals &amp; Audience</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kern="1200" cap="none" baseline="0">
                          <a:solidFill>
                            <a:schemeClr val="tx1"/>
                          </a:solidFill>
                          <a:latin typeface="+mn-lt"/>
                          <a:ea typeface="Open Sans"/>
                          <a:cs typeface="Open Sans"/>
                        </a:rPr>
                        <a:t>Today’s focus </a:t>
                      </a:r>
                    </a:p>
                  </a:txBody>
                  <a:tcPr marL="45721" marR="0" marT="0" marB="0" anchor="ctr"/>
                </a:tc>
                <a:tc>
                  <a:txBody>
                    <a:bodyPr/>
                    <a:lstStyle/>
                    <a:p>
                      <a:pPr marL="182880" marR="0" lvl="0" indent="0" algn="l">
                        <a:lnSpc>
                          <a:spcPct val="100000"/>
                        </a:lnSpc>
                        <a:spcBef>
                          <a:spcPts val="0"/>
                        </a:spcBef>
                        <a:spcAft>
                          <a:spcPts val="0"/>
                        </a:spcAft>
                        <a:buNone/>
                      </a:pPr>
                      <a:r>
                        <a:rPr lang="en-US" sz="1800" b="0" kern="1200" cap="none" baseline="0">
                          <a:solidFill>
                            <a:schemeClr val="tx1"/>
                          </a:solidFill>
                          <a:latin typeface="+mn-lt"/>
                        </a:rPr>
                        <a:t>Erick</a:t>
                      </a:r>
                    </a:p>
                  </a:txBody>
                  <a:tcPr marL="45721" marR="0" marT="0" marB="0" anchor="ctr"/>
                </a:tc>
                <a:tc>
                  <a:txBody>
                    <a:bodyPr/>
                    <a:lstStyle/>
                    <a:p>
                      <a:pPr marL="182880" marR="0" lvl="0" indent="0" algn="l">
                        <a:lnSpc>
                          <a:spcPct val="100000"/>
                        </a:lnSpc>
                        <a:spcBef>
                          <a:spcPts val="0"/>
                        </a:spcBef>
                        <a:spcAft>
                          <a:spcPts val="0"/>
                        </a:spcAft>
                        <a:buNone/>
                      </a:pPr>
                      <a:r>
                        <a:rPr lang="en-US" sz="1800" b="0" kern="1200" cap="none" baseline="0">
                          <a:solidFill>
                            <a:schemeClr val="tx1"/>
                          </a:solidFill>
                          <a:latin typeface="+mn-lt"/>
                        </a:rPr>
                        <a:t>5</a:t>
                      </a:r>
                    </a:p>
                  </a:txBody>
                  <a:tcPr marL="45721" marR="0" marT="0" marB="0" anchor="ctr"/>
                </a:tc>
                <a:extLst>
                  <a:ext uri="{0D108BD9-81ED-4DB2-BD59-A6C34878D82A}">
                    <a16:rowId xmlns:a16="http://schemas.microsoft.com/office/drawing/2014/main" val="890265012"/>
                  </a:ext>
                </a:extLst>
              </a:tr>
              <a:tr h="868680">
                <a:tc>
                  <a:txBody>
                    <a:bodyPr/>
                    <a:lstStyle/>
                    <a:p>
                      <a:pPr lvl="0" algn="ctr">
                        <a:buNone/>
                      </a:pPr>
                      <a:r>
                        <a:rPr lang="en-US" sz="1800" b="1"/>
                        <a:t>2</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2000" b="1"/>
                        <a:t>Introduction</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kern="1200" cap="none" baseline="0">
                          <a:solidFill>
                            <a:schemeClr val="tx1"/>
                          </a:solidFill>
                          <a:latin typeface="+mn-lt"/>
                          <a:ea typeface="Open Sans"/>
                          <a:cs typeface="Open Sans"/>
                        </a:rPr>
                        <a:t>Controller’s Checklist</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kern="1200" cap="none" baseline="0">
                          <a:solidFill>
                            <a:schemeClr val="tx1"/>
                          </a:solidFill>
                          <a:latin typeface="+mn-lt"/>
                          <a:ea typeface="Open Sans"/>
                          <a:cs typeface="Open Sans"/>
                        </a:rPr>
                        <a:t>Budget Structure</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800" b="0" kern="1200" cap="none" baseline="0">
                          <a:solidFill>
                            <a:schemeClr val="tx1"/>
                          </a:solidFill>
                          <a:latin typeface="+mn-lt"/>
                        </a:rPr>
                        <a:t>Erick/ Scott</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800" b="0" kern="1200" cap="none" baseline="0">
                          <a:solidFill>
                            <a:schemeClr val="tx1"/>
                          </a:solidFill>
                          <a:latin typeface="+mn-lt"/>
                        </a:rPr>
                        <a:t>45</a:t>
                      </a:r>
                    </a:p>
                  </a:txBody>
                  <a:tcPr marL="45721" marR="0" marT="0" marB="0" anchor="ctr"/>
                </a:tc>
                <a:extLst>
                  <a:ext uri="{0D108BD9-81ED-4DB2-BD59-A6C34878D82A}">
                    <a16:rowId xmlns:a16="http://schemas.microsoft.com/office/drawing/2014/main" val="1672372054"/>
                  </a:ext>
                </a:extLst>
              </a:tr>
              <a:tr h="1106424">
                <a:tc>
                  <a:txBody>
                    <a:bodyPr/>
                    <a:lstStyle/>
                    <a:p>
                      <a:pPr lvl="0" algn="ctr">
                        <a:buNone/>
                      </a:pPr>
                      <a:r>
                        <a:rPr lang="en-US" sz="1800" b="1"/>
                        <a:t>3</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2000" b="1"/>
                        <a:t>Reports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kern="1200" cap="none" baseline="0">
                          <a:solidFill>
                            <a:schemeClr val="tx1"/>
                          </a:solidFill>
                          <a:latin typeface="+mn-lt"/>
                          <a:ea typeface="Open Sans"/>
                          <a:cs typeface="Open Sans"/>
                        </a:rPr>
                        <a:t>Common Reports &amp; Filters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kern="1200" cap="none" baseline="0">
                          <a:solidFill>
                            <a:schemeClr val="tx1"/>
                          </a:solidFill>
                          <a:latin typeface="+mn-lt"/>
                          <a:ea typeface="Open Sans"/>
                          <a:cs typeface="Open Sans"/>
                        </a:rPr>
                        <a:t>Interpreting Reports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kern="1200" cap="none" baseline="0">
                          <a:solidFill>
                            <a:schemeClr val="tx1"/>
                          </a:solidFill>
                          <a:latin typeface="+mn-lt"/>
                          <a:ea typeface="Open Sans"/>
                          <a:cs typeface="Open Sans"/>
                        </a:rPr>
                        <a:t>Corrections</a:t>
                      </a:r>
                    </a:p>
                  </a:txBody>
                  <a:tcPr marL="45721" marR="0" marT="0" marB="0" anchor="ctr"/>
                </a:tc>
                <a:tc>
                  <a:txBody>
                    <a:bodyPr/>
                    <a:lstStyle/>
                    <a:p>
                      <a:pPr marL="182880" marR="0" lvl="0" indent="0" algn="l">
                        <a:lnSpc>
                          <a:spcPct val="100000"/>
                        </a:lnSpc>
                        <a:spcBef>
                          <a:spcPts val="0"/>
                        </a:spcBef>
                        <a:spcAft>
                          <a:spcPts val="0"/>
                        </a:spcAft>
                        <a:buNone/>
                      </a:pPr>
                      <a:r>
                        <a:rPr lang="en-US" sz="1800" b="0" kern="1200" cap="none" baseline="0">
                          <a:solidFill>
                            <a:schemeClr val="tx1"/>
                          </a:solidFill>
                          <a:latin typeface="+mn-lt"/>
                        </a:rPr>
                        <a:t>Erick/ Christina</a:t>
                      </a:r>
                    </a:p>
                  </a:txBody>
                  <a:tcPr marL="45721" marR="0" marT="0" marB="0" anchor="ctr"/>
                </a:tc>
                <a:tc>
                  <a:txBody>
                    <a:bodyPr/>
                    <a:lstStyle/>
                    <a:p>
                      <a:pPr marL="182880" marR="0" lvl="0" indent="0" algn="l">
                        <a:lnSpc>
                          <a:spcPct val="100000"/>
                        </a:lnSpc>
                        <a:spcBef>
                          <a:spcPts val="0"/>
                        </a:spcBef>
                        <a:spcAft>
                          <a:spcPts val="0"/>
                        </a:spcAft>
                        <a:buNone/>
                      </a:pPr>
                      <a:r>
                        <a:rPr lang="en-US" sz="1800" b="0" kern="1200" cap="none" baseline="0">
                          <a:solidFill>
                            <a:schemeClr val="tx1"/>
                          </a:solidFill>
                          <a:latin typeface="+mn-lt"/>
                        </a:rPr>
                        <a:t>30</a:t>
                      </a:r>
                    </a:p>
                  </a:txBody>
                  <a:tcPr marL="45721" marR="0" marT="0" marB="0" anchor="ctr"/>
                </a:tc>
                <a:extLst>
                  <a:ext uri="{0D108BD9-81ED-4DB2-BD59-A6C34878D82A}">
                    <a16:rowId xmlns:a16="http://schemas.microsoft.com/office/drawing/2014/main" val="1339463306"/>
                  </a:ext>
                </a:extLst>
              </a:tr>
              <a:tr h="1005840">
                <a:tc>
                  <a:txBody>
                    <a:bodyPr/>
                    <a:lstStyle/>
                    <a:p>
                      <a:pPr marL="0" marR="0" lvl="0" indent="0" algn="ctr" defTabSz="48771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006F"/>
                          </a:solidFill>
                          <a:effectLst/>
                          <a:uLnTx/>
                          <a:uFillTx/>
                          <a:latin typeface="Calibri"/>
                          <a:ea typeface="+mn-ea"/>
                          <a:cs typeface="+mn-cs"/>
                        </a:rPr>
                        <a:t>4</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2000" b="1"/>
                        <a:t>Wrap Up</a:t>
                      </a:r>
                    </a:p>
                  </a:txBody>
                  <a:tcPr marL="45721" marR="0" marT="0" marB="0" anchor="ctr"/>
                </a:tc>
                <a:tc>
                  <a:txBody>
                    <a:bodyPr/>
                    <a:lstStyle/>
                    <a:p>
                      <a:pPr marL="346075" marR="0" lvl="0" indent="-163195" algn="l" rtl="0" eaLnBrk="1" fontAlgn="t" latinLnBrk="0" hangingPunct="1">
                        <a:lnSpc>
                          <a:spcPct val="100000"/>
                        </a:lnSpc>
                        <a:spcBef>
                          <a:spcPts val="0"/>
                        </a:spcBef>
                        <a:spcAft>
                          <a:spcPts val="0"/>
                        </a:spcAft>
                        <a:buClrTx/>
                        <a:buSzTx/>
                        <a:buFont typeface="Arial" panose="020B0604020202020204" pitchFamily="34" charset="0"/>
                        <a:buChar char="•"/>
                      </a:pPr>
                      <a:r>
                        <a:rPr lang="en-US" sz="1800" b="0" kern="1200" cap="none" baseline="0">
                          <a:solidFill>
                            <a:schemeClr val="tx1"/>
                          </a:solidFill>
                          <a:latin typeface="+mn-lt"/>
                          <a:ea typeface="Open Sans"/>
                          <a:cs typeface="Open Sans"/>
                        </a:rPr>
                        <a:t>High Level Do's and Don'ts</a:t>
                      </a:r>
                      <a:endParaRPr lang="en-US"/>
                    </a:p>
                    <a:p>
                      <a:pPr marL="346075" marR="0" lvl="0" indent="-163195" algn="l">
                        <a:lnSpc>
                          <a:spcPct val="100000"/>
                        </a:lnSpc>
                        <a:spcBef>
                          <a:spcPts val="0"/>
                        </a:spcBef>
                        <a:spcAft>
                          <a:spcPts val="0"/>
                        </a:spcAft>
                        <a:buClrTx/>
                        <a:buSzTx/>
                        <a:buFont typeface="Arial" panose="020B0604020202020204" pitchFamily="34" charset="0"/>
                        <a:buChar char="•"/>
                      </a:pPr>
                      <a:r>
                        <a:rPr lang="en-US" sz="1800" b="0" kern="1200" cap="none" baseline="0">
                          <a:solidFill>
                            <a:schemeClr val="tx1"/>
                          </a:solidFill>
                          <a:latin typeface="+mn-lt"/>
                          <a:ea typeface="Open Sans"/>
                          <a:cs typeface="Open Sans"/>
                        </a:rPr>
                        <a:t>Resources Q&amp;A (time dependent) </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kern="1200" cap="none" baseline="0">
                          <a:solidFill>
                            <a:schemeClr val="tx1"/>
                          </a:solidFill>
                          <a:latin typeface="+mn-lt"/>
                          <a:ea typeface="Open Sans"/>
                          <a:cs typeface="Open Sans"/>
                        </a:rPr>
                        <a:t>What’s the Next</a:t>
                      </a:r>
                    </a:p>
                  </a:txBody>
                  <a:tcPr marL="45721" marR="0" marT="0" marB="0" anchor="ctr"/>
                </a:tc>
                <a:tc>
                  <a:txBody>
                    <a:bodyPr/>
                    <a:lstStyle/>
                    <a:p>
                      <a:pPr marL="182880" marR="0" lvl="0" indent="0" algn="l">
                        <a:lnSpc>
                          <a:spcPct val="100000"/>
                        </a:lnSpc>
                        <a:spcBef>
                          <a:spcPts val="0"/>
                        </a:spcBef>
                        <a:spcAft>
                          <a:spcPts val="0"/>
                        </a:spcAft>
                        <a:buNone/>
                      </a:pPr>
                      <a:r>
                        <a:rPr lang="en-US" sz="1800" b="0" kern="1200" cap="none" baseline="0">
                          <a:solidFill>
                            <a:schemeClr val="tx1"/>
                          </a:solidFill>
                          <a:latin typeface="+mn-lt"/>
                        </a:rPr>
                        <a:t>Erick/ Christina</a:t>
                      </a:r>
                    </a:p>
                  </a:txBody>
                  <a:tcPr marL="45721" marR="0" marT="0" marB="0" anchor="ctr"/>
                </a:tc>
                <a:tc>
                  <a:txBody>
                    <a:bodyPr/>
                    <a:lstStyle/>
                    <a:p>
                      <a:pPr marL="182880" marR="0" lvl="0" indent="0" algn="l">
                        <a:lnSpc>
                          <a:spcPct val="100000"/>
                        </a:lnSpc>
                        <a:spcBef>
                          <a:spcPts val="0"/>
                        </a:spcBef>
                        <a:spcAft>
                          <a:spcPts val="0"/>
                        </a:spcAft>
                        <a:buNone/>
                      </a:pPr>
                      <a:r>
                        <a:rPr lang="en-US" sz="1800" b="0" kern="1200" cap="none" baseline="0">
                          <a:solidFill>
                            <a:schemeClr val="tx1"/>
                          </a:solidFill>
                          <a:latin typeface="+mn-lt"/>
                        </a:rPr>
                        <a:t>10</a:t>
                      </a:r>
                    </a:p>
                  </a:txBody>
                  <a:tcPr marL="45721" marR="0" marT="0" marB="0" anchor="ctr"/>
                </a:tc>
                <a:extLst>
                  <a:ext uri="{0D108BD9-81ED-4DB2-BD59-A6C34878D82A}">
                    <a16:rowId xmlns:a16="http://schemas.microsoft.com/office/drawing/2014/main" val="3875297781"/>
                  </a:ext>
                </a:extLst>
              </a:tr>
            </a:tbl>
          </a:graphicData>
        </a:graphic>
      </p:graphicFrame>
    </p:spTree>
    <p:extLst>
      <p:ext uri="{BB962C8B-B14F-4D97-AF65-F5344CB8AC3E}">
        <p14:creationId xmlns:p14="http://schemas.microsoft.com/office/powerpoint/2010/main" val="182671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5E1EE-92BA-7736-A9C3-7DD55D56E6E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ACD2780-DC6A-E41B-DADE-50BF084278E0}"/>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Budget Structure</a:t>
            </a:r>
            <a:endParaRPr lang="en-US">
              <a:highlight>
                <a:srgbClr val="FFFF00"/>
              </a:highlight>
            </a:endParaRPr>
          </a:p>
        </p:txBody>
      </p:sp>
      <p:sp>
        <p:nvSpPr>
          <p:cNvPr id="4" name="Text Placeholder 3">
            <a:extLst>
              <a:ext uri="{FF2B5EF4-FFF2-40B4-BE49-F238E27FC236}">
                <a16:creationId xmlns:a16="http://schemas.microsoft.com/office/drawing/2014/main" id="{6457DBA7-8AEA-1B0D-27A5-2A1FD6C07BBE}"/>
              </a:ext>
            </a:extLst>
          </p:cNvPr>
          <p:cNvSpPr>
            <a:spLocks noGrp="1"/>
          </p:cNvSpPr>
          <p:nvPr>
            <p:ph type="body" sz="quarter" idx="11"/>
          </p:nvPr>
        </p:nvSpPr>
        <p:spPr/>
        <p:txBody>
          <a:bodyPr/>
          <a:lstStyle/>
          <a:p>
            <a:r>
              <a:rPr lang="en-US"/>
              <a:t>Budget and Actuals are different data sets with different levels of detail</a:t>
            </a:r>
          </a:p>
          <a:p>
            <a:endParaRPr lang="en-US"/>
          </a:p>
        </p:txBody>
      </p:sp>
      <p:graphicFrame>
        <p:nvGraphicFramePr>
          <p:cNvPr id="2" name="Table 1">
            <a:extLst>
              <a:ext uri="{FF2B5EF4-FFF2-40B4-BE49-F238E27FC236}">
                <a16:creationId xmlns:a16="http://schemas.microsoft.com/office/drawing/2014/main" id="{34ADA6DC-07EA-7A4D-417C-1E44B156B54E}"/>
              </a:ext>
            </a:extLst>
          </p:cNvPr>
          <p:cNvGraphicFramePr>
            <a:graphicFrameLocks noGrp="1"/>
          </p:cNvGraphicFramePr>
          <p:nvPr>
            <p:extLst>
              <p:ext uri="{D42A27DB-BD31-4B8C-83A1-F6EECF244321}">
                <p14:modId xmlns:p14="http://schemas.microsoft.com/office/powerpoint/2010/main" val="3098614831"/>
              </p:ext>
            </p:extLst>
          </p:nvPr>
        </p:nvGraphicFramePr>
        <p:xfrm>
          <a:off x="1054590" y="1615627"/>
          <a:ext cx="11155680" cy="5263896"/>
        </p:xfrm>
        <a:graphic>
          <a:graphicData uri="http://schemas.openxmlformats.org/drawingml/2006/table">
            <a:tbl>
              <a:tblPr firstRow="1" bandRow="1">
                <a:tableStyleId>{5C22544A-7EE6-4342-B048-85BDC9FD1C3A}</a:tableStyleId>
              </a:tblPr>
              <a:tblGrid>
                <a:gridCol w="3108960">
                  <a:extLst>
                    <a:ext uri="{9D8B030D-6E8A-4147-A177-3AD203B41FA5}">
                      <a16:colId xmlns:a16="http://schemas.microsoft.com/office/drawing/2014/main" val="282083269"/>
                    </a:ext>
                  </a:extLst>
                </a:gridCol>
                <a:gridCol w="2011680">
                  <a:extLst>
                    <a:ext uri="{9D8B030D-6E8A-4147-A177-3AD203B41FA5}">
                      <a16:colId xmlns:a16="http://schemas.microsoft.com/office/drawing/2014/main" val="4236245452"/>
                    </a:ext>
                  </a:extLst>
                </a:gridCol>
                <a:gridCol w="2011680">
                  <a:extLst>
                    <a:ext uri="{9D8B030D-6E8A-4147-A177-3AD203B41FA5}">
                      <a16:colId xmlns:a16="http://schemas.microsoft.com/office/drawing/2014/main" val="3866800553"/>
                    </a:ext>
                  </a:extLst>
                </a:gridCol>
                <a:gridCol w="2011680">
                  <a:extLst>
                    <a:ext uri="{9D8B030D-6E8A-4147-A177-3AD203B41FA5}">
                      <a16:colId xmlns:a16="http://schemas.microsoft.com/office/drawing/2014/main" val="1754900759"/>
                    </a:ext>
                  </a:extLst>
                </a:gridCol>
                <a:gridCol w="2011680">
                  <a:extLst>
                    <a:ext uri="{9D8B030D-6E8A-4147-A177-3AD203B41FA5}">
                      <a16:colId xmlns:a16="http://schemas.microsoft.com/office/drawing/2014/main" val="881032050"/>
                    </a:ext>
                  </a:extLst>
                </a:gridCol>
              </a:tblGrid>
              <a:tr h="370840">
                <a:tc>
                  <a:txBody>
                    <a:bodyPr/>
                    <a:lstStyle/>
                    <a:p>
                      <a:r>
                        <a:rPr lang="en-US"/>
                        <a:t>Level of Detail</a:t>
                      </a:r>
                      <a:endParaRPr lang="en-US" b="0"/>
                    </a:p>
                    <a:p>
                      <a:r>
                        <a:rPr lang="en-US" b="0"/>
                        <a:t>(worktag + hierarchies)</a:t>
                      </a:r>
                    </a:p>
                  </a:txBody>
                  <a:tcPr/>
                </a:tc>
                <a:tc>
                  <a:txBody>
                    <a:bodyPr/>
                    <a:lstStyle/>
                    <a:p>
                      <a:r>
                        <a:rPr lang="en-US"/>
                        <a:t>Actuals</a:t>
                      </a:r>
                    </a:p>
                    <a:p>
                      <a:r>
                        <a:rPr lang="en-US"/>
                        <a:t>(in Financials)</a:t>
                      </a:r>
                    </a:p>
                  </a:txBody>
                  <a:tcPr/>
                </a:tc>
                <a:tc>
                  <a:txBody>
                    <a:bodyPr/>
                    <a:lstStyle/>
                    <a:p>
                      <a:r>
                        <a:rPr lang="en-US"/>
                        <a:t>Actuals </a:t>
                      </a:r>
                    </a:p>
                    <a:p>
                      <a:r>
                        <a:rPr lang="en-US"/>
                        <a:t>(in Adaptive)</a:t>
                      </a:r>
                    </a:p>
                  </a:txBody>
                  <a:tcPr/>
                </a:tc>
                <a:tc>
                  <a:txBody>
                    <a:bodyPr/>
                    <a:lstStyle/>
                    <a:p>
                      <a:r>
                        <a:rPr lang="en-US"/>
                        <a:t>Budget </a:t>
                      </a:r>
                    </a:p>
                    <a:p>
                      <a:r>
                        <a:rPr lang="en-US"/>
                        <a:t>(in Financials)</a:t>
                      </a:r>
                    </a:p>
                  </a:txBody>
                  <a:tcPr/>
                </a:tc>
                <a:tc>
                  <a:txBody>
                    <a:bodyPr/>
                    <a:lstStyle/>
                    <a:p>
                      <a:r>
                        <a:rPr lang="en-US"/>
                        <a:t>Budget </a:t>
                      </a:r>
                    </a:p>
                    <a:p>
                      <a:r>
                        <a:rPr lang="en-US"/>
                        <a:t>(in Adaptive)</a:t>
                      </a:r>
                    </a:p>
                  </a:txBody>
                  <a:tcPr/>
                </a:tc>
                <a:extLst>
                  <a:ext uri="{0D108BD9-81ED-4DB2-BD59-A6C34878D82A}">
                    <a16:rowId xmlns:a16="http://schemas.microsoft.com/office/drawing/2014/main" val="32180420"/>
                  </a:ext>
                </a:extLst>
              </a:tr>
              <a:tr h="370840">
                <a:tc>
                  <a:txBody>
                    <a:bodyPr/>
                    <a:lstStyle/>
                    <a:p>
                      <a:pPr marL="0" algn="l" defTabSz="487710" rtl="0" eaLnBrk="1" latinLnBrk="0" hangingPunct="1"/>
                      <a:r>
                        <a:rPr lang="en-US" sz="1800" b="1" kern="1200">
                          <a:solidFill>
                            <a:schemeClr val="tx2"/>
                          </a:solidFill>
                          <a:latin typeface="+mn-lt"/>
                          <a:ea typeface="+mn-ea"/>
                          <a:cs typeface="+mn-cs"/>
                        </a:rPr>
                        <a:t>Cost Center, Ledger Account, Resource, Fund, Company</a:t>
                      </a:r>
                    </a:p>
                  </a:txBody>
                  <a:tcPr/>
                </a:tc>
                <a:tc>
                  <a:txBody>
                    <a:bodyPr/>
                    <a:lstStyle/>
                    <a:p>
                      <a:pPr marL="0" algn="ctr" defTabSz="487710" rtl="0" eaLnBrk="1" latinLnBrk="0" hangingPunct="1"/>
                      <a:r>
                        <a:rPr lang="en-US" sz="1800" b="0" kern="1200">
                          <a:solidFill>
                            <a:schemeClr val="tx2"/>
                          </a:solidFill>
                          <a:latin typeface="+mn-lt"/>
                          <a:ea typeface="+mn-ea"/>
                          <a:cs typeface="+mn-cs"/>
                        </a:rPr>
                        <a:t>Yes</a:t>
                      </a:r>
                    </a:p>
                  </a:txBody>
                  <a:tcPr anchor="ctr"/>
                </a:tc>
                <a:tc>
                  <a:txBody>
                    <a:bodyPr/>
                    <a:lstStyle/>
                    <a:p>
                      <a:pPr marL="0" algn="ctr" defTabSz="487710" rtl="0" eaLnBrk="1" latinLnBrk="0" hangingPunct="1"/>
                      <a:r>
                        <a:rPr lang="en-US" sz="1800" b="0" kern="1200">
                          <a:solidFill>
                            <a:schemeClr val="tx2"/>
                          </a:solidFill>
                          <a:latin typeface="+mn-lt"/>
                          <a:ea typeface="+mn-ea"/>
                          <a:cs typeface="+mn-cs"/>
                        </a:rPr>
                        <a:t>Yes</a:t>
                      </a:r>
                    </a:p>
                  </a:txBody>
                  <a:tcPr anchor="ctr"/>
                </a:tc>
                <a:tc>
                  <a:txBody>
                    <a:bodyPr/>
                    <a:lstStyle/>
                    <a:p>
                      <a:pPr marL="0" algn="ctr" defTabSz="487710" rtl="0" eaLnBrk="1" latinLnBrk="0" hangingPunct="1"/>
                      <a:r>
                        <a:rPr lang="en-US" sz="1800" b="0" kern="1200">
                          <a:solidFill>
                            <a:schemeClr val="tx2"/>
                          </a:solidFill>
                          <a:latin typeface="+mn-lt"/>
                          <a:ea typeface="+mn-ea"/>
                          <a:cs typeface="+mn-cs"/>
                        </a:rPr>
                        <a:t>Yes, required</a:t>
                      </a:r>
                    </a:p>
                  </a:txBody>
                  <a:tcPr anchor="ctr"/>
                </a:tc>
                <a:tc>
                  <a:txBody>
                    <a:bodyPr/>
                    <a:lstStyle/>
                    <a:p>
                      <a:pPr algn="ctr"/>
                      <a:r>
                        <a:rPr lang="en-US" sz="1800" b="0">
                          <a:solidFill>
                            <a:schemeClr val="tx2"/>
                          </a:solidFill>
                        </a:rPr>
                        <a:t>Yes, required</a:t>
                      </a:r>
                    </a:p>
                  </a:txBody>
                  <a:tcPr anchor="ctr"/>
                </a:tc>
                <a:extLst>
                  <a:ext uri="{0D108BD9-81ED-4DB2-BD59-A6C34878D82A}">
                    <a16:rowId xmlns:a16="http://schemas.microsoft.com/office/drawing/2014/main" val="3303077176"/>
                  </a:ext>
                </a:extLst>
              </a:tr>
              <a:tr h="370840">
                <a:tc>
                  <a:txBody>
                    <a:bodyPr/>
                    <a:lstStyle/>
                    <a:p>
                      <a:pPr marL="0" algn="l" defTabSz="487710" rtl="0" eaLnBrk="1" latinLnBrk="0" hangingPunct="1"/>
                      <a:r>
                        <a:rPr lang="en-US" sz="1800" b="1" kern="1200">
                          <a:solidFill>
                            <a:schemeClr val="tx2"/>
                          </a:solidFill>
                          <a:latin typeface="+mn-lt"/>
                          <a:ea typeface="+mn-ea"/>
                          <a:cs typeface="+mn-cs"/>
                        </a:rPr>
                        <a:t>Function</a:t>
                      </a:r>
                    </a:p>
                  </a:txBody>
                  <a:tcPr/>
                </a:tc>
                <a:tc>
                  <a:txBody>
                    <a:bodyPr/>
                    <a:lstStyle/>
                    <a:p>
                      <a:pPr marL="0" algn="ctr" defTabSz="487710" rtl="0" eaLnBrk="1" latinLnBrk="0" hangingPunct="1"/>
                      <a:r>
                        <a:rPr lang="en-US" sz="1800" b="0" kern="1200">
                          <a:solidFill>
                            <a:schemeClr val="tx2"/>
                          </a:solidFill>
                          <a:latin typeface="+mn-lt"/>
                          <a:ea typeface="+mn-ea"/>
                          <a:cs typeface="+mn-cs"/>
                        </a:rPr>
                        <a:t>Yes</a:t>
                      </a:r>
                    </a:p>
                  </a:txBody>
                  <a:tcPr anchor="ctr"/>
                </a:tc>
                <a:tc>
                  <a:txBody>
                    <a:bodyPr/>
                    <a:lstStyle/>
                    <a:p>
                      <a:pPr marL="0" algn="ctr" defTabSz="487710" rtl="0" eaLnBrk="1" latinLnBrk="0" hangingPunct="1"/>
                      <a:r>
                        <a:rPr lang="en-US" sz="1800" b="0" kern="1200">
                          <a:solidFill>
                            <a:schemeClr val="tx2"/>
                          </a:solidFill>
                          <a:latin typeface="+mn-lt"/>
                          <a:ea typeface="+mn-ea"/>
                          <a:cs typeface="+mn-cs"/>
                        </a:rPr>
                        <a:t>No</a:t>
                      </a:r>
                    </a:p>
                  </a:txBody>
                  <a:tcPr anchor="ctr"/>
                </a:tc>
                <a:tc>
                  <a:txBody>
                    <a:bodyPr/>
                    <a:lstStyle/>
                    <a:p>
                      <a:pPr marL="0" algn="ctr" defTabSz="487710" rtl="0" eaLnBrk="1" latinLnBrk="0" hangingPunct="1"/>
                      <a:r>
                        <a:rPr lang="en-US" sz="1800" b="0" kern="1200">
                          <a:solidFill>
                            <a:schemeClr val="tx2"/>
                          </a:solidFill>
                          <a:latin typeface="+mn-lt"/>
                          <a:ea typeface="+mn-ea"/>
                          <a:cs typeface="+mn-cs"/>
                        </a:rPr>
                        <a:t>No</a:t>
                      </a:r>
                    </a:p>
                  </a:txBody>
                  <a:tcPr anchor="ctr"/>
                </a:tc>
                <a:tc>
                  <a:txBody>
                    <a:bodyPr/>
                    <a:lstStyle/>
                    <a:p>
                      <a:pPr algn="ctr"/>
                      <a:r>
                        <a:rPr lang="en-US" sz="1800" b="0">
                          <a:solidFill>
                            <a:schemeClr val="tx2"/>
                          </a:solidFill>
                        </a:rPr>
                        <a:t>No</a:t>
                      </a:r>
                    </a:p>
                  </a:txBody>
                  <a:tcPr anchor="ctr"/>
                </a:tc>
                <a:extLst>
                  <a:ext uri="{0D108BD9-81ED-4DB2-BD59-A6C34878D82A}">
                    <a16:rowId xmlns:a16="http://schemas.microsoft.com/office/drawing/2014/main" val="3247114613"/>
                  </a:ext>
                </a:extLst>
              </a:tr>
              <a:tr h="370840">
                <a:tc>
                  <a:txBody>
                    <a:bodyPr/>
                    <a:lstStyle/>
                    <a:p>
                      <a:r>
                        <a:rPr lang="en-US" sz="1800" b="1">
                          <a:solidFill>
                            <a:schemeClr val="tx2"/>
                          </a:solidFill>
                        </a:rPr>
                        <a:t>Spend Category</a:t>
                      </a:r>
                    </a:p>
                    <a:p>
                      <a:r>
                        <a:rPr lang="en-US" sz="1800" b="1">
                          <a:solidFill>
                            <a:schemeClr val="tx2"/>
                          </a:solidFill>
                        </a:rPr>
                        <a:t>Revenue Category</a:t>
                      </a:r>
                    </a:p>
                  </a:txBody>
                  <a:tcPr/>
                </a:tc>
                <a:tc>
                  <a:txBody>
                    <a:bodyPr/>
                    <a:lstStyle/>
                    <a:p>
                      <a:pPr algn="ctr"/>
                      <a:r>
                        <a:rPr lang="en-US" sz="1800">
                          <a:solidFill>
                            <a:schemeClr val="tx2"/>
                          </a:solidFill>
                        </a:rPr>
                        <a:t>Yes</a:t>
                      </a:r>
                    </a:p>
                  </a:txBody>
                  <a:tcPr anchor="ctr"/>
                </a:tc>
                <a:tc>
                  <a:txBody>
                    <a:bodyPr/>
                    <a:lstStyle/>
                    <a:p>
                      <a:pPr algn="ctr"/>
                      <a:r>
                        <a:rPr lang="en-US" sz="1800">
                          <a:solidFill>
                            <a:schemeClr val="tx2"/>
                          </a:solidFill>
                        </a:rPr>
                        <a:t>Yes</a:t>
                      </a:r>
                    </a:p>
                  </a:txBody>
                  <a:tcPr anchor="ctr"/>
                </a:tc>
                <a:tc>
                  <a:txBody>
                    <a:bodyPr/>
                    <a:lstStyle/>
                    <a:p>
                      <a:pPr algn="ctr"/>
                      <a:r>
                        <a:rPr lang="en-US" sz="1800">
                          <a:solidFill>
                            <a:schemeClr val="tx2"/>
                          </a:solidFill>
                        </a:rPr>
                        <a:t>No</a:t>
                      </a:r>
                    </a:p>
                  </a:txBody>
                  <a:tcPr anchor="ctr"/>
                </a:tc>
                <a:tc>
                  <a:txBody>
                    <a:bodyPr/>
                    <a:lstStyle/>
                    <a:p>
                      <a:pPr algn="ctr"/>
                      <a:r>
                        <a:rPr lang="en-US" sz="1800">
                          <a:solidFill>
                            <a:schemeClr val="tx2"/>
                          </a:solidFill>
                        </a:rPr>
                        <a:t>No</a:t>
                      </a:r>
                    </a:p>
                  </a:txBody>
                  <a:tcPr anchor="ctr"/>
                </a:tc>
                <a:extLst>
                  <a:ext uri="{0D108BD9-81ED-4DB2-BD59-A6C34878D82A}">
                    <a16:rowId xmlns:a16="http://schemas.microsoft.com/office/drawing/2014/main" val="4239770346"/>
                  </a:ext>
                </a:extLst>
              </a:tr>
              <a:tr h="370840">
                <a:tc>
                  <a:txBody>
                    <a:bodyPr/>
                    <a:lstStyle/>
                    <a:p>
                      <a:r>
                        <a:rPr lang="en-US" sz="1800" b="1">
                          <a:solidFill>
                            <a:schemeClr val="tx2"/>
                          </a:solidFill>
                        </a:rPr>
                        <a:t>Program, Assignee, Activity, Grant, Gift, Inst Initiative</a:t>
                      </a:r>
                    </a:p>
                  </a:txBody>
                  <a:tcPr/>
                </a:tc>
                <a:tc>
                  <a:txBody>
                    <a:bodyPr/>
                    <a:lstStyle/>
                    <a:p>
                      <a:pPr algn="ctr"/>
                      <a:r>
                        <a:rPr lang="en-US" sz="1800">
                          <a:solidFill>
                            <a:schemeClr val="tx2"/>
                          </a:solidFill>
                        </a:rPr>
                        <a:t>Yes, if used in Actuals</a:t>
                      </a:r>
                    </a:p>
                  </a:txBody>
                  <a:tcPr anchor="ctr"/>
                </a:tc>
                <a:tc>
                  <a:txBody>
                    <a:bodyPr/>
                    <a:lstStyle/>
                    <a:p>
                      <a:pPr algn="ctr"/>
                      <a:r>
                        <a:rPr lang="en-US" sz="1800">
                          <a:solidFill>
                            <a:schemeClr val="tx2"/>
                          </a:solidFill>
                        </a:rPr>
                        <a:t>Yes, if used in actuals</a:t>
                      </a:r>
                    </a:p>
                  </a:txBody>
                  <a:tcPr anchor="ctr"/>
                </a:tc>
                <a:tc>
                  <a:txBody>
                    <a:bodyPr/>
                    <a:lstStyle/>
                    <a:p>
                      <a:pPr algn="ctr"/>
                      <a:r>
                        <a:rPr lang="en-US" sz="1800">
                          <a:solidFill>
                            <a:schemeClr val="tx2"/>
                          </a:solidFill>
                        </a:rPr>
                        <a:t>Yes, if used in the budget</a:t>
                      </a:r>
                    </a:p>
                  </a:txBody>
                  <a:tcPr anchor="ctr"/>
                </a:tc>
                <a:tc>
                  <a:txBody>
                    <a:bodyPr/>
                    <a:lstStyle/>
                    <a:p>
                      <a:pPr algn="ctr"/>
                      <a:r>
                        <a:rPr lang="en-US" sz="1800">
                          <a:solidFill>
                            <a:schemeClr val="tx2"/>
                          </a:solidFill>
                        </a:rPr>
                        <a:t>Yes, if used in the budget</a:t>
                      </a:r>
                    </a:p>
                  </a:txBody>
                  <a:tcPr anchor="ctr"/>
                </a:tc>
                <a:extLst>
                  <a:ext uri="{0D108BD9-81ED-4DB2-BD59-A6C34878D82A}">
                    <a16:rowId xmlns:a16="http://schemas.microsoft.com/office/drawing/2014/main" val="1029384155"/>
                  </a:ext>
                </a:extLst>
              </a:tr>
              <a:tr h="370840">
                <a:tc>
                  <a:txBody>
                    <a:bodyPr/>
                    <a:lstStyle/>
                    <a:p>
                      <a:r>
                        <a:rPr lang="en-US" sz="1800" b="1">
                          <a:solidFill>
                            <a:schemeClr val="tx2"/>
                          </a:solidFill>
                        </a:rPr>
                        <a:t>Supplier, Customer, Transaction Type, Journal Source</a:t>
                      </a:r>
                    </a:p>
                  </a:txBody>
                  <a:tcPr/>
                </a:tc>
                <a:tc>
                  <a:txBody>
                    <a:bodyPr/>
                    <a:lstStyle/>
                    <a:p>
                      <a:pPr algn="ctr"/>
                      <a:r>
                        <a:rPr lang="en-US" sz="1800">
                          <a:solidFill>
                            <a:schemeClr val="tx2"/>
                          </a:solidFill>
                        </a:rPr>
                        <a:t>Yes</a:t>
                      </a:r>
                    </a:p>
                  </a:txBody>
                  <a:tcPr anchor="ctr"/>
                </a:tc>
                <a:tc>
                  <a:txBody>
                    <a:bodyPr/>
                    <a:lstStyle/>
                    <a:p>
                      <a:pPr algn="ctr"/>
                      <a:r>
                        <a:rPr lang="en-US" sz="1800">
                          <a:solidFill>
                            <a:schemeClr val="tx2"/>
                          </a:solidFill>
                        </a:rPr>
                        <a:t>No</a:t>
                      </a:r>
                    </a:p>
                  </a:txBody>
                  <a:tcPr anchor="ctr"/>
                </a:tc>
                <a:tc>
                  <a:txBody>
                    <a:bodyPr/>
                    <a:lstStyle/>
                    <a:p>
                      <a:pPr algn="ctr"/>
                      <a:r>
                        <a:rPr lang="en-US" sz="1800">
                          <a:solidFill>
                            <a:schemeClr val="tx2"/>
                          </a:solidFill>
                        </a:rPr>
                        <a:t>No</a:t>
                      </a:r>
                    </a:p>
                  </a:txBody>
                  <a:tcPr anchor="ctr"/>
                </a:tc>
                <a:tc>
                  <a:txBody>
                    <a:bodyPr/>
                    <a:lstStyle/>
                    <a:p>
                      <a:pPr algn="ctr"/>
                      <a:r>
                        <a:rPr lang="en-US" sz="1800">
                          <a:solidFill>
                            <a:schemeClr val="tx2"/>
                          </a:solidFill>
                        </a:rPr>
                        <a:t>No</a:t>
                      </a:r>
                    </a:p>
                  </a:txBody>
                  <a:tcPr anchor="ctr"/>
                </a:tc>
                <a:extLst>
                  <a:ext uri="{0D108BD9-81ED-4DB2-BD59-A6C34878D82A}">
                    <a16:rowId xmlns:a16="http://schemas.microsoft.com/office/drawing/2014/main" val="2362917901"/>
                  </a:ext>
                </a:extLst>
              </a:tr>
              <a:tr h="370840">
                <a:tc>
                  <a:txBody>
                    <a:bodyPr/>
                    <a:lstStyle/>
                    <a:p>
                      <a:r>
                        <a:rPr lang="en-US" sz="1800" b="1">
                          <a:solidFill>
                            <a:schemeClr val="tx2"/>
                          </a:solidFill>
                        </a:rPr>
                        <a:t>Position ID, Job Profile, Worker, Job Family</a:t>
                      </a:r>
                    </a:p>
                  </a:txBody>
                  <a:tcPr/>
                </a:tc>
                <a:tc>
                  <a:txBody>
                    <a:bodyPr/>
                    <a:lstStyle/>
                    <a:p>
                      <a:pPr algn="ctr"/>
                      <a:r>
                        <a:rPr lang="en-US" sz="1800">
                          <a:solidFill>
                            <a:schemeClr val="tx2"/>
                          </a:solidFill>
                        </a:rPr>
                        <a:t>Yes, with the right permissions</a:t>
                      </a:r>
                    </a:p>
                  </a:txBody>
                  <a:tcPr anchor="ctr"/>
                </a:tc>
                <a:tc>
                  <a:txBody>
                    <a:bodyPr/>
                    <a:lstStyle/>
                    <a:p>
                      <a:pPr algn="ctr"/>
                      <a:r>
                        <a:rPr lang="en-US" sz="1800">
                          <a:solidFill>
                            <a:schemeClr val="tx2"/>
                          </a:solidFill>
                        </a:rPr>
                        <a:t>Position only</a:t>
                      </a:r>
                    </a:p>
                  </a:txBody>
                  <a:tcPr anchor="ctr"/>
                </a:tc>
                <a:tc>
                  <a:txBody>
                    <a:bodyPr/>
                    <a:lstStyle/>
                    <a:p>
                      <a:pPr algn="ctr"/>
                      <a:r>
                        <a:rPr lang="en-US" sz="1800">
                          <a:solidFill>
                            <a:schemeClr val="tx2"/>
                          </a:solidFill>
                        </a:rPr>
                        <a:t>No</a:t>
                      </a:r>
                    </a:p>
                  </a:txBody>
                  <a:tcPr anchor="ctr"/>
                </a:tc>
                <a:tc>
                  <a:txBody>
                    <a:bodyPr/>
                    <a:lstStyle/>
                    <a:p>
                      <a:pPr algn="ctr"/>
                      <a:r>
                        <a:rPr lang="en-US" sz="1800">
                          <a:solidFill>
                            <a:schemeClr val="tx2"/>
                          </a:solidFill>
                        </a:rPr>
                        <a:t>Yes</a:t>
                      </a:r>
                    </a:p>
                  </a:txBody>
                  <a:tcPr anchor="ctr"/>
                </a:tc>
                <a:extLst>
                  <a:ext uri="{0D108BD9-81ED-4DB2-BD59-A6C34878D82A}">
                    <a16:rowId xmlns:a16="http://schemas.microsoft.com/office/drawing/2014/main" val="2698554006"/>
                  </a:ext>
                </a:extLst>
              </a:tr>
              <a:tr h="370840">
                <a:tc>
                  <a:txBody>
                    <a:bodyPr/>
                    <a:lstStyle/>
                    <a:p>
                      <a:r>
                        <a:rPr lang="en-US" sz="1800" b="1">
                          <a:solidFill>
                            <a:schemeClr val="tx2"/>
                          </a:solidFill>
                        </a:rPr>
                        <a:t>Pay Component, Earn Type</a:t>
                      </a:r>
                    </a:p>
                  </a:txBody>
                  <a:tcPr/>
                </a:tc>
                <a:tc>
                  <a:txBody>
                    <a:bodyPr/>
                    <a:lstStyle/>
                    <a:p>
                      <a:pPr algn="ctr"/>
                      <a:r>
                        <a:rPr lang="en-US" sz="1800">
                          <a:solidFill>
                            <a:schemeClr val="tx2"/>
                          </a:solidFill>
                        </a:rPr>
                        <a:t>Yes</a:t>
                      </a:r>
                    </a:p>
                  </a:txBody>
                  <a:tcPr anchor="ctr"/>
                </a:tc>
                <a:tc>
                  <a:txBody>
                    <a:bodyPr/>
                    <a:lstStyle/>
                    <a:p>
                      <a:pPr algn="ctr"/>
                      <a:r>
                        <a:rPr lang="en-US" sz="1800">
                          <a:solidFill>
                            <a:schemeClr val="tx2"/>
                          </a:solidFill>
                        </a:rPr>
                        <a:t>No</a:t>
                      </a:r>
                    </a:p>
                  </a:txBody>
                  <a:tcPr anchor="ctr"/>
                </a:tc>
                <a:tc>
                  <a:txBody>
                    <a:bodyPr/>
                    <a:lstStyle/>
                    <a:p>
                      <a:pPr algn="ctr"/>
                      <a:r>
                        <a:rPr lang="en-US" sz="1800">
                          <a:solidFill>
                            <a:schemeClr val="tx2"/>
                          </a:solidFill>
                        </a:rPr>
                        <a:t>No</a:t>
                      </a:r>
                    </a:p>
                  </a:txBody>
                  <a:tcPr anchor="ctr"/>
                </a:tc>
                <a:tc>
                  <a:txBody>
                    <a:bodyPr/>
                    <a:lstStyle/>
                    <a:p>
                      <a:pPr algn="ctr"/>
                      <a:r>
                        <a:rPr lang="en-US" sz="1800">
                          <a:solidFill>
                            <a:schemeClr val="tx2"/>
                          </a:solidFill>
                        </a:rPr>
                        <a:t>Some</a:t>
                      </a:r>
                    </a:p>
                  </a:txBody>
                  <a:tcPr anchor="ctr"/>
                </a:tc>
                <a:extLst>
                  <a:ext uri="{0D108BD9-81ED-4DB2-BD59-A6C34878D82A}">
                    <a16:rowId xmlns:a16="http://schemas.microsoft.com/office/drawing/2014/main" val="2308835030"/>
                  </a:ext>
                </a:extLst>
              </a:tr>
              <a:tr h="370840">
                <a:tc>
                  <a:txBody>
                    <a:bodyPr/>
                    <a:lstStyle/>
                    <a:p>
                      <a:r>
                        <a:rPr lang="en-US" sz="1800" b="1">
                          <a:solidFill>
                            <a:schemeClr val="tx2"/>
                          </a:solidFill>
                        </a:rPr>
                        <a:t>Award, Sponsor</a:t>
                      </a:r>
                    </a:p>
                  </a:txBody>
                  <a:tcPr/>
                </a:tc>
                <a:tc>
                  <a:txBody>
                    <a:bodyPr/>
                    <a:lstStyle/>
                    <a:p>
                      <a:pPr algn="ctr"/>
                      <a:r>
                        <a:rPr lang="en-US" sz="1800">
                          <a:solidFill>
                            <a:schemeClr val="tx2"/>
                          </a:solidFill>
                        </a:rPr>
                        <a:t>Yes</a:t>
                      </a:r>
                    </a:p>
                  </a:txBody>
                  <a:tcPr anchor="ctr"/>
                </a:tc>
                <a:tc>
                  <a:txBody>
                    <a:bodyPr/>
                    <a:lstStyle/>
                    <a:p>
                      <a:pPr algn="ctr"/>
                      <a:r>
                        <a:rPr lang="en-US" sz="1800">
                          <a:solidFill>
                            <a:schemeClr val="tx2"/>
                          </a:solidFill>
                        </a:rPr>
                        <a:t>No</a:t>
                      </a:r>
                    </a:p>
                  </a:txBody>
                  <a:tcPr anchor="ctr"/>
                </a:tc>
                <a:tc>
                  <a:txBody>
                    <a:bodyPr/>
                    <a:lstStyle/>
                    <a:p>
                      <a:pPr algn="ctr"/>
                      <a:r>
                        <a:rPr lang="en-US" sz="1800">
                          <a:solidFill>
                            <a:schemeClr val="tx2"/>
                          </a:solidFill>
                        </a:rPr>
                        <a:t>No</a:t>
                      </a:r>
                    </a:p>
                  </a:txBody>
                  <a:tcPr anchor="ctr"/>
                </a:tc>
                <a:tc>
                  <a:txBody>
                    <a:bodyPr/>
                    <a:lstStyle/>
                    <a:p>
                      <a:pPr algn="ctr"/>
                      <a:r>
                        <a:rPr lang="en-US" sz="1800">
                          <a:solidFill>
                            <a:schemeClr val="tx2"/>
                          </a:solidFill>
                        </a:rPr>
                        <a:t>No</a:t>
                      </a:r>
                    </a:p>
                  </a:txBody>
                  <a:tcPr anchor="ctr"/>
                </a:tc>
                <a:extLst>
                  <a:ext uri="{0D108BD9-81ED-4DB2-BD59-A6C34878D82A}">
                    <a16:rowId xmlns:a16="http://schemas.microsoft.com/office/drawing/2014/main" val="3855213125"/>
                  </a:ext>
                </a:extLst>
              </a:tr>
            </a:tbl>
          </a:graphicData>
        </a:graphic>
      </p:graphicFrame>
    </p:spTree>
    <p:extLst>
      <p:ext uri="{BB962C8B-B14F-4D97-AF65-F5344CB8AC3E}">
        <p14:creationId xmlns:p14="http://schemas.microsoft.com/office/powerpoint/2010/main" val="623881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D4AD27-4EBB-53AA-D1EB-7CADCF771CF5}"/>
              </a:ext>
            </a:extLst>
          </p:cNvPr>
          <p:cNvSpPr>
            <a:spLocks noGrp="1"/>
          </p:cNvSpPr>
          <p:nvPr>
            <p:ph type="body" sz="quarter" idx="10"/>
          </p:nvPr>
        </p:nvSpPr>
        <p:spPr>
          <a:xfrm>
            <a:off x="955388" y="2743200"/>
            <a:ext cx="9916160" cy="2257137"/>
          </a:xfrm>
        </p:spPr>
        <p:txBody>
          <a:bodyPr lIns="91440" tIns="45720" rIns="91440" bIns="45720" anchor="t">
            <a:normAutofit fontScale="92500"/>
          </a:bodyPr>
          <a:lstStyle/>
          <a:p>
            <a:r>
              <a:rPr lang="en-US" sz="5400">
                <a:latin typeface="Open Sans"/>
                <a:ea typeface="Open Sans"/>
                <a:cs typeface="Open Sans"/>
              </a:rPr>
              <a:t>Monitoring Period Over Period Fluctuations (Actuals)</a:t>
            </a:r>
            <a:endParaRPr lang="en-US"/>
          </a:p>
        </p:txBody>
      </p:sp>
    </p:spTree>
    <p:extLst>
      <p:ext uri="{BB962C8B-B14F-4D97-AF65-F5344CB8AC3E}">
        <p14:creationId xmlns:p14="http://schemas.microsoft.com/office/powerpoint/2010/main" val="311242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C06D8F-077A-977C-7765-DE00ECAD073A}"/>
              </a:ext>
            </a:extLst>
          </p:cNvPr>
          <p:cNvSpPr>
            <a:spLocks noGrp="1"/>
          </p:cNvSpPr>
          <p:nvPr>
            <p:ph type="body" sz="quarter" idx="10"/>
          </p:nvPr>
        </p:nvSpPr>
        <p:spPr/>
        <p:txBody>
          <a:bodyPr>
            <a:normAutofit fontScale="92500" lnSpcReduction="10000"/>
          </a:bodyPr>
          <a:lstStyle/>
          <a:p>
            <a:r>
              <a:rPr lang="en-US" b="1"/>
              <a:t>Controller’s Checklist: Revenues 3a2)</a:t>
            </a:r>
          </a:p>
        </p:txBody>
      </p:sp>
      <p:sp>
        <p:nvSpPr>
          <p:cNvPr id="3" name="Text Placeholder 2">
            <a:extLst>
              <a:ext uri="{FF2B5EF4-FFF2-40B4-BE49-F238E27FC236}">
                <a16:creationId xmlns:a16="http://schemas.microsoft.com/office/drawing/2014/main" id="{8A73588C-580A-40AD-2A18-EB4BCD357207}"/>
              </a:ext>
            </a:extLst>
          </p:cNvPr>
          <p:cNvSpPr>
            <a:spLocks noGrp="1"/>
          </p:cNvSpPr>
          <p:nvPr>
            <p:ph type="body" sz="quarter" idx="11"/>
          </p:nvPr>
        </p:nvSpPr>
        <p:spPr/>
        <p:txBody>
          <a:bodyPr/>
          <a:lstStyle/>
          <a:p>
            <a:r>
              <a:rPr lang="en-US"/>
              <a:t>Variance analyses on revenues has been performed at least quarterly to ensure financial sustainability. Departments/Units have done their due diligence to understand fluctuations greater than 5% year-over-year, quarter-over-quarter, and budget-versus-actual. Departments can utilize Income Statement - Period Variance R1287.5 and Standard Budget vs. Actual - Summary R1306</a:t>
            </a:r>
          </a:p>
        </p:txBody>
      </p:sp>
    </p:spTree>
    <p:extLst>
      <p:ext uri="{BB962C8B-B14F-4D97-AF65-F5344CB8AC3E}">
        <p14:creationId xmlns:p14="http://schemas.microsoft.com/office/powerpoint/2010/main" val="42545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B9356-0978-B143-CE34-9829FE02DC7D}"/>
              </a:ext>
            </a:extLst>
          </p:cNvPr>
          <p:cNvSpPr>
            <a:spLocks noGrp="1"/>
          </p:cNvSpPr>
          <p:nvPr>
            <p:ph type="body" sz="quarter" idx="10"/>
          </p:nvPr>
        </p:nvSpPr>
        <p:spPr/>
        <p:txBody>
          <a:bodyPr>
            <a:normAutofit fontScale="92500" lnSpcReduction="10000"/>
          </a:bodyPr>
          <a:lstStyle/>
          <a:p>
            <a:r>
              <a:rPr lang="en-US" b="1"/>
              <a:t>Controller’s Checklist: Expenses 4a2)</a:t>
            </a:r>
          </a:p>
        </p:txBody>
      </p:sp>
      <p:sp>
        <p:nvSpPr>
          <p:cNvPr id="3" name="Text Placeholder 2">
            <a:extLst>
              <a:ext uri="{FF2B5EF4-FFF2-40B4-BE49-F238E27FC236}">
                <a16:creationId xmlns:a16="http://schemas.microsoft.com/office/drawing/2014/main" id="{B0C03043-1113-4758-573B-CD841261E150}"/>
              </a:ext>
            </a:extLst>
          </p:cNvPr>
          <p:cNvSpPr>
            <a:spLocks noGrp="1"/>
          </p:cNvSpPr>
          <p:nvPr>
            <p:ph type="body" sz="quarter" idx="11"/>
          </p:nvPr>
        </p:nvSpPr>
        <p:spPr/>
        <p:txBody>
          <a:bodyPr/>
          <a:lstStyle/>
          <a:p>
            <a:r>
              <a:rPr lang="en-US"/>
              <a:t>Variance analyses on expenses has been performed at least quarterly to ensure financial sustainability. Departments/Units have done their due diligence to understand fluctuations greater than 5% year-over-year, quarter-over-quarter, and budget-versus-actual. Departments can utilize Income Statement - Period Variance R1287.5 and Standard Budget vs. Actual - Summary R1306. </a:t>
            </a:r>
          </a:p>
        </p:txBody>
      </p:sp>
    </p:spTree>
    <p:extLst>
      <p:ext uri="{BB962C8B-B14F-4D97-AF65-F5344CB8AC3E}">
        <p14:creationId xmlns:p14="http://schemas.microsoft.com/office/powerpoint/2010/main" val="4034922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C06D8F-077A-977C-7765-DE00ECAD073A}"/>
              </a:ext>
            </a:extLst>
          </p:cNvPr>
          <p:cNvSpPr>
            <a:spLocks noGrp="1"/>
          </p:cNvSpPr>
          <p:nvPr>
            <p:ph type="body" sz="quarter" idx="10"/>
          </p:nvPr>
        </p:nvSpPr>
        <p:spPr/>
        <p:txBody>
          <a:bodyPr>
            <a:normAutofit fontScale="92500" lnSpcReduction="10000"/>
          </a:bodyPr>
          <a:lstStyle/>
          <a:p>
            <a:r>
              <a:rPr lang="en-US" b="1"/>
              <a:t>UW Enterprise – Variance Analysis current practice (annual)</a:t>
            </a:r>
          </a:p>
        </p:txBody>
      </p:sp>
      <p:sp>
        <p:nvSpPr>
          <p:cNvPr id="3" name="Text Placeholder 2">
            <a:extLst>
              <a:ext uri="{FF2B5EF4-FFF2-40B4-BE49-F238E27FC236}">
                <a16:creationId xmlns:a16="http://schemas.microsoft.com/office/drawing/2014/main" id="{8A73588C-580A-40AD-2A18-EB4BCD357207}"/>
              </a:ext>
            </a:extLst>
          </p:cNvPr>
          <p:cNvSpPr>
            <a:spLocks noGrp="1"/>
          </p:cNvSpPr>
          <p:nvPr>
            <p:ph type="body" sz="quarter" idx="11"/>
          </p:nvPr>
        </p:nvSpPr>
        <p:spPr/>
        <p:txBody>
          <a:bodyPr/>
          <a:lstStyle/>
          <a:p>
            <a:endParaRPr lang="en-US"/>
          </a:p>
        </p:txBody>
      </p:sp>
      <p:pic>
        <p:nvPicPr>
          <p:cNvPr id="7" name="Picture 6">
            <a:extLst>
              <a:ext uri="{FF2B5EF4-FFF2-40B4-BE49-F238E27FC236}">
                <a16:creationId xmlns:a16="http://schemas.microsoft.com/office/drawing/2014/main" id="{B0FEAD50-926B-EB07-E49C-C5FFEF64BBE1}"/>
              </a:ext>
            </a:extLst>
          </p:cNvPr>
          <p:cNvPicPr>
            <a:picLocks noChangeAspect="1"/>
          </p:cNvPicPr>
          <p:nvPr/>
        </p:nvPicPr>
        <p:blipFill>
          <a:blip r:embed="rId3"/>
          <a:stretch>
            <a:fillRect/>
          </a:stretch>
        </p:blipFill>
        <p:spPr>
          <a:xfrm>
            <a:off x="0" y="933621"/>
            <a:ext cx="13004800" cy="5447957"/>
          </a:xfrm>
          <a:prstGeom prst="rect">
            <a:avLst/>
          </a:prstGeom>
        </p:spPr>
      </p:pic>
      <p:sp>
        <p:nvSpPr>
          <p:cNvPr id="8" name="Speech Bubble: Rectangle 7">
            <a:extLst>
              <a:ext uri="{FF2B5EF4-FFF2-40B4-BE49-F238E27FC236}">
                <a16:creationId xmlns:a16="http://schemas.microsoft.com/office/drawing/2014/main" id="{9E737263-BADE-70A1-7059-9A6391E8241A}"/>
              </a:ext>
            </a:extLst>
          </p:cNvPr>
          <p:cNvSpPr/>
          <p:nvPr/>
        </p:nvSpPr>
        <p:spPr>
          <a:xfrm>
            <a:off x="9097319" y="1285102"/>
            <a:ext cx="3372393" cy="677108"/>
          </a:xfrm>
          <a:prstGeom prst="wedgeRectCallout">
            <a:avLst>
              <a:gd name="adj1" fmla="val 4460"/>
              <a:gd name="adj2" fmla="val 86528"/>
            </a:avLst>
          </a:prstGeom>
          <a:solidFill>
            <a:schemeClr val="bg1">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1"/>
                </a:solidFill>
                <a:cs typeface="Calibri"/>
              </a:rPr>
              <a:t> Variance analysis performed on variances over 5%</a:t>
            </a:r>
          </a:p>
        </p:txBody>
      </p:sp>
    </p:spTree>
    <p:extLst>
      <p:ext uri="{BB962C8B-B14F-4D97-AF65-F5344CB8AC3E}">
        <p14:creationId xmlns:p14="http://schemas.microsoft.com/office/powerpoint/2010/main" val="1971656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F794C-8518-034B-F31B-79F872AA6526}"/>
              </a:ext>
            </a:extLst>
          </p:cNvPr>
          <p:cNvSpPr>
            <a:spLocks noGrp="1"/>
          </p:cNvSpPr>
          <p:nvPr>
            <p:ph type="body" sz="quarter" idx="10"/>
          </p:nvPr>
        </p:nvSpPr>
        <p:spPr/>
        <p:txBody>
          <a:bodyPr>
            <a:normAutofit fontScale="92500" lnSpcReduction="10000"/>
          </a:bodyPr>
          <a:lstStyle/>
          <a:p>
            <a:r>
              <a:rPr lang="en-US" b="1"/>
              <a:t>UW</a:t>
            </a:r>
            <a:r>
              <a:rPr lang="en-US"/>
              <a:t> </a:t>
            </a:r>
            <a:r>
              <a:rPr lang="en-US" b="1"/>
              <a:t>Enterprise – Variance Analysis (narrative) </a:t>
            </a:r>
          </a:p>
        </p:txBody>
      </p:sp>
      <p:pic>
        <p:nvPicPr>
          <p:cNvPr id="5" name="Picture 4">
            <a:extLst>
              <a:ext uri="{FF2B5EF4-FFF2-40B4-BE49-F238E27FC236}">
                <a16:creationId xmlns:a16="http://schemas.microsoft.com/office/drawing/2014/main" id="{B672354B-4F63-5F4A-DEFA-636148BD62F6}"/>
              </a:ext>
            </a:extLst>
          </p:cNvPr>
          <p:cNvPicPr>
            <a:picLocks noChangeAspect="1"/>
          </p:cNvPicPr>
          <p:nvPr/>
        </p:nvPicPr>
        <p:blipFill>
          <a:blip r:embed="rId3"/>
          <a:stretch>
            <a:fillRect/>
          </a:stretch>
        </p:blipFill>
        <p:spPr>
          <a:xfrm>
            <a:off x="954473" y="1104900"/>
            <a:ext cx="9810750" cy="6210300"/>
          </a:xfrm>
          <a:prstGeom prst="rect">
            <a:avLst/>
          </a:prstGeom>
        </p:spPr>
      </p:pic>
      <p:sp>
        <p:nvSpPr>
          <p:cNvPr id="6" name="Rectangle 5">
            <a:extLst>
              <a:ext uri="{FF2B5EF4-FFF2-40B4-BE49-F238E27FC236}">
                <a16:creationId xmlns:a16="http://schemas.microsoft.com/office/drawing/2014/main" id="{DA5D71C1-8C18-4D84-FBB3-5E827297EA7D}"/>
              </a:ext>
            </a:extLst>
          </p:cNvPr>
          <p:cNvSpPr/>
          <p:nvPr/>
        </p:nvSpPr>
        <p:spPr>
          <a:xfrm>
            <a:off x="1878226" y="3509320"/>
            <a:ext cx="1544595" cy="23477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9C4C74-CFC5-FC44-FCF2-7395E6D8CCE5}"/>
              </a:ext>
            </a:extLst>
          </p:cNvPr>
          <p:cNvSpPr/>
          <p:nvPr/>
        </p:nvSpPr>
        <p:spPr>
          <a:xfrm>
            <a:off x="5428734" y="4860326"/>
            <a:ext cx="1544595" cy="23477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9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6DD5DE-03A0-809C-9F2F-03BB497D7774}"/>
              </a:ext>
            </a:extLst>
          </p:cNvPr>
          <p:cNvSpPr>
            <a:spLocks noGrp="1"/>
          </p:cNvSpPr>
          <p:nvPr>
            <p:ph type="body" sz="quarter" idx="10"/>
          </p:nvPr>
        </p:nvSpPr>
        <p:spPr/>
        <p:txBody>
          <a:bodyPr>
            <a:normAutofit fontScale="92500" lnSpcReduction="10000"/>
          </a:bodyPr>
          <a:lstStyle/>
          <a:p>
            <a:r>
              <a:rPr lang="en-US" b="1"/>
              <a:t>UW Enterprise – Variance Analysis goals</a:t>
            </a:r>
          </a:p>
        </p:txBody>
      </p:sp>
      <p:sp>
        <p:nvSpPr>
          <p:cNvPr id="3" name="Text Placeholder 2">
            <a:extLst>
              <a:ext uri="{FF2B5EF4-FFF2-40B4-BE49-F238E27FC236}">
                <a16:creationId xmlns:a16="http://schemas.microsoft.com/office/drawing/2014/main" id="{06519AD9-C35F-5C66-8FF1-C135DD1352E8}"/>
              </a:ext>
            </a:extLst>
          </p:cNvPr>
          <p:cNvSpPr>
            <a:spLocks noGrp="1"/>
          </p:cNvSpPr>
          <p:nvPr>
            <p:ph type="body" sz="quarter" idx="11"/>
          </p:nvPr>
        </p:nvSpPr>
        <p:spPr/>
        <p:txBody>
          <a:bodyPr/>
          <a:lstStyle/>
          <a:p>
            <a:r>
              <a:rPr lang="en-US"/>
              <a:t>Period over period variance analysis completed on QoQ basis</a:t>
            </a:r>
          </a:p>
          <a:p>
            <a:pPr lvl="1"/>
            <a:r>
              <a:rPr lang="en-US"/>
              <a:t>Q1 FY 24 compared to Q1 FY25</a:t>
            </a:r>
          </a:p>
          <a:p>
            <a:pPr lvl="1"/>
            <a:r>
              <a:rPr lang="en-US"/>
              <a:t>Q2 FY 24 compared to Q2 FY25… </a:t>
            </a:r>
          </a:p>
          <a:p>
            <a:r>
              <a:rPr lang="en-US"/>
              <a:t>QoQ variance analysis explanation/narratives documented and preserved</a:t>
            </a:r>
          </a:p>
          <a:p>
            <a:r>
              <a:rPr lang="en-US"/>
              <a:t>Accounting supports variance analysis</a:t>
            </a:r>
          </a:p>
          <a:p>
            <a:pPr lvl="1"/>
            <a:r>
              <a:rPr lang="en-US"/>
              <a:t>Completeness, Existence, Valuation, R&amp;O</a:t>
            </a:r>
          </a:p>
          <a:p>
            <a:r>
              <a:rPr lang="en-US"/>
              <a:t>Variance analysis practices are in sync between UW Enterprise and Balancing Units</a:t>
            </a:r>
          </a:p>
          <a:p>
            <a:pPr marL="0" indent="0">
              <a:buNone/>
            </a:pPr>
            <a:endParaRPr lang="en-US"/>
          </a:p>
        </p:txBody>
      </p:sp>
    </p:spTree>
    <p:extLst>
      <p:ext uri="{BB962C8B-B14F-4D97-AF65-F5344CB8AC3E}">
        <p14:creationId xmlns:p14="http://schemas.microsoft.com/office/powerpoint/2010/main" val="2662070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D4AD27-4EBB-53AA-D1EB-7CADCF771CF5}"/>
              </a:ext>
            </a:extLst>
          </p:cNvPr>
          <p:cNvSpPr>
            <a:spLocks noGrp="1"/>
          </p:cNvSpPr>
          <p:nvPr>
            <p:ph type="body" sz="quarter" idx="10"/>
          </p:nvPr>
        </p:nvSpPr>
        <p:spPr>
          <a:xfrm>
            <a:off x="955388" y="3657600"/>
            <a:ext cx="9916160" cy="1342737"/>
          </a:xfrm>
        </p:spPr>
        <p:txBody>
          <a:bodyPr lIns="91440" tIns="45720" rIns="91440" bIns="45720" anchor="t">
            <a:normAutofit/>
          </a:bodyPr>
          <a:lstStyle/>
          <a:p>
            <a:r>
              <a:rPr lang="en-US" sz="5400">
                <a:latin typeface="Open Sans"/>
                <a:ea typeface="Open Sans"/>
                <a:cs typeface="Open Sans"/>
              </a:rPr>
              <a:t>Deficit Monitoring</a:t>
            </a:r>
            <a:endParaRPr lang="en-US"/>
          </a:p>
        </p:txBody>
      </p:sp>
    </p:spTree>
    <p:extLst>
      <p:ext uri="{BB962C8B-B14F-4D97-AF65-F5344CB8AC3E}">
        <p14:creationId xmlns:p14="http://schemas.microsoft.com/office/powerpoint/2010/main" val="243196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6DD5DE-03A0-809C-9F2F-03BB497D7774}"/>
              </a:ext>
            </a:extLst>
          </p:cNvPr>
          <p:cNvSpPr>
            <a:spLocks noGrp="1"/>
          </p:cNvSpPr>
          <p:nvPr>
            <p:ph type="body" sz="quarter" idx="10"/>
          </p:nvPr>
        </p:nvSpPr>
        <p:spPr/>
        <p:txBody>
          <a:bodyPr>
            <a:normAutofit fontScale="92500" lnSpcReduction="10000"/>
          </a:bodyPr>
          <a:lstStyle/>
          <a:p>
            <a:r>
              <a:rPr lang="en-US" b="1"/>
              <a:t>Deficit Monitoring</a:t>
            </a:r>
          </a:p>
        </p:txBody>
      </p:sp>
      <p:sp>
        <p:nvSpPr>
          <p:cNvPr id="3" name="Text Placeholder 2">
            <a:extLst>
              <a:ext uri="{FF2B5EF4-FFF2-40B4-BE49-F238E27FC236}">
                <a16:creationId xmlns:a16="http://schemas.microsoft.com/office/drawing/2014/main" id="{06519AD9-C35F-5C66-8FF1-C135DD1352E8}"/>
              </a:ext>
            </a:extLst>
          </p:cNvPr>
          <p:cNvSpPr>
            <a:spLocks noGrp="1"/>
          </p:cNvSpPr>
          <p:nvPr>
            <p:ph type="body" sz="quarter" idx="11"/>
          </p:nvPr>
        </p:nvSpPr>
        <p:spPr/>
        <p:txBody>
          <a:bodyPr/>
          <a:lstStyle/>
          <a:p>
            <a:r>
              <a:rPr lang="en-US"/>
              <a:t>Fund and Resource matter</a:t>
            </a:r>
          </a:p>
          <a:p>
            <a:pPr lvl="1"/>
            <a:r>
              <a:rPr lang="en-US"/>
              <a:t>Recall that Fund determines net position classification</a:t>
            </a:r>
          </a:p>
          <a:p>
            <a:pPr lvl="2"/>
            <a:r>
              <a:rPr lang="en-US" sz="2160"/>
              <a:t>Net Investment in Capital Assets </a:t>
            </a:r>
            <a:r>
              <a:rPr lang="en-US" sz="1760"/>
              <a:t>(400 series)</a:t>
            </a:r>
            <a:endParaRPr lang="en-US" sz="1733"/>
          </a:p>
          <a:p>
            <a:pPr lvl="2"/>
            <a:r>
              <a:rPr lang="en-US" sz="2160"/>
              <a:t>Restricted</a:t>
            </a:r>
          </a:p>
          <a:p>
            <a:pPr lvl="3"/>
            <a:r>
              <a:rPr lang="en-US" sz="1974"/>
              <a:t>Non-Expendable </a:t>
            </a:r>
            <a:r>
              <a:rPr lang="en-US" sz="1574"/>
              <a:t>(endowment principal, aka FAS 99-XXXX budgets)</a:t>
            </a:r>
            <a:endParaRPr lang="en-US" sz="1974"/>
          </a:p>
          <a:p>
            <a:pPr lvl="3"/>
            <a:r>
              <a:rPr lang="en-US" sz="1974"/>
              <a:t>Expendable </a:t>
            </a:r>
            <a:r>
              <a:rPr lang="en-US" sz="1574"/>
              <a:t>(gifts, grants, etc.)</a:t>
            </a:r>
            <a:endParaRPr lang="en-US" sz="1733"/>
          </a:p>
          <a:p>
            <a:pPr lvl="2"/>
            <a:r>
              <a:rPr lang="en-US" sz="2160"/>
              <a:t>Unrestricted </a:t>
            </a:r>
            <a:r>
              <a:rPr lang="en-US" sz="1160"/>
              <a:t>(ICR, general funds, auxiliary other, etc.)</a:t>
            </a:r>
          </a:p>
          <a:p>
            <a:pPr lvl="1"/>
            <a:r>
              <a:rPr lang="en-US" sz="2373"/>
              <a:t>Net position by resource</a:t>
            </a:r>
          </a:p>
          <a:p>
            <a:pPr lvl="2"/>
            <a:r>
              <a:rPr lang="en-US" sz="2160"/>
              <a:t>Net position deficits/surpluses will build by resource </a:t>
            </a:r>
          </a:p>
          <a:p>
            <a:pPr lvl="2"/>
            <a:r>
              <a:rPr lang="en-US" sz="2160"/>
              <a:t>Can be reported by single CC or by CCH various levels, ultimately CC Managers responsible for CC balances</a:t>
            </a:r>
          </a:p>
          <a:p>
            <a:pPr lvl="2"/>
            <a:r>
              <a:rPr lang="en-US" sz="2160"/>
              <a:t>Resources come with different aspects </a:t>
            </a:r>
          </a:p>
          <a:p>
            <a:pPr lvl="3"/>
            <a:r>
              <a:rPr lang="en-US" sz="1947"/>
              <a:t>Building reserves (recharge centers, self-sustaining, core funds)</a:t>
            </a:r>
          </a:p>
          <a:p>
            <a:pPr lvl="3"/>
            <a:r>
              <a:rPr lang="en-US" sz="1947"/>
              <a:t>Budget plans and planned use of net position reserves vs. increase net position</a:t>
            </a:r>
          </a:p>
          <a:p>
            <a:pPr lvl="3"/>
            <a:endParaRPr lang="en-US" sz="1947"/>
          </a:p>
          <a:p>
            <a:pPr lvl="1"/>
            <a:endParaRPr lang="en-US"/>
          </a:p>
          <a:p>
            <a:pPr marL="0" indent="0">
              <a:buNone/>
            </a:pPr>
            <a:endParaRPr lang="en-US"/>
          </a:p>
        </p:txBody>
      </p:sp>
    </p:spTree>
    <p:extLst>
      <p:ext uri="{BB962C8B-B14F-4D97-AF65-F5344CB8AC3E}">
        <p14:creationId xmlns:p14="http://schemas.microsoft.com/office/powerpoint/2010/main" val="83291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p:pic>
        <p:nvPicPr>
          <p:cNvPr id="5" name="Picture 4">
            <a:extLst>
              <a:ext uri="{FF2B5EF4-FFF2-40B4-BE49-F238E27FC236}">
                <a16:creationId xmlns:a16="http://schemas.microsoft.com/office/drawing/2014/main" id="{26FDFA38-29D6-C275-5A8D-90EF57E4D9A0}"/>
              </a:ext>
            </a:extLst>
          </p:cNvPr>
          <p:cNvPicPr>
            <a:picLocks noChangeAspect="1"/>
          </p:cNvPicPr>
          <p:nvPr/>
        </p:nvPicPr>
        <p:blipFill>
          <a:blip r:embed="rId3"/>
          <a:srcRect l="707" t="11938" r="-707"/>
          <a:stretch/>
        </p:blipFill>
        <p:spPr>
          <a:xfrm>
            <a:off x="2435348" y="873290"/>
            <a:ext cx="8625110" cy="6441910"/>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F2FF8E61-7B1A-2A22-BA07-EFEBB15328C6}"/>
                  </a:ext>
                </a:extLst>
              </p14:cNvPr>
              <p14:cNvContentPartPr/>
              <p14:nvPr/>
            </p14:nvContentPartPr>
            <p14:xfrm>
              <a:off x="2877024" y="2986656"/>
              <a:ext cx="718200" cy="360"/>
            </p14:xfrm>
          </p:contentPart>
        </mc:Choice>
        <mc:Fallback>
          <p:pic>
            <p:nvPicPr>
              <p:cNvPr id="6" name="Ink 5">
                <a:extLst>
                  <a:ext uri="{FF2B5EF4-FFF2-40B4-BE49-F238E27FC236}">
                    <a16:creationId xmlns:a16="http://schemas.microsoft.com/office/drawing/2014/main" id="{F2FF8E61-7B1A-2A22-BA07-EFEBB15328C6}"/>
                  </a:ext>
                </a:extLst>
              </p:cNvPr>
              <p:cNvPicPr/>
              <p:nvPr/>
            </p:nvPicPr>
            <p:blipFill>
              <a:blip r:embed="rId5"/>
              <a:stretch>
                <a:fillRect/>
              </a:stretch>
            </p:blipFill>
            <p:spPr>
              <a:xfrm>
                <a:off x="2823024" y="2878656"/>
                <a:ext cx="825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B9115DD5-7251-C738-F628-9E3D80D9E6A8}"/>
                  </a:ext>
                </a:extLst>
              </p14:cNvPr>
              <p14:cNvContentPartPr/>
              <p14:nvPr/>
            </p14:nvContentPartPr>
            <p14:xfrm>
              <a:off x="2950464" y="2230296"/>
              <a:ext cx="645480" cy="12960"/>
            </p14:xfrm>
          </p:contentPart>
        </mc:Choice>
        <mc:Fallback>
          <p:pic>
            <p:nvPicPr>
              <p:cNvPr id="7" name="Ink 6">
                <a:extLst>
                  <a:ext uri="{FF2B5EF4-FFF2-40B4-BE49-F238E27FC236}">
                    <a16:creationId xmlns:a16="http://schemas.microsoft.com/office/drawing/2014/main" id="{B9115DD5-7251-C738-F628-9E3D80D9E6A8}"/>
                  </a:ext>
                </a:extLst>
              </p:cNvPr>
              <p:cNvPicPr/>
              <p:nvPr/>
            </p:nvPicPr>
            <p:blipFill>
              <a:blip r:embed="rId7"/>
              <a:stretch>
                <a:fillRect/>
              </a:stretch>
            </p:blipFill>
            <p:spPr>
              <a:xfrm>
                <a:off x="2896464" y="2125215"/>
                <a:ext cx="753120" cy="22277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586D8640-3405-594E-05D0-64AB6C0F85C0}"/>
                  </a:ext>
                </a:extLst>
              </p14:cNvPr>
              <p14:cNvContentPartPr/>
              <p14:nvPr/>
            </p14:nvContentPartPr>
            <p14:xfrm>
              <a:off x="8961024" y="5680176"/>
              <a:ext cx="592200" cy="25200"/>
            </p14:xfrm>
          </p:contentPart>
        </mc:Choice>
        <mc:Fallback>
          <p:pic>
            <p:nvPicPr>
              <p:cNvPr id="8" name="Ink 7">
                <a:extLst>
                  <a:ext uri="{FF2B5EF4-FFF2-40B4-BE49-F238E27FC236}">
                    <a16:creationId xmlns:a16="http://schemas.microsoft.com/office/drawing/2014/main" id="{586D8640-3405-594E-05D0-64AB6C0F85C0}"/>
                  </a:ext>
                </a:extLst>
              </p:cNvPr>
              <p:cNvPicPr/>
              <p:nvPr/>
            </p:nvPicPr>
            <p:blipFill>
              <a:blip r:embed="rId9"/>
              <a:stretch>
                <a:fillRect/>
              </a:stretch>
            </p:blipFill>
            <p:spPr>
              <a:xfrm>
                <a:off x="8906991" y="5572176"/>
                <a:ext cx="699905"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3C0C757-62E2-37B2-B865-565C41C2A01D}"/>
                  </a:ext>
                </a:extLst>
              </p14:cNvPr>
              <p14:cNvContentPartPr/>
              <p14:nvPr/>
            </p14:nvContentPartPr>
            <p14:xfrm>
              <a:off x="9033744" y="6803016"/>
              <a:ext cx="535680" cy="360"/>
            </p14:xfrm>
          </p:contentPart>
        </mc:Choice>
        <mc:Fallback>
          <p:pic>
            <p:nvPicPr>
              <p:cNvPr id="9" name="Ink 8">
                <a:extLst>
                  <a:ext uri="{FF2B5EF4-FFF2-40B4-BE49-F238E27FC236}">
                    <a16:creationId xmlns:a16="http://schemas.microsoft.com/office/drawing/2014/main" id="{13C0C757-62E2-37B2-B865-565C41C2A01D}"/>
                  </a:ext>
                </a:extLst>
              </p:cNvPr>
              <p:cNvPicPr/>
              <p:nvPr/>
            </p:nvPicPr>
            <p:blipFill>
              <a:blip r:embed="rId11"/>
              <a:stretch>
                <a:fillRect/>
              </a:stretch>
            </p:blipFill>
            <p:spPr>
              <a:xfrm>
                <a:off x="8979744" y="6695016"/>
                <a:ext cx="643320" cy="216000"/>
              </a:xfrm>
              <a:prstGeom prst="rect">
                <a:avLst/>
              </a:prstGeom>
            </p:spPr>
          </p:pic>
        </mc:Fallback>
      </mc:AlternateContent>
    </p:spTree>
    <p:extLst>
      <p:ext uri="{BB962C8B-B14F-4D97-AF65-F5344CB8AC3E}">
        <p14:creationId xmlns:p14="http://schemas.microsoft.com/office/powerpoint/2010/main" val="120785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Bootcamp Series</a:t>
            </a:r>
          </a:p>
        </p:txBody>
      </p:sp>
    </p:spTree>
    <p:extLst>
      <p:ext uri="{BB962C8B-B14F-4D97-AF65-F5344CB8AC3E}">
        <p14:creationId xmlns:p14="http://schemas.microsoft.com/office/powerpoint/2010/main" val="2874502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F2FF8E61-7B1A-2A22-BA07-EFEBB15328C6}"/>
                  </a:ext>
                </a:extLst>
              </p14:cNvPr>
              <p14:cNvContentPartPr/>
              <p14:nvPr/>
            </p14:nvContentPartPr>
            <p14:xfrm>
              <a:off x="3206633" y="2396338"/>
              <a:ext cx="647121" cy="45719"/>
            </p14:xfrm>
          </p:contentPart>
        </mc:Choice>
        <mc:Fallback>
          <p:pic>
            <p:nvPicPr>
              <p:cNvPr id="6" name="Ink 5">
                <a:extLst>
                  <a:ext uri="{FF2B5EF4-FFF2-40B4-BE49-F238E27FC236}">
                    <a16:creationId xmlns:a16="http://schemas.microsoft.com/office/drawing/2014/main" id="{F2FF8E61-7B1A-2A22-BA07-EFEBB15328C6}"/>
                  </a:ext>
                </a:extLst>
              </p:cNvPr>
              <p:cNvPicPr/>
              <p:nvPr/>
            </p:nvPicPr>
            <p:blipFill>
              <a:blip r:embed="rId4"/>
              <a:stretch>
                <a:fillRect/>
              </a:stretch>
            </p:blipFill>
            <p:spPr>
              <a:xfrm>
                <a:off x="3152646" y="-11319362"/>
                <a:ext cx="754735" cy="27431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B9115DD5-7251-C738-F628-9E3D80D9E6A8}"/>
                  </a:ext>
                </a:extLst>
              </p14:cNvPr>
              <p14:cNvContentPartPr/>
              <p14:nvPr/>
            </p14:nvContentPartPr>
            <p14:xfrm>
              <a:off x="3280073" y="1652578"/>
              <a:ext cx="581598" cy="45719"/>
            </p14:xfrm>
          </p:contentPart>
        </mc:Choice>
        <mc:Fallback>
          <p:pic>
            <p:nvPicPr>
              <p:cNvPr id="7" name="Ink 6">
                <a:extLst>
                  <a:ext uri="{FF2B5EF4-FFF2-40B4-BE49-F238E27FC236}">
                    <a16:creationId xmlns:a16="http://schemas.microsoft.com/office/drawing/2014/main" id="{B9115DD5-7251-C738-F628-9E3D80D9E6A8}"/>
                  </a:ext>
                </a:extLst>
              </p:cNvPr>
              <p:cNvPicPr/>
              <p:nvPr/>
            </p:nvPicPr>
            <p:blipFill>
              <a:blip r:embed="rId6"/>
              <a:stretch>
                <a:fillRect/>
              </a:stretch>
            </p:blipFill>
            <p:spPr>
              <a:xfrm>
                <a:off x="3226088" y="1545424"/>
                <a:ext cx="689208" cy="25967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586D8640-3405-594E-05D0-64AB6C0F85C0}"/>
                  </a:ext>
                </a:extLst>
              </p14:cNvPr>
              <p14:cNvContentPartPr/>
              <p14:nvPr/>
            </p14:nvContentPartPr>
            <p14:xfrm>
              <a:off x="9290633" y="5114698"/>
              <a:ext cx="533591" cy="45719"/>
            </p14:xfrm>
          </p:contentPart>
        </mc:Choice>
        <mc:Fallback>
          <p:pic>
            <p:nvPicPr>
              <p:cNvPr id="8" name="Ink 7">
                <a:extLst>
                  <a:ext uri="{FF2B5EF4-FFF2-40B4-BE49-F238E27FC236}">
                    <a16:creationId xmlns:a16="http://schemas.microsoft.com/office/drawing/2014/main" id="{586D8640-3405-594E-05D0-64AB6C0F85C0}"/>
                  </a:ext>
                </a:extLst>
              </p:cNvPr>
              <p:cNvPicPr/>
              <p:nvPr/>
            </p:nvPicPr>
            <p:blipFill>
              <a:blip r:embed="rId8"/>
              <a:stretch>
                <a:fillRect/>
              </a:stretch>
            </p:blipFill>
            <p:spPr>
              <a:xfrm>
                <a:off x="9236589" y="5005843"/>
                <a:ext cx="641318" cy="26306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13C0C757-62E2-37B2-B865-565C41C2A01D}"/>
                  </a:ext>
                </a:extLst>
              </p14:cNvPr>
              <p14:cNvContentPartPr/>
              <p14:nvPr/>
            </p14:nvContentPartPr>
            <p14:xfrm>
              <a:off x="9363353" y="6212698"/>
              <a:ext cx="482665" cy="45719"/>
            </p14:xfrm>
          </p:contentPart>
        </mc:Choice>
        <mc:Fallback>
          <p:pic>
            <p:nvPicPr>
              <p:cNvPr id="9" name="Ink 8">
                <a:extLst>
                  <a:ext uri="{FF2B5EF4-FFF2-40B4-BE49-F238E27FC236}">
                    <a16:creationId xmlns:a16="http://schemas.microsoft.com/office/drawing/2014/main" id="{13C0C757-62E2-37B2-B865-565C41C2A01D}"/>
                  </a:ext>
                </a:extLst>
              </p:cNvPr>
              <p:cNvPicPr/>
              <p:nvPr/>
            </p:nvPicPr>
            <p:blipFill>
              <a:blip r:embed="rId10"/>
              <a:stretch>
                <a:fillRect/>
              </a:stretch>
            </p:blipFill>
            <p:spPr>
              <a:xfrm>
                <a:off x="9309364" y="-7503002"/>
                <a:ext cx="590284" cy="27431400"/>
              </a:xfrm>
              <a:prstGeom prst="rect">
                <a:avLst/>
              </a:prstGeom>
            </p:spPr>
          </p:pic>
        </mc:Fallback>
      </mc:AlternateContent>
      <p:pic>
        <p:nvPicPr>
          <p:cNvPr id="4" name="Picture 3">
            <a:extLst>
              <a:ext uri="{FF2B5EF4-FFF2-40B4-BE49-F238E27FC236}">
                <a16:creationId xmlns:a16="http://schemas.microsoft.com/office/drawing/2014/main" id="{F58D3364-AA14-7D71-E344-0A29E11FA2F7}"/>
              </a:ext>
            </a:extLst>
          </p:cNvPr>
          <p:cNvPicPr>
            <a:picLocks noChangeAspect="1"/>
          </p:cNvPicPr>
          <p:nvPr/>
        </p:nvPicPr>
        <p:blipFill>
          <a:blip r:embed="rId11"/>
          <a:stretch>
            <a:fillRect/>
          </a:stretch>
        </p:blipFill>
        <p:spPr>
          <a:xfrm>
            <a:off x="360849" y="873290"/>
            <a:ext cx="11717737" cy="4961449"/>
          </a:xfrm>
          <a:prstGeom prst="rect">
            <a:avLst/>
          </a:prstGeom>
        </p:spPr>
      </p:pic>
      <p:pic>
        <p:nvPicPr>
          <p:cNvPr id="11" name="Picture 10">
            <a:extLst>
              <a:ext uri="{FF2B5EF4-FFF2-40B4-BE49-F238E27FC236}">
                <a16:creationId xmlns:a16="http://schemas.microsoft.com/office/drawing/2014/main" id="{9E26CB6D-247A-7A46-D7AC-C61647A13912}"/>
              </a:ext>
            </a:extLst>
          </p:cNvPr>
          <p:cNvPicPr>
            <a:picLocks noChangeAspect="1"/>
          </p:cNvPicPr>
          <p:nvPr/>
        </p:nvPicPr>
        <p:blipFill>
          <a:blip r:embed="rId12"/>
          <a:stretch>
            <a:fillRect/>
          </a:stretch>
        </p:blipFill>
        <p:spPr>
          <a:xfrm>
            <a:off x="360849" y="5903523"/>
            <a:ext cx="11717737" cy="1351800"/>
          </a:xfrm>
          <a:prstGeom prst="rect">
            <a:avLst/>
          </a:prstGeom>
        </p:spPr>
      </p:pic>
    </p:spTree>
    <p:extLst>
      <p:ext uri="{BB962C8B-B14F-4D97-AF65-F5344CB8AC3E}">
        <p14:creationId xmlns:p14="http://schemas.microsoft.com/office/powerpoint/2010/main" val="22518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p:pic>
        <p:nvPicPr>
          <p:cNvPr id="4" name="Picture 3">
            <a:extLst>
              <a:ext uri="{FF2B5EF4-FFF2-40B4-BE49-F238E27FC236}">
                <a16:creationId xmlns:a16="http://schemas.microsoft.com/office/drawing/2014/main" id="{CBCEED96-2153-CF78-99A8-F5895D8D0855}"/>
              </a:ext>
            </a:extLst>
          </p:cNvPr>
          <p:cNvPicPr>
            <a:picLocks noChangeAspect="1"/>
          </p:cNvPicPr>
          <p:nvPr/>
        </p:nvPicPr>
        <p:blipFill>
          <a:blip r:embed="rId3"/>
          <a:stretch>
            <a:fillRect/>
          </a:stretch>
        </p:blipFill>
        <p:spPr>
          <a:xfrm>
            <a:off x="2403983" y="873290"/>
            <a:ext cx="7562850" cy="6410325"/>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99CD9882-6D8F-652A-D425-41A9EFF4E41F}"/>
                  </a:ext>
                </a:extLst>
              </p14:cNvPr>
              <p14:cNvContentPartPr/>
              <p14:nvPr/>
            </p14:nvContentPartPr>
            <p14:xfrm>
              <a:off x="2877024" y="2913576"/>
              <a:ext cx="696600" cy="360"/>
            </p14:xfrm>
          </p:contentPart>
        </mc:Choice>
        <mc:Fallback>
          <p:pic>
            <p:nvPicPr>
              <p:cNvPr id="6" name="Ink 5">
                <a:extLst>
                  <a:ext uri="{FF2B5EF4-FFF2-40B4-BE49-F238E27FC236}">
                    <a16:creationId xmlns:a16="http://schemas.microsoft.com/office/drawing/2014/main" id="{99CD9882-6D8F-652A-D425-41A9EFF4E41F}"/>
                  </a:ext>
                </a:extLst>
              </p:cNvPr>
              <p:cNvPicPr/>
              <p:nvPr/>
            </p:nvPicPr>
            <p:blipFill>
              <a:blip r:embed="rId5"/>
              <a:stretch>
                <a:fillRect/>
              </a:stretch>
            </p:blipFill>
            <p:spPr>
              <a:xfrm>
                <a:off x="2823024" y="2805576"/>
                <a:ext cx="804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A19C16E3-4D19-6160-ED86-3B08A8EF3A94}"/>
                  </a:ext>
                </a:extLst>
              </p14:cNvPr>
              <p14:cNvContentPartPr/>
              <p14:nvPr/>
            </p14:nvContentPartPr>
            <p14:xfrm>
              <a:off x="2961984" y="2132376"/>
              <a:ext cx="577440" cy="37800"/>
            </p14:xfrm>
          </p:contentPart>
        </mc:Choice>
        <mc:Fallback>
          <p:pic>
            <p:nvPicPr>
              <p:cNvPr id="7" name="Ink 6">
                <a:extLst>
                  <a:ext uri="{FF2B5EF4-FFF2-40B4-BE49-F238E27FC236}">
                    <a16:creationId xmlns:a16="http://schemas.microsoft.com/office/drawing/2014/main" id="{A19C16E3-4D19-6160-ED86-3B08A8EF3A94}"/>
                  </a:ext>
                </a:extLst>
              </p:cNvPr>
              <p:cNvPicPr/>
              <p:nvPr/>
            </p:nvPicPr>
            <p:blipFill>
              <a:blip r:embed="rId7"/>
              <a:stretch>
                <a:fillRect/>
              </a:stretch>
            </p:blipFill>
            <p:spPr>
              <a:xfrm>
                <a:off x="2907984" y="2024376"/>
                <a:ext cx="685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7FE26D2F-8A8B-8FFA-26EB-B8F45F31BAF7}"/>
                  </a:ext>
                </a:extLst>
              </p14:cNvPr>
              <p14:cNvContentPartPr/>
              <p14:nvPr/>
            </p14:nvContentPartPr>
            <p14:xfrm>
              <a:off x="9167664" y="5717616"/>
              <a:ext cx="547920" cy="360"/>
            </p14:xfrm>
          </p:contentPart>
        </mc:Choice>
        <mc:Fallback>
          <p:pic>
            <p:nvPicPr>
              <p:cNvPr id="8" name="Ink 7">
                <a:extLst>
                  <a:ext uri="{FF2B5EF4-FFF2-40B4-BE49-F238E27FC236}">
                    <a16:creationId xmlns:a16="http://schemas.microsoft.com/office/drawing/2014/main" id="{7FE26D2F-8A8B-8FFA-26EB-B8F45F31BAF7}"/>
                  </a:ext>
                </a:extLst>
              </p:cNvPr>
              <p:cNvPicPr/>
              <p:nvPr/>
            </p:nvPicPr>
            <p:blipFill>
              <a:blip r:embed="rId9"/>
              <a:stretch>
                <a:fillRect/>
              </a:stretch>
            </p:blipFill>
            <p:spPr>
              <a:xfrm>
                <a:off x="9113664" y="5609616"/>
                <a:ext cx="655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1F7DCB6-5675-6497-9D94-5C377E868A33}"/>
                  </a:ext>
                </a:extLst>
              </p14:cNvPr>
              <p14:cNvContentPartPr/>
              <p14:nvPr/>
            </p14:nvContentPartPr>
            <p14:xfrm>
              <a:off x="9253344" y="6863856"/>
              <a:ext cx="479160" cy="360"/>
            </p14:xfrm>
          </p:contentPart>
        </mc:Choice>
        <mc:Fallback>
          <p:pic>
            <p:nvPicPr>
              <p:cNvPr id="9" name="Ink 8">
                <a:extLst>
                  <a:ext uri="{FF2B5EF4-FFF2-40B4-BE49-F238E27FC236}">
                    <a16:creationId xmlns:a16="http://schemas.microsoft.com/office/drawing/2014/main" id="{21F7DCB6-5675-6497-9D94-5C377E868A33}"/>
                  </a:ext>
                </a:extLst>
              </p:cNvPr>
              <p:cNvPicPr/>
              <p:nvPr/>
            </p:nvPicPr>
            <p:blipFill>
              <a:blip r:embed="rId11"/>
              <a:stretch>
                <a:fillRect/>
              </a:stretch>
            </p:blipFill>
            <p:spPr>
              <a:xfrm>
                <a:off x="9199344" y="6755856"/>
                <a:ext cx="586800" cy="216000"/>
              </a:xfrm>
              <a:prstGeom prst="rect">
                <a:avLst/>
              </a:prstGeom>
            </p:spPr>
          </p:pic>
        </mc:Fallback>
      </mc:AlternateContent>
      <p:sp>
        <p:nvSpPr>
          <p:cNvPr id="11" name="Rectangle 10">
            <a:extLst>
              <a:ext uri="{FF2B5EF4-FFF2-40B4-BE49-F238E27FC236}">
                <a16:creationId xmlns:a16="http://schemas.microsoft.com/office/drawing/2014/main" id="{19233287-CFF7-9725-0459-DC2883D36768}"/>
              </a:ext>
            </a:extLst>
          </p:cNvPr>
          <p:cNvSpPr/>
          <p:nvPr/>
        </p:nvSpPr>
        <p:spPr>
          <a:xfrm>
            <a:off x="9253344" y="6927512"/>
            <a:ext cx="530880" cy="14276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072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F2FF8E61-7B1A-2A22-BA07-EFEBB15328C6}"/>
                  </a:ext>
                </a:extLst>
              </p14:cNvPr>
              <p14:cNvContentPartPr/>
              <p14:nvPr/>
            </p14:nvContentPartPr>
            <p14:xfrm>
              <a:off x="3194276" y="2307369"/>
              <a:ext cx="647121" cy="45719"/>
            </p14:xfrm>
          </p:contentPart>
        </mc:Choice>
        <mc:Fallback>
          <p:pic>
            <p:nvPicPr>
              <p:cNvPr id="6" name="Ink 5">
                <a:extLst>
                  <a:ext uri="{FF2B5EF4-FFF2-40B4-BE49-F238E27FC236}">
                    <a16:creationId xmlns:a16="http://schemas.microsoft.com/office/drawing/2014/main" id="{F2FF8E61-7B1A-2A22-BA07-EFEBB15328C6}"/>
                  </a:ext>
                </a:extLst>
              </p:cNvPr>
              <p:cNvPicPr/>
              <p:nvPr/>
            </p:nvPicPr>
            <p:blipFill>
              <a:blip r:embed="rId4"/>
              <a:stretch>
                <a:fillRect/>
              </a:stretch>
            </p:blipFill>
            <p:spPr>
              <a:xfrm>
                <a:off x="3140289" y="-11408331"/>
                <a:ext cx="754735" cy="27431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B9115DD5-7251-C738-F628-9E3D80D9E6A8}"/>
                  </a:ext>
                </a:extLst>
              </p14:cNvPr>
              <p14:cNvContentPartPr/>
              <p14:nvPr/>
            </p14:nvContentPartPr>
            <p14:xfrm>
              <a:off x="3267716" y="1563609"/>
              <a:ext cx="581598" cy="45719"/>
            </p14:xfrm>
          </p:contentPart>
        </mc:Choice>
        <mc:Fallback>
          <p:pic>
            <p:nvPicPr>
              <p:cNvPr id="7" name="Ink 6">
                <a:extLst>
                  <a:ext uri="{FF2B5EF4-FFF2-40B4-BE49-F238E27FC236}">
                    <a16:creationId xmlns:a16="http://schemas.microsoft.com/office/drawing/2014/main" id="{B9115DD5-7251-C738-F628-9E3D80D9E6A8}"/>
                  </a:ext>
                </a:extLst>
              </p:cNvPr>
              <p:cNvPicPr/>
              <p:nvPr/>
            </p:nvPicPr>
            <p:blipFill>
              <a:blip r:embed="rId6"/>
              <a:stretch>
                <a:fillRect/>
              </a:stretch>
            </p:blipFill>
            <p:spPr>
              <a:xfrm>
                <a:off x="3213731" y="1456455"/>
                <a:ext cx="689208" cy="25967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586D8640-3405-594E-05D0-64AB6C0F85C0}"/>
                  </a:ext>
                </a:extLst>
              </p14:cNvPr>
              <p14:cNvContentPartPr/>
              <p14:nvPr/>
            </p14:nvContentPartPr>
            <p14:xfrm>
              <a:off x="9278276" y="5025729"/>
              <a:ext cx="533591" cy="45719"/>
            </p14:xfrm>
          </p:contentPart>
        </mc:Choice>
        <mc:Fallback>
          <p:pic>
            <p:nvPicPr>
              <p:cNvPr id="8" name="Ink 7">
                <a:extLst>
                  <a:ext uri="{FF2B5EF4-FFF2-40B4-BE49-F238E27FC236}">
                    <a16:creationId xmlns:a16="http://schemas.microsoft.com/office/drawing/2014/main" id="{586D8640-3405-594E-05D0-64AB6C0F85C0}"/>
                  </a:ext>
                </a:extLst>
              </p:cNvPr>
              <p:cNvPicPr/>
              <p:nvPr/>
            </p:nvPicPr>
            <p:blipFill>
              <a:blip r:embed="rId8"/>
              <a:stretch>
                <a:fillRect/>
              </a:stretch>
            </p:blipFill>
            <p:spPr>
              <a:xfrm>
                <a:off x="9224232" y="4916874"/>
                <a:ext cx="641318" cy="26306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13C0C757-62E2-37B2-B865-565C41C2A01D}"/>
                  </a:ext>
                </a:extLst>
              </p14:cNvPr>
              <p14:cNvContentPartPr/>
              <p14:nvPr/>
            </p14:nvContentPartPr>
            <p14:xfrm>
              <a:off x="9350996" y="6123729"/>
              <a:ext cx="482665" cy="45719"/>
            </p14:xfrm>
          </p:contentPart>
        </mc:Choice>
        <mc:Fallback>
          <p:pic>
            <p:nvPicPr>
              <p:cNvPr id="9" name="Ink 8">
                <a:extLst>
                  <a:ext uri="{FF2B5EF4-FFF2-40B4-BE49-F238E27FC236}">
                    <a16:creationId xmlns:a16="http://schemas.microsoft.com/office/drawing/2014/main" id="{13C0C757-62E2-37B2-B865-565C41C2A01D}"/>
                  </a:ext>
                </a:extLst>
              </p:cNvPr>
              <p:cNvPicPr/>
              <p:nvPr/>
            </p:nvPicPr>
            <p:blipFill>
              <a:blip r:embed="rId10"/>
              <a:stretch>
                <a:fillRect/>
              </a:stretch>
            </p:blipFill>
            <p:spPr>
              <a:xfrm>
                <a:off x="9297007" y="-7591971"/>
                <a:ext cx="590284" cy="27431400"/>
              </a:xfrm>
              <a:prstGeom prst="rect">
                <a:avLst/>
              </a:prstGeom>
            </p:spPr>
          </p:pic>
        </mc:Fallback>
      </mc:AlternateContent>
      <p:pic>
        <p:nvPicPr>
          <p:cNvPr id="4" name="Picture 3">
            <a:extLst>
              <a:ext uri="{FF2B5EF4-FFF2-40B4-BE49-F238E27FC236}">
                <a16:creationId xmlns:a16="http://schemas.microsoft.com/office/drawing/2014/main" id="{F58D3364-AA14-7D71-E344-0A29E11FA2F7}"/>
              </a:ext>
            </a:extLst>
          </p:cNvPr>
          <p:cNvPicPr>
            <a:picLocks noChangeAspect="1"/>
          </p:cNvPicPr>
          <p:nvPr/>
        </p:nvPicPr>
        <p:blipFill>
          <a:blip r:embed="rId11"/>
          <a:stretch>
            <a:fillRect/>
          </a:stretch>
        </p:blipFill>
        <p:spPr>
          <a:xfrm>
            <a:off x="348492" y="784321"/>
            <a:ext cx="11717737" cy="4961449"/>
          </a:xfrm>
          <a:prstGeom prst="rect">
            <a:avLst/>
          </a:prstGeom>
        </p:spPr>
      </p:pic>
      <p:pic>
        <p:nvPicPr>
          <p:cNvPr id="5" name="Picture 4">
            <a:extLst>
              <a:ext uri="{FF2B5EF4-FFF2-40B4-BE49-F238E27FC236}">
                <a16:creationId xmlns:a16="http://schemas.microsoft.com/office/drawing/2014/main" id="{BC37B2D3-64CD-452B-C01A-BBC13FFB4189}"/>
              </a:ext>
            </a:extLst>
          </p:cNvPr>
          <p:cNvPicPr>
            <a:picLocks noChangeAspect="1"/>
          </p:cNvPicPr>
          <p:nvPr/>
        </p:nvPicPr>
        <p:blipFill>
          <a:blip r:embed="rId12"/>
          <a:stretch>
            <a:fillRect/>
          </a:stretch>
        </p:blipFill>
        <p:spPr>
          <a:xfrm>
            <a:off x="348492" y="784321"/>
            <a:ext cx="11717737" cy="4963183"/>
          </a:xfrm>
          <a:prstGeom prst="rect">
            <a:avLst/>
          </a:prstGeom>
        </p:spPr>
      </p:pic>
      <p:pic>
        <p:nvPicPr>
          <p:cNvPr id="12" name="Picture 11">
            <a:extLst>
              <a:ext uri="{FF2B5EF4-FFF2-40B4-BE49-F238E27FC236}">
                <a16:creationId xmlns:a16="http://schemas.microsoft.com/office/drawing/2014/main" id="{9F1D33B5-F8D5-1CAC-7614-DAE9C3CED063}"/>
              </a:ext>
            </a:extLst>
          </p:cNvPr>
          <p:cNvPicPr>
            <a:picLocks noChangeAspect="1"/>
          </p:cNvPicPr>
          <p:nvPr/>
        </p:nvPicPr>
        <p:blipFill>
          <a:blip r:embed="rId13"/>
          <a:stretch>
            <a:fillRect/>
          </a:stretch>
        </p:blipFill>
        <p:spPr>
          <a:xfrm>
            <a:off x="348491" y="5738955"/>
            <a:ext cx="11717737" cy="1572205"/>
          </a:xfrm>
          <a:prstGeom prst="rect">
            <a:avLst/>
          </a:prstGeom>
        </p:spPr>
      </p:pic>
      <p:pic>
        <p:nvPicPr>
          <p:cNvPr id="14" name="Picture 13">
            <a:extLst>
              <a:ext uri="{FF2B5EF4-FFF2-40B4-BE49-F238E27FC236}">
                <a16:creationId xmlns:a16="http://schemas.microsoft.com/office/drawing/2014/main" id="{7B7FE56F-46BA-12BC-393D-BF87AD42B57E}"/>
              </a:ext>
            </a:extLst>
          </p:cNvPr>
          <p:cNvPicPr>
            <a:picLocks noChangeAspect="1"/>
          </p:cNvPicPr>
          <p:nvPr/>
        </p:nvPicPr>
        <p:blipFill>
          <a:blip r:embed="rId14"/>
          <a:stretch>
            <a:fillRect/>
          </a:stretch>
        </p:blipFill>
        <p:spPr>
          <a:xfrm>
            <a:off x="5826359" y="6613673"/>
            <a:ext cx="762000" cy="619125"/>
          </a:xfrm>
          <a:prstGeom prst="rect">
            <a:avLst/>
          </a:prstGeom>
          <a:ln>
            <a:solidFill>
              <a:srgbClr val="7809FF"/>
            </a:solidFill>
          </a:ln>
        </p:spPr>
      </p:pic>
      <p:pic>
        <p:nvPicPr>
          <p:cNvPr id="16" name="Picture 15">
            <a:extLst>
              <a:ext uri="{FF2B5EF4-FFF2-40B4-BE49-F238E27FC236}">
                <a16:creationId xmlns:a16="http://schemas.microsoft.com/office/drawing/2014/main" id="{CA6DD485-5466-A709-8888-FF06EC89808A}"/>
              </a:ext>
            </a:extLst>
          </p:cNvPr>
          <p:cNvPicPr>
            <a:picLocks noChangeAspect="1"/>
          </p:cNvPicPr>
          <p:nvPr/>
        </p:nvPicPr>
        <p:blipFill>
          <a:blip r:embed="rId15"/>
          <a:stretch>
            <a:fillRect/>
          </a:stretch>
        </p:blipFill>
        <p:spPr>
          <a:xfrm>
            <a:off x="9278276" y="6727973"/>
            <a:ext cx="628650" cy="504825"/>
          </a:xfrm>
          <a:prstGeom prst="rect">
            <a:avLst/>
          </a:prstGeom>
          <a:ln>
            <a:solidFill>
              <a:srgbClr val="7809FF"/>
            </a:solidFill>
          </a:ln>
        </p:spPr>
      </p:pic>
    </p:spTree>
    <p:extLst>
      <p:ext uri="{BB962C8B-B14F-4D97-AF65-F5344CB8AC3E}">
        <p14:creationId xmlns:p14="http://schemas.microsoft.com/office/powerpoint/2010/main" val="411380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99CD9882-6D8F-652A-D425-41A9EFF4E41F}"/>
                  </a:ext>
                </a:extLst>
              </p14:cNvPr>
              <p14:cNvContentPartPr/>
              <p14:nvPr/>
            </p14:nvContentPartPr>
            <p14:xfrm>
              <a:off x="2877024" y="2913576"/>
              <a:ext cx="696600" cy="360"/>
            </p14:xfrm>
          </p:contentPart>
        </mc:Choice>
        <mc:Fallback>
          <p:pic>
            <p:nvPicPr>
              <p:cNvPr id="6" name="Ink 5">
                <a:extLst>
                  <a:ext uri="{FF2B5EF4-FFF2-40B4-BE49-F238E27FC236}">
                    <a16:creationId xmlns:a16="http://schemas.microsoft.com/office/drawing/2014/main" id="{99CD9882-6D8F-652A-D425-41A9EFF4E41F}"/>
                  </a:ext>
                </a:extLst>
              </p:cNvPr>
              <p:cNvPicPr/>
              <p:nvPr/>
            </p:nvPicPr>
            <p:blipFill>
              <a:blip r:embed="rId4"/>
              <a:stretch>
                <a:fillRect/>
              </a:stretch>
            </p:blipFill>
            <p:spPr>
              <a:xfrm>
                <a:off x="2823024" y="2805576"/>
                <a:ext cx="804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A19C16E3-4D19-6160-ED86-3B08A8EF3A94}"/>
                  </a:ext>
                </a:extLst>
              </p14:cNvPr>
              <p14:cNvContentPartPr/>
              <p14:nvPr/>
            </p14:nvContentPartPr>
            <p14:xfrm>
              <a:off x="2961984" y="2132376"/>
              <a:ext cx="577440" cy="37800"/>
            </p14:xfrm>
          </p:contentPart>
        </mc:Choice>
        <mc:Fallback>
          <p:pic>
            <p:nvPicPr>
              <p:cNvPr id="7" name="Ink 6">
                <a:extLst>
                  <a:ext uri="{FF2B5EF4-FFF2-40B4-BE49-F238E27FC236}">
                    <a16:creationId xmlns:a16="http://schemas.microsoft.com/office/drawing/2014/main" id="{A19C16E3-4D19-6160-ED86-3B08A8EF3A94}"/>
                  </a:ext>
                </a:extLst>
              </p:cNvPr>
              <p:cNvPicPr/>
              <p:nvPr/>
            </p:nvPicPr>
            <p:blipFill>
              <a:blip r:embed="rId6"/>
              <a:stretch>
                <a:fillRect/>
              </a:stretch>
            </p:blipFill>
            <p:spPr>
              <a:xfrm>
                <a:off x="2907984" y="2024376"/>
                <a:ext cx="685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7FE26D2F-8A8B-8FFA-26EB-B8F45F31BAF7}"/>
                  </a:ext>
                </a:extLst>
              </p14:cNvPr>
              <p14:cNvContentPartPr/>
              <p14:nvPr/>
            </p14:nvContentPartPr>
            <p14:xfrm>
              <a:off x="9167664" y="5717616"/>
              <a:ext cx="547920" cy="360"/>
            </p14:xfrm>
          </p:contentPart>
        </mc:Choice>
        <mc:Fallback>
          <p:pic>
            <p:nvPicPr>
              <p:cNvPr id="8" name="Ink 7">
                <a:extLst>
                  <a:ext uri="{FF2B5EF4-FFF2-40B4-BE49-F238E27FC236}">
                    <a16:creationId xmlns:a16="http://schemas.microsoft.com/office/drawing/2014/main" id="{7FE26D2F-8A8B-8FFA-26EB-B8F45F31BAF7}"/>
                  </a:ext>
                </a:extLst>
              </p:cNvPr>
              <p:cNvPicPr/>
              <p:nvPr/>
            </p:nvPicPr>
            <p:blipFill>
              <a:blip r:embed="rId8"/>
              <a:stretch>
                <a:fillRect/>
              </a:stretch>
            </p:blipFill>
            <p:spPr>
              <a:xfrm>
                <a:off x="9113664" y="5609616"/>
                <a:ext cx="655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21F7DCB6-5675-6497-9D94-5C377E868A33}"/>
                  </a:ext>
                </a:extLst>
              </p14:cNvPr>
              <p14:cNvContentPartPr/>
              <p14:nvPr/>
            </p14:nvContentPartPr>
            <p14:xfrm>
              <a:off x="9253344" y="6863856"/>
              <a:ext cx="479160" cy="360"/>
            </p14:xfrm>
          </p:contentPart>
        </mc:Choice>
        <mc:Fallback>
          <p:pic>
            <p:nvPicPr>
              <p:cNvPr id="9" name="Ink 8">
                <a:extLst>
                  <a:ext uri="{FF2B5EF4-FFF2-40B4-BE49-F238E27FC236}">
                    <a16:creationId xmlns:a16="http://schemas.microsoft.com/office/drawing/2014/main" id="{21F7DCB6-5675-6497-9D94-5C377E868A33}"/>
                  </a:ext>
                </a:extLst>
              </p:cNvPr>
              <p:cNvPicPr/>
              <p:nvPr/>
            </p:nvPicPr>
            <p:blipFill>
              <a:blip r:embed="rId10"/>
              <a:stretch>
                <a:fillRect/>
              </a:stretch>
            </p:blipFill>
            <p:spPr>
              <a:xfrm>
                <a:off x="9199344" y="6755856"/>
                <a:ext cx="586800" cy="216000"/>
              </a:xfrm>
              <a:prstGeom prst="rect">
                <a:avLst/>
              </a:prstGeom>
            </p:spPr>
          </p:pic>
        </mc:Fallback>
      </mc:AlternateContent>
      <p:pic>
        <p:nvPicPr>
          <p:cNvPr id="5" name="Picture 4">
            <a:extLst>
              <a:ext uri="{FF2B5EF4-FFF2-40B4-BE49-F238E27FC236}">
                <a16:creationId xmlns:a16="http://schemas.microsoft.com/office/drawing/2014/main" id="{CDC30E6D-EB39-F0B3-CE85-931398922C8A}"/>
              </a:ext>
            </a:extLst>
          </p:cNvPr>
          <p:cNvPicPr>
            <a:picLocks noChangeAspect="1"/>
          </p:cNvPicPr>
          <p:nvPr/>
        </p:nvPicPr>
        <p:blipFill>
          <a:blip r:embed="rId11"/>
          <a:stretch>
            <a:fillRect/>
          </a:stretch>
        </p:blipFill>
        <p:spPr>
          <a:xfrm>
            <a:off x="2508541" y="873290"/>
            <a:ext cx="7534275" cy="6172200"/>
          </a:xfrm>
          <a:prstGeom prst="rect">
            <a:avLst/>
          </a:prstGeom>
        </p:spPr>
      </p:pic>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2FE4649-8456-A568-EF24-95CA0DD73751}"/>
                  </a:ext>
                </a:extLst>
              </p14:cNvPr>
              <p14:cNvContentPartPr/>
              <p14:nvPr/>
            </p14:nvContentPartPr>
            <p14:xfrm>
              <a:off x="3059544" y="2232816"/>
              <a:ext cx="628560" cy="23040"/>
            </p14:xfrm>
          </p:contentPart>
        </mc:Choice>
        <mc:Fallback>
          <p:pic>
            <p:nvPicPr>
              <p:cNvPr id="10" name="Ink 9">
                <a:extLst>
                  <a:ext uri="{FF2B5EF4-FFF2-40B4-BE49-F238E27FC236}">
                    <a16:creationId xmlns:a16="http://schemas.microsoft.com/office/drawing/2014/main" id="{E2FE4649-8456-A568-EF24-95CA0DD73751}"/>
                  </a:ext>
                </a:extLst>
              </p:cNvPr>
              <p:cNvPicPr/>
              <p:nvPr/>
            </p:nvPicPr>
            <p:blipFill>
              <a:blip r:embed="rId13"/>
              <a:stretch>
                <a:fillRect/>
              </a:stretch>
            </p:blipFill>
            <p:spPr>
              <a:xfrm>
                <a:off x="3005513" y="2126478"/>
                <a:ext cx="736262" cy="235362"/>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691203F-87BD-173E-AF38-EB159BFB2853}"/>
                  </a:ext>
                </a:extLst>
              </p14:cNvPr>
              <p14:cNvContentPartPr/>
              <p14:nvPr/>
            </p14:nvContentPartPr>
            <p14:xfrm>
              <a:off x="2974584" y="2973336"/>
              <a:ext cx="731160" cy="50760"/>
            </p14:xfrm>
          </p:contentPart>
        </mc:Choice>
        <mc:Fallback>
          <p:pic>
            <p:nvPicPr>
              <p:cNvPr id="11" name="Ink 10">
                <a:extLst>
                  <a:ext uri="{FF2B5EF4-FFF2-40B4-BE49-F238E27FC236}">
                    <a16:creationId xmlns:a16="http://schemas.microsoft.com/office/drawing/2014/main" id="{C691203F-87BD-173E-AF38-EB159BFB2853}"/>
                  </a:ext>
                </a:extLst>
              </p:cNvPr>
              <p:cNvPicPr/>
              <p:nvPr/>
            </p:nvPicPr>
            <p:blipFill>
              <a:blip r:embed="rId15"/>
              <a:stretch>
                <a:fillRect/>
              </a:stretch>
            </p:blipFill>
            <p:spPr>
              <a:xfrm>
                <a:off x="2920557" y="2866097"/>
                <a:ext cx="838853" cy="26488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1D04E3E-4820-CF24-56E4-BE6FD0EDD605}"/>
                  </a:ext>
                </a:extLst>
              </p14:cNvPr>
              <p14:cNvContentPartPr/>
              <p14:nvPr/>
            </p14:nvContentPartPr>
            <p14:xfrm>
              <a:off x="9216984" y="5557056"/>
              <a:ext cx="633240" cy="39240"/>
            </p14:xfrm>
          </p:contentPart>
        </mc:Choice>
        <mc:Fallback>
          <p:pic>
            <p:nvPicPr>
              <p:cNvPr id="12" name="Ink 11">
                <a:extLst>
                  <a:ext uri="{FF2B5EF4-FFF2-40B4-BE49-F238E27FC236}">
                    <a16:creationId xmlns:a16="http://schemas.microsoft.com/office/drawing/2014/main" id="{91D04E3E-4820-CF24-56E4-BE6FD0EDD605}"/>
                  </a:ext>
                </a:extLst>
              </p:cNvPr>
              <p:cNvPicPr/>
              <p:nvPr/>
            </p:nvPicPr>
            <p:blipFill>
              <a:blip r:embed="rId17"/>
              <a:stretch>
                <a:fillRect/>
              </a:stretch>
            </p:blipFill>
            <p:spPr>
              <a:xfrm>
                <a:off x="9162984" y="5449056"/>
                <a:ext cx="7408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CE764D9-43D4-421E-5878-F83F8C3597C8}"/>
                  </a:ext>
                </a:extLst>
              </p14:cNvPr>
              <p14:cNvContentPartPr/>
              <p14:nvPr/>
            </p14:nvContentPartPr>
            <p14:xfrm>
              <a:off x="9301944" y="6704736"/>
              <a:ext cx="360" cy="360"/>
            </p14:xfrm>
          </p:contentPart>
        </mc:Choice>
        <mc:Fallback>
          <p:pic>
            <p:nvPicPr>
              <p:cNvPr id="13" name="Ink 12">
                <a:extLst>
                  <a:ext uri="{FF2B5EF4-FFF2-40B4-BE49-F238E27FC236}">
                    <a16:creationId xmlns:a16="http://schemas.microsoft.com/office/drawing/2014/main" id="{FCE764D9-43D4-421E-5878-F83F8C3597C8}"/>
                  </a:ext>
                </a:extLst>
              </p:cNvPr>
              <p:cNvPicPr/>
              <p:nvPr/>
            </p:nvPicPr>
            <p:blipFill>
              <a:blip r:embed="rId19"/>
              <a:stretch>
                <a:fillRect/>
              </a:stretch>
            </p:blipFill>
            <p:spPr>
              <a:xfrm>
                <a:off x="9247944" y="6596736"/>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C2CB418-C5D0-CA5E-1DC5-52043AAE5274}"/>
                  </a:ext>
                </a:extLst>
              </p14:cNvPr>
              <p14:cNvContentPartPr/>
              <p14:nvPr/>
            </p14:nvContentPartPr>
            <p14:xfrm>
              <a:off x="9301944" y="6677736"/>
              <a:ext cx="547920" cy="27360"/>
            </p14:xfrm>
          </p:contentPart>
        </mc:Choice>
        <mc:Fallback>
          <p:pic>
            <p:nvPicPr>
              <p:cNvPr id="14" name="Ink 13">
                <a:extLst>
                  <a:ext uri="{FF2B5EF4-FFF2-40B4-BE49-F238E27FC236}">
                    <a16:creationId xmlns:a16="http://schemas.microsoft.com/office/drawing/2014/main" id="{3C2CB418-C5D0-CA5E-1DC5-52043AAE5274}"/>
                  </a:ext>
                </a:extLst>
              </p:cNvPr>
              <p:cNvPicPr/>
              <p:nvPr/>
            </p:nvPicPr>
            <p:blipFill>
              <a:blip r:embed="rId21"/>
              <a:stretch>
                <a:fillRect/>
              </a:stretch>
            </p:blipFill>
            <p:spPr>
              <a:xfrm>
                <a:off x="9247979" y="6571139"/>
                <a:ext cx="655489" cy="240199"/>
              </a:xfrm>
              <a:prstGeom prst="rect">
                <a:avLst/>
              </a:prstGeom>
            </p:spPr>
          </p:pic>
        </mc:Fallback>
      </mc:AlternateContent>
      <p:sp>
        <p:nvSpPr>
          <p:cNvPr id="15" name="Rectangle 14">
            <a:extLst>
              <a:ext uri="{FF2B5EF4-FFF2-40B4-BE49-F238E27FC236}">
                <a16:creationId xmlns:a16="http://schemas.microsoft.com/office/drawing/2014/main" id="{AC69BBD6-F3AC-8BB3-DEA1-64A701489DD1}"/>
              </a:ext>
            </a:extLst>
          </p:cNvPr>
          <p:cNvSpPr/>
          <p:nvPr/>
        </p:nvSpPr>
        <p:spPr>
          <a:xfrm>
            <a:off x="9349272" y="6455588"/>
            <a:ext cx="530880" cy="14276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B33C255-8A01-A1DC-13B6-5791D639EACB}"/>
              </a:ext>
            </a:extLst>
          </p:cNvPr>
          <p:cNvPicPr>
            <a:picLocks noChangeAspect="1"/>
          </p:cNvPicPr>
          <p:nvPr/>
        </p:nvPicPr>
        <p:blipFill>
          <a:blip r:embed="rId22"/>
          <a:stretch>
            <a:fillRect/>
          </a:stretch>
        </p:blipFill>
        <p:spPr>
          <a:xfrm>
            <a:off x="6592561" y="2646876"/>
            <a:ext cx="5800725" cy="533400"/>
          </a:xfrm>
          <a:prstGeom prst="rect">
            <a:avLst/>
          </a:prstGeom>
        </p:spPr>
      </p:pic>
      <p:cxnSp>
        <p:nvCxnSpPr>
          <p:cNvPr id="18" name="Straight Arrow Connector 17">
            <a:extLst>
              <a:ext uri="{FF2B5EF4-FFF2-40B4-BE49-F238E27FC236}">
                <a16:creationId xmlns:a16="http://schemas.microsoft.com/office/drawing/2014/main" id="{87B1F2A8-7EB0-0EDD-49C3-5D713E4DC2F5}"/>
              </a:ext>
            </a:extLst>
          </p:cNvPr>
          <p:cNvCxnSpPr/>
          <p:nvPr/>
        </p:nvCxnSpPr>
        <p:spPr>
          <a:xfrm flipH="1">
            <a:off x="10017379" y="3180276"/>
            <a:ext cx="2189928" cy="32110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8156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F2FF8E61-7B1A-2A22-BA07-EFEBB15328C6}"/>
                  </a:ext>
                </a:extLst>
              </p14:cNvPr>
              <p14:cNvContentPartPr/>
              <p14:nvPr/>
            </p14:nvContentPartPr>
            <p14:xfrm>
              <a:off x="3194276" y="2307369"/>
              <a:ext cx="647121" cy="45719"/>
            </p14:xfrm>
          </p:contentPart>
        </mc:Choice>
        <mc:Fallback>
          <p:pic>
            <p:nvPicPr>
              <p:cNvPr id="6" name="Ink 5">
                <a:extLst>
                  <a:ext uri="{FF2B5EF4-FFF2-40B4-BE49-F238E27FC236}">
                    <a16:creationId xmlns:a16="http://schemas.microsoft.com/office/drawing/2014/main" id="{F2FF8E61-7B1A-2A22-BA07-EFEBB15328C6}"/>
                  </a:ext>
                </a:extLst>
              </p:cNvPr>
              <p:cNvPicPr/>
              <p:nvPr/>
            </p:nvPicPr>
            <p:blipFill>
              <a:blip r:embed="rId4"/>
              <a:stretch>
                <a:fillRect/>
              </a:stretch>
            </p:blipFill>
            <p:spPr>
              <a:xfrm>
                <a:off x="3140289" y="-11408331"/>
                <a:ext cx="754735" cy="27431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B9115DD5-7251-C738-F628-9E3D80D9E6A8}"/>
                  </a:ext>
                </a:extLst>
              </p14:cNvPr>
              <p14:cNvContentPartPr/>
              <p14:nvPr/>
            </p14:nvContentPartPr>
            <p14:xfrm>
              <a:off x="3267716" y="1563609"/>
              <a:ext cx="581598" cy="45719"/>
            </p14:xfrm>
          </p:contentPart>
        </mc:Choice>
        <mc:Fallback>
          <p:pic>
            <p:nvPicPr>
              <p:cNvPr id="7" name="Ink 6">
                <a:extLst>
                  <a:ext uri="{FF2B5EF4-FFF2-40B4-BE49-F238E27FC236}">
                    <a16:creationId xmlns:a16="http://schemas.microsoft.com/office/drawing/2014/main" id="{B9115DD5-7251-C738-F628-9E3D80D9E6A8}"/>
                  </a:ext>
                </a:extLst>
              </p:cNvPr>
              <p:cNvPicPr/>
              <p:nvPr/>
            </p:nvPicPr>
            <p:blipFill>
              <a:blip r:embed="rId6"/>
              <a:stretch>
                <a:fillRect/>
              </a:stretch>
            </p:blipFill>
            <p:spPr>
              <a:xfrm>
                <a:off x="3213731" y="1456455"/>
                <a:ext cx="689208" cy="25967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586D8640-3405-594E-05D0-64AB6C0F85C0}"/>
                  </a:ext>
                </a:extLst>
              </p14:cNvPr>
              <p14:cNvContentPartPr/>
              <p14:nvPr/>
            </p14:nvContentPartPr>
            <p14:xfrm>
              <a:off x="9278276" y="5025729"/>
              <a:ext cx="533591" cy="45719"/>
            </p14:xfrm>
          </p:contentPart>
        </mc:Choice>
        <mc:Fallback>
          <p:pic>
            <p:nvPicPr>
              <p:cNvPr id="8" name="Ink 7">
                <a:extLst>
                  <a:ext uri="{FF2B5EF4-FFF2-40B4-BE49-F238E27FC236}">
                    <a16:creationId xmlns:a16="http://schemas.microsoft.com/office/drawing/2014/main" id="{586D8640-3405-594E-05D0-64AB6C0F85C0}"/>
                  </a:ext>
                </a:extLst>
              </p:cNvPr>
              <p:cNvPicPr/>
              <p:nvPr/>
            </p:nvPicPr>
            <p:blipFill>
              <a:blip r:embed="rId8"/>
              <a:stretch>
                <a:fillRect/>
              </a:stretch>
            </p:blipFill>
            <p:spPr>
              <a:xfrm>
                <a:off x="9224232" y="4916874"/>
                <a:ext cx="641318" cy="26306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13C0C757-62E2-37B2-B865-565C41C2A01D}"/>
                  </a:ext>
                </a:extLst>
              </p14:cNvPr>
              <p14:cNvContentPartPr/>
              <p14:nvPr/>
            </p14:nvContentPartPr>
            <p14:xfrm>
              <a:off x="9350996" y="6123729"/>
              <a:ext cx="482665" cy="45719"/>
            </p14:xfrm>
          </p:contentPart>
        </mc:Choice>
        <mc:Fallback>
          <p:pic>
            <p:nvPicPr>
              <p:cNvPr id="9" name="Ink 8">
                <a:extLst>
                  <a:ext uri="{FF2B5EF4-FFF2-40B4-BE49-F238E27FC236}">
                    <a16:creationId xmlns:a16="http://schemas.microsoft.com/office/drawing/2014/main" id="{13C0C757-62E2-37B2-B865-565C41C2A01D}"/>
                  </a:ext>
                </a:extLst>
              </p:cNvPr>
              <p:cNvPicPr/>
              <p:nvPr/>
            </p:nvPicPr>
            <p:blipFill>
              <a:blip r:embed="rId10"/>
              <a:stretch>
                <a:fillRect/>
              </a:stretch>
            </p:blipFill>
            <p:spPr>
              <a:xfrm>
                <a:off x="9297007" y="-7591971"/>
                <a:ext cx="590284" cy="27431400"/>
              </a:xfrm>
              <a:prstGeom prst="rect">
                <a:avLst/>
              </a:prstGeom>
            </p:spPr>
          </p:pic>
        </mc:Fallback>
      </mc:AlternateContent>
      <p:pic>
        <p:nvPicPr>
          <p:cNvPr id="10" name="Picture 9">
            <a:extLst>
              <a:ext uri="{FF2B5EF4-FFF2-40B4-BE49-F238E27FC236}">
                <a16:creationId xmlns:a16="http://schemas.microsoft.com/office/drawing/2014/main" id="{513BB711-D64B-A99E-7BA1-A001EE2900A6}"/>
              </a:ext>
            </a:extLst>
          </p:cNvPr>
          <p:cNvPicPr>
            <a:picLocks noChangeAspect="1"/>
          </p:cNvPicPr>
          <p:nvPr/>
        </p:nvPicPr>
        <p:blipFill>
          <a:blip r:embed="rId11"/>
          <a:stretch>
            <a:fillRect/>
          </a:stretch>
        </p:blipFill>
        <p:spPr>
          <a:xfrm>
            <a:off x="348491" y="873198"/>
            <a:ext cx="11717738" cy="4440677"/>
          </a:xfrm>
          <a:prstGeom prst="rect">
            <a:avLst/>
          </a:prstGeom>
        </p:spPr>
      </p:pic>
      <p:pic>
        <p:nvPicPr>
          <p:cNvPr id="13" name="Picture 12">
            <a:extLst>
              <a:ext uri="{FF2B5EF4-FFF2-40B4-BE49-F238E27FC236}">
                <a16:creationId xmlns:a16="http://schemas.microsoft.com/office/drawing/2014/main" id="{65FAD8C1-B8D6-7DFE-5A4B-D771AE57CC71}"/>
              </a:ext>
            </a:extLst>
          </p:cNvPr>
          <p:cNvPicPr>
            <a:picLocks noChangeAspect="1"/>
          </p:cNvPicPr>
          <p:nvPr/>
        </p:nvPicPr>
        <p:blipFill>
          <a:blip r:embed="rId12"/>
          <a:stretch>
            <a:fillRect/>
          </a:stretch>
        </p:blipFill>
        <p:spPr>
          <a:xfrm>
            <a:off x="348491" y="5344043"/>
            <a:ext cx="11717738" cy="1559371"/>
          </a:xfrm>
          <a:prstGeom prst="rect">
            <a:avLst/>
          </a:prstGeom>
        </p:spPr>
      </p:pic>
    </p:spTree>
    <p:extLst>
      <p:ext uri="{BB962C8B-B14F-4D97-AF65-F5344CB8AC3E}">
        <p14:creationId xmlns:p14="http://schemas.microsoft.com/office/powerpoint/2010/main" val="2094426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D4AD27-4EBB-53AA-D1EB-7CADCF771CF5}"/>
              </a:ext>
            </a:extLst>
          </p:cNvPr>
          <p:cNvSpPr>
            <a:spLocks noGrp="1"/>
          </p:cNvSpPr>
          <p:nvPr>
            <p:ph type="body" sz="quarter" idx="10"/>
          </p:nvPr>
        </p:nvSpPr>
        <p:spPr>
          <a:xfrm>
            <a:off x="955388" y="3590223"/>
            <a:ext cx="9916160" cy="1410114"/>
          </a:xfrm>
        </p:spPr>
        <p:txBody>
          <a:bodyPr lIns="91440" tIns="45720" rIns="91440" bIns="45720" anchor="t">
            <a:normAutofit/>
          </a:bodyPr>
          <a:lstStyle/>
          <a:p>
            <a:r>
              <a:rPr lang="en-US" sz="5400">
                <a:latin typeface="Open Sans"/>
                <a:ea typeface="Open Sans"/>
                <a:cs typeface="Open Sans"/>
              </a:rPr>
              <a:t>Break</a:t>
            </a:r>
            <a:endParaRPr lang="en-US"/>
          </a:p>
        </p:txBody>
      </p:sp>
    </p:spTree>
    <p:extLst>
      <p:ext uri="{BB962C8B-B14F-4D97-AF65-F5344CB8AC3E}">
        <p14:creationId xmlns:p14="http://schemas.microsoft.com/office/powerpoint/2010/main" val="4203879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1891664" cy="3757164"/>
          </a:xfrm>
        </p:spPr>
        <p:txBody>
          <a:bodyPr lIns="97536" tIns="48768" rIns="97536" bIns="48768" anchor="b"/>
          <a:lstStyle/>
          <a:p>
            <a:pPr marL="182880" defTabSz="457202">
              <a:defRPr/>
            </a:pPr>
            <a:r>
              <a:rPr lang="en-US" sz="5400">
                <a:solidFill>
                  <a:srgbClr val="33006F"/>
                </a:solidFill>
                <a:latin typeface="Encode Sans Normal Black"/>
              </a:rPr>
              <a:t>Reports</a:t>
            </a:r>
          </a:p>
        </p:txBody>
      </p:sp>
    </p:spTree>
    <p:extLst>
      <p:ext uri="{BB962C8B-B14F-4D97-AF65-F5344CB8AC3E}">
        <p14:creationId xmlns:p14="http://schemas.microsoft.com/office/powerpoint/2010/main" val="3405953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Standard Budget vs Actuals - Summary R1306</a:t>
            </a:r>
          </a:p>
          <a:p>
            <a:endParaRPr lang="en-US" sz="3600" b="1"/>
          </a:p>
        </p:txBody>
      </p:sp>
      <p:pic>
        <p:nvPicPr>
          <p:cNvPr id="2" name="Picture 1" descr="A screenshot of a computer&#10;&#10;Description automatically generated">
            <a:extLst>
              <a:ext uri="{FF2B5EF4-FFF2-40B4-BE49-F238E27FC236}">
                <a16:creationId xmlns:a16="http://schemas.microsoft.com/office/drawing/2014/main" id="{EC43EAEE-66A5-BABA-77C0-1BFE06AD7C5E}"/>
              </a:ext>
            </a:extLst>
          </p:cNvPr>
          <p:cNvPicPr>
            <a:picLocks noChangeAspect="1"/>
          </p:cNvPicPr>
          <p:nvPr/>
        </p:nvPicPr>
        <p:blipFill>
          <a:blip r:embed="rId3"/>
          <a:stretch>
            <a:fillRect/>
          </a:stretch>
        </p:blipFill>
        <p:spPr>
          <a:xfrm>
            <a:off x="656326" y="1200930"/>
            <a:ext cx="9978114" cy="10139158"/>
          </a:xfrm>
          <a:prstGeom prst="rect">
            <a:avLst/>
          </a:prstGeom>
        </p:spPr>
      </p:pic>
    </p:spTree>
    <p:extLst>
      <p:ext uri="{BB962C8B-B14F-4D97-AF65-F5344CB8AC3E}">
        <p14:creationId xmlns:p14="http://schemas.microsoft.com/office/powerpoint/2010/main" val="4220925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Standard Budget vs Actuals - Summary R1306</a:t>
            </a:r>
          </a:p>
          <a:p>
            <a:endParaRPr lang="en-US" sz="3600" b="1"/>
          </a:p>
        </p:txBody>
      </p:sp>
      <p:pic>
        <p:nvPicPr>
          <p:cNvPr id="2" name="Picture 1" descr="A screenshot of a computer&#10;&#10;Description automatically generated">
            <a:extLst>
              <a:ext uri="{FF2B5EF4-FFF2-40B4-BE49-F238E27FC236}">
                <a16:creationId xmlns:a16="http://schemas.microsoft.com/office/drawing/2014/main" id="{EC43EAEE-66A5-BABA-77C0-1BFE06AD7C5E}"/>
              </a:ext>
            </a:extLst>
          </p:cNvPr>
          <p:cNvPicPr>
            <a:picLocks noChangeAspect="1"/>
          </p:cNvPicPr>
          <p:nvPr/>
        </p:nvPicPr>
        <p:blipFill>
          <a:blip r:embed="rId3"/>
          <a:stretch>
            <a:fillRect/>
          </a:stretch>
        </p:blipFill>
        <p:spPr>
          <a:xfrm>
            <a:off x="656326" y="1200930"/>
            <a:ext cx="9978114" cy="10139158"/>
          </a:xfrm>
          <a:prstGeom prst="rect">
            <a:avLst/>
          </a:prstGeom>
        </p:spPr>
      </p:pic>
      <p:sp>
        <p:nvSpPr>
          <p:cNvPr id="4" name="TextBox 3">
            <a:extLst>
              <a:ext uri="{FF2B5EF4-FFF2-40B4-BE49-F238E27FC236}">
                <a16:creationId xmlns:a16="http://schemas.microsoft.com/office/drawing/2014/main" id="{E7754614-BC67-564A-4A0E-94DBF9932987}"/>
              </a:ext>
            </a:extLst>
          </p:cNvPr>
          <p:cNvSpPr txBox="1"/>
          <p:nvPr/>
        </p:nvSpPr>
        <p:spPr>
          <a:xfrm>
            <a:off x="5154326" y="1761277"/>
            <a:ext cx="6449383" cy="1846659"/>
          </a:xfrm>
          <a:prstGeom prst="rect">
            <a:avLst/>
          </a:prstGeom>
          <a:solidFill>
            <a:schemeClr val="bg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Common Use(s):</a:t>
            </a:r>
          </a:p>
          <a:p>
            <a:pPr marL="342900" indent="-342900">
              <a:buFont typeface="Arial"/>
              <a:buChar char="•"/>
            </a:pPr>
            <a:r>
              <a:rPr lang="en-US">
                <a:ea typeface="Calibri"/>
                <a:cs typeface="Calibri"/>
              </a:rPr>
              <a:t>Income Statement Budget vs Actual and Period Comparison</a:t>
            </a:r>
          </a:p>
          <a:p>
            <a:pPr marL="825500" lvl="1" indent="-342900">
              <a:buFont typeface="Arial"/>
              <a:buChar char="•"/>
            </a:pPr>
            <a:r>
              <a:rPr lang="en-US">
                <a:ea typeface="Calibri"/>
                <a:cs typeface="Calibri"/>
              </a:rPr>
              <a:t>Ledger or Ledger Account Summary (Hierarchy) Level</a:t>
            </a:r>
          </a:p>
          <a:p>
            <a:pPr marL="825500" lvl="1" indent="-342900">
              <a:buFont typeface="Arial"/>
              <a:buChar char="•"/>
            </a:pPr>
            <a:r>
              <a:rPr lang="en-US">
                <a:ea typeface="Calibri"/>
                <a:cs typeface="Calibri"/>
              </a:rPr>
              <a:t>Organizational </a:t>
            </a:r>
            <a:r>
              <a:rPr lang="en-US" err="1">
                <a:ea typeface="Calibri"/>
                <a:cs typeface="Calibri"/>
              </a:rPr>
              <a:t>Worktags</a:t>
            </a:r>
            <a:r>
              <a:rPr lang="en-US">
                <a:ea typeface="Calibri"/>
                <a:cs typeface="Calibri"/>
              </a:rPr>
              <a:t> and their hierarchies: Company, Cost Center, Balancing Unit</a:t>
            </a:r>
          </a:p>
          <a:p>
            <a:pPr marL="825500" lvl="1" indent="-342900">
              <a:buFont typeface="Arial"/>
              <a:buChar char="•"/>
            </a:pPr>
            <a:endParaRPr lang="en-US">
              <a:ea typeface="Calibri"/>
              <a:cs typeface="Calibri"/>
            </a:endParaRPr>
          </a:p>
        </p:txBody>
      </p:sp>
    </p:spTree>
    <p:extLst>
      <p:ext uri="{BB962C8B-B14F-4D97-AF65-F5344CB8AC3E}">
        <p14:creationId xmlns:p14="http://schemas.microsoft.com/office/powerpoint/2010/main" val="2184780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Standard Budget vs Actuals - Summary R1306</a:t>
            </a:r>
          </a:p>
          <a:p>
            <a:endParaRPr lang="en-US" sz="3600" b="1"/>
          </a:p>
        </p:txBody>
      </p:sp>
      <p:pic>
        <p:nvPicPr>
          <p:cNvPr id="2" name="Picture 1" descr="A screenshot of a computer&#10;&#10;Description automatically generated">
            <a:extLst>
              <a:ext uri="{FF2B5EF4-FFF2-40B4-BE49-F238E27FC236}">
                <a16:creationId xmlns:a16="http://schemas.microsoft.com/office/drawing/2014/main" id="{EC43EAEE-66A5-BABA-77C0-1BFE06AD7C5E}"/>
              </a:ext>
            </a:extLst>
          </p:cNvPr>
          <p:cNvPicPr>
            <a:picLocks noChangeAspect="1"/>
          </p:cNvPicPr>
          <p:nvPr/>
        </p:nvPicPr>
        <p:blipFill>
          <a:blip r:embed="rId3"/>
          <a:srcRect l="-28" t="45401" b="-118"/>
          <a:stretch/>
        </p:blipFill>
        <p:spPr>
          <a:xfrm>
            <a:off x="653522" y="1129678"/>
            <a:ext cx="9980947" cy="5547853"/>
          </a:xfrm>
          <a:prstGeom prst="rect">
            <a:avLst/>
          </a:prstGeom>
        </p:spPr>
      </p:pic>
      <p:sp>
        <p:nvSpPr>
          <p:cNvPr id="4" name="TextBox 3">
            <a:extLst>
              <a:ext uri="{FF2B5EF4-FFF2-40B4-BE49-F238E27FC236}">
                <a16:creationId xmlns:a16="http://schemas.microsoft.com/office/drawing/2014/main" id="{E7754614-BC67-564A-4A0E-94DBF9932987}"/>
              </a:ext>
            </a:extLst>
          </p:cNvPr>
          <p:cNvSpPr txBox="1"/>
          <p:nvPr/>
        </p:nvSpPr>
        <p:spPr>
          <a:xfrm>
            <a:off x="5154326" y="1761277"/>
            <a:ext cx="6449383" cy="969496"/>
          </a:xfrm>
          <a:prstGeom prst="rect">
            <a:avLst/>
          </a:prstGeom>
          <a:solidFill>
            <a:schemeClr val="bg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Common Use(s):</a:t>
            </a:r>
          </a:p>
          <a:p>
            <a:pPr marL="342900" indent="-342900">
              <a:buFont typeface="Arial"/>
              <a:buChar char="•"/>
            </a:pPr>
            <a:r>
              <a:rPr lang="en-US">
                <a:ea typeface="Calibri"/>
                <a:cs typeface="Calibri"/>
              </a:rPr>
              <a:t>Compare the Net Position between  Budget vs Actual</a:t>
            </a:r>
          </a:p>
          <a:p>
            <a:pPr marL="825500" lvl="1" indent="-342900">
              <a:buFont typeface="Arial"/>
              <a:buChar char="•"/>
            </a:pPr>
            <a:endParaRPr lang="en-US">
              <a:ea typeface="Calibri"/>
              <a:cs typeface="Calibri"/>
            </a:endParaRPr>
          </a:p>
        </p:txBody>
      </p:sp>
    </p:spTree>
    <p:extLst>
      <p:ext uri="{BB962C8B-B14F-4D97-AF65-F5344CB8AC3E}">
        <p14:creationId xmlns:p14="http://schemas.microsoft.com/office/powerpoint/2010/main" val="193732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Key Goals &amp; Audience</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576072" y="1225295"/>
            <a:ext cx="12148526" cy="5727045"/>
          </a:xfrm>
        </p:spPr>
        <p:txBody>
          <a:bodyPr lIns="91440" tIns="45720" rIns="91440" bIns="45720" anchor="t"/>
          <a:lstStyle/>
          <a:p>
            <a:pPr marL="365760" indent="-365760">
              <a:spcBef>
                <a:spcPts val="20"/>
              </a:spcBef>
              <a:spcAft>
                <a:spcPts val="600"/>
              </a:spcAft>
            </a:pPr>
            <a:r>
              <a:rPr lang="en-US" sz="2400" b="1">
                <a:solidFill>
                  <a:srgbClr val="33006F"/>
                </a:solidFill>
                <a:latin typeface="Open Sans"/>
                <a:ea typeface="Open Sans"/>
                <a:cs typeface="Open Sans"/>
              </a:rPr>
              <a:t>Key goals </a:t>
            </a:r>
            <a:r>
              <a:rPr lang="en-US" sz="2400">
                <a:solidFill>
                  <a:srgbClr val="33006F"/>
                </a:solidFill>
                <a:latin typeface="Open Sans"/>
                <a:ea typeface="Open Sans"/>
                <a:cs typeface="Open Sans"/>
              </a:rPr>
              <a:t>- to strengthen SE accounting knowledge, based on UW needs and Workday setups </a:t>
            </a:r>
            <a:r>
              <a:rPr lang="en-US" sz="2400" i="1">
                <a:solidFill>
                  <a:srgbClr val="33006F"/>
                </a:solidFill>
                <a:latin typeface="Open Sans"/>
                <a:ea typeface="Open Sans"/>
                <a:cs typeface="Open Sans"/>
              </a:rPr>
              <a:t>by:</a:t>
            </a:r>
          </a:p>
          <a:p>
            <a:pPr marL="792507" lvl="1" indent="-365760">
              <a:spcBef>
                <a:spcPts val="20"/>
              </a:spcBef>
            </a:pPr>
            <a:r>
              <a:rPr lang="en-US" sz="2200">
                <a:solidFill>
                  <a:srgbClr val="33006F"/>
                </a:solidFill>
                <a:latin typeface="Open Sans"/>
                <a:ea typeface="Open Sans"/>
                <a:cs typeface="Open Sans"/>
              </a:rPr>
              <a:t>Not teaching you to memorize the rules, but helping you understand the </a:t>
            </a:r>
            <a:r>
              <a:rPr lang="en-US" sz="2200" b="1">
                <a:solidFill>
                  <a:srgbClr val="33006F"/>
                </a:solidFill>
                <a:latin typeface="Open Sans"/>
                <a:ea typeface="Open Sans"/>
                <a:cs typeface="Open Sans"/>
              </a:rPr>
              <a:t>principles</a:t>
            </a:r>
            <a:r>
              <a:rPr lang="en-US" sz="2200">
                <a:solidFill>
                  <a:srgbClr val="33006F"/>
                </a:solidFill>
                <a:latin typeface="Open Sans"/>
                <a:ea typeface="Open Sans"/>
                <a:cs typeface="Open Sans"/>
              </a:rPr>
              <a:t> undergirding the rules:</a:t>
            </a:r>
          </a:p>
          <a:p>
            <a:pPr marL="1219255" lvl="2" indent="-365760">
              <a:spcBef>
                <a:spcPts val="20"/>
              </a:spcBef>
              <a:spcAft>
                <a:spcPts val="600"/>
              </a:spcAft>
            </a:pPr>
            <a:r>
              <a:rPr lang="en-US" sz="1987">
                <a:solidFill>
                  <a:srgbClr val="33006F"/>
                </a:solidFill>
                <a:latin typeface="Open Sans"/>
                <a:ea typeface="Open Sans"/>
                <a:cs typeface="Open Sans"/>
              </a:rPr>
              <a:t>A list of rules that encompasses all activity at the UW would be too long to memorize.  More important is to understand what the rules are for and where they come from.  In this way, you will apply them consistently to both common and uncommon situations.</a:t>
            </a:r>
          </a:p>
          <a:p>
            <a:pPr marL="1219255" lvl="2" indent="-365760">
              <a:spcBef>
                <a:spcPts val="20"/>
              </a:spcBef>
              <a:spcAft>
                <a:spcPts val="600"/>
              </a:spcAft>
            </a:pPr>
            <a:r>
              <a:rPr lang="en-US" sz="1987">
                <a:solidFill>
                  <a:srgbClr val="33006F"/>
                </a:solidFill>
                <a:latin typeface="Open Sans"/>
                <a:ea typeface="Open Sans"/>
                <a:cs typeface="Open Sans"/>
              </a:rPr>
              <a:t>It’s not necessarily doing what always has been done, but also asking ‘why’ are we now doing it this way? Or even what is the right way to do it now?</a:t>
            </a:r>
          </a:p>
          <a:p>
            <a:pPr marL="1219255" lvl="2" indent="-365760">
              <a:spcBef>
                <a:spcPts val="20"/>
              </a:spcBef>
            </a:pPr>
            <a:r>
              <a:rPr lang="en-US" sz="1987">
                <a:solidFill>
                  <a:srgbClr val="33006F"/>
                </a:solidFill>
                <a:latin typeface="Open Sans"/>
                <a:ea typeface="Open Sans"/>
                <a:cs typeface="Open Sans"/>
              </a:rPr>
              <a:t>The need to see big picture accounting and reporting world, then be able to look at the transactions with this in mind</a:t>
            </a:r>
          </a:p>
          <a:p>
            <a:pPr marL="1706965" lvl="3" indent="-365760">
              <a:spcBef>
                <a:spcPts val="20"/>
              </a:spcBef>
            </a:pPr>
            <a:endParaRPr lang="en-US" sz="1987">
              <a:solidFill>
                <a:srgbClr val="33006F"/>
              </a:solidFill>
              <a:latin typeface="Open Sans"/>
              <a:ea typeface="Open Sans"/>
              <a:cs typeface="Open Sans"/>
            </a:endParaRPr>
          </a:p>
          <a:p>
            <a:pPr marL="792507" lvl="1" indent="-365760">
              <a:spcBef>
                <a:spcPts val="20"/>
              </a:spcBef>
            </a:pPr>
            <a:r>
              <a:rPr lang="en-US" sz="2200">
                <a:solidFill>
                  <a:srgbClr val="33006F"/>
                </a:solidFill>
                <a:latin typeface="Open Sans"/>
                <a:ea typeface="Open Sans"/>
                <a:cs typeface="Open Sans"/>
              </a:rPr>
              <a:t>To create future job aids to build accounting knowledge in support of UW accounting principles and reporting needs.</a:t>
            </a:r>
          </a:p>
          <a:p>
            <a:pPr marL="1219255" lvl="2" indent="-365760">
              <a:spcBef>
                <a:spcPts val="20"/>
              </a:spcBef>
            </a:pPr>
            <a:r>
              <a:rPr lang="en-US" sz="1987">
                <a:solidFill>
                  <a:srgbClr val="33006F"/>
                </a:solidFill>
                <a:latin typeface="Open Sans"/>
                <a:ea typeface="Open Sans"/>
                <a:cs typeface="Open Sans"/>
              </a:rPr>
              <a:t>Will be leveraged for all users performing WD transactions across all campuses</a:t>
            </a:r>
          </a:p>
          <a:p>
            <a:pPr marL="2194676" lvl="4" indent="-365760">
              <a:spcBef>
                <a:spcPts val="20"/>
              </a:spcBef>
            </a:pPr>
            <a:endParaRPr lang="en-US" sz="1773">
              <a:solidFill>
                <a:srgbClr val="33006F"/>
              </a:solidFill>
              <a:latin typeface="Open Sans"/>
              <a:ea typeface="Open Sans"/>
              <a:cs typeface="Open Sans"/>
            </a:endParaRPr>
          </a:p>
          <a:p>
            <a:pPr marL="365760" indent="-365760">
              <a:spcBef>
                <a:spcPts val="20"/>
              </a:spcBef>
            </a:pPr>
            <a:r>
              <a:rPr lang="en-US" sz="2400" b="1">
                <a:solidFill>
                  <a:srgbClr val="33006F"/>
                </a:solidFill>
                <a:latin typeface="Open Sans"/>
                <a:ea typeface="Open Sans"/>
                <a:cs typeface="Open Sans"/>
              </a:rPr>
              <a:t>Audience</a:t>
            </a:r>
            <a:r>
              <a:rPr lang="en-US" sz="2400">
                <a:solidFill>
                  <a:srgbClr val="33006F"/>
                </a:solidFill>
                <a:latin typeface="Open Sans"/>
                <a:ea typeface="Open Sans"/>
                <a:cs typeface="Open Sans"/>
              </a:rPr>
              <a:t>: Shared Environment (SE) Accountant focus</a:t>
            </a:r>
            <a:endParaRPr lang="en-US" sz="3227">
              <a:solidFill>
                <a:srgbClr val="33006F"/>
              </a:solidFill>
              <a:latin typeface="Open Sans"/>
              <a:ea typeface="Open Sans"/>
              <a:cs typeface="Open Sans"/>
            </a:endParaRPr>
          </a:p>
        </p:txBody>
      </p:sp>
    </p:spTree>
    <p:extLst>
      <p:ext uri="{BB962C8B-B14F-4D97-AF65-F5344CB8AC3E}">
        <p14:creationId xmlns:p14="http://schemas.microsoft.com/office/powerpoint/2010/main" val="2706286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BC1129-8398-ADDC-C968-46D6CFE4B917}"/>
              </a:ext>
            </a:extLst>
          </p:cNvPr>
          <p:cNvSpPr>
            <a:spLocks noGrp="1"/>
          </p:cNvSpPr>
          <p:nvPr>
            <p:ph type="body" sz="quarter" idx="10"/>
          </p:nvPr>
        </p:nvSpPr>
        <p:spPr>
          <a:xfrm>
            <a:off x="713436" y="396280"/>
            <a:ext cx="11640409" cy="477010"/>
          </a:xfrm>
        </p:spPr>
        <p:txBody>
          <a:bodyPr>
            <a:noAutofit/>
          </a:bodyPr>
          <a:lstStyle/>
          <a:p>
            <a:pPr>
              <a:lnSpc>
                <a:spcPct val="100000"/>
              </a:lnSpc>
            </a:pPr>
            <a:r>
              <a:rPr lang="en-US" sz="3000" b="1">
                <a:latin typeface="Open Sans"/>
                <a:ea typeface="Open Sans"/>
                <a:cs typeface="Open Sans"/>
              </a:rPr>
              <a:t>Income Statement - Month over Month Trending R1287.3</a:t>
            </a:r>
          </a:p>
        </p:txBody>
      </p:sp>
      <p:sp>
        <p:nvSpPr>
          <p:cNvPr id="7" name="Text Placeholder 6">
            <a:extLst>
              <a:ext uri="{FF2B5EF4-FFF2-40B4-BE49-F238E27FC236}">
                <a16:creationId xmlns:a16="http://schemas.microsoft.com/office/drawing/2014/main" id="{CB77A3BF-F441-6223-1C61-8BD5C0D16035}"/>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73000B1D-E9D9-98C2-E365-D254437CC9F9}"/>
              </a:ext>
            </a:extLst>
          </p:cNvPr>
          <p:cNvPicPr>
            <a:picLocks noChangeAspect="1"/>
          </p:cNvPicPr>
          <p:nvPr/>
        </p:nvPicPr>
        <p:blipFill>
          <a:blip r:embed="rId2"/>
          <a:stretch>
            <a:fillRect/>
          </a:stretch>
        </p:blipFill>
        <p:spPr>
          <a:xfrm>
            <a:off x="713436" y="1100118"/>
            <a:ext cx="13004800" cy="6388043"/>
          </a:xfrm>
          <a:prstGeom prst="rect">
            <a:avLst/>
          </a:prstGeom>
        </p:spPr>
      </p:pic>
    </p:spTree>
    <p:extLst>
      <p:ext uri="{BB962C8B-B14F-4D97-AF65-F5344CB8AC3E}">
        <p14:creationId xmlns:p14="http://schemas.microsoft.com/office/powerpoint/2010/main" val="3884362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BC1129-8398-ADDC-C968-46D6CFE4B917}"/>
              </a:ext>
            </a:extLst>
          </p:cNvPr>
          <p:cNvSpPr>
            <a:spLocks noGrp="1"/>
          </p:cNvSpPr>
          <p:nvPr>
            <p:ph type="body" sz="quarter" idx="10"/>
          </p:nvPr>
        </p:nvSpPr>
        <p:spPr>
          <a:xfrm>
            <a:off x="713436" y="396280"/>
            <a:ext cx="11640409" cy="477010"/>
          </a:xfrm>
        </p:spPr>
        <p:txBody>
          <a:bodyPr>
            <a:noAutofit/>
          </a:bodyPr>
          <a:lstStyle/>
          <a:p>
            <a:pPr>
              <a:lnSpc>
                <a:spcPct val="100000"/>
              </a:lnSpc>
            </a:pPr>
            <a:r>
              <a:rPr lang="en-US" sz="3000" b="1">
                <a:latin typeface="Open Sans"/>
                <a:ea typeface="Open Sans"/>
                <a:cs typeface="Open Sans"/>
              </a:rPr>
              <a:t>Income Statement - Month over Month Trending R1287.3</a:t>
            </a:r>
          </a:p>
        </p:txBody>
      </p:sp>
      <p:sp>
        <p:nvSpPr>
          <p:cNvPr id="7" name="Text Placeholder 6">
            <a:extLst>
              <a:ext uri="{FF2B5EF4-FFF2-40B4-BE49-F238E27FC236}">
                <a16:creationId xmlns:a16="http://schemas.microsoft.com/office/drawing/2014/main" id="{CB77A3BF-F441-6223-1C61-8BD5C0D16035}"/>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73000B1D-E9D9-98C2-E365-D254437CC9F9}"/>
              </a:ext>
            </a:extLst>
          </p:cNvPr>
          <p:cNvPicPr>
            <a:picLocks noChangeAspect="1"/>
          </p:cNvPicPr>
          <p:nvPr/>
        </p:nvPicPr>
        <p:blipFill>
          <a:blip r:embed="rId3"/>
          <a:stretch>
            <a:fillRect/>
          </a:stretch>
        </p:blipFill>
        <p:spPr>
          <a:xfrm>
            <a:off x="713436" y="1100118"/>
            <a:ext cx="13004800" cy="6388043"/>
          </a:xfrm>
          <a:prstGeom prst="rect">
            <a:avLst/>
          </a:prstGeom>
        </p:spPr>
      </p:pic>
      <p:sp>
        <p:nvSpPr>
          <p:cNvPr id="3" name="TextBox 2">
            <a:extLst>
              <a:ext uri="{FF2B5EF4-FFF2-40B4-BE49-F238E27FC236}">
                <a16:creationId xmlns:a16="http://schemas.microsoft.com/office/drawing/2014/main" id="{7CD82223-F924-ADDF-B716-0191A0636763}"/>
              </a:ext>
            </a:extLst>
          </p:cNvPr>
          <p:cNvSpPr txBox="1"/>
          <p:nvPr/>
        </p:nvSpPr>
        <p:spPr>
          <a:xfrm>
            <a:off x="5154326" y="1761277"/>
            <a:ext cx="6449383" cy="1261884"/>
          </a:xfrm>
          <a:prstGeom prst="rect">
            <a:avLst/>
          </a:prstGeom>
          <a:solidFill>
            <a:schemeClr val="bg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Common Use(s):</a:t>
            </a:r>
          </a:p>
          <a:p>
            <a:pPr marL="342900" indent="-342900">
              <a:buFont typeface="Arial"/>
              <a:buChar char="•"/>
            </a:pPr>
            <a:r>
              <a:rPr lang="en-US">
                <a:ea typeface="Calibri"/>
                <a:cs typeface="Calibri"/>
              </a:rPr>
              <a:t>Identifying trends over time and anomalies for Income Statement Ledgers and Net Position</a:t>
            </a:r>
          </a:p>
          <a:p>
            <a:pPr marL="825500" lvl="1" indent="-342900">
              <a:buFont typeface="Arial"/>
              <a:buChar char="•"/>
            </a:pPr>
            <a:endParaRPr lang="en-US">
              <a:ea typeface="Calibri"/>
              <a:cs typeface="Calibri"/>
            </a:endParaRPr>
          </a:p>
        </p:txBody>
      </p:sp>
    </p:spTree>
    <p:extLst>
      <p:ext uri="{BB962C8B-B14F-4D97-AF65-F5344CB8AC3E}">
        <p14:creationId xmlns:p14="http://schemas.microsoft.com/office/powerpoint/2010/main" val="715928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12F995-9583-7D8A-1558-47ECD09BC324}"/>
              </a:ext>
            </a:extLst>
          </p:cNvPr>
          <p:cNvSpPr>
            <a:spLocks noGrp="1"/>
          </p:cNvSpPr>
          <p:nvPr>
            <p:ph type="body" sz="quarter" idx="10"/>
          </p:nvPr>
        </p:nvSpPr>
        <p:spPr>
          <a:xfrm>
            <a:off x="713436" y="396280"/>
            <a:ext cx="11640409" cy="477010"/>
          </a:xfrm>
        </p:spPr>
        <p:txBody>
          <a:bodyPr>
            <a:normAutofit fontScale="70000" lnSpcReduction="20000"/>
          </a:bodyPr>
          <a:lstStyle/>
          <a:p>
            <a:r>
              <a:rPr lang="en-US" sz="5200" b="1">
                <a:latin typeface="Open Sans"/>
                <a:ea typeface="Open Sans"/>
                <a:cs typeface="Open Sans"/>
              </a:rPr>
              <a:t>Income Statement </a:t>
            </a:r>
            <a:r>
              <a:rPr lang="en-US" sz="5100" b="1">
                <a:latin typeface="Open Sans"/>
                <a:ea typeface="Open Sans"/>
                <a:cs typeface="Open Sans"/>
              </a:rPr>
              <a:t>Period Variance R1287.5</a:t>
            </a:r>
          </a:p>
          <a:p>
            <a:endParaRPr lang="en-US"/>
          </a:p>
        </p:txBody>
      </p:sp>
      <p:sp>
        <p:nvSpPr>
          <p:cNvPr id="7" name="Text Placeholder 6">
            <a:extLst>
              <a:ext uri="{FF2B5EF4-FFF2-40B4-BE49-F238E27FC236}">
                <a16:creationId xmlns:a16="http://schemas.microsoft.com/office/drawing/2014/main" id="{C08B6B98-4421-CEED-5EA1-16C7755748E2}"/>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430A03E7-E221-D927-8CD2-7888DB2DA34A}"/>
              </a:ext>
            </a:extLst>
          </p:cNvPr>
          <p:cNvPicPr>
            <a:picLocks noChangeAspect="1"/>
          </p:cNvPicPr>
          <p:nvPr/>
        </p:nvPicPr>
        <p:blipFill>
          <a:blip r:embed="rId2"/>
          <a:stretch>
            <a:fillRect/>
          </a:stretch>
        </p:blipFill>
        <p:spPr>
          <a:xfrm>
            <a:off x="695726" y="1100118"/>
            <a:ext cx="13004800" cy="6826582"/>
          </a:xfrm>
          <a:prstGeom prst="rect">
            <a:avLst/>
          </a:prstGeom>
        </p:spPr>
      </p:pic>
    </p:spTree>
    <p:extLst>
      <p:ext uri="{BB962C8B-B14F-4D97-AF65-F5344CB8AC3E}">
        <p14:creationId xmlns:p14="http://schemas.microsoft.com/office/powerpoint/2010/main" val="1802475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12F995-9583-7D8A-1558-47ECD09BC324}"/>
              </a:ext>
            </a:extLst>
          </p:cNvPr>
          <p:cNvSpPr>
            <a:spLocks noGrp="1"/>
          </p:cNvSpPr>
          <p:nvPr>
            <p:ph type="body" sz="quarter" idx="10"/>
          </p:nvPr>
        </p:nvSpPr>
        <p:spPr>
          <a:xfrm>
            <a:off x="713436" y="396280"/>
            <a:ext cx="11640409" cy="477010"/>
          </a:xfrm>
        </p:spPr>
        <p:txBody>
          <a:bodyPr>
            <a:normAutofit fontScale="47500" lnSpcReduction="20000"/>
          </a:bodyPr>
          <a:lstStyle/>
          <a:p>
            <a:pPr>
              <a:lnSpc>
                <a:spcPct val="100000"/>
              </a:lnSpc>
            </a:pPr>
            <a:r>
              <a:rPr lang="en-US" sz="6500" b="1">
                <a:latin typeface="Open Sans"/>
                <a:ea typeface="Open Sans"/>
                <a:cs typeface="Open Sans"/>
              </a:rPr>
              <a:t>Income Statement Period Variance R1287.5</a:t>
            </a:r>
          </a:p>
          <a:p>
            <a:endParaRPr lang="en-US"/>
          </a:p>
        </p:txBody>
      </p:sp>
      <p:sp>
        <p:nvSpPr>
          <p:cNvPr id="7" name="Text Placeholder 6">
            <a:extLst>
              <a:ext uri="{FF2B5EF4-FFF2-40B4-BE49-F238E27FC236}">
                <a16:creationId xmlns:a16="http://schemas.microsoft.com/office/drawing/2014/main" id="{C08B6B98-4421-CEED-5EA1-16C7755748E2}"/>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430A03E7-E221-D927-8CD2-7888DB2DA34A}"/>
              </a:ext>
            </a:extLst>
          </p:cNvPr>
          <p:cNvPicPr>
            <a:picLocks noChangeAspect="1"/>
          </p:cNvPicPr>
          <p:nvPr/>
        </p:nvPicPr>
        <p:blipFill>
          <a:blip r:embed="rId2"/>
          <a:stretch>
            <a:fillRect/>
          </a:stretch>
        </p:blipFill>
        <p:spPr>
          <a:xfrm>
            <a:off x="695726" y="1100118"/>
            <a:ext cx="13004800" cy="6826582"/>
          </a:xfrm>
          <a:prstGeom prst="rect">
            <a:avLst/>
          </a:prstGeom>
        </p:spPr>
      </p:pic>
      <p:sp>
        <p:nvSpPr>
          <p:cNvPr id="3" name="TextBox 2">
            <a:extLst>
              <a:ext uri="{FF2B5EF4-FFF2-40B4-BE49-F238E27FC236}">
                <a16:creationId xmlns:a16="http://schemas.microsoft.com/office/drawing/2014/main" id="{E14A38F3-0C58-E292-B5F5-DE62CD147FCF}"/>
              </a:ext>
            </a:extLst>
          </p:cNvPr>
          <p:cNvSpPr txBox="1"/>
          <p:nvPr/>
        </p:nvSpPr>
        <p:spPr>
          <a:xfrm>
            <a:off x="5154326" y="1761277"/>
            <a:ext cx="6449383" cy="1261884"/>
          </a:xfrm>
          <a:prstGeom prst="rect">
            <a:avLst/>
          </a:prstGeom>
          <a:solidFill>
            <a:schemeClr val="bg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Common Use(s):</a:t>
            </a:r>
          </a:p>
          <a:p>
            <a:pPr marL="342900" indent="-342900">
              <a:buFont typeface="Arial"/>
              <a:buChar char="•"/>
            </a:pPr>
            <a:r>
              <a:rPr lang="en-US">
                <a:ea typeface="Calibri"/>
                <a:cs typeface="Calibri"/>
              </a:rPr>
              <a:t>Identifying trends and anomalies between specific periods for Income Statement Ledgers and Net Position</a:t>
            </a:r>
          </a:p>
          <a:p>
            <a:pPr marL="825500" lvl="1" indent="-342900">
              <a:buFont typeface="Arial"/>
              <a:buChar char="•"/>
            </a:pPr>
            <a:endParaRPr lang="en-US">
              <a:ea typeface="Calibri"/>
              <a:cs typeface="Calibri"/>
            </a:endParaRPr>
          </a:p>
        </p:txBody>
      </p:sp>
    </p:spTree>
    <p:extLst>
      <p:ext uri="{BB962C8B-B14F-4D97-AF65-F5344CB8AC3E}">
        <p14:creationId xmlns:p14="http://schemas.microsoft.com/office/powerpoint/2010/main" val="3141918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3800" b="1">
                <a:latin typeface="Open Sans"/>
                <a:ea typeface="Open Sans"/>
                <a:cs typeface="Open Sans"/>
              </a:rPr>
              <a:t>Actuals Summary with Statistics Accounts R1300</a:t>
            </a:r>
          </a:p>
        </p:txBody>
      </p:sp>
      <p:sp>
        <p:nvSpPr>
          <p:cNvPr id="6" name="TextBox 5">
            <a:extLst>
              <a:ext uri="{FF2B5EF4-FFF2-40B4-BE49-F238E27FC236}">
                <a16:creationId xmlns:a16="http://schemas.microsoft.com/office/drawing/2014/main" id="{42FF9FA2-7ED8-3218-1F83-21668621C9E6}"/>
              </a:ext>
            </a:extLst>
          </p:cNvPr>
          <p:cNvSpPr txBox="1"/>
          <p:nvPr/>
        </p:nvSpPr>
        <p:spPr>
          <a:xfrm>
            <a:off x="5154326" y="1761277"/>
            <a:ext cx="6449383" cy="3016210"/>
          </a:xfrm>
          <a:prstGeom prst="rect">
            <a:avLst/>
          </a:prstGeom>
          <a:solidFill>
            <a:schemeClr val="bg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Adjust the filter:</a:t>
            </a:r>
          </a:p>
          <a:p>
            <a:pPr marL="342900" indent="-342900">
              <a:buFont typeface="Arial"/>
              <a:buChar char="•"/>
            </a:pPr>
            <a:r>
              <a:rPr lang="en-US">
                <a:ea typeface="Calibri"/>
                <a:cs typeface="Calibri"/>
              </a:rPr>
              <a:t>"Repeat By" Activity, Company,  Cost Center, etc. Will show the selected </a:t>
            </a:r>
            <a:r>
              <a:rPr lang="en-US" err="1">
                <a:ea typeface="Calibri"/>
                <a:cs typeface="Calibri"/>
              </a:rPr>
              <a:t>worktag</a:t>
            </a:r>
            <a:r>
              <a:rPr lang="en-US">
                <a:ea typeface="Calibri"/>
                <a:cs typeface="Calibri"/>
              </a:rPr>
              <a:t> as columns on the report</a:t>
            </a:r>
          </a:p>
          <a:p>
            <a:pPr marL="342900" indent="-342900">
              <a:buFont typeface="Arial"/>
              <a:buChar char="•"/>
            </a:pPr>
            <a:r>
              <a:rPr lang="en-US">
                <a:ea typeface="Calibri"/>
                <a:cs typeface="Calibri"/>
              </a:rPr>
              <a:t>"</a:t>
            </a:r>
            <a:r>
              <a:rPr lang="en-US" err="1">
                <a:ea typeface="Calibri"/>
                <a:cs typeface="Calibri"/>
              </a:rPr>
              <a:t>Worktags</a:t>
            </a:r>
            <a:r>
              <a:rPr lang="en-US">
                <a:ea typeface="Calibri"/>
                <a:cs typeface="Calibri"/>
              </a:rPr>
              <a:t>" will let you filter by most </a:t>
            </a:r>
            <a:r>
              <a:rPr lang="en-US" err="1">
                <a:ea typeface="Calibri"/>
                <a:cs typeface="Calibri"/>
              </a:rPr>
              <a:t>worktags</a:t>
            </a:r>
            <a:r>
              <a:rPr lang="en-US">
                <a:ea typeface="Calibri"/>
                <a:cs typeface="Calibri"/>
              </a:rPr>
              <a:t>, allowing you to narrow to your unit or department</a:t>
            </a:r>
          </a:p>
          <a:p>
            <a:pPr marL="342900" indent="-342900">
              <a:buFont typeface="Arial"/>
              <a:buChar char="•"/>
            </a:pPr>
            <a:r>
              <a:rPr lang="en-US">
                <a:ea typeface="Calibri"/>
                <a:cs typeface="Calibri"/>
              </a:rPr>
              <a:t>"</a:t>
            </a:r>
            <a:r>
              <a:rPr lang="en-US" err="1">
                <a:ea typeface="Calibri"/>
                <a:cs typeface="Calibri"/>
              </a:rPr>
              <a:t>Worktags</a:t>
            </a:r>
            <a:r>
              <a:rPr lang="en-US">
                <a:ea typeface="Calibri"/>
                <a:cs typeface="Calibri"/>
              </a:rPr>
              <a:t> to Exclude" or "</a:t>
            </a:r>
            <a:r>
              <a:rPr lang="en-US" err="1">
                <a:ea typeface="Calibri"/>
                <a:cs typeface="Calibri"/>
              </a:rPr>
              <a:t>Worktag</a:t>
            </a:r>
            <a:r>
              <a:rPr lang="en-US">
                <a:ea typeface="Calibri"/>
                <a:cs typeface="Calibri"/>
              </a:rPr>
              <a:t> Types to Exclude" allow end users to filter out activities or funding sources. However, utilizing this function may slow down the report generation</a:t>
            </a:r>
          </a:p>
          <a:p>
            <a:pPr marL="342900" indent="-342900">
              <a:buFont typeface="Arial"/>
              <a:buChar char="•"/>
            </a:pPr>
            <a:r>
              <a:rPr lang="en-US">
                <a:ea typeface="Calibri"/>
                <a:cs typeface="Calibri"/>
              </a:rPr>
              <a:t>Save the filter or pull up a previously saved filter</a:t>
            </a:r>
          </a:p>
        </p:txBody>
      </p:sp>
      <p:pic>
        <p:nvPicPr>
          <p:cNvPr id="7" name="Picture 6" descr="A screenshot of a computer&#10;&#10;Description automatically generated">
            <a:extLst>
              <a:ext uri="{FF2B5EF4-FFF2-40B4-BE49-F238E27FC236}">
                <a16:creationId xmlns:a16="http://schemas.microsoft.com/office/drawing/2014/main" id="{610ADF7A-1B36-1E6F-0CDF-2D4CBCED4932}"/>
              </a:ext>
            </a:extLst>
          </p:cNvPr>
          <p:cNvPicPr>
            <a:picLocks noChangeAspect="1"/>
          </p:cNvPicPr>
          <p:nvPr/>
        </p:nvPicPr>
        <p:blipFill>
          <a:blip r:embed="rId3"/>
          <a:stretch>
            <a:fillRect/>
          </a:stretch>
        </p:blipFill>
        <p:spPr>
          <a:xfrm>
            <a:off x="691932" y="1097471"/>
            <a:ext cx="4546490" cy="5408247"/>
          </a:xfrm>
          <a:prstGeom prst="rect">
            <a:avLst/>
          </a:prstGeom>
        </p:spPr>
      </p:pic>
    </p:spTree>
    <p:extLst>
      <p:ext uri="{BB962C8B-B14F-4D97-AF65-F5344CB8AC3E}">
        <p14:creationId xmlns:p14="http://schemas.microsoft.com/office/powerpoint/2010/main" val="1482473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pPr>
              <a:lnSpc>
                <a:spcPct val="80000"/>
              </a:lnSpc>
            </a:pPr>
            <a:r>
              <a:rPr lang="en-US" sz="3100" b="1">
                <a:latin typeface="Open Sans"/>
                <a:ea typeface="Open Sans"/>
                <a:cs typeface="Open Sans"/>
              </a:rPr>
              <a:t>Actuals Summary with Statistics Accounts R1300</a:t>
            </a:r>
          </a:p>
        </p:txBody>
      </p:sp>
      <p:sp>
        <p:nvSpPr>
          <p:cNvPr id="4" name="Text Placeholder 3">
            <a:extLst>
              <a:ext uri="{FF2B5EF4-FFF2-40B4-BE49-F238E27FC236}">
                <a16:creationId xmlns:a16="http://schemas.microsoft.com/office/drawing/2014/main" id="{354E7C9F-3592-64DC-6599-135408C05413}"/>
              </a:ext>
            </a:extLst>
          </p:cNvPr>
          <p:cNvSpPr>
            <a:spLocks noGrp="1"/>
          </p:cNvSpPr>
          <p:nvPr>
            <p:ph type="body" sz="quarter" idx="11"/>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58E33C81-EE7C-775A-B3F6-0E359858C0AF}"/>
              </a:ext>
            </a:extLst>
          </p:cNvPr>
          <p:cNvPicPr>
            <a:picLocks noChangeAspect="1"/>
          </p:cNvPicPr>
          <p:nvPr/>
        </p:nvPicPr>
        <p:blipFill>
          <a:blip r:embed="rId3"/>
          <a:stretch>
            <a:fillRect/>
          </a:stretch>
        </p:blipFill>
        <p:spPr>
          <a:xfrm>
            <a:off x="649617" y="1104405"/>
            <a:ext cx="11835596" cy="11396056"/>
          </a:xfrm>
          <a:prstGeom prst="rect">
            <a:avLst/>
          </a:prstGeom>
        </p:spPr>
      </p:pic>
    </p:spTree>
    <p:extLst>
      <p:ext uri="{BB962C8B-B14F-4D97-AF65-F5344CB8AC3E}">
        <p14:creationId xmlns:p14="http://schemas.microsoft.com/office/powerpoint/2010/main" val="4010872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pPr>
              <a:lnSpc>
                <a:spcPct val="80000"/>
              </a:lnSpc>
            </a:pPr>
            <a:r>
              <a:rPr lang="en-US" sz="2400" b="1">
                <a:latin typeface="Open Sans"/>
                <a:ea typeface="Open Sans"/>
                <a:cs typeface="Open Sans"/>
              </a:rPr>
              <a:t>Actuals Summary with Statistics Accounts R1300 with "Repeat By" Company</a:t>
            </a:r>
          </a:p>
        </p:txBody>
      </p:sp>
      <p:sp>
        <p:nvSpPr>
          <p:cNvPr id="4" name="Text Placeholder 3">
            <a:extLst>
              <a:ext uri="{FF2B5EF4-FFF2-40B4-BE49-F238E27FC236}">
                <a16:creationId xmlns:a16="http://schemas.microsoft.com/office/drawing/2014/main" id="{1C348000-D832-17DF-4A38-CA002ED48121}"/>
              </a:ext>
            </a:extLst>
          </p:cNvPr>
          <p:cNvSpPr>
            <a:spLocks noGrp="1"/>
          </p:cNvSpPr>
          <p:nvPr>
            <p:ph type="body" sz="quarter" idx="11"/>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D5DD0AAB-11AE-60FC-B695-CC03411FFD08}"/>
              </a:ext>
            </a:extLst>
          </p:cNvPr>
          <p:cNvPicPr>
            <a:picLocks noChangeAspect="1"/>
          </p:cNvPicPr>
          <p:nvPr/>
        </p:nvPicPr>
        <p:blipFill>
          <a:blip r:embed="rId3"/>
          <a:stretch>
            <a:fillRect/>
          </a:stretch>
        </p:blipFill>
        <p:spPr>
          <a:xfrm>
            <a:off x="691080" y="1097402"/>
            <a:ext cx="11614998" cy="11389620"/>
          </a:xfrm>
          <a:prstGeom prst="rect">
            <a:avLst/>
          </a:prstGeom>
        </p:spPr>
      </p:pic>
      <p:sp>
        <p:nvSpPr>
          <p:cNvPr id="6" name="TextBox 5">
            <a:extLst>
              <a:ext uri="{FF2B5EF4-FFF2-40B4-BE49-F238E27FC236}">
                <a16:creationId xmlns:a16="http://schemas.microsoft.com/office/drawing/2014/main" id="{4AC34B25-86E3-5390-DF5A-63404FDE150C}"/>
              </a:ext>
            </a:extLst>
          </p:cNvPr>
          <p:cNvSpPr txBox="1"/>
          <p:nvPr/>
        </p:nvSpPr>
        <p:spPr>
          <a:xfrm>
            <a:off x="5154326" y="1761277"/>
            <a:ext cx="6449383" cy="1846659"/>
          </a:xfrm>
          <a:prstGeom prst="rect">
            <a:avLst/>
          </a:prstGeom>
          <a:solidFill>
            <a:schemeClr val="bg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Common Use(s):</a:t>
            </a:r>
          </a:p>
          <a:p>
            <a:pPr marL="342900" indent="-342900">
              <a:buFont typeface="Arial"/>
              <a:buChar char="•"/>
            </a:pPr>
            <a:r>
              <a:rPr lang="en-US">
                <a:ea typeface="Calibri"/>
                <a:cs typeface="Calibri"/>
              </a:rPr>
              <a:t>Income Statement Budget vs Actual and Period Comparison</a:t>
            </a:r>
          </a:p>
          <a:p>
            <a:pPr marL="825500" lvl="1" indent="-342900">
              <a:buFont typeface="Arial"/>
              <a:buChar char="•"/>
            </a:pPr>
            <a:r>
              <a:rPr lang="en-US">
                <a:ea typeface="Calibri"/>
                <a:cs typeface="Calibri"/>
              </a:rPr>
              <a:t>Ledger or Ledger Account Summary (Hierarchy) Level</a:t>
            </a:r>
          </a:p>
          <a:p>
            <a:pPr marL="825500" lvl="1" indent="-342900">
              <a:buFont typeface="Arial"/>
              <a:buChar char="•"/>
            </a:pPr>
            <a:r>
              <a:rPr lang="en-US">
                <a:ea typeface="Calibri"/>
                <a:cs typeface="Calibri"/>
              </a:rPr>
              <a:t>Organizational </a:t>
            </a:r>
            <a:r>
              <a:rPr lang="en-US" err="1">
                <a:ea typeface="Calibri"/>
                <a:cs typeface="Calibri"/>
              </a:rPr>
              <a:t>Worktags</a:t>
            </a:r>
            <a:r>
              <a:rPr lang="en-US">
                <a:ea typeface="Calibri"/>
                <a:cs typeface="Calibri"/>
              </a:rPr>
              <a:t> and their hierarchies: Company, Cost Center, Balancing Unit</a:t>
            </a:r>
          </a:p>
          <a:p>
            <a:pPr marL="825500" lvl="1" indent="-342900">
              <a:buFont typeface="Arial"/>
              <a:buChar char="•"/>
            </a:pPr>
            <a:endParaRPr lang="en-US">
              <a:ea typeface="Calibri"/>
              <a:cs typeface="Calibri"/>
            </a:endParaRPr>
          </a:p>
        </p:txBody>
      </p:sp>
    </p:spTree>
    <p:extLst>
      <p:ext uri="{BB962C8B-B14F-4D97-AF65-F5344CB8AC3E}">
        <p14:creationId xmlns:p14="http://schemas.microsoft.com/office/powerpoint/2010/main" val="724222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pPr>
              <a:lnSpc>
                <a:spcPct val="80000"/>
              </a:lnSpc>
            </a:pPr>
            <a:r>
              <a:rPr lang="en-US" sz="3100" b="1">
                <a:latin typeface="Open Sans"/>
                <a:ea typeface="Open Sans"/>
                <a:cs typeface="Open Sans"/>
              </a:rPr>
              <a:t>UW Finance Cube FY25</a:t>
            </a:r>
          </a:p>
        </p:txBody>
      </p:sp>
      <p:sp>
        <p:nvSpPr>
          <p:cNvPr id="4" name="Text Placeholder 3">
            <a:extLst>
              <a:ext uri="{FF2B5EF4-FFF2-40B4-BE49-F238E27FC236}">
                <a16:creationId xmlns:a16="http://schemas.microsoft.com/office/drawing/2014/main" id="{A6DCC8C3-19A0-0FD7-C6E9-18B4289440D7}"/>
              </a:ext>
            </a:extLst>
          </p:cNvPr>
          <p:cNvSpPr>
            <a:spLocks noGrp="1"/>
          </p:cNvSpPr>
          <p:nvPr>
            <p:ph type="body" sz="quarter" idx="11"/>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19AF53CF-220D-1036-EA15-DF76F1B365CA}"/>
              </a:ext>
            </a:extLst>
          </p:cNvPr>
          <p:cNvPicPr>
            <a:picLocks noChangeAspect="1"/>
          </p:cNvPicPr>
          <p:nvPr/>
        </p:nvPicPr>
        <p:blipFill>
          <a:blip r:embed="rId3"/>
          <a:stretch>
            <a:fillRect/>
          </a:stretch>
        </p:blipFill>
        <p:spPr>
          <a:xfrm>
            <a:off x="692411" y="1097471"/>
            <a:ext cx="10933471" cy="7315200"/>
          </a:xfrm>
          <a:prstGeom prst="rect">
            <a:avLst/>
          </a:prstGeom>
        </p:spPr>
      </p:pic>
    </p:spTree>
    <p:extLst>
      <p:ext uri="{BB962C8B-B14F-4D97-AF65-F5344CB8AC3E}">
        <p14:creationId xmlns:p14="http://schemas.microsoft.com/office/powerpoint/2010/main" val="248691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pPr>
              <a:lnSpc>
                <a:spcPct val="80000"/>
              </a:lnSpc>
            </a:pPr>
            <a:r>
              <a:rPr lang="en-US" sz="3100" b="1">
                <a:latin typeface="Open Sans"/>
                <a:ea typeface="Open Sans"/>
                <a:cs typeface="Open Sans"/>
              </a:rPr>
              <a:t>UW Finance Cube FY25</a:t>
            </a:r>
          </a:p>
        </p:txBody>
      </p:sp>
      <p:sp>
        <p:nvSpPr>
          <p:cNvPr id="4" name="Text Placeholder 3">
            <a:extLst>
              <a:ext uri="{FF2B5EF4-FFF2-40B4-BE49-F238E27FC236}">
                <a16:creationId xmlns:a16="http://schemas.microsoft.com/office/drawing/2014/main" id="{A6DCC8C3-19A0-0FD7-C6E9-18B4289440D7}"/>
              </a:ext>
            </a:extLst>
          </p:cNvPr>
          <p:cNvSpPr>
            <a:spLocks noGrp="1"/>
          </p:cNvSpPr>
          <p:nvPr>
            <p:ph type="body" sz="quarter" idx="11"/>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19AF53CF-220D-1036-EA15-DF76F1B365CA}"/>
              </a:ext>
            </a:extLst>
          </p:cNvPr>
          <p:cNvPicPr>
            <a:picLocks noChangeAspect="1"/>
          </p:cNvPicPr>
          <p:nvPr/>
        </p:nvPicPr>
        <p:blipFill>
          <a:blip r:embed="rId3"/>
          <a:stretch>
            <a:fillRect/>
          </a:stretch>
        </p:blipFill>
        <p:spPr>
          <a:xfrm>
            <a:off x="692411" y="1097471"/>
            <a:ext cx="10933471" cy="7315200"/>
          </a:xfrm>
          <a:prstGeom prst="rect">
            <a:avLst/>
          </a:prstGeom>
        </p:spPr>
      </p:pic>
      <p:sp>
        <p:nvSpPr>
          <p:cNvPr id="6" name="TextBox 5">
            <a:extLst>
              <a:ext uri="{FF2B5EF4-FFF2-40B4-BE49-F238E27FC236}">
                <a16:creationId xmlns:a16="http://schemas.microsoft.com/office/drawing/2014/main" id="{B81BAE85-2C78-21B5-B3B5-D31955D03877}"/>
              </a:ext>
            </a:extLst>
          </p:cNvPr>
          <p:cNvSpPr txBox="1"/>
          <p:nvPr/>
        </p:nvSpPr>
        <p:spPr>
          <a:xfrm>
            <a:off x="5154326" y="1761277"/>
            <a:ext cx="6449383" cy="4185761"/>
          </a:xfrm>
          <a:prstGeom prst="rect">
            <a:avLst/>
          </a:prstGeom>
          <a:solidFill>
            <a:schemeClr val="bg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Common Use(s):</a:t>
            </a:r>
          </a:p>
          <a:p>
            <a:pPr marL="342900" indent="-342900">
              <a:buFont typeface="Arial"/>
              <a:buChar char="•"/>
            </a:pPr>
            <a:r>
              <a:rPr lang="en-US">
                <a:ea typeface="Calibri"/>
                <a:cs typeface="Calibri"/>
              </a:rPr>
              <a:t>Viewing data in an easily customizable way at a summarized level. </a:t>
            </a:r>
          </a:p>
          <a:p>
            <a:pPr marL="342900" indent="-342900">
              <a:buFont typeface="Arial"/>
              <a:buChar char="•"/>
            </a:pPr>
            <a:r>
              <a:rPr lang="en-US">
                <a:ea typeface="Calibri"/>
                <a:cs typeface="Calibri"/>
              </a:rPr>
              <a:t>Can link to other data, add </a:t>
            </a:r>
            <a:r>
              <a:rPr lang="en-US" err="1">
                <a:ea typeface="Calibri"/>
                <a:cs typeface="Calibri"/>
              </a:rPr>
              <a:t>calcualated</a:t>
            </a:r>
            <a:r>
              <a:rPr lang="en-US">
                <a:ea typeface="Calibri"/>
                <a:cs typeface="Calibri"/>
              </a:rPr>
              <a:t> fields, and other standard pivot features</a:t>
            </a:r>
          </a:p>
          <a:p>
            <a:pPr marL="342900" indent="-342900">
              <a:buFont typeface="Arial"/>
              <a:buChar char="•"/>
            </a:pPr>
            <a:endParaRPr lang="en-US">
              <a:ea typeface="Calibri"/>
              <a:cs typeface="Calibri"/>
            </a:endParaRPr>
          </a:p>
          <a:p>
            <a:r>
              <a:rPr lang="en-US" b="1">
                <a:ea typeface="Calibri"/>
                <a:cs typeface="Calibri"/>
              </a:rPr>
              <a:t>Drawback(s):</a:t>
            </a:r>
          </a:p>
          <a:p>
            <a:pPr marL="342900" indent="-342900">
              <a:buFont typeface="Arial"/>
              <a:buChar char="•"/>
            </a:pPr>
            <a:r>
              <a:rPr lang="en-US">
                <a:ea typeface="Calibri"/>
                <a:cs typeface="Calibri"/>
              </a:rPr>
              <a:t>Transactional detail does not have all </a:t>
            </a:r>
            <a:r>
              <a:rPr lang="en-US" err="1">
                <a:ea typeface="Calibri"/>
                <a:cs typeface="Calibri"/>
              </a:rPr>
              <a:t>worktags</a:t>
            </a:r>
            <a:r>
              <a:rPr lang="en-US">
                <a:ea typeface="Calibri"/>
                <a:cs typeface="Calibri"/>
              </a:rPr>
              <a:t> or data.</a:t>
            </a:r>
            <a:endParaRPr lang="en-US"/>
          </a:p>
          <a:p>
            <a:pPr marL="342900" indent="-342900">
              <a:buFont typeface="Arial"/>
              <a:buChar char="•"/>
            </a:pPr>
            <a:r>
              <a:rPr lang="en-US">
                <a:ea typeface="Calibri"/>
                <a:cs typeface="Calibri"/>
              </a:rPr>
              <a:t>Does not yet have Budget/Plan data fields</a:t>
            </a:r>
          </a:p>
          <a:p>
            <a:pPr marL="342900" indent="-342900">
              <a:buFont typeface="Arial"/>
              <a:buChar char="•"/>
            </a:pPr>
            <a:r>
              <a:rPr lang="en-US">
                <a:ea typeface="Calibri"/>
                <a:cs typeface="Calibri"/>
              </a:rPr>
              <a:t>Does not include between company (inter) or within a company (intra) eliminations</a:t>
            </a:r>
          </a:p>
          <a:p>
            <a:pPr marL="342900" indent="-342900">
              <a:buFont typeface="Arial"/>
              <a:buChar char="•"/>
            </a:pPr>
            <a:r>
              <a:rPr lang="en-US">
                <a:ea typeface="Calibri"/>
                <a:cs typeface="Calibri"/>
              </a:rPr>
              <a:t>Book Code functionality is not straightforward</a:t>
            </a:r>
          </a:p>
          <a:p>
            <a:pPr marL="342900" indent="-342900">
              <a:buFont typeface="Arial"/>
              <a:buChar char="•"/>
            </a:pPr>
            <a:r>
              <a:rPr lang="en-US">
                <a:ea typeface="Calibri"/>
                <a:cs typeface="Calibri"/>
              </a:rPr>
              <a:t>Data is updated daily, so will not reflect the current day's transactions</a:t>
            </a:r>
          </a:p>
        </p:txBody>
      </p:sp>
    </p:spTree>
    <p:extLst>
      <p:ext uri="{BB962C8B-B14F-4D97-AF65-F5344CB8AC3E}">
        <p14:creationId xmlns:p14="http://schemas.microsoft.com/office/powerpoint/2010/main" val="3995418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pPr>
              <a:lnSpc>
                <a:spcPct val="80000"/>
              </a:lnSpc>
            </a:pPr>
            <a:r>
              <a:rPr lang="en-US" sz="3100" b="1">
                <a:latin typeface="Open Sans"/>
                <a:ea typeface="Open Sans"/>
                <a:cs typeface="Open Sans"/>
              </a:rPr>
              <a:t>Workday Report Inventory R0886</a:t>
            </a:r>
          </a:p>
        </p:txBody>
      </p:sp>
      <p:sp>
        <p:nvSpPr>
          <p:cNvPr id="4" name="Text Placeholder 3">
            <a:extLst>
              <a:ext uri="{FF2B5EF4-FFF2-40B4-BE49-F238E27FC236}">
                <a16:creationId xmlns:a16="http://schemas.microsoft.com/office/drawing/2014/main" id="{D25509C6-1831-63D2-A3A9-C097F83B32AA}"/>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FE7B8DC5-AF03-BDB6-827E-652028B7DEEE}"/>
              </a:ext>
            </a:extLst>
          </p:cNvPr>
          <p:cNvPicPr>
            <a:picLocks noChangeAspect="1"/>
          </p:cNvPicPr>
          <p:nvPr/>
        </p:nvPicPr>
        <p:blipFill>
          <a:blip r:embed="rId3"/>
          <a:stretch>
            <a:fillRect/>
          </a:stretch>
        </p:blipFill>
        <p:spPr>
          <a:xfrm>
            <a:off x="693684" y="1103570"/>
            <a:ext cx="13001625" cy="7013105"/>
          </a:xfrm>
          <a:prstGeom prst="rect">
            <a:avLst/>
          </a:prstGeom>
        </p:spPr>
      </p:pic>
    </p:spTree>
    <p:extLst>
      <p:ext uri="{BB962C8B-B14F-4D97-AF65-F5344CB8AC3E}">
        <p14:creationId xmlns:p14="http://schemas.microsoft.com/office/powerpoint/2010/main" val="97125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FDM Bootcamp Series Preview</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155033"/>
            <a:ext cx="11656832" cy="5797308"/>
          </a:xfrm>
        </p:spPr>
        <p:txBody>
          <a:bodyPr lIns="91440" tIns="45720" rIns="91440" bIns="45720" anchor="t"/>
          <a:lstStyle/>
          <a:p>
            <a:pPr marL="365760" indent="-365760">
              <a:spcBef>
                <a:spcPts val="20"/>
              </a:spcBef>
            </a:pPr>
            <a:r>
              <a:rPr lang="en-US" sz="2400">
                <a:solidFill>
                  <a:schemeClr val="bg2">
                    <a:lumMod val="65000"/>
                  </a:schemeClr>
                </a:solidFill>
                <a:latin typeface="Open Sans"/>
                <a:ea typeface="Open Sans"/>
                <a:cs typeface="Open Sans"/>
              </a:rPr>
              <a:t>Series #1 - Accounting Fundamentals – Recap &amp; Pre-req to #2</a:t>
            </a:r>
          </a:p>
          <a:p>
            <a:pPr marL="792480" lvl="1" indent="-365760">
              <a:spcBef>
                <a:spcPts val="20"/>
              </a:spcBef>
            </a:pPr>
            <a:r>
              <a:rPr lang="en-US" sz="1800">
                <a:solidFill>
                  <a:schemeClr val="bg2">
                    <a:lumMod val="65000"/>
                  </a:schemeClr>
                </a:solidFill>
                <a:latin typeface="Open Sans"/>
                <a:ea typeface="Open Sans"/>
                <a:cs typeface="Open Sans"/>
              </a:rPr>
              <a:t>Accounting </a:t>
            </a:r>
            <a:r>
              <a:rPr lang="en-US" sz="1800" err="1">
                <a:solidFill>
                  <a:schemeClr val="bg2">
                    <a:lumMod val="65000"/>
                  </a:schemeClr>
                </a:solidFill>
                <a:latin typeface="Open Sans"/>
                <a:ea typeface="Open Sans"/>
                <a:cs typeface="Open Sans"/>
              </a:rPr>
              <a:t>Worktag</a:t>
            </a:r>
            <a:r>
              <a:rPr lang="en-US" sz="1800">
                <a:solidFill>
                  <a:schemeClr val="bg2">
                    <a:lumMod val="65000"/>
                  </a:schemeClr>
                </a:solidFill>
                <a:latin typeface="Open Sans"/>
                <a:ea typeface="Open Sans"/>
                <a:cs typeface="Open Sans"/>
              </a:rPr>
              <a:t> Overview</a:t>
            </a:r>
          </a:p>
          <a:p>
            <a:pPr marL="792480" lvl="1" indent="-365760">
              <a:spcBef>
                <a:spcPts val="20"/>
              </a:spcBef>
            </a:pPr>
            <a:r>
              <a:rPr lang="en-US" sz="1800">
                <a:solidFill>
                  <a:schemeClr val="bg2">
                    <a:lumMod val="65000"/>
                  </a:schemeClr>
                </a:solidFill>
                <a:latin typeface="Open Sans"/>
                <a:ea typeface="Open Sans"/>
                <a:cs typeface="Open Sans"/>
              </a:rPr>
              <a:t>UW Accounting Principals</a:t>
            </a:r>
          </a:p>
          <a:p>
            <a:pPr marL="792480" lvl="1" indent="-365760">
              <a:spcBef>
                <a:spcPts val="20"/>
              </a:spcBef>
            </a:pPr>
            <a:r>
              <a:rPr lang="en-US" sz="1800">
                <a:solidFill>
                  <a:schemeClr val="bg2">
                    <a:lumMod val="65000"/>
                  </a:schemeClr>
                </a:solidFill>
                <a:latin typeface="Open Sans"/>
                <a:ea typeface="Open Sans"/>
                <a:cs typeface="Open Sans"/>
              </a:rPr>
              <a:t>Financial Statements</a:t>
            </a:r>
          </a:p>
          <a:p>
            <a:pPr marL="365760" indent="-365760">
              <a:spcBef>
                <a:spcPts val="20"/>
              </a:spcBef>
            </a:pPr>
            <a:r>
              <a:rPr lang="en-US" sz="2400">
                <a:solidFill>
                  <a:schemeClr val="bg2">
                    <a:lumMod val="65000"/>
                  </a:schemeClr>
                </a:solidFill>
                <a:latin typeface="Open Sans"/>
                <a:ea typeface="Open Sans"/>
                <a:cs typeface="Open Sans"/>
              </a:rPr>
              <a:t>Series #2 – UW Specific Setups Deep Dive</a:t>
            </a:r>
          </a:p>
          <a:p>
            <a:pPr marL="792480" lvl="1" indent="-365760">
              <a:spcBef>
                <a:spcPts val="20"/>
              </a:spcBef>
            </a:pPr>
            <a:r>
              <a:rPr lang="en-US" sz="1800">
                <a:solidFill>
                  <a:schemeClr val="bg2">
                    <a:lumMod val="65000"/>
                  </a:schemeClr>
                </a:solidFill>
                <a:latin typeface="Open Sans"/>
                <a:ea typeface="Open Sans"/>
                <a:cs typeface="Open Sans"/>
              </a:rPr>
              <a:t>Initiating Transactions in Workday</a:t>
            </a:r>
          </a:p>
          <a:p>
            <a:pPr marL="792480" lvl="1" indent="-365760">
              <a:spcBef>
                <a:spcPts val="20"/>
              </a:spcBef>
            </a:pPr>
            <a:r>
              <a:rPr lang="en-US" sz="1800">
                <a:solidFill>
                  <a:schemeClr val="bg2">
                    <a:lumMod val="65000"/>
                  </a:schemeClr>
                </a:solidFill>
                <a:latin typeface="Open Sans"/>
                <a:ea typeface="Open Sans"/>
                <a:cs typeface="Open Sans"/>
              </a:rPr>
              <a:t>Refresh – Custom Validations &amp; Account Posting Rules (APR’s)</a:t>
            </a:r>
          </a:p>
          <a:p>
            <a:pPr marL="792480" lvl="1" indent="-365760">
              <a:spcBef>
                <a:spcPts val="20"/>
              </a:spcBef>
            </a:pPr>
            <a:r>
              <a:rPr lang="en-US" sz="1800">
                <a:solidFill>
                  <a:schemeClr val="bg2">
                    <a:lumMod val="65000"/>
                  </a:schemeClr>
                </a:solidFill>
                <a:latin typeface="Open Sans"/>
                <a:ea typeface="Open Sans"/>
                <a:cs typeface="Open Sans"/>
              </a:rPr>
              <a:t>Behind the Scenes</a:t>
            </a:r>
          </a:p>
          <a:p>
            <a:pPr marL="365760" marR="0" lvl="0" indent="-365760" algn="l" defTabSz="487710" rtl="0" eaLnBrk="1" fontAlgn="auto" latinLnBrk="0" hangingPunct="1">
              <a:lnSpc>
                <a:spcPct val="100000"/>
              </a:lnSpc>
              <a:spcBef>
                <a:spcPts val="20"/>
              </a:spcBef>
              <a:spcAft>
                <a:spcPts val="0"/>
              </a:spcAft>
              <a:buClrTx/>
              <a:buSzTx/>
              <a:buFont typeface="Lucida Grande"/>
              <a:buChar char="&gt;"/>
              <a:tabLst/>
              <a:defRPr/>
            </a:pPr>
            <a:r>
              <a:rPr kumimoji="0" lang="en-US" sz="2600" b="0" i="0" u="none" strike="noStrike" kern="1200" cap="none" spc="0" normalizeH="0" baseline="0" noProof="0">
                <a:ln>
                  <a:noFill/>
                </a:ln>
                <a:solidFill>
                  <a:schemeClr val="accent3">
                    <a:lumMod val="65000"/>
                  </a:schemeClr>
                </a:solidFill>
                <a:effectLst/>
                <a:uLnTx/>
                <a:uFillTx/>
                <a:latin typeface="Open Sans"/>
                <a:ea typeface="Open Sans"/>
                <a:cs typeface="Open Sans"/>
              </a:rPr>
              <a:t>Series #3 – Net Position</a:t>
            </a:r>
            <a:endParaRPr lang="en-US" sz="2600" b="0" i="0" u="none" strike="noStrike" kern="1200" cap="none" spc="0" normalizeH="0" baseline="0" noProof="0">
              <a:ln>
                <a:noFill/>
              </a:ln>
              <a:solidFill>
                <a:schemeClr val="accent3">
                  <a:lumMod val="65000"/>
                </a:schemeClr>
              </a:solidFill>
              <a:effectLst/>
              <a:uLnTx/>
              <a:uFillTx/>
              <a:latin typeface="Open Sans"/>
              <a:ea typeface="Open Sans"/>
              <a:cs typeface="Open Sans"/>
            </a:endParaRPr>
          </a:p>
          <a:p>
            <a:pPr marL="792480"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a:ln>
                  <a:noFill/>
                </a:ln>
                <a:solidFill>
                  <a:schemeClr val="accent3">
                    <a:lumMod val="65000"/>
                  </a:schemeClr>
                </a:solidFill>
                <a:effectLst/>
                <a:uLnTx/>
                <a:uFillTx/>
                <a:latin typeface="Open Sans"/>
                <a:ea typeface="Open Sans"/>
                <a:cs typeface="Open Sans"/>
              </a:rPr>
              <a:t>Example Review </a:t>
            </a:r>
            <a:endParaRPr lang="en-US" sz="2000" b="0" i="0" u="none" strike="noStrike" kern="1200" cap="none" spc="0" normalizeH="0" baseline="0" noProof="0">
              <a:ln>
                <a:noFill/>
              </a:ln>
              <a:solidFill>
                <a:schemeClr val="accent3">
                  <a:lumMod val="65000"/>
                </a:schemeClr>
              </a:solidFill>
              <a:effectLst/>
              <a:uLnTx/>
              <a:uFillTx/>
              <a:latin typeface="Open Sans"/>
              <a:ea typeface="Open Sans"/>
              <a:cs typeface="Open Sans"/>
            </a:endParaRPr>
          </a:p>
          <a:p>
            <a:pPr marL="792480"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a:ln>
                  <a:noFill/>
                </a:ln>
                <a:solidFill>
                  <a:schemeClr val="accent3">
                    <a:lumMod val="65000"/>
                  </a:schemeClr>
                </a:solidFill>
                <a:effectLst/>
                <a:uLnTx/>
                <a:uFillTx/>
                <a:latin typeface="Open Sans"/>
                <a:ea typeface="Open Sans"/>
                <a:cs typeface="Open Sans"/>
              </a:rPr>
              <a:t>How to interpret your data</a:t>
            </a:r>
            <a:endParaRPr lang="en-US" sz="2000" b="0" i="0" u="none" strike="noStrike" kern="1200" cap="none" spc="0" normalizeH="0" baseline="0" noProof="0">
              <a:ln>
                <a:noFill/>
              </a:ln>
              <a:solidFill>
                <a:schemeClr val="accent3">
                  <a:lumMod val="65000"/>
                </a:schemeClr>
              </a:solidFill>
              <a:effectLst/>
              <a:uLnTx/>
              <a:uFillTx/>
              <a:latin typeface="Open Sans"/>
              <a:ea typeface="Open Sans"/>
              <a:cs typeface="Open Sans"/>
            </a:endParaRPr>
          </a:p>
          <a:p>
            <a:pPr marL="792480"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a:ln>
                  <a:noFill/>
                </a:ln>
                <a:solidFill>
                  <a:schemeClr val="accent3">
                    <a:lumMod val="65000"/>
                  </a:schemeClr>
                </a:solidFill>
                <a:effectLst/>
                <a:uLnTx/>
                <a:uFillTx/>
                <a:latin typeface="Open Sans"/>
                <a:ea typeface="Open Sans"/>
                <a:cs typeface="Open Sans"/>
              </a:rPr>
              <a:t>Corrections </a:t>
            </a:r>
            <a:endParaRPr lang="en-US" sz="2000" b="0" i="0" u="none" strike="noStrike" kern="1200" cap="none" spc="0" normalizeH="0" baseline="0" noProof="0">
              <a:ln>
                <a:noFill/>
              </a:ln>
              <a:solidFill>
                <a:schemeClr val="accent3">
                  <a:lumMod val="65000"/>
                </a:schemeClr>
              </a:solidFill>
              <a:effectLst/>
              <a:uLnTx/>
              <a:uFillTx/>
              <a:latin typeface="Open Sans"/>
              <a:ea typeface="Open Sans"/>
              <a:cs typeface="Open Sans"/>
            </a:endParaRPr>
          </a:p>
          <a:p>
            <a:pPr marL="365760" marR="0" lvl="0" indent="-365760" algn="l" defTabSz="487710" rtl="0" eaLnBrk="1" fontAlgn="auto" latinLnBrk="0" hangingPunct="1">
              <a:lnSpc>
                <a:spcPct val="100000"/>
              </a:lnSpc>
              <a:spcBef>
                <a:spcPts val="20"/>
              </a:spcBef>
              <a:spcAft>
                <a:spcPts val="0"/>
              </a:spcAft>
              <a:buClrTx/>
              <a:buSzTx/>
              <a:buFont typeface="Lucida Grande"/>
              <a:buChar char="&gt;"/>
              <a:tabLst/>
              <a:defRPr/>
            </a:pPr>
            <a:r>
              <a:rPr kumimoji="0" lang="en-US" sz="2600" b="0" i="0" u="none" strike="noStrike" kern="1200" cap="none" spc="0" normalizeH="0" baseline="0" noProof="0">
                <a:ln>
                  <a:noFill/>
                </a:ln>
                <a:solidFill>
                  <a:srgbClr val="33006F"/>
                </a:solidFill>
                <a:effectLst/>
                <a:uLnTx/>
                <a:uFillTx/>
                <a:latin typeface="Open Sans"/>
                <a:ea typeface="Open Sans"/>
                <a:cs typeface="Open Sans"/>
              </a:rPr>
              <a:t>Series #4 – Planning &amp; Budgeting Reporting Deep Dive</a:t>
            </a:r>
            <a:endParaRPr lang="en-US" sz="2600" b="0" i="0" u="none" strike="noStrike" kern="1200" cap="none" spc="0" normalizeH="0" baseline="0" noProof="0">
              <a:ln>
                <a:noFill/>
              </a:ln>
              <a:solidFill>
                <a:srgbClr val="33006F"/>
              </a:solidFill>
              <a:effectLst/>
              <a:uLnTx/>
              <a:uFillTx/>
              <a:latin typeface="Open Sans"/>
              <a:ea typeface="Open Sans"/>
              <a:cs typeface="Open Sans"/>
            </a:endParaRPr>
          </a:p>
          <a:p>
            <a:pPr marL="792480" lvl="1" indent="-365760">
              <a:spcBef>
                <a:spcPts val="20"/>
              </a:spcBef>
              <a:defRPr/>
            </a:pPr>
            <a:r>
              <a:rPr lang="en-US" sz="2000">
                <a:solidFill>
                  <a:srgbClr val="33006F"/>
                </a:solidFill>
                <a:latin typeface="Open Sans"/>
                <a:ea typeface="Open Sans"/>
                <a:cs typeface="Open Sans"/>
              </a:rPr>
              <a:t>Controller’s Checklist</a:t>
            </a:r>
          </a:p>
          <a:p>
            <a:pPr marL="792480" lvl="1" indent="-365760">
              <a:spcBef>
                <a:spcPts val="20"/>
              </a:spcBef>
              <a:defRPr/>
            </a:pPr>
            <a:r>
              <a:rPr lang="en-US" sz="2000">
                <a:solidFill>
                  <a:srgbClr val="33006F"/>
                </a:solidFill>
                <a:latin typeface="Open Sans"/>
                <a:ea typeface="Open Sans"/>
                <a:cs typeface="Open Sans"/>
              </a:rPr>
              <a:t>Budget Structure</a:t>
            </a:r>
          </a:p>
          <a:p>
            <a:pPr marL="792480" lvl="1" indent="-365760">
              <a:spcBef>
                <a:spcPts val="20"/>
              </a:spcBef>
              <a:defRPr/>
            </a:pPr>
            <a:r>
              <a:rPr lang="en-US" sz="2000">
                <a:solidFill>
                  <a:srgbClr val="33006F"/>
                </a:solidFill>
                <a:latin typeface="Open Sans"/>
                <a:ea typeface="Open Sans"/>
                <a:cs typeface="Open Sans"/>
              </a:rPr>
              <a:t>Common Reports &amp; Filters</a:t>
            </a:r>
          </a:p>
          <a:p>
            <a:pPr marL="792480" lvl="1" indent="-365760">
              <a:spcBef>
                <a:spcPts val="20"/>
              </a:spcBef>
              <a:defRPr/>
            </a:pPr>
            <a:r>
              <a:rPr lang="en-US" sz="2000">
                <a:solidFill>
                  <a:srgbClr val="33006F"/>
                </a:solidFill>
                <a:latin typeface="Open Sans"/>
                <a:ea typeface="Open Sans"/>
                <a:cs typeface="Open Sans"/>
              </a:rPr>
              <a:t>Interpreting Reports</a:t>
            </a:r>
          </a:p>
          <a:p>
            <a:pPr marL="792480" lvl="1" indent="-365760">
              <a:spcBef>
                <a:spcPts val="20"/>
              </a:spcBef>
              <a:defRPr/>
            </a:pPr>
            <a:r>
              <a:rPr lang="en-US" sz="2000">
                <a:solidFill>
                  <a:srgbClr val="33006F"/>
                </a:solidFill>
                <a:latin typeface="Open Sans"/>
                <a:ea typeface="Open Sans"/>
                <a:cs typeface="Open Sans"/>
              </a:rPr>
              <a:t>Corrections</a:t>
            </a:r>
          </a:p>
        </p:txBody>
      </p:sp>
    </p:spTree>
    <p:extLst>
      <p:ext uri="{BB962C8B-B14F-4D97-AF65-F5344CB8AC3E}">
        <p14:creationId xmlns:p14="http://schemas.microsoft.com/office/powerpoint/2010/main" val="27012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pPr>
              <a:lnSpc>
                <a:spcPct val="80000"/>
              </a:lnSpc>
            </a:pPr>
            <a:r>
              <a:rPr lang="en-US" sz="3100" b="1">
                <a:latin typeface="Open Sans"/>
                <a:ea typeface="Open Sans"/>
                <a:cs typeface="Open Sans"/>
              </a:rPr>
              <a:t>Workday Report Inventory R0886</a:t>
            </a:r>
          </a:p>
        </p:txBody>
      </p:sp>
      <p:sp>
        <p:nvSpPr>
          <p:cNvPr id="4" name="Text Placeholder 3">
            <a:extLst>
              <a:ext uri="{FF2B5EF4-FFF2-40B4-BE49-F238E27FC236}">
                <a16:creationId xmlns:a16="http://schemas.microsoft.com/office/drawing/2014/main" id="{D25509C6-1831-63D2-A3A9-C097F83B32AA}"/>
              </a:ext>
            </a:extLst>
          </p:cNvPr>
          <p:cNvSpPr>
            <a:spLocks noGrp="1"/>
          </p:cNvSpPr>
          <p:nvPr>
            <p:ph type="body" sz="quarter" idx="11"/>
          </p:nvPr>
        </p:nvSpPr>
        <p:spPr/>
        <p:txBody>
          <a:bodyPr/>
          <a:lstStyle/>
          <a:p>
            <a:endParaRPr lang="en-US"/>
          </a:p>
        </p:txBody>
      </p:sp>
      <p:pic>
        <p:nvPicPr>
          <p:cNvPr id="5" name="Picture 4" descr="A screenshot of a computer&#10;&#10;Description automatically generated">
            <a:extLst>
              <a:ext uri="{FF2B5EF4-FFF2-40B4-BE49-F238E27FC236}">
                <a16:creationId xmlns:a16="http://schemas.microsoft.com/office/drawing/2014/main" id="{FE7B8DC5-AF03-BDB6-827E-652028B7DEEE}"/>
              </a:ext>
            </a:extLst>
          </p:cNvPr>
          <p:cNvPicPr>
            <a:picLocks noChangeAspect="1"/>
          </p:cNvPicPr>
          <p:nvPr/>
        </p:nvPicPr>
        <p:blipFill>
          <a:blip r:embed="rId3"/>
          <a:stretch>
            <a:fillRect/>
          </a:stretch>
        </p:blipFill>
        <p:spPr>
          <a:xfrm>
            <a:off x="693684" y="1103570"/>
            <a:ext cx="13001625" cy="7013105"/>
          </a:xfrm>
          <a:prstGeom prst="rect">
            <a:avLst/>
          </a:prstGeom>
        </p:spPr>
      </p:pic>
      <p:sp>
        <p:nvSpPr>
          <p:cNvPr id="6" name="TextBox 5">
            <a:extLst>
              <a:ext uri="{FF2B5EF4-FFF2-40B4-BE49-F238E27FC236}">
                <a16:creationId xmlns:a16="http://schemas.microsoft.com/office/drawing/2014/main" id="{1920AFDA-2543-848E-FD12-861060102AA3}"/>
              </a:ext>
            </a:extLst>
          </p:cNvPr>
          <p:cNvSpPr txBox="1"/>
          <p:nvPr/>
        </p:nvSpPr>
        <p:spPr>
          <a:xfrm>
            <a:off x="5154326" y="1761277"/>
            <a:ext cx="6449383" cy="969496"/>
          </a:xfrm>
          <a:prstGeom prst="rect">
            <a:avLst/>
          </a:prstGeom>
          <a:solidFill>
            <a:schemeClr val="bg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Common Use(s):</a:t>
            </a:r>
          </a:p>
          <a:p>
            <a:pPr marL="342900" indent="-342900">
              <a:buFont typeface="Arial"/>
              <a:buChar char="•"/>
            </a:pPr>
            <a:r>
              <a:rPr lang="en-US">
                <a:ea typeface="Calibri"/>
                <a:cs typeface="Calibri"/>
              </a:rPr>
              <a:t>Search for reports based on functionality</a:t>
            </a:r>
            <a:endParaRPr lang="en-US"/>
          </a:p>
          <a:p>
            <a:pPr marL="342900" indent="-342900">
              <a:buFont typeface="Arial"/>
              <a:buChar char="•"/>
            </a:pPr>
            <a:r>
              <a:rPr lang="en-US">
                <a:ea typeface="Calibri"/>
                <a:cs typeface="Calibri"/>
              </a:rPr>
              <a:t>Identify security role(s) needed to review reports</a:t>
            </a:r>
          </a:p>
        </p:txBody>
      </p:sp>
    </p:spTree>
    <p:extLst>
      <p:ext uri="{BB962C8B-B14F-4D97-AF65-F5344CB8AC3E}">
        <p14:creationId xmlns:p14="http://schemas.microsoft.com/office/powerpoint/2010/main" val="814737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pPr>
              <a:lnSpc>
                <a:spcPct val="80000"/>
              </a:lnSpc>
            </a:pPr>
            <a:r>
              <a:rPr lang="en-US" sz="3100" b="1">
                <a:latin typeface="Open Sans"/>
                <a:ea typeface="Open Sans"/>
                <a:cs typeface="Open Sans"/>
              </a:rPr>
              <a:t>Workday BI Portal</a:t>
            </a:r>
          </a:p>
        </p:txBody>
      </p:sp>
      <p:sp>
        <p:nvSpPr>
          <p:cNvPr id="4" name="Text Placeholder 3">
            <a:extLst>
              <a:ext uri="{FF2B5EF4-FFF2-40B4-BE49-F238E27FC236}">
                <a16:creationId xmlns:a16="http://schemas.microsoft.com/office/drawing/2014/main" id="{3FA32CF8-A22E-0AF8-A00F-CA8B19F251B4}"/>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A605119F-FEDA-EEB5-AEA0-E51B548B288A}"/>
              </a:ext>
            </a:extLst>
          </p:cNvPr>
          <p:cNvPicPr>
            <a:picLocks noChangeAspect="1"/>
          </p:cNvPicPr>
          <p:nvPr/>
        </p:nvPicPr>
        <p:blipFill>
          <a:blip r:embed="rId3"/>
          <a:stretch>
            <a:fillRect/>
          </a:stretch>
        </p:blipFill>
        <p:spPr>
          <a:xfrm>
            <a:off x="693775" y="1097471"/>
            <a:ext cx="8715096" cy="7315200"/>
          </a:xfrm>
          <a:prstGeom prst="rect">
            <a:avLst/>
          </a:prstGeom>
        </p:spPr>
      </p:pic>
    </p:spTree>
    <p:extLst>
      <p:ext uri="{BB962C8B-B14F-4D97-AF65-F5344CB8AC3E}">
        <p14:creationId xmlns:p14="http://schemas.microsoft.com/office/powerpoint/2010/main" val="543827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pPr>
              <a:lnSpc>
                <a:spcPct val="80000"/>
              </a:lnSpc>
            </a:pPr>
            <a:r>
              <a:rPr lang="en-US" sz="3100" b="1">
                <a:latin typeface="Open Sans"/>
                <a:ea typeface="Open Sans"/>
                <a:cs typeface="Open Sans"/>
              </a:rPr>
              <a:t>Workday BI Portal</a:t>
            </a:r>
          </a:p>
        </p:txBody>
      </p:sp>
      <p:sp>
        <p:nvSpPr>
          <p:cNvPr id="4" name="Text Placeholder 3">
            <a:extLst>
              <a:ext uri="{FF2B5EF4-FFF2-40B4-BE49-F238E27FC236}">
                <a16:creationId xmlns:a16="http://schemas.microsoft.com/office/drawing/2014/main" id="{3FA32CF8-A22E-0AF8-A00F-CA8B19F251B4}"/>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A605119F-FEDA-EEB5-AEA0-E51B548B288A}"/>
              </a:ext>
            </a:extLst>
          </p:cNvPr>
          <p:cNvPicPr>
            <a:picLocks noChangeAspect="1"/>
          </p:cNvPicPr>
          <p:nvPr/>
        </p:nvPicPr>
        <p:blipFill>
          <a:blip r:embed="rId3"/>
          <a:stretch>
            <a:fillRect/>
          </a:stretch>
        </p:blipFill>
        <p:spPr>
          <a:xfrm>
            <a:off x="693775" y="1097471"/>
            <a:ext cx="8715096" cy="7315200"/>
          </a:xfrm>
          <a:prstGeom prst="rect">
            <a:avLst/>
          </a:prstGeom>
        </p:spPr>
      </p:pic>
      <p:sp>
        <p:nvSpPr>
          <p:cNvPr id="6" name="TextBox 5">
            <a:extLst>
              <a:ext uri="{FF2B5EF4-FFF2-40B4-BE49-F238E27FC236}">
                <a16:creationId xmlns:a16="http://schemas.microsoft.com/office/drawing/2014/main" id="{18BC9653-937E-7948-CB77-0CE002F10FB2}"/>
              </a:ext>
            </a:extLst>
          </p:cNvPr>
          <p:cNvSpPr txBox="1"/>
          <p:nvPr/>
        </p:nvSpPr>
        <p:spPr>
          <a:xfrm>
            <a:off x="5154326" y="1761277"/>
            <a:ext cx="6449383" cy="1554272"/>
          </a:xfrm>
          <a:prstGeom prst="rect">
            <a:avLst/>
          </a:prstGeom>
          <a:solidFill>
            <a:schemeClr val="bg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Common Use(s):</a:t>
            </a:r>
            <a:endParaRPr lang="en-US"/>
          </a:p>
          <a:p>
            <a:pPr marL="342900" indent="-342900">
              <a:buFont typeface="Arial"/>
              <a:buChar char="•"/>
            </a:pPr>
            <a:r>
              <a:rPr lang="en-US">
                <a:ea typeface="Calibri"/>
                <a:cs typeface="Calibri"/>
              </a:rPr>
              <a:t>Search for reports that exist inside AND outside of Workday</a:t>
            </a:r>
          </a:p>
          <a:p>
            <a:endParaRPr lang="en-US">
              <a:ea typeface="Calibri"/>
              <a:cs typeface="Calibri"/>
            </a:endParaRPr>
          </a:p>
          <a:p>
            <a:r>
              <a:rPr lang="en-US" b="1">
                <a:ea typeface="Calibri"/>
                <a:cs typeface="Calibri"/>
              </a:rPr>
              <a:t>Hint:</a:t>
            </a:r>
            <a:r>
              <a:rPr lang="en-US">
                <a:ea typeface="Calibri"/>
                <a:cs typeface="Calibri"/>
              </a:rPr>
              <a:t> hover over the picture of the report/Workday logo to view the report description</a:t>
            </a:r>
          </a:p>
        </p:txBody>
      </p:sp>
    </p:spTree>
    <p:extLst>
      <p:ext uri="{BB962C8B-B14F-4D97-AF65-F5344CB8AC3E}">
        <p14:creationId xmlns:p14="http://schemas.microsoft.com/office/powerpoint/2010/main" val="2704562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F8395-A7FF-3C25-8F2A-A552EB1E53BA}"/>
              </a:ext>
            </a:extLst>
          </p:cNvPr>
          <p:cNvSpPr>
            <a:spLocks noGrp="1"/>
          </p:cNvSpPr>
          <p:nvPr>
            <p:ph type="body" sz="quarter" idx="10"/>
          </p:nvPr>
        </p:nvSpPr>
        <p:spPr/>
        <p:txBody>
          <a:bodyPr>
            <a:noAutofit/>
          </a:bodyPr>
          <a:lstStyle/>
          <a:p>
            <a:r>
              <a:rPr lang="en-US" sz="3100" b="1">
                <a:latin typeface="Open Sans"/>
                <a:ea typeface="Open Sans"/>
                <a:cs typeface="Open Sans"/>
              </a:rPr>
              <a:t>Workday BI Portal</a:t>
            </a:r>
          </a:p>
        </p:txBody>
      </p:sp>
      <p:sp>
        <p:nvSpPr>
          <p:cNvPr id="3" name="Text Placeholder 2">
            <a:extLst>
              <a:ext uri="{FF2B5EF4-FFF2-40B4-BE49-F238E27FC236}">
                <a16:creationId xmlns:a16="http://schemas.microsoft.com/office/drawing/2014/main" id="{6162F038-FDD1-F120-9C7C-065A7A792F87}"/>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F95F3CC8-536C-01D2-807C-175C01B54871}"/>
              </a:ext>
            </a:extLst>
          </p:cNvPr>
          <p:cNvPicPr>
            <a:picLocks noChangeAspect="1"/>
          </p:cNvPicPr>
          <p:nvPr/>
        </p:nvPicPr>
        <p:blipFill>
          <a:blip r:embed="rId2"/>
          <a:stretch>
            <a:fillRect/>
          </a:stretch>
        </p:blipFill>
        <p:spPr>
          <a:xfrm>
            <a:off x="713436" y="1100118"/>
            <a:ext cx="9445841" cy="7315200"/>
          </a:xfrm>
          <a:prstGeom prst="rect">
            <a:avLst/>
          </a:prstGeom>
        </p:spPr>
      </p:pic>
      <p:sp>
        <p:nvSpPr>
          <p:cNvPr id="6" name="Oval 5">
            <a:extLst>
              <a:ext uri="{FF2B5EF4-FFF2-40B4-BE49-F238E27FC236}">
                <a16:creationId xmlns:a16="http://schemas.microsoft.com/office/drawing/2014/main" id="{C4403CB8-1D4A-E997-AFFB-C2B65E6C2DAC}"/>
              </a:ext>
            </a:extLst>
          </p:cNvPr>
          <p:cNvSpPr/>
          <p:nvPr/>
        </p:nvSpPr>
        <p:spPr>
          <a:xfrm>
            <a:off x="779929" y="5513294"/>
            <a:ext cx="1580030" cy="403412"/>
          </a:xfrm>
          <a:prstGeom prst="ellipse">
            <a:avLst/>
          </a:prstGeom>
          <a:noFill/>
          <a:ln w="57150">
            <a:solidFill>
              <a:schemeClr val="tx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7225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defTabSz="457202">
              <a:spcBef>
                <a:spcPts val="0"/>
              </a:spcBef>
              <a:defRPr/>
            </a:pPr>
            <a:r>
              <a:rPr lang="en-US" sz="5400">
                <a:latin typeface="Encode Sans Normal Black"/>
              </a:rPr>
              <a:t>Net Position &amp; Making Corrections Refresh</a:t>
            </a:r>
            <a:endParaRPr lang="en-US" sz="5400" b="1"/>
          </a:p>
        </p:txBody>
      </p:sp>
    </p:spTree>
    <p:extLst>
      <p:ext uri="{BB962C8B-B14F-4D97-AF65-F5344CB8AC3E}">
        <p14:creationId xmlns:p14="http://schemas.microsoft.com/office/powerpoint/2010/main" val="3383238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85000" lnSpcReduction="20000"/>
          </a:bodyPr>
          <a:lstStyle/>
          <a:p>
            <a:r>
              <a:rPr lang="en-US" sz="3900" b="1"/>
              <a:t>Net Position Transfers Post FY24</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a:buFont typeface="Wingdings" panose="05000000000000000000" pitchFamily="2" charset="2"/>
              <a:buChar char="§"/>
            </a:pPr>
            <a:r>
              <a:rPr lang="en-US"/>
              <a:t>All </a:t>
            </a:r>
            <a:r>
              <a:rPr lang="en-US" err="1"/>
              <a:t>worktags</a:t>
            </a:r>
            <a:r>
              <a:rPr lang="en-US"/>
              <a:t> that carry balances (net position) are rolled forward</a:t>
            </a:r>
          </a:p>
          <a:p>
            <a:pPr lvl="1">
              <a:buFont typeface="Wingdings" panose="05000000000000000000" pitchFamily="2" charset="2"/>
              <a:buChar char="§"/>
            </a:pPr>
            <a:r>
              <a:rPr lang="en-US"/>
              <a:t>Cost Center, Program, Grant, Gift, Assignee, Fund, etc. (even if inactivated)</a:t>
            </a:r>
          </a:p>
          <a:p>
            <a:pPr marL="487710" lvl="1" indent="0">
              <a:buNone/>
            </a:pPr>
            <a:endParaRPr lang="en-US"/>
          </a:p>
          <a:p>
            <a:pPr>
              <a:buFont typeface="Wingdings" panose="05000000000000000000" pitchFamily="2" charset="2"/>
              <a:buChar char="§"/>
            </a:pPr>
            <a:r>
              <a:rPr lang="en-US"/>
              <a:t>Net position balances exist in COMBINATIONS of </a:t>
            </a:r>
            <a:r>
              <a:rPr lang="en-US" err="1"/>
              <a:t>worktags</a:t>
            </a:r>
            <a:endParaRPr lang="en-US"/>
          </a:p>
          <a:p>
            <a:pPr lvl="1">
              <a:buFont typeface="Wingdings" panose="05000000000000000000" pitchFamily="2" charset="2"/>
              <a:buChar char="§"/>
            </a:pPr>
            <a:r>
              <a:rPr lang="en-US"/>
              <a:t>Example: CC123456, PG123456, AS123456 carries net position of $1,000</a:t>
            </a:r>
          </a:p>
          <a:p>
            <a:pPr lvl="2">
              <a:buFont typeface="Wingdings" panose="05000000000000000000" pitchFamily="2" charset="2"/>
              <a:buChar char="§"/>
            </a:pPr>
            <a:r>
              <a:rPr lang="en-US"/>
              <a:t>Reporting of net position (trial balance, </a:t>
            </a:r>
            <a:r>
              <a:rPr lang="en-US" err="1"/>
              <a:t>etc</a:t>
            </a:r>
            <a:r>
              <a:rPr lang="en-US"/>
              <a:t>)</a:t>
            </a:r>
          </a:p>
          <a:p>
            <a:pPr lvl="3">
              <a:buFont typeface="Wingdings" panose="05000000000000000000" pitchFamily="2" charset="2"/>
              <a:buChar char="§"/>
            </a:pPr>
            <a:r>
              <a:rPr lang="en-US"/>
              <a:t>CC123456 = $1,000</a:t>
            </a:r>
          </a:p>
          <a:p>
            <a:pPr lvl="3">
              <a:buFont typeface="Wingdings" panose="05000000000000000000" pitchFamily="2" charset="2"/>
              <a:buChar char="§"/>
            </a:pPr>
            <a:r>
              <a:rPr lang="en-US"/>
              <a:t>PG123456 = $1,000</a:t>
            </a:r>
          </a:p>
          <a:p>
            <a:pPr lvl="3">
              <a:buFont typeface="Wingdings" panose="05000000000000000000" pitchFamily="2" charset="2"/>
              <a:buChar char="§"/>
            </a:pPr>
            <a:r>
              <a:rPr lang="en-US"/>
              <a:t>AS123456 = $1,000</a:t>
            </a:r>
          </a:p>
          <a:p>
            <a:pPr lvl="3">
              <a:buFont typeface="Wingdings" panose="05000000000000000000" pitchFamily="2" charset="2"/>
              <a:buChar char="§"/>
            </a:pPr>
            <a:r>
              <a:rPr lang="en-US"/>
              <a:t>Combination CC123456/PG123456/AS123456 = $1,000</a:t>
            </a:r>
          </a:p>
          <a:p>
            <a:pPr lvl="1">
              <a:buFont typeface="Wingdings" panose="05000000000000000000" pitchFamily="2" charset="2"/>
              <a:buChar char="§"/>
            </a:pPr>
            <a:r>
              <a:rPr lang="en-US"/>
              <a:t>Net position will roll forward under the same premise, in combinations of </a:t>
            </a:r>
            <a:r>
              <a:rPr lang="en-US" err="1"/>
              <a:t>worktags</a:t>
            </a:r>
            <a:endParaRPr lang="en-US"/>
          </a:p>
          <a:p>
            <a:pPr lvl="1">
              <a:buFont typeface="Wingdings" panose="05000000000000000000" pitchFamily="2" charset="2"/>
              <a:buChar char="§"/>
            </a:pPr>
            <a:r>
              <a:rPr lang="en-US"/>
              <a:t>Net position must always be within a Fund (and often a resource, but not always)</a:t>
            </a:r>
          </a:p>
          <a:p>
            <a:pPr lvl="3">
              <a:buFont typeface="Wingdings" panose="05000000000000000000" pitchFamily="2" charset="2"/>
              <a:buChar char="§"/>
            </a:pPr>
            <a:endParaRPr lang="en-US"/>
          </a:p>
          <a:p>
            <a:pPr marL="0" indent="-365760">
              <a:spcBef>
                <a:spcPts val="0"/>
              </a:spcBef>
            </a:pPr>
            <a:endParaRPr lang="en-US" sz="280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1201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85000" lnSpcReduction="20000"/>
          </a:bodyPr>
          <a:lstStyle/>
          <a:p>
            <a:r>
              <a:rPr lang="en-US" sz="3900" b="1"/>
              <a:t>Net Position Transfers Post FY24</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a:buFont typeface="Wingdings" panose="05000000000000000000" pitchFamily="2" charset="2"/>
              <a:buChar char="§"/>
            </a:pPr>
            <a:r>
              <a:rPr lang="en-US"/>
              <a:t>Inactive </a:t>
            </a:r>
            <a:r>
              <a:rPr lang="en-US" err="1"/>
              <a:t>worktags</a:t>
            </a:r>
            <a:r>
              <a:rPr lang="en-US"/>
              <a:t> with net position will retain that balance</a:t>
            </a:r>
          </a:p>
          <a:p>
            <a:pPr lvl="1">
              <a:buFont typeface="Wingdings" panose="05000000000000000000" pitchFamily="2" charset="2"/>
              <a:buChar char="§"/>
            </a:pPr>
            <a:r>
              <a:rPr lang="en-US"/>
              <a:t>Best practice is to zero out </a:t>
            </a:r>
            <a:r>
              <a:rPr lang="en-US" err="1"/>
              <a:t>worktags</a:t>
            </a:r>
            <a:r>
              <a:rPr lang="en-US"/>
              <a:t> that carry net position prior to inactivation</a:t>
            </a:r>
          </a:p>
          <a:p>
            <a:pPr lvl="1">
              <a:buFont typeface="Wingdings" panose="05000000000000000000" pitchFamily="2" charset="2"/>
              <a:buChar char="§"/>
            </a:pPr>
            <a:r>
              <a:rPr lang="en-US"/>
              <a:t>If this occurs, entries may be done to zero out the net position (but the </a:t>
            </a:r>
            <a:r>
              <a:rPr lang="en-US" err="1"/>
              <a:t>worktag</a:t>
            </a:r>
            <a:r>
              <a:rPr lang="en-US"/>
              <a:t> must be active)</a:t>
            </a:r>
          </a:p>
          <a:p>
            <a:pPr lvl="2">
              <a:buFont typeface="Wingdings" panose="05000000000000000000" pitchFamily="2" charset="2"/>
              <a:buChar char="§"/>
            </a:pPr>
            <a:r>
              <a:rPr lang="en-US"/>
              <a:t>Use an expense ledger</a:t>
            </a:r>
          </a:p>
          <a:p>
            <a:pPr lvl="2">
              <a:buFont typeface="Wingdings" panose="05000000000000000000" pitchFamily="2" charset="2"/>
              <a:buChar char="§"/>
            </a:pPr>
            <a:r>
              <a:rPr lang="en-US"/>
              <a:t>Debit the combinations of </a:t>
            </a:r>
            <a:r>
              <a:rPr lang="en-US" err="1"/>
              <a:t>worktags</a:t>
            </a:r>
            <a:r>
              <a:rPr lang="en-US"/>
              <a:t> CC / PG / AS / FD / RS  $1,000</a:t>
            </a:r>
          </a:p>
          <a:p>
            <a:pPr lvl="2">
              <a:buFont typeface="Wingdings" panose="05000000000000000000" pitchFamily="2" charset="2"/>
              <a:buChar char="§"/>
            </a:pPr>
            <a:r>
              <a:rPr lang="en-US"/>
              <a:t>Credit the combination without the program CC / AS / FD / RS ($1,000)</a:t>
            </a:r>
          </a:p>
          <a:p>
            <a:pPr lvl="2">
              <a:buFont typeface="Wingdings" panose="05000000000000000000" pitchFamily="2" charset="2"/>
              <a:buChar char="§"/>
            </a:pPr>
            <a:r>
              <a:rPr lang="en-US"/>
              <a:t>This will net to zero for all </a:t>
            </a:r>
            <a:r>
              <a:rPr lang="en-US" err="1"/>
              <a:t>worktags</a:t>
            </a:r>
            <a:r>
              <a:rPr lang="en-US"/>
              <a:t>, except the PG which is removed net position</a:t>
            </a:r>
          </a:p>
          <a:p>
            <a:pPr marL="0" indent="-365760">
              <a:spcBef>
                <a:spcPts val="0"/>
              </a:spcBef>
            </a:pPr>
            <a:endParaRPr lang="en-US" sz="280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918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p:txBody>
          <a:bodyPr>
            <a:normAutofit fontScale="85000" lnSpcReduction="20000"/>
          </a:bodyPr>
          <a:lstStyle/>
          <a:p>
            <a:r>
              <a:rPr lang="en-US" sz="3900" b="1"/>
              <a:t>What is the equivalent of CTI?</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marL="0" indent="0">
              <a:spcBef>
                <a:spcPts val="0"/>
              </a:spcBef>
              <a:buNone/>
            </a:pPr>
            <a:r>
              <a:rPr lang="en-US" sz="2400">
                <a:latin typeface="Aptos"/>
                <a:ea typeface="Calibri"/>
                <a:cs typeface="Calibri"/>
              </a:rPr>
              <a:t>CTI = “cost transfer” with the intention of transferring the amount of an external cost or bundle of costs from a unit (A) to another unit (B), in order to recover all or a portion of incurred costs</a:t>
            </a:r>
          </a:p>
          <a:p>
            <a:pPr marL="0" indent="0">
              <a:spcBef>
                <a:spcPts val="0"/>
              </a:spcBef>
              <a:buNone/>
            </a:pPr>
            <a:r>
              <a:rPr lang="en-US" sz="2800">
                <a:latin typeface="Aptos"/>
                <a:ea typeface="Calibri"/>
                <a:cs typeface="Calibri"/>
              </a:rPr>
              <a:t> </a:t>
            </a:r>
            <a:endParaRPr lang="en-US" sz="2400">
              <a:latin typeface="Aptos"/>
              <a:ea typeface="Calibri"/>
              <a:cs typeface="Calibri"/>
            </a:endParaRPr>
          </a:p>
          <a:p>
            <a:pPr>
              <a:spcBef>
                <a:spcPts val="0"/>
              </a:spcBef>
              <a:buFont typeface="Wingdings" panose="05000000000000000000" pitchFamily="2" charset="2"/>
              <a:buChar char="§"/>
            </a:pPr>
            <a:r>
              <a:rPr lang="en-US" sz="2400">
                <a:latin typeface="Aptos"/>
                <a:ea typeface="Calibri"/>
                <a:cs typeface="Calibri"/>
              </a:rPr>
              <a:t>ISD – used when regularly incurred via line of business.  Key distinction is the recognition of internal revenue</a:t>
            </a:r>
          </a:p>
          <a:p>
            <a:pPr>
              <a:spcBef>
                <a:spcPts val="0"/>
              </a:spcBef>
              <a:buFont typeface="Wingdings" panose="05000000000000000000" pitchFamily="2" charset="2"/>
              <a:buChar char="§"/>
            </a:pPr>
            <a:r>
              <a:rPr lang="en-US" sz="2400">
                <a:latin typeface="Aptos"/>
                <a:ea typeface="Calibri"/>
                <a:cs typeface="Calibri"/>
              </a:rPr>
              <a:t>Expense transfer – removes/reduces the expense incurred by the unit (A) transferring the costs and increases the expense incurred by the unit (B) being transferred to.  Key distinction is offsetting expense, the same ledger account is used.  (i.e. reduce supplies expense to me, increase supplies expense to you)</a:t>
            </a:r>
          </a:p>
          <a:p>
            <a:pPr>
              <a:spcBef>
                <a:spcPts val="0"/>
              </a:spcBef>
              <a:buFont typeface="Wingdings" panose="05000000000000000000" pitchFamily="2" charset="2"/>
              <a:buChar char="§"/>
            </a:pPr>
            <a:r>
              <a:rPr lang="en-US" sz="2400">
                <a:latin typeface="Aptos"/>
                <a:ea typeface="Calibri"/>
                <a:cs typeface="Calibri"/>
              </a:rPr>
              <a:t>Funding transfer – transfers funds from a unit (B) to the unit (A) that incurred the original costs.  This essentially transfers funds with a generic funding transfer journal to cover the costs incurred by a unit on their behalf.    Key distinction is the funding transfer could cover a specific expense transaction, a portion of a transaction, a bundle of transactions, or a portion of a bundle of transactions.  </a:t>
            </a:r>
            <a:endParaRPr lang="en-US" sz="240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4301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r>
              <a:rPr lang="en-US" sz="3600" b="1">
                <a:latin typeface="Open Sans"/>
                <a:ea typeface="Open Sans"/>
                <a:cs typeface="Open Sans"/>
              </a:rPr>
              <a:t>Shared Environment Sync – 6/25</a:t>
            </a:r>
            <a:endParaRPr lang="en-US" sz="3600">
              <a:highlight>
                <a:srgbClr val="FFFF00"/>
              </a:highlight>
            </a:endParaRP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To see the rest of the slides and listen to the recording: </a:t>
            </a:r>
            <a:r>
              <a:rPr lang="en-US">
                <a:hlinkClick r:id="rId3"/>
              </a:rPr>
              <a:t>Link</a:t>
            </a:r>
            <a:endParaRPr lang="en-US"/>
          </a:p>
        </p:txBody>
      </p:sp>
    </p:spTree>
    <p:extLst>
      <p:ext uri="{BB962C8B-B14F-4D97-AF65-F5344CB8AC3E}">
        <p14:creationId xmlns:p14="http://schemas.microsoft.com/office/powerpoint/2010/main" val="2102127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Wrap Up</a:t>
            </a:r>
          </a:p>
        </p:txBody>
      </p:sp>
    </p:spTree>
    <p:extLst>
      <p:ext uri="{BB962C8B-B14F-4D97-AF65-F5344CB8AC3E}">
        <p14:creationId xmlns:p14="http://schemas.microsoft.com/office/powerpoint/2010/main" val="394164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a:t>Introduction</a:t>
            </a:r>
            <a:endParaRPr lang="en-US" sz="5400" b="1"/>
          </a:p>
        </p:txBody>
      </p:sp>
    </p:spTree>
    <p:extLst>
      <p:ext uri="{BB962C8B-B14F-4D97-AF65-F5344CB8AC3E}">
        <p14:creationId xmlns:p14="http://schemas.microsoft.com/office/powerpoint/2010/main" val="259688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13F95-E10B-69B3-5487-4755FFA877F9}"/>
              </a:ext>
            </a:extLst>
          </p:cNvPr>
          <p:cNvSpPr>
            <a:spLocks noGrp="1"/>
          </p:cNvSpPr>
          <p:nvPr>
            <p:ph type="body" sz="quarter" idx="10"/>
          </p:nvPr>
        </p:nvSpPr>
        <p:spPr>
          <a:xfrm>
            <a:off x="695726" y="320516"/>
            <a:ext cx="11640409" cy="477010"/>
          </a:xfrm>
        </p:spPr>
        <p:txBody>
          <a:bodyPr>
            <a:noAutofit/>
          </a:bodyPr>
          <a:lstStyle/>
          <a:p>
            <a:pPr>
              <a:lnSpc>
                <a:spcPct val="100000"/>
              </a:lnSpc>
            </a:pPr>
            <a:r>
              <a:rPr lang="en-US" sz="3600" b="1">
                <a:latin typeface="Open Sans"/>
                <a:ea typeface="Open Sans"/>
                <a:cs typeface="Open Sans"/>
              </a:rPr>
              <a:t>High Level Do’s and Don’ts</a:t>
            </a:r>
          </a:p>
        </p:txBody>
      </p:sp>
      <p:sp>
        <p:nvSpPr>
          <p:cNvPr id="3" name="Text Placeholder 2">
            <a:extLst>
              <a:ext uri="{FF2B5EF4-FFF2-40B4-BE49-F238E27FC236}">
                <a16:creationId xmlns:a16="http://schemas.microsoft.com/office/drawing/2014/main" id="{EC9F8FF8-D8A4-2B3F-38B7-65741772668B}"/>
              </a:ext>
            </a:extLst>
          </p:cNvPr>
          <p:cNvSpPr>
            <a:spLocks noGrp="1"/>
          </p:cNvSpPr>
          <p:nvPr>
            <p:ph type="body" sz="quarter" idx="11"/>
          </p:nvPr>
        </p:nvSpPr>
        <p:spPr>
          <a:xfrm>
            <a:off x="695726" y="1275906"/>
            <a:ext cx="11656832" cy="5241767"/>
          </a:xfrm>
        </p:spPr>
        <p:txBody>
          <a:bodyPr lIns="91440" tIns="45720" rIns="91440" bIns="45720" anchor="t"/>
          <a:lstStyle/>
          <a:p>
            <a:pPr marL="365760" indent="-365760">
              <a:spcBef>
                <a:spcPts val="0"/>
              </a:spcBef>
            </a:pPr>
            <a:r>
              <a:rPr lang="en-US" sz="2790">
                <a:solidFill>
                  <a:srgbClr val="33006F"/>
                </a:solidFill>
                <a:latin typeface="Open Sans"/>
                <a:ea typeface="Open Sans"/>
                <a:cs typeface="Open Sans"/>
              </a:rPr>
              <a:t>Do – review activity and transactions timely, so corrective action can be taken within the same period if necessary</a:t>
            </a:r>
          </a:p>
          <a:p>
            <a:pPr marL="365760" indent="-365760">
              <a:spcBef>
                <a:spcPts val="0"/>
              </a:spcBef>
            </a:pPr>
            <a:endParaRPr lang="en-US" sz="2790">
              <a:solidFill>
                <a:srgbClr val="33006F"/>
              </a:solidFill>
              <a:latin typeface="Open Sans"/>
              <a:ea typeface="Open Sans"/>
              <a:cs typeface="Open Sans"/>
            </a:endParaRPr>
          </a:p>
          <a:p>
            <a:pPr marL="365760" indent="-365760">
              <a:spcBef>
                <a:spcPts val="0"/>
              </a:spcBef>
            </a:pPr>
            <a:r>
              <a:rPr lang="en-US" sz="2790">
                <a:solidFill>
                  <a:srgbClr val="33006F"/>
                </a:solidFill>
                <a:latin typeface="Open Sans"/>
                <a:ea typeface="Open Sans"/>
                <a:cs typeface="Open Sans"/>
              </a:rPr>
              <a:t>Do - correct net position balances, due to unintended missing </a:t>
            </a:r>
            <a:r>
              <a:rPr lang="en-US" sz="2790" err="1">
                <a:solidFill>
                  <a:srgbClr val="33006F"/>
                </a:solidFill>
                <a:latin typeface="Open Sans"/>
                <a:ea typeface="Open Sans"/>
                <a:cs typeface="Open Sans"/>
              </a:rPr>
              <a:t>worktags</a:t>
            </a:r>
            <a:r>
              <a:rPr lang="en-US" sz="2790">
                <a:solidFill>
                  <a:srgbClr val="33006F"/>
                </a:solidFill>
                <a:latin typeface="Open Sans"/>
                <a:ea typeface="Open Sans"/>
                <a:cs typeface="Open Sans"/>
              </a:rPr>
              <a:t>, by (first option) correcting the source, which is typically accounting adjustments or reclass</a:t>
            </a:r>
          </a:p>
          <a:p>
            <a:pPr marL="1706965" lvl="3" indent="-365760">
              <a:spcBef>
                <a:spcPts val="0"/>
              </a:spcBef>
            </a:pPr>
            <a:endParaRPr lang="en-US" sz="1937">
              <a:solidFill>
                <a:srgbClr val="33006F"/>
              </a:solidFill>
              <a:latin typeface="Open Sans"/>
              <a:ea typeface="Open Sans"/>
              <a:cs typeface="Open Sans"/>
            </a:endParaRPr>
          </a:p>
          <a:p>
            <a:pPr marL="365760" indent="-365760">
              <a:spcBef>
                <a:spcPts val="0"/>
              </a:spcBef>
            </a:pPr>
            <a:r>
              <a:rPr lang="en-US" sz="2790">
                <a:solidFill>
                  <a:srgbClr val="33006F"/>
                </a:solidFill>
                <a:latin typeface="Open Sans"/>
                <a:ea typeface="Open Sans"/>
                <a:cs typeface="Open Sans"/>
              </a:rPr>
              <a:t>Don’t – cross fund or resource </a:t>
            </a:r>
            <a:r>
              <a:rPr lang="en-US" sz="2790" err="1">
                <a:solidFill>
                  <a:srgbClr val="33006F"/>
                </a:solidFill>
                <a:latin typeface="Open Sans"/>
                <a:ea typeface="Open Sans"/>
                <a:cs typeface="Open Sans"/>
              </a:rPr>
              <a:t>worktag</a:t>
            </a:r>
            <a:r>
              <a:rPr lang="en-US" sz="2790">
                <a:solidFill>
                  <a:srgbClr val="33006F"/>
                </a:solidFill>
                <a:latin typeface="Open Sans"/>
                <a:ea typeface="Open Sans"/>
                <a:cs typeface="Open Sans"/>
              </a:rPr>
              <a:t> inappropriately</a:t>
            </a:r>
          </a:p>
          <a:p>
            <a:pPr marL="1706965" lvl="3" indent="-365760">
              <a:spcBef>
                <a:spcPts val="0"/>
              </a:spcBef>
            </a:pPr>
            <a:endParaRPr lang="en-US" sz="1937">
              <a:solidFill>
                <a:srgbClr val="33006F"/>
              </a:solidFill>
              <a:latin typeface="Open Sans"/>
              <a:ea typeface="Open Sans"/>
              <a:cs typeface="Open Sans"/>
            </a:endParaRPr>
          </a:p>
          <a:p>
            <a:pPr marL="365760" indent="-365760">
              <a:spcBef>
                <a:spcPts val="0"/>
              </a:spcBef>
            </a:pPr>
            <a:r>
              <a:rPr lang="en-US" sz="2790">
                <a:solidFill>
                  <a:srgbClr val="33006F"/>
                </a:solidFill>
                <a:latin typeface="Open Sans"/>
                <a:ea typeface="Open Sans"/>
                <a:cs typeface="Open Sans"/>
              </a:rPr>
              <a:t>Do – explore various reporting options to understand better the common book vs. financial reporting book</a:t>
            </a:r>
          </a:p>
          <a:p>
            <a:pPr marL="2194676" lvl="4" indent="-365760">
              <a:spcBef>
                <a:spcPts val="0"/>
              </a:spcBef>
            </a:pPr>
            <a:endParaRPr lang="en-US" sz="1723">
              <a:solidFill>
                <a:srgbClr val="33006F"/>
              </a:solidFill>
              <a:latin typeface="Open Sans"/>
              <a:ea typeface="Open Sans"/>
              <a:cs typeface="Open Sans"/>
            </a:endParaRPr>
          </a:p>
          <a:p>
            <a:pPr marL="365760" indent="-365760">
              <a:spcBef>
                <a:spcPts val="0"/>
              </a:spcBef>
            </a:pPr>
            <a:r>
              <a:rPr lang="en-US" sz="2790">
                <a:solidFill>
                  <a:srgbClr val="33006F"/>
                </a:solidFill>
                <a:latin typeface="Open Sans"/>
                <a:ea typeface="Open Sans"/>
                <a:cs typeface="Open Sans"/>
              </a:rPr>
              <a:t>Do – refer to the common book when contemplating “deficit”</a:t>
            </a:r>
          </a:p>
          <a:p>
            <a:pPr marL="792507" lvl="1" indent="-365760">
              <a:spcBef>
                <a:spcPts val="0"/>
              </a:spcBef>
            </a:pPr>
            <a:r>
              <a:rPr lang="en-US" sz="2200">
                <a:solidFill>
                  <a:srgbClr val="33006F"/>
                </a:solidFill>
                <a:latin typeface="Open Sans"/>
                <a:ea typeface="Open Sans"/>
                <a:cs typeface="Open Sans"/>
              </a:rPr>
              <a:t>However, stay tuned for future discussions / direction regarding usage of books </a:t>
            </a:r>
          </a:p>
          <a:p>
            <a:pPr marL="792480" lvl="1" indent="-304800">
              <a:spcBef>
                <a:spcPts val="1200"/>
              </a:spcBef>
            </a:pPr>
            <a:endParaRPr lang="en-US" sz="2000"/>
          </a:p>
        </p:txBody>
      </p:sp>
    </p:spTree>
    <p:extLst>
      <p:ext uri="{BB962C8B-B14F-4D97-AF65-F5344CB8AC3E}">
        <p14:creationId xmlns:p14="http://schemas.microsoft.com/office/powerpoint/2010/main" val="1919572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D3C963-9716-6866-69E6-2BAC4BFFEBBF}"/>
              </a:ext>
            </a:extLst>
          </p:cNvPr>
          <p:cNvSpPr>
            <a:spLocks noGrp="1"/>
          </p:cNvSpPr>
          <p:nvPr>
            <p:ph type="body" sz="quarter" idx="10"/>
          </p:nvPr>
        </p:nvSpPr>
        <p:spPr>
          <a:xfrm>
            <a:off x="713436" y="396280"/>
            <a:ext cx="11640409" cy="477010"/>
          </a:xfrm>
        </p:spPr>
        <p:txBody>
          <a:bodyPr>
            <a:noAutofit/>
          </a:bodyPr>
          <a:lstStyle/>
          <a:p>
            <a:r>
              <a:rPr lang="en-US" b="1"/>
              <a:t>Resources</a:t>
            </a:r>
          </a:p>
        </p:txBody>
      </p:sp>
      <p:sp>
        <p:nvSpPr>
          <p:cNvPr id="3" name="Text Placeholder 2">
            <a:extLst>
              <a:ext uri="{FF2B5EF4-FFF2-40B4-BE49-F238E27FC236}">
                <a16:creationId xmlns:a16="http://schemas.microsoft.com/office/drawing/2014/main" id="{C2A0D2C6-B422-6EB4-12DC-C5B958429B6D}"/>
              </a:ext>
            </a:extLst>
          </p:cNvPr>
          <p:cNvSpPr>
            <a:spLocks noGrp="1"/>
          </p:cNvSpPr>
          <p:nvPr>
            <p:ph type="body" sz="quarter" idx="11"/>
          </p:nvPr>
        </p:nvSpPr>
        <p:spPr>
          <a:xfrm>
            <a:off x="695726" y="1100118"/>
            <a:ext cx="11656832" cy="5417556"/>
          </a:xfrm>
        </p:spPr>
        <p:txBody>
          <a:bodyPr lIns="91440" tIns="45720" rIns="91440" bIns="45720" anchor="t"/>
          <a:lstStyle/>
          <a:p>
            <a:r>
              <a:rPr lang="en-US"/>
              <a:t>DATAGroup UW Finance Reporting Wiki is a wealth of knowledge for reporting: </a:t>
            </a:r>
            <a:r>
              <a:rPr lang="en-US">
                <a:hlinkClick r:id="rId2" tooltip="https://wiki.cac.washington.edu/x/fxb2d"/>
              </a:rPr>
              <a:t>https://wiki.cac.washington.edu/x/fxB2D</a:t>
            </a:r>
            <a:r>
              <a:rPr lang="en-US"/>
              <a:t> (need to be on UW campus or VPN)</a:t>
            </a:r>
          </a:p>
          <a:p>
            <a:pPr lvl="1"/>
            <a:r>
              <a:rPr lang="en-US"/>
              <a:t>Reporting &amp; Analytics Office Hours (every 2nd and 4th Friday, 9 a.m.) - link in wiki</a:t>
            </a:r>
          </a:p>
          <a:p>
            <a:endParaRPr lang="en-US"/>
          </a:p>
          <a:p>
            <a:r>
              <a:rPr lang="en-US"/>
              <a:t>How to Use the Cube: Two recorded webinars on the Cube </a:t>
            </a:r>
            <a:r>
              <a:rPr lang="en-US">
                <a:hlinkClick r:id="rId3"/>
              </a:rPr>
              <a:t>Link</a:t>
            </a:r>
            <a:r>
              <a:rPr lang="en-US"/>
              <a:t> </a:t>
            </a:r>
          </a:p>
          <a:p>
            <a:endParaRPr lang="en-US"/>
          </a:p>
          <a:p>
            <a:r>
              <a:rPr lang="en-US"/>
              <a:t>Adaptive – Discuss with the people </a:t>
            </a:r>
            <a:r>
              <a:rPr lang="en-US" err="1"/>
              <a:t>AdaptivePlannerUWA</a:t>
            </a:r>
            <a:r>
              <a:rPr lang="en-US"/>
              <a:t> Security Role for more information</a:t>
            </a:r>
          </a:p>
          <a:p>
            <a:pPr lvl="1"/>
            <a:r>
              <a:rPr lang="en-US"/>
              <a:t>Budget Planning &amp; Operations team (BPO) Office Hours (Thursdays from 10:00 to 10:45 a.m. throughout the FY26 planning cycle) - </a:t>
            </a:r>
            <a:r>
              <a:rPr lang="en-US">
                <a:hlinkClick r:id="rId4"/>
              </a:rPr>
              <a:t>Link on Budget Support Resources page</a:t>
            </a:r>
          </a:p>
        </p:txBody>
      </p:sp>
    </p:spTree>
    <p:extLst>
      <p:ext uri="{BB962C8B-B14F-4D97-AF65-F5344CB8AC3E}">
        <p14:creationId xmlns:p14="http://schemas.microsoft.com/office/powerpoint/2010/main" val="29459783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D3C963-9716-6866-69E6-2BAC4BFFEBBF}"/>
              </a:ext>
            </a:extLst>
          </p:cNvPr>
          <p:cNvSpPr>
            <a:spLocks noGrp="1"/>
          </p:cNvSpPr>
          <p:nvPr>
            <p:ph type="body" sz="quarter" idx="10"/>
          </p:nvPr>
        </p:nvSpPr>
        <p:spPr>
          <a:xfrm>
            <a:off x="713436" y="396280"/>
            <a:ext cx="11640409" cy="477010"/>
          </a:xfrm>
        </p:spPr>
        <p:txBody>
          <a:bodyPr>
            <a:noAutofit/>
          </a:bodyPr>
          <a:lstStyle/>
          <a:p>
            <a:r>
              <a:rPr lang="en-US" b="1"/>
              <a:t>Resources</a:t>
            </a:r>
          </a:p>
        </p:txBody>
      </p:sp>
      <p:sp>
        <p:nvSpPr>
          <p:cNvPr id="3" name="Text Placeholder 2">
            <a:extLst>
              <a:ext uri="{FF2B5EF4-FFF2-40B4-BE49-F238E27FC236}">
                <a16:creationId xmlns:a16="http://schemas.microsoft.com/office/drawing/2014/main" id="{C2A0D2C6-B422-6EB4-12DC-C5B958429B6D}"/>
              </a:ext>
            </a:extLst>
          </p:cNvPr>
          <p:cNvSpPr>
            <a:spLocks noGrp="1"/>
          </p:cNvSpPr>
          <p:nvPr>
            <p:ph type="body" sz="quarter" idx="11"/>
          </p:nvPr>
        </p:nvSpPr>
        <p:spPr>
          <a:xfrm>
            <a:off x="695726" y="1100118"/>
            <a:ext cx="7957386" cy="5417556"/>
          </a:xfrm>
        </p:spPr>
        <p:txBody>
          <a:bodyPr lIns="91440" tIns="45720" rIns="91440" bIns="45720" anchor="t"/>
          <a:lstStyle/>
          <a:p>
            <a:r>
              <a:rPr lang="en-US"/>
              <a:t>FDM Bootcamp Series Recordings – UWCF </a:t>
            </a:r>
          </a:p>
          <a:p>
            <a:pPr lvl="1"/>
            <a:r>
              <a:rPr lang="en-US"/>
              <a:t>Watch each sections of each series in order, to gain the full breadth of knowledge as the content builds on itself throughout the series</a:t>
            </a:r>
          </a:p>
          <a:p>
            <a:pPr lvl="1"/>
            <a:r>
              <a:rPr lang="en-US">
                <a:hlinkClick r:id="rId2"/>
              </a:rPr>
              <a:t>FDM Bootcamp Search - UW Connect Finance Portal</a:t>
            </a:r>
            <a:endParaRPr lang="en-US"/>
          </a:p>
          <a:p>
            <a:endParaRPr lang="en-US"/>
          </a:p>
          <a:p>
            <a:r>
              <a:rPr lang="en-US"/>
              <a:t>FDM Accounting Bootcamp Full Recordings </a:t>
            </a:r>
            <a:r>
              <a:rPr lang="en-US">
                <a:hlinkClick r:id="rId3"/>
              </a:rPr>
              <a:t>Link</a:t>
            </a:r>
            <a:endParaRPr lang="en-US"/>
          </a:p>
          <a:p>
            <a:endParaRPr lang="en-US"/>
          </a:p>
          <a:p>
            <a:r>
              <a:rPr lang="en-US"/>
              <a:t>FDM Handbook Landing Page </a:t>
            </a:r>
            <a:r>
              <a:rPr lang="en-US">
                <a:hlinkClick r:id="rId4"/>
              </a:rPr>
              <a:t>Link</a:t>
            </a:r>
            <a:endParaRPr lang="en-US"/>
          </a:p>
          <a:p>
            <a:endParaRPr lang="en-US"/>
          </a:p>
          <a:p>
            <a:r>
              <a:rPr lang="en-US"/>
              <a:t>Funding Transfer Job Aid </a:t>
            </a:r>
            <a:r>
              <a:rPr lang="en-US">
                <a:hlinkClick r:id="rId5"/>
              </a:rPr>
              <a:t>Link</a:t>
            </a:r>
            <a:endParaRPr lang="en-US"/>
          </a:p>
          <a:p>
            <a:pPr marL="0" indent="0">
              <a:buNone/>
            </a:pPr>
            <a:endParaRPr lang="en-US"/>
          </a:p>
        </p:txBody>
      </p:sp>
      <p:pic>
        <p:nvPicPr>
          <p:cNvPr id="1026" name="Picture 2">
            <a:extLst>
              <a:ext uri="{FF2B5EF4-FFF2-40B4-BE49-F238E27FC236}">
                <a16:creationId xmlns:a16="http://schemas.microsoft.com/office/drawing/2014/main" id="{89B9FB38-3649-0FD5-ECE3-04283323E9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9864" y="0"/>
            <a:ext cx="4027487"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3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85000" lnSpcReduction="20000"/>
          </a:bodyPr>
          <a:lstStyle/>
          <a:p>
            <a:r>
              <a:rPr lang="en-US" sz="3900" b="1"/>
              <a:t>What’s Next</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lvl="3">
              <a:buFont typeface="Wingdings" panose="05000000000000000000" pitchFamily="2" charset="2"/>
              <a:buChar char="§"/>
            </a:pPr>
            <a:endParaRPr lang="en-US"/>
          </a:p>
          <a:p>
            <a:pPr marL="365760" indent="-365760">
              <a:spcBef>
                <a:spcPts val="20"/>
              </a:spcBef>
              <a:defRPr/>
            </a:pPr>
            <a:r>
              <a:rPr kumimoji="0" lang="en-US" sz="3200" b="0" i="0" u="none" strike="noStrike" kern="1200" cap="none" spc="0" normalizeH="0" baseline="0" noProof="0">
                <a:ln>
                  <a:noFill/>
                </a:ln>
                <a:solidFill>
                  <a:srgbClr val="33006F"/>
                </a:solidFill>
                <a:effectLst/>
                <a:uLnTx/>
                <a:uFillTx/>
                <a:latin typeface="Open Sans"/>
                <a:ea typeface="Open Sans"/>
                <a:cs typeface="Open Sans"/>
              </a:rPr>
              <a:t>SE Accounting Forum – 2025</a:t>
            </a:r>
          </a:p>
          <a:p>
            <a:pPr marL="792507" lvl="1" indent="-365760">
              <a:spcBef>
                <a:spcPts val="20"/>
              </a:spcBef>
              <a:defRPr/>
            </a:pPr>
            <a:r>
              <a:rPr lang="en-US" sz="2773">
                <a:solidFill>
                  <a:srgbClr val="33006F"/>
                </a:solidFill>
                <a:latin typeface="Open Sans"/>
                <a:ea typeface="Open Sans"/>
                <a:cs typeface="Open Sans"/>
              </a:rPr>
              <a:t>We will resume the 2</a:t>
            </a:r>
            <a:r>
              <a:rPr lang="en-US" sz="2773" baseline="30000">
                <a:solidFill>
                  <a:srgbClr val="33006F"/>
                </a:solidFill>
                <a:latin typeface="Open Sans"/>
                <a:ea typeface="Open Sans"/>
                <a:cs typeface="Open Sans"/>
              </a:rPr>
              <a:t>nd</a:t>
            </a:r>
            <a:r>
              <a:rPr lang="en-US" sz="2773">
                <a:solidFill>
                  <a:srgbClr val="33006F"/>
                </a:solidFill>
                <a:latin typeface="Open Sans"/>
                <a:ea typeface="Open Sans"/>
                <a:cs typeface="Open Sans"/>
              </a:rPr>
              <a:t> Tuesday of every month from 10-11 am</a:t>
            </a:r>
          </a:p>
          <a:p>
            <a:pPr marL="792507" lvl="1" indent="-365760">
              <a:spcBef>
                <a:spcPts val="20"/>
              </a:spcBef>
              <a:defRPr/>
            </a:pPr>
            <a:r>
              <a:rPr kumimoji="0" lang="en-US" sz="2773" b="0" i="0" u="none" strike="noStrike" kern="1200" cap="none" spc="0" normalizeH="0" baseline="0" noProof="0">
                <a:ln>
                  <a:noFill/>
                </a:ln>
                <a:solidFill>
                  <a:srgbClr val="33006F"/>
                </a:solidFill>
                <a:effectLst/>
                <a:uLnTx/>
                <a:uFillTx/>
                <a:latin typeface="Open Sans"/>
                <a:ea typeface="Open Sans"/>
                <a:cs typeface="Open Sans"/>
              </a:rPr>
              <a:t>Invites to come shortly </a:t>
            </a:r>
            <a:endParaRPr kumimoji="0" lang="en-US" sz="1760" b="0" i="0" u="none" strike="noStrike" kern="1200" cap="none" spc="0" normalizeH="0" baseline="0" noProof="0">
              <a:ln>
                <a:noFill/>
              </a:ln>
              <a:solidFill>
                <a:srgbClr val="33006F"/>
              </a:solidFill>
              <a:effectLst/>
              <a:uLnTx/>
              <a:uFillTx/>
              <a:latin typeface="Open Sans"/>
              <a:ea typeface="Open Sans"/>
              <a:cs typeface="Open Sans"/>
            </a:endParaRPr>
          </a:p>
        </p:txBody>
      </p:sp>
    </p:spTree>
    <p:extLst>
      <p:ext uri="{BB962C8B-B14F-4D97-AF65-F5344CB8AC3E}">
        <p14:creationId xmlns:p14="http://schemas.microsoft.com/office/powerpoint/2010/main" val="220463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1640409" cy="477010"/>
          </a:xfrm>
        </p:spPr>
        <p:txBody>
          <a:bodyPr>
            <a:normAutofit fontScale="92500" lnSpcReduction="10000"/>
          </a:bodyPr>
          <a:lstStyle/>
          <a:p>
            <a:r>
              <a:rPr lang="en-US" b="1"/>
              <a:t>Year End Controller’s Checklist</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695726" y="1100118"/>
            <a:ext cx="11656832" cy="5417556"/>
          </a:xfrm>
        </p:spPr>
        <p:txBody>
          <a:bodyPr lIns="91440" tIns="45720" rIns="91440" bIns="45720" anchor="t"/>
          <a:lstStyle/>
          <a:p>
            <a:r>
              <a:rPr lang="en-US"/>
              <a:t>Purpose: Document confirmation (reasonable assurance) from business leaders the completion of year end activities that we rely on for accurate and complete financial information</a:t>
            </a:r>
          </a:p>
          <a:p>
            <a:endParaRPr lang="en-US"/>
          </a:p>
          <a:p>
            <a:r>
              <a:rPr lang="en-US"/>
              <a:t>Overall concepts and goals of the Controller's Checklist</a:t>
            </a:r>
          </a:p>
          <a:p>
            <a:pPr lvl="1"/>
            <a:r>
              <a:rPr lang="en-US"/>
              <a:t>Completeness, accuracy, existence, and occurrence of areas on financial statements</a:t>
            </a:r>
          </a:p>
          <a:p>
            <a:pPr lvl="1"/>
            <a:r>
              <a:rPr lang="en-US"/>
              <a:t>Legal Compliance</a:t>
            </a:r>
          </a:p>
          <a:p>
            <a:pPr lvl="1"/>
            <a:endParaRPr lang="en-US"/>
          </a:p>
          <a:p>
            <a:r>
              <a:rPr lang="en-US"/>
              <a:t>New for FY26 GASB103 – including budgetary comparison information in the Management Discussion and Analysis (MD&amp;A) section of the Enterprise Financial Statements</a:t>
            </a:r>
          </a:p>
          <a:p>
            <a:pPr lvl="1"/>
            <a:endParaRPr lang="en-US"/>
          </a:p>
        </p:txBody>
      </p:sp>
    </p:spTree>
    <p:extLst>
      <p:ext uri="{BB962C8B-B14F-4D97-AF65-F5344CB8AC3E}">
        <p14:creationId xmlns:p14="http://schemas.microsoft.com/office/powerpoint/2010/main" val="148251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6E49A2-7E84-E303-26F6-5383F759CFE6}"/>
              </a:ext>
            </a:extLst>
          </p:cNvPr>
          <p:cNvSpPr>
            <a:spLocks noGrp="1"/>
          </p:cNvSpPr>
          <p:nvPr>
            <p:ph type="body" sz="quarter" idx="10"/>
          </p:nvPr>
        </p:nvSpPr>
        <p:spPr/>
        <p:txBody>
          <a:bodyPr>
            <a:normAutofit fontScale="92500" lnSpcReduction="10000"/>
          </a:bodyPr>
          <a:lstStyle/>
          <a:p>
            <a:r>
              <a:rPr lang="en-US" b="1"/>
              <a:t>Financial Statement Assertions</a:t>
            </a:r>
          </a:p>
        </p:txBody>
      </p:sp>
      <p:sp>
        <p:nvSpPr>
          <p:cNvPr id="3" name="Text Placeholder 2">
            <a:extLst>
              <a:ext uri="{FF2B5EF4-FFF2-40B4-BE49-F238E27FC236}">
                <a16:creationId xmlns:a16="http://schemas.microsoft.com/office/drawing/2014/main" id="{BA1204C2-18CD-46DB-CA93-02F818DAF8A7}"/>
              </a:ext>
            </a:extLst>
          </p:cNvPr>
          <p:cNvSpPr>
            <a:spLocks noGrp="1"/>
          </p:cNvSpPr>
          <p:nvPr>
            <p:ph type="body" sz="quarter" idx="11"/>
          </p:nvPr>
        </p:nvSpPr>
        <p:spPr>
          <a:xfrm>
            <a:off x="697013" y="1215621"/>
            <a:ext cx="11656832" cy="5417556"/>
          </a:xfrm>
        </p:spPr>
        <p:txBody>
          <a:bodyPr/>
          <a:lstStyle/>
          <a:p>
            <a:pPr>
              <a:spcAft>
                <a:spcPts val="600"/>
              </a:spcAft>
            </a:pPr>
            <a:r>
              <a:rPr lang="en-US" i="1"/>
              <a:t>Existence or occurrence </a:t>
            </a:r>
            <a:r>
              <a:rPr lang="en-US"/>
              <a:t>– Assets or liabilities of the company exist at a given date, and recorded transactions have occurred during a given period. </a:t>
            </a:r>
            <a:r>
              <a:rPr lang="en-US">
                <a:solidFill>
                  <a:srgbClr val="FF0000"/>
                </a:solidFill>
              </a:rPr>
              <a:t>(if it is recorded, did it happen?)</a:t>
            </a:r>
          </a:p>
          <a:p>
            <a:pPr>
              <a:spcAft>
                <a:spcPts val="600"/>
              </a:spcAft>
            </a:pPr>
            <a:r>
              <a:rPr lang="en-US" i="1"/>
              <a:t>Completeness</a:t>
            </a:r>
            <a:r>
              <a:rPr lang="en-US"/>
              <a:t> – All transactions and accounts that should be presented in the financial statements are so included. </a:t>
            </a:r>
            <a:r>
              <a:rPr lang="en-US">
                <a:solidFill>
                  <a:srgbClr val="FF0000"/>
                </a:solidFill>
              </a:rPr>
              <a:t>(if it happened, did it get recorded?)</a:t>
            </a:r>
          </a:p>
          <a:p>
            <a:pPr>
              <a:spcAft>
                <a:spcPts val="600"/>
              </a:spcAft>
            </a:pPr>
            <a:r>
              <a:rPr lang="en-US" i="1"/>
              <a:t>Valuation or allocation </a:t>
            </a:r>
            <a:r>
              <a:rPr lang="en-US"/>
              <a:t>– Asset, liability, equity, revenue, and expense components have been included in the financial statements at appropriate amounts.  </a:t>
            </a:r>
            <a:r>
              <a:rPr lang="en-US">
                <a:solidFill>
                  <a:srgbClr val="FF0000"/>
                </a:solidFill>
              </a:rPr>
              <a:t>(is the amount correct, classified correctly?)</a:t>
            </a:r>
          </a:p>
          <a:p>
            <a:r>
              <a:rPr lang="en-US" i="1"/>
              <a:t>Rights and obligations </a:t>
            </a:r>
            <a:r>
              <a:rPr lang="en-US"/>
              <a:t>– The company holds or controls rights to the assets, and liabilities are obligations of the company at a given date. </a:t>
            </a:r>
            <a:r>
              <a:rPr lang="en-US">
                <a:solidFill>
                  <a:srgbClr val="FF0000"/>
                </a:solidFill>
              </a:rPr>
              <a:t> (it could exist but not be ours or proper to record)</a:t>
            </a:r>
          </a:p>
          <a:p>
            <a:pPr marL="0" indent="0">
              <a:buNone/>
            </a:pPr>
            <a:endParaRPr lang="en-US"/>
          </a:p>
        </p:txBody>
      </p:sp>
    </p:spTree>
    <p:extLst>
      <p:ext uri="{BB962C8B-B14F-4D97-AF65-F5344CB8AC3E}">
        <p14:creationId xmlns:p14="http://schemas.microsoft.com/office/powerpoint/2010/main" val="266888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713436" y="396280"/>
            <a:ext cx="11640409" cy="477010"/>
          </a:xfrm>
        </p:spPr>
        <p:txBody>
          <a:bodyPr lIns="91440" tIns="45720" rIns="91440" bIns="45720" anchor="t">
            <a:noAutofit/>
          </a:bodyPr>
          <a:lstStyle/>
          <a:p>
            <a:r>
              <a:rPr lang="en-US" b="1"/>
              <a:t>Controller’s Checklist and Expectations</a:t>
            </a:r>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a:xfrm>
            <a:off x="695726" y="1100118"/>
            <a:ext cx="11656832" cy="5417556"/>
          </a:xfrm>
        </p:spPr>
        <p:txBody>
          <a:bodyPr lIns="91440" tIns="45720" rIns="91440" bIns="45720" anchor="t"/>
          <a:lstStyle/>
          <a:p>
            <a:r>
              <a:rPr lang="en-US"/>
              <a:t>Financial Statement Areas</a:t>
            </a:r>
          </a:p>
          <a:p>
            <a:pPr lvl="1"/>
            <a:r>
              <a:rPr lang="en-US"/>
              <a:t>Payments and Disbursements / Receipts and Collections</a:t>
            </a:r>
          </a:p>
          <a:p>
            <a:pPr lvl="2"/>
            <a:r>
              <a:rPr lang="en-US"/>
              <a:t>Cash (primary = existence)</a:t>
            </a:r>
          </a:p>
          <a:p>
            <a:pPr lvl="2"/>
            <a:r>
              <a:rPr lang="en-US"/>
              <a:t>Accounts Receivable (primary = occurrence) </a:t>
            </a:r>
          </a:p>
          <a:p>
            <a:pPr lvl="2"/>
            <a:r>
              <a:rPr lang="en-US"/>
              <a:t>Prepaid Assets</a:t>
            </a:r>
          </a:p>
          <a:p>
            <a:pPr lvl="2"/>
            <a:r>
              <a:rPr lang="en-US"/>
              <a:t>Field Advances</a:t>
            </a:r>
          </a:p>
          <a:p>
            <a:pPr lvl="2"/>
            <a:r>
              <a:rPr lang="en-US"/>
              <a:t>Revolving Funds</a:t>
            </a:r>
          </a:p>
          <a:p>
            <a:pPr lvl="2"/>
            <a:r>
              <a:rPr lang="en-US"/>
              <a:t>Accounts Payable (primary = completeness)</a:t>
            </a:r>
          </a:p>
          <a:p>
            <a:pPr lvl="2"/>
            <a:r>
              <a:rPr lang="en-US"/>
              <a:t>Accrued Liabilities</a:t>
            </a:r>
          </a:p>
          <a:p>
            <a:pPr lvl="1"/>
            <a:r>
              <a:rPr lang="en-US"/>
              <a:t>Other Balance Sheet Account Reconciliations</a:t>
            </a:r>
          </a:p>
          <a:p>
            <a:pPr lvl="1"/>
            <a:r>
              <a:rPr lang="en-US"/>
              <a:t>Revenues / Expenses</a:t>
            </a:r>
          </a:p>
          <a:p>
            <a:pPr lvl="2"/>
            <a:r>
              <a:rPr lang="en-US"/>
              <a:t>Payroll</a:t>
            </a:r>
          </a:p>
          <a:p>
            <a:pPr lvl="2"/>
            <a:r>
              <a:rPr lang="en-US"/>
              <a:t>Gifts</a:t>
            </a:r>
          </a:p>
        </p:txBody>
      </p:sp>
    </p:spTree>
    <p:extLst>
      <p:ext uri="{BB962C8B-B14F-4D97-AF65-F5344CB8AC3E}">
        <p14:creationId xmlns:p14="http://schemas.microsoft.com/office/powerpoint/2010/main" val="3395979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13.xml><?xml version="1.0" encoding="utf-8"?>
<a:theme xmlns:a="http://schemas.openxmlformats.org/drawingml/2006/main"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3.xml><?xml version="1.0" encoding="utf-8"?>
<a:theme xmlns:a="http://schemas.openxmlformats.org/drawingml/2006/main"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4.xml><?xml version="1.0" encoding="utf-8"?>
<a:theme xmlns:a="http://schemas.openxmlformats.org/drawingml/2006/main" name="8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Impact Assessment Deliverable Kick Off_v2.potx  -  Read-Only" id="{BF8822CC-A693-432F-A260-1B81BAB156C6}" vid="{3DA52278-C50B-497B-99FD-017F36DB303D}"/>
    </a:ext>
  </a:extLst>
</a:theme>
</file>

<file path=ppt/theme/theme5.xml><?xml version="1.0" encoding="utf-8"?>
<a:theme xmlns:a="http://schemas.openxmlformats.org/drawingml/2006/main" name="19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7.xml><?xml version="1.0" encoding="utf-8"?>
<a:theme xmlns:a="http://schemas.openxmlformats.org/drawingml/2006/main" name="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8.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5E4E48944904EA29CA8A60EB3DD4A" ma:contentTypeVersion="13" ma:contentTypeDescription="Create a new document." ma:contentTypeScope="" ma:versionID="4f0f2dbd5de7a0f18cac2cf6e2ecc56b">
  <xsd:schema xmlns:xsd="http://www.w3.org/2001/XMLSchema" xmlns:xs="http://www.w3.org/2001/XMLSchema" xmlns:p="http://schemas.microsoft.com/office/2006/metadata/properties" xmlns:ns2="6c58eb10-3e4a-46ae-adb6-5cb727f0709d" xmlns:ns3="2ddf6f93-9cf0-4fb3-acb7-352a87fed0bf" targetNamespace="http://schemas.microsoft.com/office/2006/metadata/properties" ma:root="true" ma:fieldsID="8436285ae3b2a65ed5da63e2d578f516" ns2:_="" ns3:_="">
    <xsd:import namespace="6c58eb10-3e4a-46ae-adb6-5cb727f0709d"/>
    <xsd:import namespace="2ddf6f93-9cf0-4fb3-acb7-352a87fed0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8eb10-3e4a-46ae-adb6-5cb727f070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f6f93-9cf0-4fb3-acb7-352a87fed0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c58eb10-3e4a-46ae-adb6-5cb727f0709d">
      <UserInfo>
        <DisplayName>Mary Esther</DisplayName>
        <AccountId>171</AccountId>
        <AccountType/>
      </UserInfo>
    </SharedWithUsers>
    <lcf76f155ced4ddcb4097134ff3c332f xmlns="2ddf6f93-9cf0-4fb3-acb7-352a87fed0b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7E2350-9A08-4842-BB4C-B52FA540394B}">
  <ds:schemaRefs>
    <ds:schemaRef ds:uri="2ddf6f93-9cf0-4fb3-acb7-352a87fed0bf"/>
    <ds:schemaRef ds:uri="6c58eb10-3e4a-46ae-adb6-5cb727f070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27C088-0680-4C99-AF9D-5C6550C1D7C7}">
  <ds:schemaRefs>
    <ds:schemaRef ds:uri="2ddf6f93-9cf0-4fb3-acb7-352a87fed0bf"/>
    <ds:schemaRef ds:uri="6c58eb10-3e4a-46ae-adb6-5cb727f070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E4E443-78F3-4111-999F-68B3E8F21E4F}">
  <ds:schemaRefs>
    <ds:schemaRef ds:uri="http://schemas.microsoft.com/sharepoint/v3/contenttype/form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63</Slides>
  <Notes>42</Notes>
  <HiddenSlides>0</HiddenSlides>
  <ScaleCrop>false</ScaleCrop>
  <HeadingPairs>
    <vt:vector size="4" baseType="variant">
      <vt:variant>
        <vt:lpstr>Theme</vt:lpstr>
      </vt:variant>
      <vt:variant>
        <vt:i4>13</vt:i4>
      </vt:variant>
      <vt:variant>
        <vt:lpstr>Slide Titles</vt:lpstr>
      </vt:variant>
      <vt:variant>
        <vt:i4>63</vt:i4>
      </vt:variant>
    </vt:vector>
  </HeadingPairs>
  <TitlesOfParts>
    <vt:vector size="76" baseType="lpstr">
      <vt:lpstr>1_UWFT_White</vt:lpstr>
      <vt:lpstr>1_Custom Design</vt:lpstr>
      <vt:lpstr>UWFT_Purple_Theme</vt:lpstr>
      <vt:lpstr>8_UWFT_White_Theme</vt:lpstr>
      <vt:lpstr>19_Custom Design</vt:lpstr>
      <vt:lpstr>UWFT_White_Theme</vt:lpstr>
      <vt:lpstr>White_Custom Design UWFT</vt:lpstr>
      <vt:lpstr>UWFT_White</vt:lpstr>
      <vt:lpstr>Custom Design</vt:lpstr>
      <vt:lpstr>1_Custom Design</vt:lpstr>
      <vt:lpstr>2_Custom Design</vt:lpstr>
      <vt:lpstr>9_UWFT_White_Theme</vt:lpstr>
      <vt:lpstr>3_Custom Design</vt:lpstr>
      <vt:lpstr>Shared Environment FDM Bootcamp Series #4 – planning &amp; budgeting reporting</vt:lpstr>
      <vt:lpstr>PowerPoint Presentation</vt:lpstr>
      <vt:lpstr>Bootcamp Series</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 Position &amp; Making Corrections Refresh</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Model Master Plan/Architect Phases</dc:title>
  <dc:creator/>
  <cp:keywords/>
  <cp:revision>1</cp:revision>
  <dcterms:modified xsi:type="dcterms:W3CDTF">2024-12-10T22:02:20Z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StatusInfo">
    <vt:lpwstr>None</vt:lpwstr>
  </property>
  <property fmtid="{D5CDD505-2E9C-101B-9397-08002B2CF9AE}" pid="4" name="ProgMgtType">
    <vt:lpwstr>Meeting Materials</vt:lpwstr>
  </property>
  <property fmtid="{D5CDD505-2E9C-101B-9397-08002B2CF9AE}" pid="5" name="Meeting Material">
    <vt:lpwstr>Background Information</vt:lpwstr>
  </property>
  <property fmtid="{D5CDD505-2E9C-101B-9397-08002B2CF9AE}" pid="6" name="Scheduled Meeting Date">
    <vt:filetime>2019-02-06T19:03:37Z</vt:filetime>
  </property>
  <property fmtid="{D5CDD505-2E9C-101B-9397-08002B2CF9AE}" pid="7" name="MeetingCat">
    <vt:lpwstr>Workshop</vt:lpwstr>
  </property>
  <property fmtid="{D5CDD505-2E9C-101B-9397-08002B2CF9AE}" pid="8" name="AuthorIds_UIVersion_1024">
    <vt:lpwstr>69</vt:lpwstr>
  </property>
  <property fmtid="{D5CDD505-2E9C-101B-9397-08002B2CF9AE}" pid="9" name="General Topics">
    <vt:lpwstr>NONE</vt:lpwstr>
  </property>
  <property fmtid="{D5CDD505-2E9C-101B-9397-08002B2CF9AE}" pid="10" name="E2E Process">
    <vt:lpwstr>NONE</vt:lpwstr>
  </property>
  <property fmtid="{D5CDD505-2E9C-101B-9397-08002B2CF9AE}" pid="11" name="Info Type">
    <vt:lpwstr>NONE</vt:lpwstr>
  </property>
  <property fmtid="{D5CDD505-2E9C-101B-9397-08002B2CF9AE}" pid="12" name="Workstream">
    <vt:lpwstr>Operating/Support Model</vt:lpwstr>
  </property>
  <property fmtid="{D5CDD505-2E9C-101B-9397-08002B2CF9AE}" pid="13" name="Effort">
    <vt:lpwstr>130;#Op Model Working Group|1728cf52-e909-4b0f-bd23-5265ebd3f340</vt:lpwstr>
  </property>
  <property fmtid="{D5CDD505-2E9C-101B-9397-08002B2CF9AE}" pid="14" name="End to End Process">
    <vt:lpwstr/>
  </property>
  <property fmtid="{D5CDD505-2E9C-101B-9397-08002B2CF9AE}" pid="15" name="Key Doc">
    <vt:lpwstr>No</vt:lpwstr>
  </property>
  <property fmtid="{D5CDD505-2E9C-101B-9397-08002B2CF9AE}" pid="16" name="X-Functional">
    <vt:lpwstr>No</vt:lpwstr>
  </property>
  <property fmtid="{D5CDD505-2E9C-101B-9397-08002B2CF9AE}" pid="17" name="AuthorIds_UIVersion_11264">
    <vt:lpwstr>29</vt:lpwstr>
  </property>
  <property fmtid="{D5CDD505-2E9C-101B-9397-08002B2CF9AE}" pid="18" name="Doc Type">
    <vt:lpwstr>38;#Meeting Material|5ca797d6-ec80-41a8-bbd5-b5d7ff016b8a</vt:lpwstr>
  </property>
  <property fmtid="{D5CDD505-2E9C-101B-9397-08002B2CF9AE}" pid="19" name="AuthorIds_UIVersion_13312">
    <vt:lpwstr>69</vt:lpwstr>
  </property>
  <property fmtid="{D5CDD505-2E9C-101B-9397-08002B2CF9AE}" pid="20" name="FT Help Flag">
    <vt:lpwstr/>
  </property>
  <property fmtid="{D5CDD505-2E9C-101B-9397-08002B2CF9AE}" pid="21" name="Type of Document">
    <vt:lpwstr>455;#Template|ab09379f-8e9c-4109-ac8e-967692de8f42</vt:lpwstr>
  </property>
  <property fmtid="{D5CDD505-2E9C-101B-9397-08002B2CF9AE}" pid="22" name="Process Areas">
    <vt:lpwstr/>
  </property>
  <property fmtid="{D5CDD505-2E9C-101B-9397-08002B2CF9AE}" pid="23" name="OCM PIllars">
    <vt:lpwstr/>
  </property>
  <property fmtid="{D5CDD505-2E9C-101B-9397-08002B2CF9AE}" pid="24" name="IT Pillars">
    <vt:lpwstr/>
  </property>
  <property fmtid="{D5CDD505-2E9C-101B-9397-08002B2CF9AE}" pid="25" name="Move">
    <vt:lpwstr>UWFT Documents</vt:lpwstr>
  </property>
  <property fmtid="{D5CDD505-2E9C-101B-9397-08002B2CF9AE}" pid="26" name="n259a89570034573aee561765ba8e8fd">
    <vt:lpwstr>Op Model Working Group|1728cf52-e909-4b0f-bd23-5265ebd3f340</vt:lpwstr>
  </property>
  <property fmtid="{D5CDD505-2E9C-101B-9397-08002B2CF9AE}" pid="27" name="c1c28741c3ce488a89a9527edba98201">
    <vt:lpwstr/>
  </property>
  <property fmtid="{D5CDD505-2E9C-101B-9397-08002B2CF9AE}" pid="28" name="k9c4bf066cb5458da15ef6f4eaf30b30">
    <vt:lpwstr/>
  </property>
  <property fmtid="{D5CDD505-2E9C-101B-9397-08002B2CF9AE}" pid="29" name="a8521ba342074cdb909d922726f92453">
    <vt:lpwstr>Meeting Material|5ca797d6-ec80-41a8-bbd5-b5d7ff016b8a</vt:lpwstr>
  </property>
  <property fmtid="{D5CDD505-2E9C-101B-9397-08002B2CF9AE}" pid="30" name="SB Deliverables">
    <vt:lpwstr>583;#TBD Effort|ac059e7d-4f3a-4f3a-aae6-1959af6dadf3</vt:lpwstr>
  </property>
  <property fmtid="{D5CDD505-2E9C-101B-9397-08002B2CF9AE}" pid="31" name="e6e320f5c2ab4532bc0affd47f90b31c">
    <vt:lpwstr/>
  </property>
  <property fmtid="{D5CDD505-2E9C-101B-9397-08002B2CF9AE}" pid="32" name="PM_x0020_Topics">
    <vt:lpwstr/>
  </property>
  <property fmtid="{D5CDD505-2E9C-101B-9397-08002B2CF9AE}" pid="33" name="PM Topics">
    <vt:lpwstr/>
  </property>
  <property fmtid="{D5CDD505-2E9C-101B-9397-08002B2CF9AE}" pid="34" name="DocumentLink">
    <vt:lpwstr>https://uwnetid.sharepoint.com/sites/UWFTTeam//sites/UWFTTeam/Sandbox Documents/Op Model Shared Services Docs/Slide Decks Op Model Shared Services/Material Master Op Model Shared Services_PlanArchitect.pptx</vt:lpwstr>
  </property>
  <property fmtid="{D5CDD505-2E9C-101B-9397-08002B2CF9AE}" pid="35" name="SandBoxDocumentsUrl">
    <vt:lpwstr>https://uwnetid.sharepoint.com/sites/UWFTTeam/_layouts/15/wrkstat.aspx?List=9a6372f2-1c1b-4a2c-afb2-3bd48b102e88&amp;WorkflowInstanceName=d74b6768-3874-4890-96d3-1a38e71ff486, Set URL</vt:lpwstr>
  </property>
  <property fmtid="{D5CDD505-2E9C-101B-9397-08002B2CF9AE}" pid="36" name="h9d20ee9cd914b71a0d5343b7a0aee19">
    <vt:lpwstr>Template|ab09379f-8e9c-4109-ac8e-967692de8f42</vt:lpwstr>
  </property>
  <property fmtid="{D5CDD505-2E9C-101B-9397-08002B2CF9AE}" pid="37" name="d81b5cf1e51943db95f66400bc834c31">
    <vt:lpwstr/>
  </property>
  <property fmtid="{D5CDD505-2E9C-101B-9397-08002B2CF9AE}" pid="38" name="caa3166a4ef44d52a884ec95dadc7085">
    <vt:lpwstr/>
  </property>
  <property fmtid="{D5CDD505-2E9C-101B-9397-08002B2CF9AE}" pid="39" name="Type SB">
    <vt:lpwstr>627;#_TBD Type|81f31b21-3e0f-4e81-bd21-3459148e0219</vt:lpwstr>
  </property>
  <property fmtid="{D5CDD505-2E9C-101B-9397-08002B2CF9AE}" pid="40" name="_docset_NoMedatataSyncRequired">
    <vt:lpwstr>False</vt:lpwstr>
  </property>
  <property fmtid="{D5CDD505-2E9C-101B-9397-08002B2CF9AE}" pid="41" name="Status SB">
    <vt:lpwstr>NA</vt:lpwstr>
  </property>
  <property fmtid="{D5CDD505-2E9C-101B-9397-08002B2CF9AE}" pid="42" name="Stage - SB">
    <vt:lpwstr>Configure and Prototype</vt:lpwstr>
  </property>
  <property fmtid="{D5CDD505-2E9C-101B-9397-08002B2CF9AE}" pid="43" name="g8ecfd6069cd4448a46f82c4ec933d65">
    <vt:lpwstr>_TBD Type|81f31b21-3e0f-4e81-bd21-3459148e0219</vt:lpwstr>
  </property>
  <property fmtid="{D5CDD505-2E9C-101B-9397-08002B2CF9AE}" pid="44" name="h5e7189ca4ac4979a0394616daf355b0">
    <vt:lpwstr>TBD Effort|ac059e7d-4f3a-4f3a-aae6-1959af6dadf3</vt:lpwstr>
  </property>
  <property fmtid="{D5CDD505-2E9C-101B-9397-08002B2CF9AE}" pid="45" name="Process Areas L2">
    <vt:lpwstr/>
  </property>
  <property fmtid="{D5CDD505-2E9C-101B-9397-08002B2CF9AE}" pid="46" name="DocumentSetDescription">
    <vt:lpwstr/>
  </property>
  <property fmtid="{D5CDD505-2E9C-101B-9397-08002B2CF9AE}" pid="47" name="xd_ProgID">
    <vt:lpwstr/>
  </property>
  <property fmtid="{D5CDD505-2E9C-101B-9397-08002B2CF9AE}" pid="48" name="ComplianceAssetId">
    <vt:lpwstr/>
  </property>
  <property fmtid="{D5CDD505-2E9C-101B-9397-08002B2CF9AE}" pid="49" name="TemplateUrl">
    <vt:lpwstr/>
  </property>
  <property fmtid="{D5CDD505-2E9C-101B-9397-08002B2CF9AE}" pid="50" name="xd_Signature">
    <vt:bool>false</vt:bool>
  </property>
  <property fmtid="{D5CDD505-2E9C-101B-9397-08002B2CF9AE}" pid="51" name="MSIP_Label_ea60d57e-af5b-4752-ac57-3e4f28ca11dc_Enabled">
    <vt:lpwstr>true</vt:lpwstr>
  </property>
  <property fmtid="{D5CDD505-2E9C-101B-9397-08002B2CF9AE}" pid="52" name="MSIP_Label_ea60d57e-af5b-4752-ac57-3e4f28ca11dc_SetDate">
    <vt:lpwstr>2021-06-02T16:38:29Z</vt:lpwstr>
  </property>
  <property fmtid="{D5CDD505-2E9C-101B-9397-08002B2CF9AE}" pid="53" name="MSIP_Label_ea60d57e-af5b-4752-ac57-3e4f28ca11dc_Method">
    <vt:lpwstr>Standard</vt:lpwstr>
  </property>
  <property fmtid="{D5CDD505-2E9C-101B-9397-08002B2CF9AE}" pid="54" name="MSIP_Label_ea60d57e-af5b-4752-ac57-3e4f28ca11dc_Name">
    <vt:lpwstr>ea60d57e-af5b-4752-ac57-3e4f28ca11dc</vt:lpwstr>
  </property>
  <property fmtid="{D5CDD505-2E9C-101B-9397-08002B2CF9AE}" pid="55" name="MSIP_Label_ea60d57e-af5b-4752-ac57-3e4f28ca11dc_SiteId">
    <vt:lpwstr>36da45f1-dd2c-4d1f-af13-5abe46b99921</vt:lpwstr>
  </property>
  <property fmtid="{D5CDD505-2E9C-101B-9397-08002B2CF9AE}" pid="56" name="MSIP_Label_ea60d57e-af5b-4752-ac57-3e4f28ca11dc_ActionId">
    <vt:lpwstr>bba6b171-c4d7-4ece-8313-ea277101de26</vt:lpwstr>
  </property>
  <property fmtid="{D5CDD505-2E9C-101B-9397-08002B2CF9AE}" pid="57" name="MSIP_Label_ea60d57e-af5b-4752-ac57-3e4f28ca11dc_ContentBits">
    <vt:lpwstr>0</vt:lpwstr>
  </property>
  <property fmtid="{D5CDD505-2E9C-101B-9397-08002B2CF9AE}" pid="58" name="Process Areas - UWFT">
    <vt:lpwstr>5;#_NA Not Applicable|da71a9cd-6e60-49f6-8dde-ddeb91baa0aa</vt:lpwstr>
  </property>
  <property fmtid="{D5CDD505-2E9C-101B-9397-08002B2CF9AE}" pid="59" name="Doc Type - UWFT">
    <vt:lpwstr>3;#Organizing/Monitoring Work in Progress|c40c95eb-337c-4daa-8d2e-8e12d1a00b16</vt:lpwstr>
  </property>
  <property fmtid="{D5CDD505-2E9C-101B-9397-08002B2CF9AE}" pid="60" name="MediaServiceImageTags">
    <vt:lpwstr/>
  </property>
  <property fmtid="{D5CDD505-2E9C-101B-9397-08002B2CF9AE}" pid="61" name="Deliverables">
    <vt:lpwstr>593;#Op Model Effort|c89a1adc-edf5-4c45-9973-4de29aa4cbc4</vt:lpwstr>
  </property>
  <property fmtid="{D5CDD505-2E9C-101B-9397-08002B2CF9AE}" pid="62" name="Deliverable Type">
    <vt:lpwstr>NA</vt:lpwstr>
  </property>
  <property fmtid="{D5CDD505-2E9C-101B-9397-08002B2CF9AE}" pid="63" name="SharedWithUsers">
    <vt:lpwstr/>
  </property>
  <property fmtid="{D5CDD505-2E9C-101B-9397-08002B2CF9AE}" pid="64" name="lcf76f155ced4ddcb4097134ff3c332f">
    <vt:lpwstr/>
  </property>
  <property fmtid="{D5CDD505-2E9C-101B-9397-08002B2CF9AE}" pid="65" name="m20dcd23bfb146678cfadc0f8b530117">
    <vt:lpwstr/>
  </property>
  <property fmtid="{D5CDD505-2E9C-101B-9397-08002B2CF9AE}" pid="66" name="cfda4c2e6eaa4b919c52782db5a3950d">
    <vt:lpwstr/>
  </property>
  <property fmtid="{D5CDD505-2E9C-101B-9397-08002B2CF9AE}" pid="67" name="jfa7385944014aa794a01674ea6d4a75">
    <vt:lpwstr/>
  </property>
  <property fmtid="{D5CDD505-2E9C-101B-9397-08002B2CF9AE}" pid="68" name="_ExtendedDescription">
    <vt:lpwstr/>
  </property>
  <property fmtid="{D5CDD505-2E9C-101B-9397-08002B2CF9AE}" pid="69" name="Topic - UWFT">
    <vt:lpwstr>6;#Op Model Effort|c89a1adc-edf5-4c45-9973-4de29aa4cbc4</vt:lpwstr>
  </property>
  <property fmtid="{D5CDD505-2E9C-101B-9397-08002B2CF9AE}" pid="70" name="f1d40a61100d4fd78c055bcbbc959a60">
    <vt:lpwstr>_NA Not Applicable|da71a9cd-6e60-49f6-8dde-ddeb91baa0aa</vt:lpwstr>
  </property>
  <property fmtid="{D5CDD505-2E9C-101B-9397-08002B2CF9AE}" pid="71" name="e0554abe769746e69c042ffe99e604b4">
    <vt:lpwstr>Op Model Effort|c89a1adc-edf5-4c45-9973-4de29aa4cbc4</vt:lpwstr>
  </property>
  <property fmtid="{D5CDD505-2E9C-101B-9397-08002B2CF9AE}" pid="72" name="h8618d58416d42168e7ab0429ee6aab7">
    <vt:lpwstr>Organizing/Monitoring Work in Progress|c40c95eb-337c-4daa-8d2e-8e12d1a00b16</vt:lpwstr>
  </property>
  <property fmtid="{D5CDD505-2E9C-101B-9397-08002B2CF9AE}" pid="73" name="_dlc_DocIdItemGuid">
    <vt:lpwstr>68e3dbfa-d383-48c7-8e00-ded23ed5205c</vt:lpwstr>
  </property>
  <property fmtid="{D5CDD505-2E9C-101B-9397-08002B2CF9AE}" pid="74" name="ContentTypeId">
    <vt:lpwstr>0x01010090E5E4E48944904EA29CA8A60EB3DD4A</vt:lpwstr>
  </property>
</Properties>
</file>